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vml" ContentType="application/vnd.openxmlformats-officedocument.vmlDrawin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embeddings/oleObject1.bin" ContentType="application/vnd.openxmlformats-officedocument.oleObject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0"/>
  </p:notesMasterIdLst>
  <p:sldIdLst>
    <p:sldId id="257" r:id="rId2"/>
    <p:sldId id="258" r:id="rId3"/>
    <p:sldId id="266" r:id="rId4"/>
    <p:sldId id="270" r:id="rId5"/>
    <p:sldId id="259" r:id="rId6"/>
    <p:sldId id="260" r:id="rId7"/>
    <p:sldId id="261" r:id="rId8"/>
    <p:sldId id="262" r:id="rId9"/>
    <p:sldId id="263" r:id="rId10"/>
    <p:sldId id="285" r:id="rId11"/>
    <p:sldId id="264" r:id="rId12"/>
    <p:sldId id="265" r:id="rId13"/>
    <p:sldId id="268" r:id="rId14"/>
    <p:sldId id="267" r:id="rId15"/>
    <p:sldId id="269" r:id="rId16"/>
    <p:sldId id="281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3" r:id="rId27"/>
    <p:sldId id="284" r:id="rId28"/>
    <p:sldId id="280" r:id="rId29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8" d="100"/>
          <a:sy n="88" d="100"/>
        </p:scale>
        <p:origin x="-72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notesMaster" Target="notesMasters/notesMaster1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95F186-FA42-0A48-8A2B-9B647370B74B}" type="datetimeFigureOut">
              <a:rPr lang="es-ES" smtClean="0"/>
              <a:t>20/03/18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EC3BC5-69B2-0B4B-8036-E3A2575DBC17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326750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480C9C-8D1F-4C3E-9D20-13030A54FE2E}" type="slidenum">
              <a:rPr lang="es-ES"/>
              <a:pPr/>
              <a:t>25</a:t>
            </a:fld>
            <a:endParaRPr lang="es-ES"/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660" y="4344145"/>
            <a:ext cx="5030683" cy="4114800"/>
          </a:xfrm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8D82E-B24B-1644-924C-530B44F90C08}" type="datetimeFigureOut">
              <a:rPr lang="es-ES" smtClean="0"/>
              <a:t>20/03/18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A6A60-3E1B-F649-869D-F3F678D3A42F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352289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8D82E-B24B-1644-924C-530B44F90C08}" type="datetimeFigureOut">
              <a:rPr lang="es-ES" smtClean="0"/>
              <a:t>20/03/18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A6A60-3E1B-F649-869D-F3F678D3A42F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25776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8D82E-B24B-1644-924C-530B44F90C08}" type="datetimeFigureOut">
              <a:rPr lang="es-ES" smtClean="0"/>
              <a:t>20/03/18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A6A60-3E1B-F649-869D-F3F678D3A42F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825396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8D82E-B24B-1644-924C-530B44F90C08}" type="datetimeFigureOut">
              <a:rPr lang="es-ES" smtClean="0"/>
              <a:t>20/03/18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A6A60-3E1B-F649-869D-F3F678D3A42F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90528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8D82E-B24B-1644-924C-530B44F90C08}" type="datetimeFigureOut">
              <a:rPr lang="es-ES" smtClean="0"/>
              <a:t>20/03/18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A6A60-3E1B-F649-869D-F3F678D3A42F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853764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8D82E-B24B-1644-924C-530B44F90C08}" type="datetimeFigureOut">
              <a:rPr lang="es-ES" smtClean="0"/>
              <a:t>20/03/18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A6A60-3E1B-F649-869D-F3F678D3A42F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02722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8D82E-B24B-1644-924C-530B44F90C08}" type="datetimeFigureOut">
              <a:rPr lang="es-ES" smtClean="0"/>
              <a:t>20/03/18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A6A60-3E1B-F649-869D-F3F678D3A42F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945759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8D82E-B24B-1644-924C-530B44F90C08}" type="datetimeFigureOut">
              <a:rPr lang="es-ES" smtClean="0"/>
              <a:t>20/03/18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A6A60-3E1B-F649-869D-F3F678D3A42F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05048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8D82E-B24B-1644-924C-530B44F90C08}" type="datetimeFigureOut">
              <a:rPr lang="es-ES" smtClean="0"/>
              <a:t>20/03/18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A6A60-3E1B-F649-869D-F3F678D3A42F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811654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8D82E-B24B-1644-924C-530B44F90C08}" type="datetimeFigureOut">
              <a:rPr lang="es-ES" smtClean="0"/>
              <a:t>20/03/18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A6A60-3E1B-F649-869D-F3F678D3A42F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41889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8D82E-B24B-1644-924C-530B44F90C08}" type="datetimeFigureOut">
              <a:rPr lang="es-ES" smtClean="0"/>
              <a:t>20/03/18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A6A60-3E1B-F649-869D-F3F678D3A42F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17062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68D82E-B24B-1644-924C-530B44F90C08}" type="datetimeFigureOut">
              <a:rPr lang="es-ES" smtClean="0"/>
              <a:t>20/03/18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EA6A60-3E1B-F649-869D-F3F678D3A42F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31657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1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8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Text Box 2"/>
          <p:cNvSpPr txBox="1">
            <a:spLocks noChangeArrowheads="1"/>
          </p:cNvSpPr>
          <p:nvPr/>
        </p:nvSpPr>
        <p:spPr bwMode="auto">
          <a:xfrm>
            <a:off x="2771775" y="4365625"/>
            <a:ext cx="57610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s-ES_tradnl" sz="3600" dirty="0">
                <a:latin typeface="Arial" charset="0"/>
              </a:rPr>
              <a:t>Replicación en eucariotas</a:t>
            </a:r>
            <a:endParaRPr lang="es-ES" sz="36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17208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000" y="1041400"/>
            <a:ext cx="7353300" cy="47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7428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9826" y="247433"/>
            <a:ext cx="4397251" cy="3958917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8263" y="4206350"/>
            <a:ext cx="4066934" cy="2185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5768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0270" y="1882029"/>
            <a:ext cx="6705600" cy="317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1465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5736" y="594439"/>
            <a:ext cx="4659277" cy="4485311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191697" y="661606"/>
            <a:ext cx="4145538" cy="54025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s-ES" sz="1600" dirty="0" err="1">
                <a:latin typeface="+mn-lt"/>
              </a:rPr>
              <a:t>During</a:t>
            </a:r>
            <a:r>
              <a:rPr lang="es-ES" sz="1600" dirty="0">
                <a:latin typeface="+mn-lt"/>
              </a:rPr>
              <a:t> </a:t>
            </a:r>
            <a:r>
              <a:rPr lang="es-ES" sz="1600" dirty="0" err="1">
                <a:latin typeface="+mn-lt"/>
              </a:rPr>
              <a:t>the</a:t>
            </a:r>
            <a:r>
              <a:rPr lang="es-ES" sz="1600" dirty="0">
                <a:latin typeface="+mn-lt"/>
              </a:rPr>
              <a:t> G1 </a:t>
            </a:r>
            <a:r>
              <a:rPr lang="es-ES" sz="1600" dirty="0" err="1">
                <a:latin typeface="+mn-lt"/>
              </a:rPr>
              <a:t>phase</a:t>
            </a:r>
            <a:r>
              <a:rPr lang="es-ES" sz="1600" dirty="0">
                <a:latin typeface="+mn-lt"/>
              </a:rPr>
              <a:t> of </a:t>
            </a:r>
            <a:r>
              <a:rPr lang="es-ES" sz="1600" dirty="0" err="1">
                <a:latin typeface="+mn-lt"/>
              </a:rPr>
              <a:t>the</a:t>
            </a:r>
            <a:r>
              <a:rPr lang="es-ES" sz="1600" dirty="0">
                <a:latin typeface="+mn-lt"/>
              </a:rPr>
              <a:t> </a:t>
            </a:r>
            <a:r>
              <a:rPr lang="es-ES" sz="1600" dirty="0" err="1">
                <a:latin typeface="+mn-lt"/>
              </a:rPr>
              <a:t>cell</a:t>
            </a:r>
            <a:r>
              <a:rPr lang="es-ES" sz="1600" dirty="0">
                <a:latin typeface="+mn-lt"/>
              </a:rPr>
              <a:t> </a:t>
            </a:r>
            <a:r>
              <a:rPr lang="es-ES" sz="1600" dirty="0" err="1">
                <a:latin typeface="+mn-lt"/>
              </a:rPr>
              <a:t>cycle</a:t>
            </a:r>
            <a:r>
              <a:rPr lang="es-ES" sz="1600" dirty="0">
                <a:latin typeface="+mn-lt"/>
              </a:rPr>
              <a:t> </a:t>
            </a:r>
            <a:r>
              <a:rPr lang="es-ES" sz="1600" dirty="0" err="1">
                <a:latin typeface="+mn-lt"/>
              </a:rPr>
              <a:t>there</a:t>
            </a:r>
            <a:r>
              <a:rPr lang="es-ES" sz="1600" dirty="0">
                <a:latin typeface="+mn-lt"/>
              </a:rPr>
              <a:t> are </a:t>
            </a:r>
            <a:r>
              <a:rPr lang="es-ES" sz="1600" dirty="0" err="1">
                <a:latin typeface="+mn-lt"/>
              </a:rPr>
              <a:t>low</a:t>
            </a:r>
            <a:r>
              <a:rPr lang="es-ES" sz="1600" dirty="0">
                <a:latin typeface="+mn-lt"/>
              </a:rPr>
              <a:t> </a:t>
            </a:r>
            <a:r>
              <a:rPr lang="es-ES" sz="1600" dirty="0" err="1">
                <a:latin typeface="+mn-lt"/>
              </a:rPr>
              <a:t>levels</a:t>
            </a:r>
            <a:r>
              <a:rPr lang="es-ES" sz="1600" dirty="0">
                <a:latin typeface="+mn-lt"/>
              </a:rPr>
              <a:t> of CDK </a:t>
            </a:r>
            <a:r>
              <a:rPr lang="es-ES" sz="1600" dirty="0" err="1">
                <a:latin typeface="+mn-lt"/>
              </a:rPr>
              <a:t>activity</a:t>
            </a:r>
            <a:r>
              <a:rPr lang="es-ES" sz="1600" dirty="0">
                <a:latin typeface="+mn-lt"/>
              </a:rPr>
              <a:t>. </a:t>
            </a:r>
            <a:r>
              <a:rPr lang="es-ES" sz="1600" dirty="0" err="1">
                <a:latin typeface="+mn-lt"/>
              </a:rPr>
              <a:t>This</a:t>
            </a:r>
            <a:r>
              <a:rPr lang="es-ES" sz="1600" dirty="0">
                <a:latin typeface="+mn-lt"/>
              </a:rPr>
              <a:t> </a:t>
            </a:r>
            <a:r>
              <a:rPr lang="es-ES" sz="1600" dirty="0" err="1">
                <a:latin typeface="+mn-lt"/>
              </a:rPr>
              <a:t>low</a:t>
            </a:r>
            <a:r>
              <a:rPr lang="es-ES" sz="1600" dirty="0">
                <a:latin typeface="+mn-lt"/>
              </a:rPr>
              <a:t> </a:t>
            </a:r>
            <a:r>
              <a:rPr lang="es-ES" sz="1600" dirty="0" err="1">
                <a:latin typeface="+mn-lt"/>
              </a:rPr>
              <a:t>level</a:t>
            </a:r>
            <a:r>
              <a:rPr lang="es-ES" sz="1600" dirty="0">
                <a:latin typeface="+mn-lt"/>
              </a:rPr>
              <a:t> of CDK </a:t>
            </a:r>
            <a:r>
              <a:rPr lang="es-ES" sz="1600" dirty="0" err="1">
                <a:latin typeface="+mn-lt"/>
              </a:rPr>
              <a:t>activity</a:t>
            </a:r>
            <a:r>
              <a:rPr lang="es-ES" sz="1600" dirty="0">
                <a:latin typeface="+mn-lt"/>
              </a:rPr>
              <a:t> </a:t>
            </a:r>
            <a:r>
              <a:rPr lang="es-ES" sz="1600" dirty="0" err="1">
                <a:latin typeface="+mn-lt"/>
              </a:rPr>
              <a:t>allows</a:t>
            </a:r>
            <a:r>
              <a:rPr lang="es-ES" sz="1600" dirty="0">
                <a:latin typeface="+mn-lt"/>
              </a:rPr>
              <a:t> </a:t>
            </a:r>
            <a:r>
              <a:rPr lang="es-ES" sz="1600" dirty="0" err="1">
                <a:latin typeface="+mn-lt"/>
              </a:rPr>
              <a:t>for</a:t>
            </a:r>
            <a:r>
              <a:rPr lang="es-ES" sz="1600" dirty="0">
                <a:latin typeface="+mn-lt"/>
              </a:rPr>
              <a:t> </a:t>
            </a:r>
            <a:r>
              <a:rPr lang="es-ES" sz="1600" dirty="0" err="1">
                <a:latin typeface="+mn-lt"/>
              </a:rPr>
              <a:t>the</a:t>
            </a:r>
            <a:r>
              <a:rPr lang="es-ES" sz="1600" dirty="0">
                <a:latin typeface="+mn-lt"/>
              </a:rPr>
              <a:t> </a:t>
            </a:r>
            <a:r>
              <a:rPr lang="es-ES" sz="1600" dirty="0" err="1">
                <a:latin typeface="+mn-lt"/>
              </a:rPr>
              <a:t>formation</a:t>
            </a:r>
            <a:r>
              <a:rPr lang="es-ES" sz="1600" dirty="0">
                <a:latin typeface="+mn-lt"/>
              </a:rPr>
              <a:t> of new pre-RC </a:t>
            </a:r>
            <a:r>
              <a:rPr lang="es-ES" sz="1600" dirty="0" err="1">
                <a:latin typeface="+mn-lt"/>
              </a:rPr>
              <a:t>complexes</a:t>
            </a:r>
            <a:r>
              <a:rPr lang="es-ES" sz="1600" dirty="0">
                <a:latin typeface="+mn-lt"/>
              </a:rPr>
              <a:t> </a:t>
            </a:r>
            <a:r>
              <a:rPr lang="es-ES" sz="1600" dirty="0" err="1">
                <a:latin typeface="+mn-lt"/>
              </a:rPr>
              <a:t>but</a:t>
            </a:r>
            <a:r>
              <a:rPr lang="es-ES" sz="1600" dirty="0">
                <a:latin typeface="+mn-lt"/>
              </a:rPr>
              <a:t> </a:t>
            </a:r>
            <a:r>
              <a:rPr lang="es-ES" sz="1600" dirty="0" err="1">
                <a:latin typeface="+mn-lt"/>
              </a:rPr>
              <a:t>is</a:t>
            </a:r>
            <a:r>
              <a:rPr lang="es-ES" sz="1600" dirty="0">
                <a:latin typeface="+mn-lt"/>
              </a:rPr>
              <a:t> </a:t>
            </a:r>
            <a:r>
              <a:rPr lang="es-ES" sz="1600" dirty="0" err="1">
                <a:latin typeface="+mn-lt"/>
              </a:rPr>
              <a:t>not</a:t>
            </a:r>
            <a:r>
              <a:rPr lang="es-ES" sz="1600" dirty="0">
                <a:latin typeface="+mn-lt"/>
              </a:rPr>
              <a:t> </a:t>
            </a:r>
            <a:r>
              <a:rPr lang="es-ES" sz="1600" dirty="0" err="1">
                <a:latin typeface="+mn-lt"/>
              </a:rPr>
              <a:t>sufficient</a:t>
            </a:r>
            <a:r>
              <a:rPr lang="es-ES" sz="1600" dirty="0">
                <a:latin typeface="+mn-lt"/>
              </a:rPr>
              <a:t> </a:t>
            </a:r>
            <a:r>
              <a:rPr lang="es-ES" sz="1600" dirty="0" err="1">
                <a:latin typeface="+mn-lt"/>
              </a:rPr>
              <a:t>for</a:t>
            </a:r>
            <a:r>
              <a:rPr lang="es-ES" sz="1600" dirty="0">
                <a:latin typeface="+mn-lt"/>
              </a:rPr>
              <a:t> DNA </a:t>
            </a:r>
            <a:r>
              <a:rPr lang="es-ES" sz="1600" dirty="0" err="1">
                <a:latin typeface="+mn-lt"/>
              </a:rPr>
              <a:t>replication</a:t>
            </a:r>
            <a:r>
              <a:rPr lang="es-ES" sz="1600" dirty="0">
                <a:latin typeface="+mn-lt"/>
              </a:rPr>
              <a:t> </a:t>
            </a:r>
            <a:r>
              <a:rPr lang="es-ES" sz="1600" dirty="0" err="1">
                <a:latin typeface="+mn-lt"/>
              </a:rPr>
              <a:t>to</a:t>
            </a:r>
            <a:r>
              <a:rPr lang="es-ES" sz="1600" dirty="0">
                <a:latin typeface="+mn-lt"/>
              </a:rPr>
              <a:t> be </a:t>
            </a:r>
            <a:r>
              <a:rPr lang="es-ES" sz="1600" dirty="0" err="1">
                <a:latin typeface="+mn-lt"/>
              </a:rPr>
              <a:t>initiated</a:t>
            </a:r>
            <a:r>
              <a:rPr lang="es-ES" sz="1600" dirty="0">
                <a:latin typeface="+mn-lt"/>
              </a:rPr>
              <a:t> </a:t>
            </a:r>
            <a:r>
              <a:rPr lang="es-ES" sz="1600" dirty="0" err="1">
                <a:latin typeface="+mn-lt"/>
              </a:rPr>
              <a:t>by</a:t>
            </a:r>
            <a:r>
              <a:rPr lang="es-ES" sz="1600" dirty="0">
                <a:latin typeface="+mn-lt"/>
              </a:rPr>
              <a:t> </a:t>
            </a:r>
            <a:r>
              <a:rPr lang="es-ES" sz="1600" dirty="0" err="1">
                <a:latin typeface="+mn-lt"/>
              </a:rPr>
              <a:t>the</a:t>
            </a:r>
            <a:r>
              <a:rPr lang="es-ES" sz="1600" dirty="0">
                <a:latin typeface="+mn-lt"/>
              </a:rPr>
              <a:t> </a:t>
            </a:r>
            <a:r>
              <a:rPr lang="es-ES" sz="1600" dirty="0" err="1">
                <a:latin typeface="+mn-lt"/>
              </a:rPr>
              <a:t>newly</a:t>
            </a:r>
            <a:r>
              <a:rPr lang="es-ES" sz="1600" dirty="0">
                <a:latin typeface="+mn-lt"/>
              </a:rPr>
              <a:t> </a:t>
            </a:r>
            <a:r>
              <a:rPr lang="es-ES" sz="1600" dirty="0" err="1">
                <a:latin typeface="+mn-lt"/>
              </a:rPr>
              <a:t>formed</a:t>
            </a:r>
            <a:r>
              <a:rPr lang="es-ES" sz="1600" dirty="0">
                <a:latin typeface="+mn-lt"/>
              </a:rPr>
              <a:t> pre-</a:t>
            </a:r>
            <a:r>
              <a:rPr lang="es-ES" sz="1600" dirty="0" err="1">
                <a:latin typeface="+mn-lt"/>
              </a:rPr>
              <a:t>RCs</a:t>
            </a:r>
            <a:r>
              <a:rPr lang="es-ES" sz="1600" dirty="0">
                <a:latin typeface="+mn-lt"/>
              </a:rPr>
              <a:t>. </a:t>
            </a:r>
            <a:r>
              <a:rPr lang="es-ES" sz="1600" dirty="0" err="1">
                <a:latin typeface="+mn-lt"/>
              </a:rPr>
              <a:t>During</a:t>
            </a:r>
            <a:r>
              <a:rPr lang="es-ES" sz="1600" dirty="0">
                <a:latin typeface="+mn-lt"/>
              </a:rPr>
              <a:t> </a:t>
            </a:r>
            <a:r>
              <a:rPr lang="es-ES" sz="1600" dirty="0" err="1">
                <a:latin typeface="+mn-lt"/>
              </a:rPr>
              <a:t>the</a:t>
            </a:r>
            <a:r>
              <a:rPr lang="es-ES" sz="1600" dirty="0">
                <a:latin typeface="+mn-lt"/>
              </a:rPr>
              <a:t> </a:t>
            </a:r>
            <a:r>
              <a:rPr lang="es-ES" sz="1600" dirty="0" err="1">
                <a:latin typeface="+mn-lt"/>
              </a:rPr>
              <a:t>remaining</a:t>
            </a:r>
            <a:r>
              <a:rPr lang="es-ES" sz="1600" dirty="0">
                <a:latin typeface="+mn-lt"/>
              </a:rPr>
              <a:t> </a:t>
            </a:r>
            <a:r>
              <a:rPr lang="es-ES" sz="1600" dirty="0" err="1">
                <a:latin typeface="+mn-lt"/>
              </a:rPr>
              <a:t>phases</a:t>
            </a:r>
            <a:r>
              <a:rPr lang="es-ES" sz="1600" dirty="0">
                <a:latin typeface="+mn-lt"/>
              </a:rPr>
              <a:t> of </a:t>
            </a:r>
            <a:r>
              <a:rPr lang="es-ES" sz="1600" dirty="0" err="1">
                <a:latin typeface="+mn-lt"/>
              </a:rPr>
              <a:t>the</a:t>
            </a:r>
            <a:r>
              <a:rPr lang="es-ES" sz="1600" dirty="0">
                <a:latin typeface="+mn-lt"/>
              </a:rPr>
              <a:t> </a:t>
            </a:r>
            <a:r>
              <a:rPr lang="es-ES" sz="1600" dirty="0" err="1">
                <a:latin typeface="+mn-lt"/>
              </a:rPr>
              <a:t>cell</a:t>
            </a:r>
            <a:r>
              <a:rPr lang="es-ES" sz="1600" dirty="0">
                <a:latin typeface="+mn-lt"/>
              </a:rPr>
              <a:t> </a:t>
            </a:r>
            <a:r>
              <a:rPr lang="es-ES" sz="1600" dirty="0" err="1">
                <a:latin typeface="+mn-lt"/>
              </a:rPr>
              <a:t>cycle</a:t>
            </a:r>
            <a:r>
              <a:rPr lang="es-ES" sz="1600" dirty="0">
                <a:latin typeface="+mn-lt"/>
              </a:rPr>
              <a:t> </a:t>
            </a:r>
            <a:r>
              <a:rPr lang="es-ES" sz="1600" dirty="0" err="1">
                <a:latin typeface="+mn-lt"/>
              </a:rPr>
              <a:t>there</a:t>
            </a:r>
            <a:r>
              <a:rPr lang="es-ES" sz="1600" dirty="0">
                <a:latin typeface="+mn-lt"/>
              </a:rPr>
              <a:t> are </a:t>
            </a:r>
            <a:r>
              <a:rPr lang="es-ES" sz="1600" dirty="0" err="1">
                <a:latin typeface="+mn-lt"/>
              </a:rPr>
              <a:t>elevated</a:t>
            </a:r>
            <a:r>
              <a:rPr lang="es-ES" sz="1600" dirty="0">
                <a:latin typeface="+mn-lt"/>
              </a:rPr>
              <a:t> </a:t>
            </a:r>
            <a:r>
              <a:rPr lang="es-ES" sz="1600" dirty="0" err="1">
                <a:latin typeface="+mn-lt"/>
              </a:rPr>
              <a:t>levels</a:t>
            </a:r>
            <a:r>
              <a:rPr lang="es-ES" sz="1600" dirty="0">
                <a:latin typeface="+mn-lt"/>
              </a:rPr>
              <a:t> of CDK </a:t>
            </a:r>
            <a:r>
              <a:rPr lang="es-ES" sz="1600" dirty="0" err="1">
                <a:latin typeface="+mn-lt"/>
              </a:rPr>
              <a:t>activity</a:t>
            </a:r>
            <a:r>
              <a:rPr lang="es-ES" sz="1600" dirty="0">
                <a:latin typeface="+mn-lt"/>
              </a:rPr>
              <a:t>. </a:t>
            </a:r>
            <a:r>
              <a:rPr lang="es-ES" sz="1600" dirty="0" err="1">
                <a:latin typeface="+mn-lt"/>
              </a:rPr>
              <a:t>This</a:t>
            </a:r>
            <a:r>
              <a:rPr lang="es-ES" sz="1600" dirty="0">
                <a:latin typeface="+mn-lt"/>
              </a:rPr>
              <a:t> </a:t>
            </a:r>
            <a:r>
              <a:rPr lang="es-ES" sz="1600" dirty="0" err="1">
                <a:latin typeface="+mn-lt"/>
              </a:rPr>
              <a:t>high</a:t>
            </a:r>
            <a:r>
              <a:rPr lang="es-ES" sz="1600" dirty="0">
                <a:latin typeface="+mn-lt"/>
              </a:rPr>
              <a:t> </a:t>
            </a:r>
            <a:r>
              <a:rPr lang="es-ES" sz="1600" dirty="0" err="1">
                <a:latin typeface="+mn-lt"/>
              </a:rPr>
              <a:t>level</a:t>
            </a:r>
            <a:r>
              <a:rPr lang="es-ES" sz="1600" dirty="0">
                <a:latin typeface="+mn-lt"/>
              </a:rPr>
              <a:t> of CDK </a:t>
            </a:r>
            <a:r>
              <a:rPr lang="es-ES" sz="1600" dirty="0" err="1">
                <a:latin typeface="+mn-lt"/>
              </a:rPr>
              <a:t>activity</a:t>
            </a:r>
            <a:r>
              <a:rPr lang="es-ES" sz="1600" dirty="0">
                <a:latin typeface="+mn-lt"/>
              </a:rPr>
              <a:t> </a:t>
            </a:r>
            <a:r>
              <a:rPr lang="es-ES" sz="1600" dirty="0" err="1">
                <a:latin typeface="+mn-lt"/>
              </a:rPr>
              <a:t>is</a:t>
            </a:r>
            <a:r>
              <a:rPr lang="es-ES" sz="1600" dirty="0">
                <a:latin typeface="+mn-lt"/>
              </a:rPr>
              <a:t> </a:t>
            </a:r>
            <a:r>
              <a:rPr lang="es-ES" sz="1600" dirty="0" err="1">
                <a:latin typeface="+mn-lt"/>
              </a:rPr>
              <a:t>responsible</a:t>
            </a:r>
            <a:r>
              <a:rPr lang="es-ES" sz="1600" dirty="0">
                <a:latin typeface="+mn-lt"/>
              </a:rPr>
              <a:t> </a:t>
            </a:r>
            <a:r>
              <a:rPr lang="es-ES" sz="1600" dirty="0" err="1">
                <a:latin typeface="+mn-lt"/>
              </a:rPr>
              <a:t>for</a:t>
            </a:r>
            <a:r>
              <a:rPr lang="es-ES" sz="1600" dirty="0">
                <a:latin typeface="+mn-lt"/>
              </a:rPr>
              <a:t> </a:t>
            </a:r>
            <a:r>
              <a:rPr lang="es-ES" sz="1600" dirty="0" err="1">
                <a:latin typeface="+mn-lt"/>
              </a:rPr>
              <a:t>initiating</a:t>
            </a:r>
            <a:r>
              <a:rPr lang="es-ES" sz="1600" dirty="0">
                <a:latin typeface="+mn-lt"/>
              </a:rPr>
              <a:t> DNA </a:t>
            </a:r>
            <a:r>
              <a:rPr lang="es-ES" sz="1600" dirty="0" err="1">
                <a:latin typeface="+mn-lt"/>
              </a:rPr>
              <a:t>replication</a:t>
            </a:r>
            <a:r>
              <a:rPr lang="es-ES" sz="1600" dirty="0">
                <a:latin typeface="+mn-lt"/>
              </a:rPr>
              <a:t> as </a:t>
            </a:r>
            <a:r>
              <a:rPr lang="es-ES" sz="1600" dirty="0" err="1">
                <a:latin typeface="+mn-lt"/>
              </a:rPr>
              <a:t>well</a:t>
            </a:r>
            <a:r>
              <a:rPr lang="es-ES" sz="1600" dirty="0">
                <a:latin typeface="+mn-lt"/>
              </a:rPr>
              <a:t> as </a:t>
            </a:r>
            <a:r>
              <a:rPr lang="es-ES" sz="1600" dirty="0" err="1">
                <a:latin typeface="+mn-lt"/>
              </a:rPr>
              <a:t>inhibiting</a:t>
            </a:r>
            <a:r>
              <a:rPr lang="es-ES" sz="1600" dirty="0">
                <a:latin typeface="+mn-lt"/>
              </a:rPr>
              <a:t> new pre-RC </a:t>
            </a:r>
            <a:r>
              <a:rPr lang="es-ES" sz="1600" dirty="0" err="1">
                <a:latin typeface="+mn-lt"/>
              </a:rPr>
              <a:t>complex</a:t>
            </a:r>
            <a:r>
              <a:rPr lang="es-ES" sz="1600" dirty="0">
                <a:latin typeface="+mn-lt"/>
              </a:rPr>
              <a:t> </a:t>
            </a:r>
            <a:r>
              <a:rPr lang="es-ES" sz="1600" dirty="0" err="1" smtClean="0">
                <a:latin typeface="+mn-lt"/>
              </a:rPr>
              <a:t>formation</a:t>
            </a:r>
            <a:r>
              <a:rPr lang="es-ES" sz="1600" dirty="0" smtClean="0">
                <a:latin typeface="+mn-lt"/>
              </a:rPr>
              <a:t>.</a:t>
            </a:r>
            <a:r>
              <a:rPr lang="es-ES" sz="1600" dirty="0">
                <a:latin typeface="+mn-lt"/>
              </a:rPr>
              <a:t> </a:t>
            </a:r>
            <a:r>
              <a:rPr lang="es-ES" sz="1600" dirty="0" smtClean="0">
                <a:latin typeface="+mn-lt"/>
              </a:rPr>
              <a:t>Once </a:t>
            </a:r>
            <a:r>
              <a:rPr lang="es-ES" sz="1600" dirty="0">
                <a:latin typeface="+mn-lt"/>
              </a:rPr>
              <a:t>DNA </a:t>
            </a:r>
            <a:r>
              <a:rPr lang="es-ES" sz="1600" dirty="0" err="1">
                <a:latin typeface="+mn-lt"/>
              </a:rPr>
              <a:t>replication</a:t>
            </a:r>
            <a:r>
              <a:rPr lang="es-ES" sz="1600" dirty="0">
                <a:latin typeface="+mn-lt"/>
              </a:rPr>
              <a:t> has </a:t>
            </a:r>
            <a:r>
              <a:rPr lang="es-ES" sz="1600" dirty="0" err="1">
                <a:latin typeface="+mn-lt"/>
              </a:rPr>
              <a:t>been</a:t>
            </a:r>
            <a:r>
              <a:rPr lang="es-ES" sz="1600" dirty="0">
                <a:latin typeface="+mn-lt"/>
              </a:rPr>
              <a:t> </a:t>
            </a:r>
            <a:r>
              <a:rPr lang="es-ES" sz="1600" dirty="0" err="1">
                <a:latin typeface="+mn-lt"/>
              </a:rPr>
              <a:t>initiated</a:t>
            </a:r>
            <a:r>
              <a:rPr lang="es-ES" sz="1600" dirty="0">
                <a:latin typeface="+mn-lt"/>
              </a:rPr>
              <a:t> </a:t>
            </a:r>
            <a:r>
              <a:rPr lang="es-ES" sz="1600" dirty="0" err="1">
                <a:latin typeface="+mn-lt"/>
              </a:rPr>
              <a:t>the</a:t>
            </a:r>
            <a:r>
              <a:rPr lang="es-ES" sz="1600" dirty="0">
                <a:latin typeface="+mn-lt"/>
              </a:rPr>
              <a:t> pre-RC </a:t>
            </a:r>
            <a:r>
              <a:rPr lang="es-ES" sz="1600" dirty="0" err="1">
                <a:latin typeface="+mn-lt"/>
              </a:rPr>
              <a:t>complex</a:t>
            </a:r>
            <a:r>
              <a:rPr lang="es-ES" sz="1600" dirty="0">
                <a:latin typeface="+mn-lt"/>
              </a:rPr>
              <a:t> </a:t>
            </a:r>
            <a:r>
              <a:rPr lang="es-ES" sz="1600" dirty="0" err="1">
                <a:latin typeface="+mn-lt"/>
              </a:rPr>
              <a:t>is</a:t>
            </a:r>
            <a:r>
              <a:rPr lang="es-ES" sz="1600" dirty="0">
                <a:latin typeface="+mn-lt"/>
              </a:rPr>
              <a:t> </a:t>
            </a:r>
            <a:r>
              <a:rPr lang="es-ES" sz="1600" dirty="0" err="1">
                <a:latin typeface="+mn-lt"/>
              </a:rPr>
              <a:t>broken</a:t>
            </a:r>
            <a:r>
              <a:rPr lang="es-ES" sz="1600" dirty="0">
                <a:latin typeface="+mn-lt"/>
              </a:rPr>
              <a:t> </a:t>
            </a:r>
            <a:r>
              <a:rPr lang="es-ES" sz="1600" dirty="0" err="1">
                <a:latin typeface="+mn-lt"/>
              </a:rPr>
              <a:t>down</a:t>
            </a:r>
            <a:r>
              <a:rPr lang="es-ES" sz="1600" dirty="0">
                <a:latin typeface="+mn-lt"/>
              </a:rPr>
              <a:t>. </a:t>
            </a:r>
            <a:r>
              <a:rPr lang="es-ES" sz="1600" dirty="0" err="1">
                <a:latin typeface="+mn-lt"/>
              </a:rPr>
              <a:t>Due</a:t>
            </a:r>
            <a:r>
              <a:rPr lang="es-ES" sz="1600" dirty="0">
                <a:latin typeface="+mn-lt"/>
              </a:rPr>
              <a:t> </a:t>
            </a:r>
            <a:r>
              <a:rPr lang="es-ES" sz="1600" dirty="0" err="1">
                <a:latin typeface="+mn-lt"/>
              </a:rPr>
              <a:t>to</a:t>
            </a:r>
            <a:r>
              <a:rPr lang="es-ES" sz="1600" dirty="0">
                <a:latin typeface="+mn-lt"/>
              </a:rPr>
              <a:t> </a:t>
            </a:r>
            <a:r>
              <a:rPr lang="es-ES" sz="1600" dirty="0" err="1">
                <a:latin typeface="+mn-lt"/>
              </a:rPr>
              <a:t>the</a:t>
            </a:r>
            <a:r>
              <a:rPr lang="es-ES" sz="1600" dirty="0">
                <a:latin typeface="+mn-lt"/>
              </a:rPr>
              <a:t> </a:t>
            </a:r>
            <a:r>
              <a:rPr lang="es-ES" sz="1600" dirty="0" err="1">
                <a:latin typeface="+mn-lt"/>
              </a:rPr>
              <a:t>fact</a:t>
            </a:r>
            <a:r>
              <a:rPr lang="es-ES" sz="1600" dirty="0">
                <a:latin typeface="+mn-lt"/>
              </a:rPr>
              <a:t> </a:t>
            </a:r>
            <a:r>
              <a:rPr lang="es-ES" sz="1600" dirty="0" err="1">
                <a:latin typeface="+mn-lt"/>
              </a:rPr>
              <a:t>that</a:t>
            </a:r>
            <a:r>
              <a:rPr lang="es-ES" sz="1600" dirty="0">
                <a:latin typeface="+mn-lt"/>
              </a:rPr>
              <a:t> CDK </a:t>
            </a:r>
            <a:r>
              <a:rPr lang="es-ES" sz="1600" dirty="0" err="1">
                <a:latin typeface="+mn-lt"/>
              </a:rPr>
              <a:t>levels</a:t>
            </a:r>
            <a:r>
              <a:rPr lang="es-ES" sz="1600" dirty="0">
                <a:latin typeface="+mn-lt"/>
              </a:rPr>
              <a:t> </a:t>
            </a:r>
            <a:r>
              <a:rPr lang="es-ES" sz="1600" dirty="0" err="1">
                <a:latin typeface="+mn-lt"/>
              </a:rPr>
              <a:t>remain</a:t>
            </a:r>
            <a:r>
              <a:rPr lang="es-ES" sz="1600" dirty="0">
                <a:latin typeface="+mn-lt"/>
              </a:rPr>
              <a:t> </a:t>
            </a:r>
            <a:r>
              <a:rPr lang="es-ES" sz="1600" dirty="0" err="1">
                <a:latin typeface="+mn-lt"/>
              </a:rPr>
              <a:t>high</a:t>
            </a:r>
            <a:r>
              <a:rPr lang="es-ES" sz="1600" dirty="0">
                <a:latin typeface="+mn-lt"/>
              </a:rPr>
              <a:t> </a:t>
            </a:r>
            <a:r>
              <a:rPr lang="es-ES" sz="1600" dirty="0" err="1">
                <a:latin typeface="+mn-lt"/>
              </a:rPr>
              <a:t>during</a:t>
            </a:r>
            <a:r>
              <a:rPr lang="es-ES" sz="1600" dirty="0">
                <a:latin typeface="+mn-lt"/>
              </a:rPr>
              <a:t> </a:t>
            </a:r>
            <a:r>
              <a:rPr lang="es-ES" sz="1600" dirty="0" err="1">
                <a:latin typeface="+mn-lt"/>
              </a:rPr>
              <a:t>the</a:t>
            </a:r>
            <a:r>
              <a:rPr lang="es-ES" sz="1600" dirty="0">
                <a:latin typeface="+mn-lt"/>
              </a:rPr>
              <a:t> S </a:t>
            </a:r>
            <a:r>
              <a:rPr lang="es-ES" sz="1600" dirty="0" err="1">
                <a:latin typeface="+mn-lt"/>
              </a:rPr>
              <a:t>phase</a:t>
            </a:r>
            <a:r>
              <a:rPr lang="es-ES" sz="1600" dirty="0">
                <a:latin typeface="+mn-lt"/>
              </a:rPr>
              <a:t>, G2, and M </a:t>
            </a:r>
            <a:r>
              <a:rPr lang="es-ES" sz="1600" dirty="0" err="1">
                <a:latin typeface="+mn-lt"/>
              </a:rPr>
              <a:t>phases</a:t>
            </a:r>
            <a:r>
              <a:rPr lang="es-ES" sz="1600" dirty="0">
                <a:latin typeface="+mn-lt"/>
              </a:rPr>
              <a:t> of </a:t>
            </a:r>
            <a:r>
              <a:rPr lang="es-ES" sz="1600" dirty="0" err="1">
                <a:latin typeface="+mn-lt"/>
              </a:rPr>
              <a:t>the</a:t>
            </a:r>
            <a:r>
              <a:rPr lang="es-ES" sz="1600" dirty="0">
                <a:latin typeface="+mn-lt"/>
              </a:rPr>
              <a:t> </a:t>
            </a:r>
            <a:r>
              <a:rPr lang="es-ES" sz="1600" dirty="0" err="1">
                <a:latin typeface="+mn-lt"/>
              </a:rPr>
              <a:t>cell</a:t>
            </a:r>
            <a:r>
              <a:rPr lang="es-ES" sz="1600" dirty="0">
                <a:latin typeface="+mn-lt"/>
              </a:rPr>
              <a:t> </a:t>
            </a:r>
            <a:r>
              <a:rPr lang="es-ES" sz="1600" dirty="0" err="1">
                <a:latin typeface="+mn-lt"/>
              </a:rPr>
              <a:t>cycle</a:t>
            </a:r>
            <a:r>
              <a:rPr lang="es-ES" sz="1600" dirty="0">
                <a:latin typeface="+mn-lt"/>
              </a:rPr>
              <a:t> no new pre-RC </a:t>
            </a:r>
            <a:r>
              <a:rPr lang="es-ES" sz="1600" dirty="0" err="1">
                <a:latin typeface="+mn-lt"/>
              </a:rPr>
              <a:t>complexes</a:t>
            </a:r>
            <a:r>
              <a:rPr lang="es-ES" sz="1600" dirty="0">
                <a:latin typeface="+mn-lt"/>
              </a:rPr>
              <a:t> can be </a:t>
            </a:r>
            <a:r>
              <a:rPr lang="es-ES" sz="1600" dirty="0" err="1">
                <a:latin typeface="+mn-lt"/>
              </a:rPr>
              <a:t>formed</a:t>
            </a:r>
            <a:r>
              <a:rPr lang="es-ES" sz="1600" dirty="0">
                <a:latin typeface="+mn-lt"/>
              </a:rPr>
              <a:t>. </a:t>
            </a:r>
            <a:r>
              <a:rPr lang="es-ES" sz="1600" dirty="0" err="1">
                <a:latin typeface="+mn-lt"/>
              </a:rPr>
              <a:t>This</a:t>
            </a:r>
            <a:r>
              <a:rPr lang="es-ES" sz="1600" dirty="0">
                <a:latin typeface="+mn-lt"/>
              </a:rPr>
              <a:t> </a:t>
            </a:r>
            <a:r>
              <a:rPr lang="es-ES" sz="1600" dirty="0" err="1">
                <a:latin typeface="+mn-lt"/>
              </a:rPr>
              <a:t>all</a:t>
            </a:r>
            <a:r>
              <a:rPr lang="es-ES" sz="1600" dirty="0">
                <a:latin typeface="+mn-lt"/>
              </a:rPr>
              <a:t> </a:t>
            </a:r>
            <a:r>
              <a:rPr lang="es-ES" sz="1600" dirty="0" err="1">
                <a:latin typeface="+mn-lt"/>
              </a:rPr>
              <a:t>helps</a:t>
            </a:r>
            <a:r>
              <a:rPr lang="es-ES" sz="1600" dirty="0">
                <a:latin typeface="+mn-lt"/>
              </a:rPr>
              <a:t> </a:t>
            </a:r>
            <a:r>
              <a:rPr lang="es-ES" sz="1600" dirty="0" err="1">
                <a:latin typeface="+mn-lt"/>
              </a:rPr>
              <a:t>to</a:t>
            </a:r>
            <a:r>
              <a:rPr lang="es-ES" sz="1600" dirty="0">
                <a:latin typeface="+mn-lt"/>
              </a:rPr>
              <a:t> </a:t>
            </a:r>
            <a:r>
              <a:rPr lang="es-ES" sz="1600" dirty="0" err="1">
                <a:latin typeface="+mn-lt"/>
              </a:rPr>
              <a:t>ensure</a:t>
            </a:r>
            <a:r>
              <a:rPr lang="es-ES" sz="1600" dirty="0">
                <a:latin typeface="+mn-lt"/>
              </a:rPr>
              <a:t> </a:t>
            </a:r>
            <a:r>
              <a:rPr lang="es-ES" sz="1600" dirty="0" err="1">
                <a:latin typeface="+mn-lt"/>
              </a:rPr>
              <a:t>that</a:t>
            </a:r>
            <a:r>
              <a:rPr lang="es-ES" sz="1600" dirty="0">
                <a:latin typeface="+mn-lt"/>
              </a:rPr>
              <a:t> no </a:t>
            </a:r>
            <a:r>
              <a:rPr lang="es-ES" sz="1600" dirty="0" err="1">
                <a:latin typeface="+mn-lt"/>
              </a:rPr>
              <a:t>initiation</a:t>
            </a:r>
            <a:r>
              <a:rPr lang="es-ES" sz="1600" dirty="0">
                <a:latin typeface="+mn-lt"/>
              </a:rPr>
              <a:t> can </a:t>
            </a:r>
            <a:r>
              <a:rPr lang="es-ES" sz="1600" dirty="0" err="1">
                <a:latin typeface="+mn-lt"/>
              </a:rPr>
              <a:t>occur</a:t>
            </a:r>
            <a:r>
              <a:rPr lang="es-ES" sz="1600" dirty="0">
                <a:latin typeface="+mn-lt"/>
              </a:rPr>
              <a:t> </a:t>
            </a:r>
            <a:r>
              <a:rPr lang="es-ES" sz="1600" dirty="0" err="1">
                <a:latin typeface="+mn-lt"/>
              </a:rPr>
              <a:t>until</a:t>
            </a:r>
            <a:r>
              <a:rPr lang="es-ES" sz="1600" dirty="0">
                <a:latin typeface="+mn-lt"/>
              </a:rPr>
              <a:t> </a:t>
            </a:r>
            <a:r>
              <a:rPr lang="es-ES" sz="1600" dirty="0" err="1">
                <a:latin typeface="+mn-lt"/>
              </a:rPr>
              <a:t>the</a:t>
            </a:r>
            <a:r>
              <a:rPr lang="es-ES" sz="1600" dirty="0">
                <a:latin typeface="+mn-lt"/>
              </a:rPr>
              <a:t> </a:t>
            </a:r>
            <a:r>
              <a:rPr lang="es-ES" sz="1600" dirty="0" err="1">
                <a:latin typeface="+mn-lt"/>
              </a:rPr>
              <a:t>cell</a:t>
            </a:r>
            <a:r>
              <a:rPr lang="es-ES" sz="1600" dirty="0">
                <a:latin typeface="+mn-lt"/>
              </a:rPr>
              <a:t> </a:t>
            </a:r>
            <a:r>
              <a:rPr lang="es-ES" sz="1600" dirty="0" err="1">
                <a:latin typeface="+mn-lt"/>
              </a:rPr>
              <a:t>division</a:t>
            </a:r>
            <a:r>
              <a:rPr lang="es-ES" sz="1600" dirty="0">
                <a:latin typeface="+mn-lt"/>
              </a:rPr>
              <a:t> </a:t>
            </a:r>
            <a:r>
              <a:rPr lang="es-ES" sz="1600" dirty="0" err="1">
                <a:latin typeface="+mn-lt"/>
              </a:rPr>
              <a:t>is</a:t>
            </a:r>
            <a:r>
              <a:rPr lang="es-ES" sz="1600" dirty="0">
                <a:latin typeface="+mn-lt"/>
              </a:rPr>
              <a:t> complete.</a:t>
            </a:r>
          </a:p>
        </p:txBody>
      </p:sp>
    </p:spTree>
    <p:extLst>
      <p:ext uri="{BB962C8B-B14F-4D97-AF65-F5344CB8AC3E}">
        <p14:creationId xmlns:p14="http://schemas.microsoft.com/office/powerpoint/2010/main" val="35219180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200" y="38100"/>
            <a:ext cx="7708900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4565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2596608" y="797149"/>
            <a:ext cx="44537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b="1" dirty="0" err="1"/>
              <a:t>Replication</a:t>
            </a:r>
            <a:r>
              <a:rPr lang="es-ES" sz="2400" b="1" dirty="0"/>
              <a:t> </a:t>
            </a:r>
            <a:r>
              <a:rPr lang="es-ES" sz="2400" b="1" dirty="0" err="1"/>
              <a:t>Checkpoint</a:t>
            </a:r>
            <a:r>
              <a:rPr lang="es-ES" sz="2400" b="1" dirty="0"/>
              <a:t> </a:t>
            </a:r>
            <a:r>
              <a:rPr lang="es-ES" sz="2400" b="1" dirty="0" err="1"/>
              <a:t>Proteins</a:t>
            </a:r>
            <a:endParaRPr lang="es-ES" sz="2400" b="1" dirty="0"/>
          </a:p>
        </p:txBody>
      </p:sp>
      <p:sp>
        <p:nvSpPr>
          <p:cNvPr id="4" name="Rectángulo 3"/>
          <p:cNvSpPr/>
          <p:nvPr/>
        </p:nvSpPr>
        <p:spPr>
          <a:xfrm>
            <a:off x="270233" y="1773448"/>
            <a:ext cx="851233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dirty="0" err="1" smtClean="0"/>
              <a:t>Eukaryotic</a:t>
            </a:r>
            <a:r>
              <a:rPr lang="es-ES" dirty="0" smtClean="0"/>
              <a:t> </a:t>
            </a:r>
            <a:r>
              <a:rPr lang="es-ES" dirty="0" err="1"/>
              <a:t>cells</a:t>
            </a:r>
            <a:r>
              <a:rPr lang="es-ES" dirty="0"/>
              <a:t> </a:t>
            </a:r>
            <a:r>
              <a:rPr lang="es-ES" dirty="0" err="1"/>
              <a:t>have</a:t>
            </a:r>
            <a:r>
              <a:rPr lang="es-ES" dirty="0"/>
              <a:t> </a:t>
            </a:r>
            <a:r>
              <a:rPr lang="es-ES" dirty="0" err="1"/>
              <a:t>proteins</a:t>
            </a:r>
            <a:r>
              <a:rPr lang="es-ES" dirty="0"/>
              <a:t> in place </a:t>
            </a:r>
            <a:r>
              <a:rPr lang="es-ES" dirty="0" err="1"/>
              <a:t>during</a:t>
            </a:r>
            <a:r>
              <a:rPr lang="es-ES" dirty="0"/>
              <a:t> </a:t>
            </a:r>
            <a:r>
              <a:rPr lang="es-ES" dirty="0" err="1"/>
              <a:t>certain</a:t>
            </a:r>
            <a:r>
              <a:rPr lang="es-ES" dirty="0"/>
              <a:t> </a:t>
            </a:r>
            <a:r>
              <a:rPr lang="es-ES" dirty="0" err="1"/>
              <a:t>points</a:t>
            </a:r>
            <a:r>
              <a:rPr lang="es-ES" dirty="0"/>
              <a:t> in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replication</a:t>
            </a:r>
            <a:r>
              <a:rPr lang="es-ES" dirty="0"/>
              <a:t> </a:t>
            </a:r>
            <a:r>
              <a:rPr lang="es-ES" dirty="0" err="1"/>
              <a:t>process</a:t>
            </a:r>
            <a:r>
              <a:rPr lang="es-ES" dirty="0"/>
              <a:t> </a:t>
            </a:r>
            <a:r>
              <a:rPr lang="es-ES" dirty="0" err="1"/>
              <a:t>that</a:t>
            </a:r>
            <a:r>
              <a:rPr lang="es-ES" dirty="0"/>
              <a:t> are </a:t>
            </a:r>
            <a:r>
              <a:rPr lang="es-ES" dirty="0" err="1"/>
              <a:t>able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detect</a:t>
            </a:r>
            <a:r>
              <a:rPr lang="es-ES" dirty="0"/>
              <a:t> </a:t>
            </a:r>
            <a:r>
              <a:rPr lang="es-ES" dirty="0" err="1"/>
              <a:t>any</a:t>
            </a:r>
            <a:r>
              <a:rPr lang="es-ES" dirty="0"/>
              <a:t> </a:t>
            </a:r>
            <a:r>
              <a:rPr lang="es-ES" dirty="0" err="1"/>
              <a:t>errors</a:t>
            </a:r>
            <a:r>
              <a:rPr lang="es-ES" dirty="0"/>
              <a:t> </a:t>
            </a:r>
            <a:r>
              <a:rPr lang="es-ES" dirty="0" err="1"/>
              <a:t>during</a:t>
            </a:r>
            <a:r>
              <a:rPr lang="es-ES" dirty="0"/>
              <a:t> DNA </a:t>
            </a:r>
            <a:r>
              <a:rPr lang="es-ES" dirty="0" err="1"/>
              <a:t>replication</a:t>
            </a:r>
            <a:r>
              <a:rPr lang="es-ES" dirty="0"/>
              <a:t> and are </a:t>
            </a:r>
            <a:r>
              <a:rPr lang="es-ES" dirty="0" err="1"/>
              <a:t>able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preserve </a:t>
            </a:r>
            <a:r>
              <a:rPr lang="es-ES" dirty="0" err="1"/>
              <a:t>genomic</a:t>
            </a:r>
            <a:r>
              <a:rPr lang="es-ES" dirty="0"/>
              <a:t> </a:t>
            </a:r>
            <a:r>
              <a:rPr lang="es-ES" dirty="0" err="1"/>
              <a:t>integrity</a:t>
            </a:r>
            <a:r>
              <a:rPr lang="es-ES" dirty="0"/>
              <a:t>. </a:t>
            </a:r>
            <a:r>
              <a:rPr lang="es-ES" dirty="0" err="1"/>
              <a:t>These</a:t>
            </a:r>
            <a:r>
              <a:rPr lang="es-ES" dirty="0"/>
              <a:t> </a:t>
            </a:r>
            <a:r>
              <a:rPr lang="es-ES" dirty="0" err="1"/>
              <a:t>checkpoint</a:t>
            </a:r>
            <a:r>
              <a:rPr lang="es-ES" dirty="0"/>
              <a:t> </a:t>
            </a:r>
            <a:r>
              <a:rPr lang="es-ES" dirty="0" err="1"/>
              <a:t>proteins</a:t>
            </a:r>
            <a:r>
              <a:rPr lang="es-ES" dirty="0"/>
              <a:t> are </a:t>
            </a:r>
            <a:r>
              <a:rPr lang="es-ES" dirty="0" err="1"/>
              <a:t>able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stop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cell</a:t>
            </a:r>
            <a:r>
              <a:rPr lang="es-ES" dirty="0"/>
              <a:t> </a:t>
            </a:r>
            <a:r>
              <a:rPr lang="es-ES" dirty="0" err="1"/>
              <a:t>cycle</a:t>
            </a:r>
            <a:r>
              <a:rPr lang="es-ES" dirty="0"/>
              <a:t> </a:t>
            </a:r>
            <a:r>
              <a:rPr lang="es-ES" dirty="0" err="1"/>
              <a:t>from</a:t>
            </a:r>
            <a:r>
              <a:rPr lang="es-ES" dirty="0"/>
              <a:t> </a:t>
            </a:r>
            <a:r>
              <a:rPr lang="es-ES" dirty="0" err="1"/>
              <a:t>entering</a:t>
            </a:r>
            <a:r>
              <a:rPr lang="es-ES" dirty="0"/>
              <a:t> mitosis in </a:t>
            </a:r>
            <a:r>
              <a:rPr lang="es-ES" dirty="0" err="1"/>
              <a:t>order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allow</a:t>
            </a:r>
            <a:r>
              <a:rPr lang="es-ES" dirty="0"/>
              <a:t> time </a:t>
            </a:r>
            <a:r>
              <a:rPr lang="es-ES" dirty="0" err="1"/>
              <a:t>for</a:t>
            </a:r>
            <a:r>
              <a:rPr lang="es-ES" dirty="0"/>
              <a:t> DNA </a:t>
            </a:r>
            <a:r>
              <a:rPr lang="es-ES" dirty="0" err="1"/>
              <a:t>repair</a:t>
            </a:r>
            <a:r>
              <a:rPr lang="es-ES" dirty="0"/>
              <a:t>.</a:t>
            </a:r>
          </a:p>
        </p:txBody>
      </p:sp>
      <p:sp>
        <p:nvSpPr>
          <p:cNvPr id="5" name="Rectángulo 4"/>
          <p:cNvSpPr/>
          <p:nvPr/>
        </p:nvSpPr>
        <p:spPr>
          <a:xfrm>
            <a:off x="299788" y="3272428"/>
            <a:ext cx="822605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/>
              <a:buChar char="•"/>
            </a:pPr>
            <a:r>
              <a:rPr lang="es-ES" dirty="0" smtClean="0"/>
              <a:t>ATR ( </a:t>
            </a:r>
            <a:r>
              <a:rPr lang="es-ES" dirty="0" err="1" smtClean="0"/>
              <a:t>fosfatidilinositolquinasa</a:t>
            </a:r>
            <a:r>
              <a:rPr lang="es-ES" dirty="0" smtClean="0"/>
              <a:t>) </a:t>
            </a:r>
            <a:r>
              <a:rPr lang="es-ES" dirty="0" err="1" smtClean="0"/>
              <a:t>is</a:t>
            </a:r>
            <a:r>
              <a:rPr lang="es-ES" dirty="0" smtClean="0"/>
              <a:t> </a:t>
            </a:r>
            <a:r>
              <a:rPr lang="es-ES" dirty="0" err="1"/>
              <a:t>involved</a:t>
            </a:r>
            <a:r>
              <a:rPr lang="es-ES" dirty="0"/>
              <a:t> in </a:t>
            </a:r>
            <a:r>
              <a:rPr lang="es-ES" dirty="0" err="1"/>
              <a:t>arresting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cell</a:t>
            </a:r>
            <a:r>
              <a:rPr lang="es-ES" dirty="0"/>
              <a:t> </a:t>
            </a:r>
            <a:r>
              <a:rPr lang="es-ES" dirty="0" err="1"/>
              <a:t>cycle</a:t>
            </a:r>
            <a:r>
              <a:rPr lang="es-ES" dirty="0"/>
              <a:t> in response </a:t>
            </a:r>
            <a:r>
              <a:rPr lang="es-ES" dirty="0" err="1"/>
              <a:t>to</a:t>
            </a:r>
            <a:r>
              <a:rPr lang="es-ES" dirty="0"/>
              <a:t> DNA </a:t>
            </a:r>
            <a:r>
              <a:rPr lang="es-ES" dirty="0" err="1"/>
              <a:t>double-stranded</a:t>
            </a:r>
            <a:r>
              <a:rPr lang="es-ES" dirty="0"/>
              <a:t> </a:t>
            </a:r>
            <a:r>
              <a:rPr lang="es-ES" dirty="0" err="1" smtClean="0"/>
              <a:t>breaks</a:t>
            </a:r>
            <a:r>
              <a:rPr lang="es-ES" dirty="0" smtClean="0"/>
              <a:t> </a:t>
            </a:r>
            <a:endParaRPr lang="es-ES" dirty="0">
              <a:solidFill>
                <a:srgbClr val="FFFF8B"/>
              </a:solidFill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324277" y="4303455"/>
            <a:ext cx="8444773" cy="1754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/>
              <a:buChar char="•"/>
            </a:pPr>
            <a:r>
              <a:rPr lang="es-ES" dirty="0"/>
              <a:t>Chk1 </a:t>
            </a:r>
            <a:r>
              <a:rPr lang="es-ES" dirty="0" err="1"/>
              <a:t>signaling</a:t>
            </a:r>
            <a:r>
              <a:rPr lang="es-ES" dirty="0"/>
              <a:t> </a:t>
            </a:r>
            <a:r>
              <a:rPr lang="es-ES" dirty="0" err="1"/>
              <a:t>is</a:t>
            </a:r>
            <a:r>
              <a:rPr lang="es-ES" dirty="0"/>
              <a:t> vital </a:t>
            </a:r>
            <a:r>
              <a:rPr lang="es-ES" dirty="0" err="1"/>
              <a:t>for</a:t>
            </a:r>
            <a:r>
              <a:rPr lang="es-ES" dirty="0"/>
              <a:t> </a:t>
            </a:r>
            <a:r>
              <a:rPr lang="es-ES" dirty="0" err="1"/>
              <a:t>arresting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cell</a:t>
            </a:r>
            <a:r>
              <a:rPr lang="es-ES" dirty="0"/>
              <a:t> </a:t>
            </a:r>
            <a:r>
              <a:rPr lang="es-ES" dirty="0" err="1"/>
              <a:t>cycle</a:t>
            </a:r>
            <a:r>
              <a:rPr lang="es-ES" dirty="0"/>
              <a:t> and </a:t>
            </a:r>
            <a:r>
              <a:rPr lang="es-ES" dirty="0" err="1"/>
              <a:t>preventing</a:t>
            </a:r>
            <a:r>
              <a:rPr lang="es-ES" dirty="0"/>
              <a:t> </a:t>
            </a:r>
            <a:r>
              <a:rPr lang="es-ES" dirty="0" err="1"/>
              <a:t>cells</a:t>
            </a:r>
            <a:r>
              <a:rPr lang="es-ES" dirty="0"/>
              <a:t> </a:t>
            </a:r>
            <a:r>
              <a:rPr lang="es-ES" dirty="0" err="1"/>
              <a:t>from</a:t>
            </a:r>
            <a:r>
              <a:rPr lang="es-ES" dirty="0"/>
              <a:t> </a:t>
            </a:r>
            <a:r>
              <a:rPr lang="es-ES" dirty="0" err="1"/>
              <a:t>entering</a:t>
            </a:r>
            <a:r>
              <a:rPr lang="es-ES" dirty="0"/>
              <a:t> mitosis </a:t>
            </a:r>
            <a:r>
              <a:rPr lang="es-ES" dirty="0" err="1"/>
              <a:t>with</a:t>
            </a:r>
            <a:r>
              <a:rPr lang="es-ES" dirty="0"/>
              <a:t> </a:t>
            </a:r>
            <a:r>
              <a:rPr lang="es-ES" dirty="0" err="1"/>
              <a:t>incomplete</a:t>
            </a:r>
            <a:r>
              <a:rPr lang="es-ES" dirty="0"/>
              <a:t> DNA </a:t>
            </a:r>
            <a:r>
              <a:rPr lang="es-ES" dirty="0" err="1"/>
              <a:t>replication</a:t>
            </a:r>
            <a:r>
              <a:rPr lang="es-ES" dirty="0"/>
              <a:t> </a:t>
            </a:r>
            <a:r>
              <a:rPr lang="es-ES" dirty="0" err="1"/>
              <a:t>or</a:t>
            </a:r>
            <a:r>
              <a:rPr lang="es-ES" dirty="0"/>
              <a:t> DNA </a:t>
            </a:r>
            <a:r>
              <a:rPr lang="es-ES" dirty="0" err="1"/>
              <a:t>damage</a:t>
            </a:r>
            <a:r>
              <a:rPr lang="es-ES" dirty="0"/>
              <a:t>.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>
                <a:solidFill>
                  <a:srgbClr val="FF0000"/>
                </a:solidFill>
              </a:rPr>
              <a:t>Chk1-dependent </a:t>
            </a:r>
            <a:r>
              <a:rPr lang="es-ES" dirty="0" err="1">
                <a:solidFill>
                  <a:srgbClr val="FF0000"/>
                </a:solidFill>
              </a:rPr>
              <a:t>Cdk</a:t>
            </a:r>
            <a:r>
              <a:rPr lang="es-ES" dirty="0">
                <a:solidFill>
                  <a:srgbClr val="FF0000"/>
                </a:solidFill>
              </a:rPr>
              <a:t> </a:t>
            </a:r>
            <a:r>
              <a:rPr lang="es-ES" dirty="0" err="1"/>
              <a:t>inhibition</a:t>
            </a:r>
            <a:r>
              <a:rPr lang="es-ES" dirty="0"/>
              <a:t> </a:t>
            </a:r>
            <a:r>
              <a:rPr lang="es-ES" dirty="0" err="1"/>
              <a:t>is</a:t>
            </a:r>
            <a:r>
              <a:rPr lang="es-ES" dirty="0"/>
              <a:t> </a:t>
            </a:r>
            <a:r>
              <a:rPr lang="es-ES" dirty="0" err="1"/>
              <a:t>important</a:t>
            </a:r>
            <a:r>
              <a:rPr lang="es-ES" dirty="0"/>
              <a:t> </a:t>
            </a:r>
            <a:r>
              <a:rPr lang="es-ES" dirty="0" err="1"/>
              <a:t>for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function</a:t>
            </a:r>
            <a:r>
              <a:rPr lang="es-ES" dirty="0"/>
              <a:t> of </a:t>
            </a:r>
            <a:r>
              <a:rPr lang="es-ES" dirty="0" err="1"/>
              <a:t>the</a:t>
            </a:r>
            <a:r>
              <a:rPr lang="es-ES" dirty="0"/>
              <a:t> ATR-Chk1 </a:t>
            </a:r>
            <a:r>
              <a:rPr lang="es-ES" dirty="0" err="1"/>
              <a:t>checkpoint</a:t>
            </a:r>
            <a:r>
              <a:rPr lang="es-ES" dirty="0"/>
              <a:t> and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b="1" dirty="0" err="1">
                <a:solidFill>
                  <a:srgbClr val="FF0000"/>
                </a:solidFill>
              </a:rPr>
              <a:t>arrest</a:t>
            </a:r>
            <a:r>
              <a:rPr lang="es-ES" b="1" dirty="0">
                <a:solidFill>
                  <a:srgbClr val="FF0000"/>
                </a:solidFill>
              </a:rPr>
              <a:t> </a:t>
            </a:r>
            <a:r>
              <a:rPr lang="es-ES" b="1" dirty="0" err="1">
                <a:solidFill>
                  <a:srgbClr val="FF0000"/>
                </a:solidFill>
              </a:rPr>
              <a:t>the</a:t>
            </a:r>
            <a:r>
              <a:rPr lang="es-ES" b="1" dirty="0">
                <a:solidFill>
                  <a:srgbClr val="FF0000"/>
                </a:solidFill>
              </a:rPr>
              <a:t> </a:t>
            </a:r>
            <a:r>
              <a:rPr lang="es-ES" b="1" dirty="0" err="1">
                <a:solidFill>
                  <a:srgbClr val="FF0000"/>
                </a:solidFill>
              </a:rPr>
              <a:t>cell</a:t>
            </a:r>
            <a:r>
              <a:rPr lang="es-ES" b="1" dirty="0">
                <a:solidFill>
                  <a:srgbClr val="FF0000"/>
                </a:solidFill>
              </a:rPr>
              <a:t> </a:t>
            </a:r>
            <a:r>
              <a:rPr lang="es-ES" b="1" dirty="0" err="1">
                <a:solidFill>
                  <a:srgbClr val="FF0000"/>
                </a:solidFill>
              </a:rPr>
              <a:t>cycle</a:t>
            </a:r>
            <a:r>
              <a:rPr lang="es-ES" dirty="0"/>
              <a:t> and </a:t>
            </a:r>
            <a:r>
              <a:rPr lang="es-ES" dirty="0" err="1"/>
              <a:t>allow</a:t>
            </a:r>
            <a:r>
              <a:rPr lang="es-ES" dirty="0"/>
              <a:t> </a:t>
            </a:r>
            <a:r>
              <a:rPr lang="es-ES" dirty="0" err="1"/>
              <a:t>sufficient</a:t>
            </a:r>
            <a:r>
              <a:rPr lang="es-ES" dirty="0"/>
              <a:t> time </a:t>
            </a:r>
            <a:r>
              <a:rPr lang="es-ES" dirty="0" err="1"/>
              <a:t>for</a:t>
            </a:r>
            <a:r>
              <a:rPr lang="es-ES" dirty="0"/>
              <a:t> </a:t>
            </a:r>
            <a:r>
              <a:rPr lang="es-ES" dirty="0" err="1"/>
              <a:t>completion</a:t>
            </a:r>
            <a:r>
              <a:rPr lang="es-ES" dirty="0"/>
              <a:t> of DNA </a:t>
            </a:r>
            <a:r>
              <a:rPr lang="es-ES" dirty="0" err="1"/>
              <a:t>repair</a:t>
            </a:r>
            <a:r>
              <a:rPr lang="es-ES" dirty="0"/>
              <a:t> </a:t>
            </a:r>
            <a:r>
              <a:rPr lang="es-ES" dirty="0" err="1"/>
              <a:t>mechanisms</a:t>
            </a:r>
            <a:r>
              <a:rPr lang="es-ES" dirty="0"/>
              <a:t>, </a:t>
            </a:r>
            <a:r>
              <a:rPr lang="es-ES" dirty="0" err="1"/>
              <a:t>which</a:t>
            </a:r>
            <a:r>
              <a:rPr lang="es-ES" dirty="0"/>
              <a:t> in </a:t>
            </a:r>
            <a:r>
              <a:rPr lang="es-ES" dirty="0" err="1"/>
              <a:t>turn</a:t>
            </a:r>
            <a:r>
              <a:rPr lang="es-ES" dirty="0"/>
              <a:t> </a:t>
            </a:r>
            <a:r>
              <a:rPr lang="es-ES" dirty="0" err="1"/>
              <a:t>prevents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inheritance</a:t>
            </a:r>
            <a:r>
              <a:rPr lang="es-ES" dirty="0"/>
              <a:t> of </a:t>
            </a:r>
            <a:r>
              <a:rPr lang="es-ES" dirty="0" err="1"/>
              <a:t>damaged</a:t>
            </a:r>
            <a:r>
              <a:rPr lang="es-ES" dirty="0"/>
              <a:t> DNA. In </a:t>
            </a:r>
            <a:r>
              <a:rPr lang="es-ES" dirty="0" err="1"/>
              <a:t>addition</a:t>
            </a:r>
            <a:r>
              <a:rPr lang="es-ES" dirty="0"/>
              <a:t>, </a:t>
            </a:r>
            <a:r>
              <a:rPr lang="es-ES" dirty="0">
                <a:solidFill>
                  <a:srgbClr val="FF0000"/>
                </a:solidFill>
              </a:rPr>
              <a:t>Chk1-dependent </a:t>
            </a:r>
            <a:r>
              <a:rPr lang="es-ES" dirty="0" err="1">
                <a:solidFill>
                  <a:srgbClr val="FF0000"/>
                </a:solidFill>
              </a:rPr>
              <a:t>Cdk</a:t>
            </a:r>
            <a:r>
              <a:rPr lang="es-ES" dirty="0">
                <a:solidFill>
                  <a:srgbClr val="FF0000"/>
                </a:solidFill>
              </a:rPr>
              <a:t> </a:t>
            </a:r>
            <a:r>
              <a:rPr lang="es-ES" dirty="0" err="1">
                <a:solidFill>
                  <a:srgbClr val="FF0000"/>
                </a:solidFill>
              </a:rPr>
              <a:t>inhibition</a:t>
            </a:r>
            <a:r>
              <a:rPr lang="es-ES" dirty="0">
                <a:solidFill>
                  <a:srgbClr val="FF0000"/>
                </a:solidFill>
              </a:rPr>
              <a:t> </a:t>
            </a:r>
            <a:r>
              <a:rPr lang="es-ES" dirty="0" err="1">
                <a:solidFill>
                  <a:srgbClr val="FF0000"/>
                </a:solidFill>
              </a:rPr>
              <a:t>plays</a:t>
            </a:r>
            <a:r>
              <a:rPr lang="es-ES" dirty="0">
                <a:solidFill>
                  <a:srgbClr val="FF0000"/>
                </a:solidFill>
              </a:rPr>
              <a:t> a </a:t>
            </a:r>
            <a:r>
              <a:rPr lang="es-ES" dirty="0" err="1">
                <a:solidFill>
                  <a:srgbClr val="FF0000"/>
                </a:solidFill>
              </a:rPr>
              <a:t>critical</a:t>
            </a:r>
            <a:r>
              <a:rPr lang="es-ES" dirty="0">
                <a:solidFill>
                  <a:srgbClr val="FF0000"/>
                </a:solidFill>
              </a:rPr>
              <a:t> role in </a:t>
            </a:r>
            <a:r>
              <a:rPr lang="es-ES" dirty="0" err="1">
                <a:solidFill>
                  <a:srgbClr val="FF0000"/>
                </a:solidFill>
              </a:rPr>
              <a:t>inhibiting</a:t>
            </a:r>
            <a:r>
              <a:rPr lang="es-ES" dirty="0">
                <a:solidFill>
                  <a:srgbClr val="FF0000"/>
                </a:solidFill>
              </a:rPr>
              <a:t> </a:t>
            </a:r>
            <a:r>
              <a:rPr lang="es-ES" dirty="0" err="1">
                <a:solidFill>
                  <a:srgbClr val="FF0000"/>
                </a:solidFill>
              </a:rPr>
              <a:t>origin</a:t>
            </a:r>
            <a:r>
              <a:rPr lang="es-ES" dirty="0">
                <a:solidFill>
                  <a:srgbClr val="FF0000"/>
                </a:solidFill>
              </a:rPr>
              <a:t> </a:t>
            </a:r>
            <a:r>
              <a:rPr lang="es-ES" dirty="0" err="1">
                <a:solidFill>
                  <a:srgbClr val="FF0000"/>
                </a:solidFill>
              </a:rPr>
              <a:t>firing</a:t>
            </a:r>
            <a:r>
              <a:rPr lang="es-ES" dirty="0">
                <a:solidFill>
                  <a:srgbClr val="FF0000"/>
                </a:solidFill>
              </a:rPr>
              <a:t> </a:t>
            </a:r>
            <a:r>
              <a:rPr lang="es-ES" dirty="0" err="1">
                <a:solidFill>
                  <a:srgbClr val="FF0000"/>
                </a:solidFill>
              </a:rPr>
              <a:t>during</a:t>
            </a:r>
            <a:r>
              <a:rPr lang="es-ES" dirty="0">
                <a:solidFill>
                  <a:srgbClr val="FF0000"/>
                </a:solidFill>
              </a:rPr>
              <a:t> S </a:t>
            </a:r>
            <a:r>
              <a:rPr lang="es-ES" dirty="0" err="1">
                <a:solidFill>
                  <a:srgbClr val="FF0000"/>
                </a:solidFill>
              </a:rPr>
              <a:t>phase</a:t>
            </a:r>
            <a:endParaRPr lang="es-E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10676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3241511" y="2540351"/>
            <a:ext cx="23930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000" dirty="0" err="1" smtClean="0"/>
              <a:t>Telómeros</a:t>
            </a:r>
            <a:endParaRPr lang="es-ES" sz="4000" dirty="0"/>
          </a:p>
        </p:txBody>
      </p:sp>
    </p:spTree>
    <p:extLst>
      <p:ext uri="{BB962C8B-B14F-4D97-AF65-F5344CB8AC3E}">
        <p14:creationId xmlns:p14="http://schemas.microsoft.com/office/powerpoint/2010/main" val="8960374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9056" y="1733572"/>
            <a:ext cx="3246438" cy="4652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55731" y="1662134"/>
            <a:ext cx="2428875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142844" y="366734"/>
            <a:ext cx="8964612" cy="822325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_tradnl" sz="2400" b="1">
                <a:solidFill>
                  <a:schemeClr val="bg1"/>
                </a:solidFill>
              </a:rPr>
              <a:t>Ciertos genomas virales linales utilizan proteínas terminales para la iniciación </a:t>
            </a:r>
            <a:endParaRPr lang="es-ES" sz="24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2900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24609" t="25313" r="25000"/>
          <a:stretch>
            <a:fillRect/>
          </a:stretch>
        </p:blipFill>
        <p:spPr bwMode="auto">
          <a:xfrm>
            <a:off x="844524" y="101600"/>
            <a:ext cx="7094820" cy="6572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682079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838200"/>
          </a:xfrm>
        </p:spPr>
        <p:txBody>
          <a:bodyPr/>
          <a:lstStyle/>
          <a:p>
            <a:r>
              <a:rPr lang="es-ES_tradnl" sz="4000">
                <a:latin typeface="Comic Sans MS" pitchFamily="66" charset="0"/>
              </a:rPr>
              <a:t>Telómeros</a:t>
            </a:r>
            <a:endParaRPr lang="es-ES_tradnl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8534400" cy="4953000"/>
          </a:xfrm>
        </p:spPr>
        <p:txBody>
          <a:bodyPr/>
          <a:lstStyle/>
          <a:p>
            <a:r>
              <a:rPr lang="es-ES_tradnl" sz="2400">
                <a:latin typeface="Arial" charset="0"/>
              </a:rPr>
              <a:t>Son secuencias conservadas de ADN altamente repetidas asociadas a proteínas</a:t>
            </a:r>
          </a:p>
          <a:p>
            <a:r>
              <a:rPr lang="es-ES_tradnl" sz="2400">
                <a:latin typeface="Arial" charset="0"/>
              </a:rPr>
              <a:t>Los extremos </a:t>
            </a:r>
            <a:r>
              <a:rPr lang="es-ES_tradnl" sz="2400" i="1">
                <a:latin typeface="Arial" charset="0"/>
              </a:rPr>
              <a:t>naturales</a:t>
            </a:r>
            <a:r>
              <a:rPr lang="es-ES_tradnl" sz="2400">
                <a:latin typeface="Arial" charset="0"/>
              </a:rPr>
              <a:t> de los cromosomas, poseen propiedades especiales</a:t>
            </a:r>
          </a:p>
          <a:p>
            <a:r>
              <a:rPr lang="es-ES_tradnl" sz="2400">
                <a:latin typeface="Arial" charset="0"/>
              </a:rPr>
              <a:t>protegen a los cromosomas de recombinaciones</a:t>
            </a:r>
          </a:p>
          <a:p>
            <a:r>
              <a:rPr lang="es-ES_tradnl" sz="2400">
                <a:latin typeface="Arial" charset="0"/>
              </a:rPr>
              <a:t>los protege de ser reconocido como ADN dañado</a:t>
            </a:r>
          </a:p>
          <a:p>
            <a:r>
              <a:rPr lang="es-ES_tradnl" sz="2400">
                <a:latin typeface="Arial" charset="0"/>
              </a:rPr>
              <a:t>provee de un mecanismo de replicación completa del cromosoma.</a:t>
            </a:r>
          </a:p>
          <a:p>
            <a:r>
              <a:rPr lang="es-ES_tradnl" sz="2400">
                <a:latin typeface="Arial" charset="0"/>
              </a:rPr>
              <a:t>Contribuye a la organización funcional del cromosoma en el núcleo. </a:t>
            </a:r>
          </a:p>
          <a:p>
            <a:r>
              <a:rPr lang="es-ES_tradnl" sz="2400">
                <a:latin typeface="Arial" charset="0"/>
              </a:rPr>
              <a:t>Es un reloj molecular que controla la capacidad replicativa de las células humanas y su entrada en la senescencia.</a:t>
            </a:r>
            <a:endParaRPr lang="es-ES_tradnl">
              <a:latin typeface="Arial" charset="0"/>
            </a:endParaRPr>
          </a:p>
          <a:p>
            <a:endParaRPr lang="es-ES_tradnl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8998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2754" name="Object 2"/>
          <p:cNvGraphicFramePr>
            <a:graphicFrameLocks noChangeAspect="1"/>
          </p:cNvGraphicFramePr>
          <p:nvPr/>
        </p:nvGraphicFramePr>
        <p:xfrm>
          <a:off x="1897063" y="1622425"/>
          <a:ext cx="5613400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CorelPhotoPaint.Image.11" r:id="rId3" imgW="6007111" imgH="847059" progId="CorelPhotoPaint.Image.11">
                  <p:embed/>
                </p:oleObj>
              </mc:Choice>
              <mc:Fallback>
                <p:oleObj name="CorelPhotoPaint.Image.11" r:id="rId3" imgW="6007111" imgH="847059" progId="CorelPhotoPaint.Image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97063" y="1622425"/>
                        <a:ext cx="5613400" cy="503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2755" name="Text Box 3"/>
          <p:cNvSpPr txBox="1">
            <a:spLocks noChangeArrowheads="1"/>
          </p:cNvSpPr>
          <p:nvPr/>
        </p:nvSpPr>
        <p:spPr bwMode="auto">
          <a:xfrm>
            <a:off x="250825" y="1052513"/>
            <a:ext cx="828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s-ES_tradnl" sz="2400" b="1">
                <a:latin typeface="Arial" charset="0"/>
              </a:rPr>
              <a:t>ARS</a:t>
            </a:r>
            <a:endParaRPr lang="es-ES" sz="2400" b="1">
              <a:latin typeface="Arial" charset="0"/>
            </a:endParaRPr>
          </a:p>
        </p:txBody>
      </p:sp>
      <p:sp>
        <p:nvSpPr>
          <p:cNvPr id="202756" name="Text Box 4"/>
          <p:cNvSpPr txBox="1">
            <a:spLocks noChangeArrowheads="1"/>
          </p:cNvSpPr>
          <p:nvPr/>
        </p:nvSpPr>
        <p:spPr bwMode="auto">
          <a:xfrm>
            <a:off x="5297488" y="1130300"/>
            <a:ext cx="3503612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s-ES_tradnl" sz="1400">
                <a:latin typeface="Arial" charset="0"/>
              </a:rPr>
              <a:t>B3 (sitio de unión para Transc factor Abf1 </a:t>
            </a:r>
          </a:p>
          <a:p>
            <a:pPr algn="ctr" eaLnBrk="1" hangingPunct="1"/>
            <a:r>
              <a:rPr lang="es-ES_tradnl" sz="1400">
                <a:latin typeface="Arial" charset="0"/>
              </a:rPr>
              <a:t>Estimula la iniciación)</a:t>
            </a:r>
            <a:endParaRPr lang="es-ES" sz="1400">
              <a:latin typeface="Arial" charset="0"/>
            </a:endParaRPr>
          </a:p>
        </p:txBody>
      </p:sp>
      <p:sp>
        <p:nvSpPr>
          <p:cNvPr id="202757" name="Rectangle 5"/>
          <p:cNvSpPr>
            <a:spLocks noChangeArrowheads="1"/>
          </p:cNvSpPr>
          <p:nvPr/>
        </p:nvSpPr>
        <p:spPr bwMode="auto">
          <a:xfrm>
            <a:off x="2397125" y="1739900"/>
            <a:ext cx="82550" cy="2286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202758" name="Rectangle 6"/>
          <p:cNvSpPr>
            <a:spLocks noChangeArrowheads="1"/>
          </p:cNvSpPr>
          <p:nvPr/>
        </p:nvSpPr>
        <p:spPr bwMode="auto">
          <a:xfrm>
            <a:off x="2562225" y="1739900"/>
            <a:ext cx="82550" cy="2286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202759" name="Rectangle 7"/>
          <p:cNvSpPr>
            <a:spLocks noChangeArrowheads="1"/>
          </p:cNvSpPr>
          <p:nvPr/>
        </p:nvSpPr>
        <p:spPr bwMode="auto">
          <a:xfrm>
            <a:off x="2727325" y="1739900"/>
            <a:ext cx="82550" cy="2286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202760" name="Rectangle 8"/>
          <p:cNvSpPr>
            <a:spLocks noChangeArrowheads="1"/>
          </p:cNvSpPr>
          <p:nvPr/>
        </p:nvSpPr>
        <p:spPr bwMode="auto">
          <a:xfrm>
            <a:off x="2892425" y="1739900"/>
            <a:ext cx="82550" cy="2286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202761" name="Rectangle 9"/>
          <p:cNvSpPr>
            <a:spLocks noChangeArrowheads="1"/>
          </p:cNvSpPr>
          <p:nvPr/>
        </p:nvSpPr>
        <p:spPr bwMode="auto">
          <a:xfrm>
            <a:off x="3057525" y="1739900"/>
            <a:ext cx="82550" cy="2286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202762" name="Rectangle 10"/>
          <p:cNvSpPr>
            <a:spLocks noChangeArrowheads="1"/>
          </p:cNvSpPr>
          <p:nvPr/>
        </p:nvSpPr>
        <p:spPr bwMode="auto">
          <a:xfrm>
            <a:off x="3222625" y="1739900"/>
            <a:ext cx="82550" cy="2286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202763" name="Line 11"/>
          <p:cNvSpPr>
            <a:spLocks noChangeShapeType="1"/>
          </p:cNvSpPr>
          <p:nvPr/>
        </p:nvSpPr>
        <p:spPr bwMode="auto">
          <a:xfrm>
            <a:off x="2400300" y="2243138"/>
            <a:ext cx="1651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AR"/>
          </a:p>
        </p:txBody>
      </p:sp>
      <p:sp>
        <p:nvSpPr>
          <p:cNvPr id="202764" name="Text Box 12"/>
          <p:cNvSpPr txBox="1">
            <a:spLocks noChangeArrowheads="1"/>
          </p:cNvSpPr>
          <p:nvPr/>
        </p:nvSpPr>
        <p:spPr bwMode="auto">
          <a:xfrm>
            <a:off x="2892425" y="2120900"/>
            <a:ext cx="10795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s-ES_tradnl" sz="1400">
                <a:latin typeface="Arial" charset="0"/>
              </a:rPr>
              <a:t>100-200 bp</a:t>
            </a:r>
            <a:endParaRPr lang="es-ES" sz="1400">
              <a:latin typeface="Arial" charset="0"/>
            </a:endParaRPr>
          </a:p>
        </p:txBody>
      </p:sp>
      <p:sp>
        <p:nvSpPr>
          <p:cNvPr id="202765" name="Line 13"/>
          <p:cNvSpPr>
            <a:spLocks noChangeShapeType="1"/>
          </p:cNvSpPr>
          <p:nvPr/>
        </p:nvSpPr>
        <p:spPr bwMode="auto">
          <a:xfrm>
            <a:off x="4189413" y="2254250"/>
            <a:ext cx="1651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AR"/>
          </a:p>
        </p:txBody>
      </p:sp>
      <p:sp>
        <p:nvSpPr>
          <p:cNvPr id="202766" name="Rectangle 14"/>
          <p:cNvSpPr>
            <a:spLocks noChangeArrowheads="1"/>
          </p:cNvSpPr>
          <p:nvPr/>
        </p:nvSpPr>
        <p:spPr bwMode="auto">
          <a:xfrm>
            <a:off x="3387725" y="1739900"/>
            <a:ext cx="82550" cy="2286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202767" name="Rectangle 15"/>
          <p:cNvSpPr>
            <a:spLocks noChangeArrowheads="1"/>
          </p:cNvSpPr>
          <p:nvPr/>
        </p:nvSpPr>
        <p:spPr bwMode="auto">
          <a:xfrm>
            <a:off x="3552825" y="1739900"/>
            <a:ext cx="82550" cy="2286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202768" name="Rectangle 16"/>
          <p:cNvSpPr>
            <a:spLocks noChangeArrowheads="1"/>
          </p:cNvSpPr>
          <p:nvPr/>
        </p:nvSpPr>
        <p:spPr bwMode="auto">
          <a:xfrm>
            <a:off x="3717925" y="1739900"/>
            <a:ext cx="82550" cy="2286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202769" name="Rectangle 17"/>
          <p:cNvSpPr>
            <a:spLocks noChangeArrowheads="1"/>
          </p:cNvSpPr>
          <p:nvPr/>
        </p:nvSpPr>
        <p:spPr bwMode="auto">
          <a:xfrm>
            <a:off x="3883025" y="1739900"/>
            <a:ext cx="82550" cy="2286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202770" name="Rectangle 18"/>
          <p:cNvSpPr>
            <a:spLocks noChangeArrowheads="1"/>
          </p:cNvSpPr>
          <p:nvPr/>
        </p:nvSpPr>
        <p:spPr bwMode="auto">
          <a:xfrm>
            <a:off x="4048125" y="1739900"/>
            <a:ext cx="82550" cy="2286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202771" name="Rectangle 19"/>
          <p:cNvSpPr>
            <a:spLocks noChangeArrowheads="1"/>
          </p:cNvSpPr>
          <p:nvPr/>
        </p:nvSpPr>
        <p:spPr bwMode="auto">
          <a:xfrm>
            <a:off x="4213225" y="1739900"/>
            <a:ext cx="82550" cy="2286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202772" name="Line 20"/>
          <p:cNvSpPr>
            <a:spLocks noChangeShapeType="1"/>
          </p:cNvSpPr>
          <p:nvPr/>
        </p:nvSpPr>
        <p:spPr bwMode="auto">
          <a:xfrm>
            <a:off x="2232025" y="1511300"/>
            <a:ext cx="1651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AR"/>
          </a:p>
        </p:txBody>
      </p:sp>
      <p:sp>
        <p:nvSpPr>
          <p:cNvPr id="202773" name="Text Box 21"/>
          <p:cNvSpPr txBox="1">
            <a:spLocks noChangeArrowheads="1"/>
          </p:cNvSpPr>
          <p:nvPr/>
        </p:nvSpPr>
        <p:spPr bwMode="auto">
          <a:xfrm>
            <a:off x="1323975" y="1130300"/>
            <a:ext cx="165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/>
            <a:r>
              <a:rPr lang="es-ES_tradnl" sz="1200">
                <a:latin typeface="Arial" charset="0"/>
              </a:rPr>
              <a:t>A element </a:t>
            </a:r>
          </a:p>
          <a:p>
            <a:pPr algn="ctr" eaLnBrk="1" hangingPunct="1"/>
            <a:r>
              <a:rPr lang="es-ES_tradnl" sz="1200">
                <a:latin typeface="Arial" charset="0"/>
              </a:rPr>
              <a:t>(11  bp; AT  rich) </a:t>
            </a:r>
            <a:endParaRPr lang="es-ES" sz="1200">
              <a:latin typeface="Arial" charset="0"/>
            </a:endParaRPr>
          </a:p>
        </p:txBody>
      </p:sp>
      <p:sp>
        <p:nvSpPr>
          <p:cNvPr id="202774" name="Rectangle 22"/>
          <p:cNvSpPr>
            <a:spLocks noChangeArrowheads="1"/>
          </p:cNvSpPr>
          <p:nvPr/>
        </p:nvSpPr>
        <p:spPr bwMode="auto">
          <a:xfrm>
            <a:off x="4460875" y="1739900"/>
            <a:ext cx="165100" cy="2286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202775" name="Text Box 23"/>
          <p:cNvSpPr txBox="1">
            <a:spLocks noChangeArrowheads="1"/>
          </p:cNvSpPr>
          <p:nvPr/>
        </p:nvSpPr>
        <p:spPr bwMode="auto">
          <a:xfrm>
            <a:off x="4378325" y="1130300"/>
            <a:ext cx="4016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s-ES_tradnl" sz="1400">
                <a:latin typeface="Arial" charset="0"/>
              </a:rPr>
              <a:t>B1</a:t>
            </a:r>
            <a:endParaRPr lang="es-ES" sz="1400">
              <a:latin typeface="Arial" charset="0"/>
            </a:endParaRPr>
          </a:p>
        </p:txBody>
      </p:sp>
      <p:sp>
        <p:nvSpPr>
          <p:cNvPr id="202776" name="Rectangle 24"/>
          <p:cNvSpPr>
            <a:spLocks noChangeArrowheads="1"/>
          </p:cNvSpPr>
          <p:nvPr/>
        </p:nvSpPr>
        <p:spPr bwMode="auto">
          <a:xfrm>
            <a:off x="4873625" y="1739900"/>
            <a:ext cx="165100" cy="2286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202777" name="Text Box 25"/>
          <p:cNvSpPr txBox="1">
            <a:spLocks noChangeArrowheads="1"/>
          </p:cNvSpPr>
          <p:nvPr/>
        </p:nvSpPr>
        <p:spPr bwMode="auto">
          <a:xfrm>
            <a:off x="4237038" y="2349500"/>
            <a:ext cx="1376362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s-ES_tradnl" sz="1400">
                <a:latin typeface="Arial" charset="0"/>
              </a:rPr>
              <a:t>B2</a:t>
            </a:r>
          </a:p>
          <a:p>
            <a:pPr algn="ctr" eaLnBrk="1" hangingPunct="1"/>
            <a:r>
              <a:rPr lang="es-ES_tradnl" sz="1400">
                <a:latin typeface="Arial" charset="0"/>
              </a:rPr>
              <a:t>Undwinding (?)</a:t>
            </a:r>
            <a:endParaRPr lang="es-ES" sz="1400">
              <a:latin typeface="Arial" charset="0"/>
            </a:endParaRPr>
          </a:p>
        </p:txBody>
      </p:sp>
      <p:sp>
        <p:nvSpPr>
          <p:cNvPr id="202778" name="Rectangle 26"/>
          <p:cNvSpPr>
            <a:spLocks noChangeArrowheads="1"/>
          </p:cNvSpPr>
          <p:nvPr/>
        </p:nvSpPr>
        <p:spPr bwMode="auto">
          <a:xfrm>
            <a:off x="5451475" y="1739900"/>
            <a:ext cx="165100" cy="228600"/>
          </a:xfrm>
          <a:prstGeom prst="rect">
            <a:avLst/>
          </a:prstGeom>
          <a:solidFill>
            <a:srgbClr val="00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202779" name="Line 27"/>
          <p:cNvSpPr>
            <a:spLocks noChangeShapeType="1"/>
          </p:cNvSpPr>
          <p:nvPr/>
        </p:nvSpPr>
        <p:spPr bwMode="auto">
          <a:xfrm flipV="1">
            <a:off x="4956175" y="20447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AR"/>
          </a:p>
        </p:txBody>
      </p:sp>
      <p:sp>
        <p:nvSpPr>
          <p:cNvPr id="202780" name="Line 28"/>
          <p:cNvSpPr>
            <a:spLocks noChangeShapeType="1"/>
          </p:cNvSpPr>
          <p:nvPr/>
        </p:nvSpPr>
        <p:spPr bwMode="auto">
          <a:xfrm>
            <a:off x="5534025" y="14351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AR"/>
          </a:p>
        </p:txBody>
      </p:sp>
      <p:sp>
        <p:nvSpPr>
          <p:cNvPr id="202781" name="Line 29"/>
          <p:cNvSpPr>
            <a:spLocks noChangeShapeType="1"/>
          </p:cNvSpPr>
          <p:nvPr/>
        </p:nvSpPr>
        <p:spPr bwMode="auto">
          <a:xfrm>
            <a:off x="4543425" y="1452563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AR"/>
          </a:p>
        </p:txBody>
      </p:sp>
      <p:sp>
        <p:nvSpPr>
          <p:cNvPr id="202782" name="Text Box 30"/>
          <p:cNvSpPr txBox="1">
            <a:spLocks noChangeArrowheads="1"/>
          </p:cNvSpPr>
          <p:nvPr/>
        </p:nvSpPr>
        <p:spPr bwMode="auto">
          <a:xfrm>
            <a:off x="3140075" y="3033713"/>
            <a:ext cx="37131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s-ES_tradnl" sz="1400">
                <a:latin typeface="Arial" charset="0"/>
              </a:rPr>
              <a:t>Realzan la eficiencia de utilización del origen</a:t>
            </a:r>
            <a:endParaRPr lang="es-ES" sz="1400">
              <a:latin typeface="Arial" charset="0"/>
            </a:endParaRPr>
          </a:p>
        </p:txBody>
      </p:sp>
      <p:sp>
        <p:nvSpPr>
          <p:cNvPr id="202783" name="AutoShape 31"/>
          <p:cNvSpPr>
            <a:spLocks/>
          </p:cNvSpPr>
          <p:nvPr/>
        </p:nvSpPr>
        <p:spPr bwMode="auto">
          <a:xfrm rot="-5388310">
            <a:off x="5041900" y="2217738"/>
            <a:ext cx="76200" cy="1403350"/>
          </a:xfrm>
          <a:prstGeom prst="leftBracket">
            <a:avLst>
              <a:gd name="adj" fmla="val 153472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202784" name="Line 32"/>
          <p:cNvSpPr>
            <a:spLocks noChangeShapeType="1"/>
          </p:cNvSpPr>
          <p:nvPr/>
        </p:nvSpPr>
        <p:spPr bwMode="auto">
          <a:xfrm>
            <a:off x="2395538" y="210185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AR"/>
          </a:p>
        </p:txBody>
      </p:sp>
      <p:sp>
        <p:nvSpPr>
          <p:cNvPr id="202785" name="Line 33"/>
          <p:cNvSpPr>
            <a:spLocks noChangeShapeType="1"/>
          </p:cNvSpPr>
          <p:nvPr/>
        </p:nvSpPr>
        <p:spPr bwMode="auto">
          <a:xfrm>
            <a:off x="4378325" y="2103438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AR"/>
          </a:p>
        </p:txBody>
      </p:sp>
      <p:sp>
        <p:nvSpPr>
          <p:cNvPr id="202786" name="Text Box 34"/>
          <p:cNvSpPr txBox="1">
            <a:spLocks noChangeArrowheads="1"/>
          </p:cNvSpPr>
          <p:nvPr/>
        </p:nvSpPr>
        <p:spPr bwMode="auto">
          <a:xfrm>
            <a:off x="209550" y="3933825"/>
            <a:ext cx="86836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/>
            <a:r>
              <a:rPr lang="es-ES_tradnl" sz="1800">
                <a:latin typeface="Arial" charset="0"/>
              </a:rPr>
              <a:t>Los orígenes de replicación denominados “</a:t>
            </a:r>
            <a:r>
              <a:rPr lang="es-ES_tradnl" sz="1800" b="1">
                <a:latin typeface="Arial" charset="0"/>
              </a:rPr>
              <a:t>autonomously replicating sequences</a:t>
            </a:r>
            <a:r>
              <a:rPr lang="es-ES_tradnl" sz="1800">
                <a:latin typeface="Arial" charset="0"/>
              </a:rPr>
              <a:t> (ARS) han sido identificados en levaduras.</a:t>
            </a:r>
            <a:endParaRPr lang="es-ES" sz="1800">
              <a:latin typeface="Arial" charset="0"/>
            </a:endParaRPr>
          </a:p>
        </p:txBody>
      </p:sp>
      <p:sp>
        <p:nvSpPr>
          <p:cNvPr id="202787" name="Text Box 35"/>
          <p:cNvSpPr txBox="1">
            <a:spLocks noChangeArrowheads="1"/>
          </p:cNvSpPr>
          <p:nvPr/>
        </p:nvSpPr>
        <p:spPr bwMode="auto">
          <a:xfrm>
            <a:off x="361950" y="5013325"/>
            <a:ext cx="8782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s-ES_tradnl" sz="1800">
                <a:latin typeface="Arial" charset="0"/>
              </a:rPr>
              <a:t>El genoma de levadura tiene unos 400 replicones distribuidos en los 16 cromosomas</a:t>
            </a:r>
            <a:endParaRPr lang="es-ES" sz="18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12840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s-ES_tradnl"/>
              <a:t>Telómeros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772400" cy="4114800"/>
          </a:xfrm>
        </p:spPr>
        <p:txBody>
          <a:bodyPr/>
          <a:lstStyle/>
          <a:p>
            <a:r>
              <a:rPr lang="es-ES_tradnl" sz="2000" dirty="0"/>
              <a:t>En humanos consiste en repeticiones ricas en GT: (TTAGGG)</a:t>
            </a:r>
            <a:r>
              <a:rPr lang="es-ES_tradnl" sz="2000" baseline="-25000" dirty="0"/>
              <a:t>n </a:t>
            </a:r>
            <a:r>
              <a:rPr lang="es-ES_tradnl" sz="2000" dirty="0"/>
              <a:t>con un extremo 3´ de cadena simple</a:t>
            </a:r>
            <a:r>
              <a:rPr lang="es-ES_tradnl" sz="2000" dirty="0" smtClean="0"/>
              <a:t>.</a:t>
            </a:r>
            <a:r>
              <a:rPr lang="es-AR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AR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Las cuales están </a:t>
            </a:r>
            <a:r>
              <a:rPr lang="es-AR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repetidas entre 150 y 2000 </a:t>
            </a:r>
            <a:r>
              <a:rPr lang="es-AR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veces</a:t>
            </a:r>
            <a:endParaRPr lang="es-ES_tradnl" sz="2000" dirty="0"/>
          </a:p>
          <a:p>
            <a:r>
              <a:rPr lang="es-ES_tradnl" sz="2000" dirty="0"/>
              <a:t>El extremo de cadena simple 3´invade la repetición </a:t>
            </a:r>
            <a:r>
              <a:rPr lang="es-ES_tradnl" sz="2000" dirty="0" err="1"/>
              <a:t>telomérica</a:t>
            </a:r>
            <a:r>
              <a:rPr lang="es-ES_tradnl" sz="2000" dirty="0"/>
              <a:t> de doble hebra formando un bucle (D-</a:t>
            </a:r>
            <a:r>
              <a:rPr lang="es-ES_tradnl" sz="2000" dirty="0" err="1"/>
              <a:t>loop</a:t>
            </a:r>
            <a:r>
              <a:rPr lang="es-ES_tradnl" sz="2000" dirty="0"/>
              <a:t>).</a:t>
            </a:r>
          </a:p>
          <a:p>
            <a:r>
              <a:rPr lang="es-ES_tradnl" sz="2000" dirty="0"/>
              <a:t>Las proteínas de unión al </a:t>
            </a:r>
            <a:r>
              <a:rPr lang="es-ES_tradnl" sz="2000" dirty="0" err="1"/>
              <a:t>telómero</a:t>
            </a:r>
            <a:r>
              <a:rPr lang="es-ES_tradnl" sz="2000" dirty="0"/>
              <a:t> mantienen y regulan esta estructura.</a:t>
            </a:r>
            <a:endParaRPr lang="es-ES_tradnl" sz="2000" baseline="-25000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90637" y="3786190"/>
            <a:ext cx="6981825" cy="258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230456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/>
          <a:srcRect l="37500" t="12188" r="16406" b="9062"/>
          <a:stretch>
            <a:fillRect/>
          </a:stretch>
        </p:blipFill>
        <p:spPr bwMode="auto">
          <a:xfrm>
            <a:off x="1785918" y="571480"/>
            <a:ext cx="5619768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847599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428596" y="1571612"/>
            <a:ext cx="842968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AR" dirty="0" smtClean="0"/>
              <a:t>La mayoría de </a:t>
            </a:r>
            <a:r>
              <a:rPr lang="es-AR" dirty="0"/>
              <a:t>las células de humanos tienen un tiempo de vida</a:t>
            </a:r>
          </a:p>
          <a:p>
            <a:pPr algn="just">
              <a:lnSpc>
                <a:spcPct val="150000"/>
              </a:lnSpc>
            </a:pPr>
            <a:r>
              <a:rPr lang="es-AR" dirty="0"/>
              <a:t>relativamente corto (aproximadamente 100 divisiones</a:t>
            </a:r>
            <a:r>
              <a:rPr lang="es-AR" dirty="0" smtClean="0"/>
              <a:t>), mientras </a:t>
            </a:r>
            <a:r>
              <a:rPr lang="es-AR" dirty="0"/>
              <a:t>que otras están dotadas de una </a:t>
            </a:r>
            <a:r>
              <a:rPr lang="es-AR" dirty="0" smtClean="0"/>
              <a:t>longevidad excepcional</a:t>
            </a:r>
            <a:r>
              <a:rPr lang="es-AR" dirty="0"/>
              <a:t>, como es el caso de las </a:t>
            </a:r>
            <a:r>
              <a:rPr lang="es-AR" dirty="0" smtClean="0"/>
              <a:t>células hematopoyéticas</a:t>
            </a:r>
            <a:r>
              <a:rPr lang="es-AR" dirty="0"/>
              <a:t>, piel, intestinales </a:t>
            </a:r>
            <a:r>
              <a:rPr lang="es-AR" dirty="0" smtClean="0"/>
              <a:t>o endometriales (estas </a:t>
            </a:r>
            <a:r>
              <a:rPr lang="es-AR" dirty="0"/>
              <a:t>últimas se dividen un gran número de veces</a:t>
            </a:r>
          </a:p>
          <a:p>
            <a:pPr>
              <a:lnSpc>
                <a:spcPct val="150000"/>
              </a:lnSpc>
            </a:pPr>
            <a:r>
              <a:rPr lang="es-AR" dirty="0"/>
              <a:t>durante el ciclo </a:t>
            </a:r>
            <a:r>
              <a:rPr lang="es-AR" dirty="0" smtClean="0"/>
              <a:t>menstrual).</a:t>
            </a:r>
            <a:endParaRPr lang="es-AR" dirty="0"/>
          </a:p>
        </p:txBody>
      </p:sp>
      <p:sp>
        <p:nvSpPr>
          <p:cNvPr id="6" name="5 Rectángulo"/>
          <p:cNvSpPr/>
          <p:nvPr/>
        </p:nvSpPr>
        <p:spPr>
          <a:xfrm>
            <a:off x="1071538" y="357166"/>
            <a:ext cx="70009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AR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El tiempo de vida de las células humanas varía considerablemente de un tipo celular a otro</a:t>
            </a:r>
          </a:p>
        </p:txBody>
      </p:sp>
    </p:spTree>
    <p:extLst>
      <p:ext uri="{BB962C8B-B14F-4D97-AF65-F5344CB8AC3E}">
        <p14:creationId xmlns:p14="http://schemas.microsoft.com/office/powerpoint/2010/main" val="614949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52800" y="914400"/>
            <a:ext cx="5257800" cy="5410200"/>
          </a:xfrm>
        </p:spPr>
        <p:txBody>
          <a:bodyPr/>
          <a:lstStyle/>
          <a:p>
            <a:r>
              <a:rPr lang="es-ES_tradnl" sz="2000"/>
              <a:t>Las células somáticas normales de mamífero proliferan un número limitado de veces in vitro. El número máximo es denominado </a:t>
            </a:r>
            <a:r>
              <a:rPr lang="es-ES_tradnl" sz="2000" u="sng"/>
              <a:t>límite de Hayflick</a:t>
            </a:r>
          </a:p>
          <a:p>
            <a:r>
              <a:rPr lang="es-ES_tradnl" sz="2000"/>
              <a:t>Cuando la célula alcanza este límite, el acortamiento crítico de un telómero dispara la detención del crecimiento, estado denominado como de </a:t>
            </a:r>
            <a:r>
              <a:rPr lang="es-ES_tradnl" sz="2000" b="1"/>
              <a:t>senescencia replicativa o Estado de Mortalidad 1</a:t>
            </a:r>
            <a:r>
              <a:rPr lang="es-ES_tradnl" sz="2000"/>
              <a:t> (M1)</a:t>
            </a:r>
          </a:p>
          <a:p>
            <a:r>
              <a:rPr lang="es-ES_tradnl" sz="2000"/>
              <a:t>Las células que escapan el estado M1 y continúan dividiéndose, sufren un acortamiento adicional del telómero hasta que alcanzan un segundo bloqueo o crisis  o </a:t>
            </a:r>
            <a:r>
              <a:rPr lang="es-ES_tradnl" sz="2000" b="1"/>
              <a:t>Estado de Mortalidad 2</a:t>
            </a:r>
            <a:r>
              <a:rPr lang="es-ES_tradnl" sz="2000"/>
              <a:t>, caracterizado por una </a:t>
            </a:r>
            <a:r>
              <a:rPr lang="es-ES_tradnl" sz="2000" b="1"/>
              <a:t>masiva muerte celular</a:t>
            </a:r>
            <a:r>
              <a:rPr lang="es-ES_tradnl" sz="2000"/>
              <a:t>. </a:t>
            </a: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143000"/>
            <a:ext cx="3173412" cy="203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755650" y="5876925"/>
            <a:ext cx="80279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s-ES_tradnl" sz="2000"/>
              <a:t>Los sobrevivientes han activado </a:t>
            </a:r>
            <a:r>
              <a:rPr lang="es-ES_tradnl" sz="2000" b="1"/>
              <a:t>la telomerasa</a:t>
            </a:r>
            <a:r>
              <a:rPr lang="es-ES_tradnl" sz="2000"/>
              <a:t> generando una inmortalización celular</a:t>
            </a:r>
            <a:endParaRPr lang="es-ES" sz="2000"/>
          </a:p>
        </p:txBody>
      </p:sp>
    </p:spTree>
    <p:extLst>
      <p:ext uri="{BB962C8B-B14F-4D97-AF65-F5344CB8AC3E}">
        <p14:creationId xmlns:p14="http://schemas.microsoft.com/office/powerpoint/2010/main" val="1510859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457200"/>
            <a:ext cx="7772400" cy="1219200"/>
          </a:xfrm>
        </p:spPr>
        <p:txBody>
          <a:bodyPr tIns="0" bIns="0"/>
          <a:lstStyle/>
          <a:p>
            <a:pPr>
              <a:lnSpc>
                <a:spcPct val="70000"/>
              </a:lnSpc>
            </a:pPr>
            <a:r>
              <a:rPr lang="es-ES_tradnl">
                <a:latin typeface="Comic Sans MS" pitchFamily="66" charset="0"/>
              </a:rPr>
              <a:t>Telomerasa</a:t>
            </a:r>
            <a:br>
              <a:rPr lang="es-ES_tradnl">
                <a:latin typeface="Comic Sans MS" pitchFamily="66" charset="0"/>
              </a:rPr>
            </a:br>
            <a:r>
              <a:rPr lang="es-ES_tradnl">
                <a:latin typeface="Comic Sans MS" pitchFamily="66" charset="0"/>
              </a:rPr>
              <a:t> </a:t>
            </a:r>
            <a:r>
              <a:rPr lang="es-ES_tradnl" sz="24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Es una DNA polimerasa RNA dependiente</a:t>
            </a:r>
            <a:endParaRPr lang="es-ES_tradnl" i="1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828800"/>
            <a:ext cx="7772400" cy="3276600"/>
          </a:xfrm>
        </p:spPr>
        <p:txBody>
          <a:bodyPr lIns="0" tIns="0" rIns="0" bIns="0"/>
          <a:lstStyle/>
          <a:p>
            <a:pPr>
              <a:buFontTx/>
              <a:buNone/>
            </a:pPr>
            <a:r>
              <a:rPr lang="es-ES_tradnl"/>
              <a:t>Está formada por dos componentes :</a:t>
            </a:r>
          </a:p>
          <a:p>
            <a:r>
              <a:rPr lang="es-ES_tradnl"/>
              <a:t>La proteína catalítica </a:t>
            </a:r>
            <a:r>
              <a:rPr lang="es-ES_tradnl" b="1"/>
              <a:t>(hTERT),</a:t>
            </a:r>
            <a:r>
              <a:rPr lang="es-ES_tradnl"/>
              <a:t> con actividad de transcriptasa reversa</a:t>
            </a:r>
          </a:p>
          <a:p>
            <a:r>
              <a:rPr lang="es-ES_tradnl"/>
              <a:t>El componente funcional de RNA </a:t>
            </a:r>
            <a:r>
              <a:rPr lang="es-ES_tradnl" b="1"/>
              <a:t>(hTR o hTERC)</a:t>
            </a:r>
            <a:r>
              <a:rPr lang="es-ES_tradnl"/>
              <a:t> que es el molde para la síntesis del telómero.</a:t>
            </a:r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838200" y="5410200"/>
            <a:ext cx="730726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 sz="1600" b="1">
                <a:latin typeface="Arial" charset="0"/>
              </a:rPr>
              <a:t>Ausente </a:t>
            </a:r>
            <a:r>
              <a:rPr lang="es-ES_tradnl" sz="1600">
                <a:latin typeface="Arial" charset="0"/>
              </a:rPr>
              <a:t>en la mayoría de las células somáticas humanas</a:t>
            </a:r>
            <a:br>
              <a:rPr lang="es-ES_tradnl" sz="1600">
                <a:latin typeface="Arial" charset="0"/>
              </a:rPr>
            </a:br>
            <a:r>
              <a:rPr lang="es-ES_tradnl" sz="1600" b="1">
                <a:latin typeface="Arial" charset="0"/>
              </a:rPr>
              <a:t>Presente</a:t>
            </a:r>
            <a:r>
              <a:rPr lang="es-ES_tradnl" sz="1600">
                <a:latin typeface="Arial" charset="0"/>
              </a:rPr>
              <a:t> en el 90% de las células cancerosas y células inmortalizadas </a:t>
            </a:r>
            <a:r>
              <a:rPr lang="es-ES_tradnl" sz="1600" i="1">
                <a:latin typeface="Arial" charset="0"/>
              </a:rPr>
              <a:t>in vitro.</a:t>
            </a:r>
          </a:p>
        </p:txBody>
      </p:sp>
    </p:spTree>
    <p:extLst>
      <p:ext uri="{BB962C8B-B14F-4D97-AF65-F5344CB8AC3E}">
        <p14:creationId xmlns:p14="http://schemas.microsoft.com/office/powerpoint/2010/main" val="1222415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241300"/>
            <a:ext cx="8572500" cy="927100"/>
          </a:xfrm>
          <a:effectLst>
            <a:outerShdw dist="35921" dir="2700000" algn="ctr" rotWithShape="0">
              <a:schemeClr val="bg2"/>
            </a:outerShdw>
          </a:effectLst>
        </p:spPr>
        <p:txBody>
          <a:bodyPr>
            <a:normAutofit fontScale="90000"/>
          </a:bodyPr>
          <a:lstStyle/>
          <a:p>
            <a:r>
              <a:rPr lang="en-US" sz="3200" b="1">
                <a:latin typeface="Helvetica" pitchFamily="34" charset="0"/>
              </a:rPr>
              <a:t>La Telomerasa evita el acortamiento de la cadena retrasada durante la replicación eucariota</a:t>
            </a:r>
            <a:endParaRPr lang="en-US" sz="3200">
              <a:latin typeface="Helvetica" pitchFamily="34" charset="0"/>
            </a:endParaRPr>
          </a:p>
        </p:txBody>
      </p:sp>
      <p:grpSp>
        <p:nvGrpSpPr>
          <p:cNvPr id="45059" name="Group 3"/>
          <p:cNvGrpSpPr>
            <a:grpSpLocks/>
          </p:cNvGrpSpPr>
          <p:nvPr/>
        </p:nvGrpSpPr>
        <p:grpSpPr bwMode="auto">
          <a:xfrm>
            <a:off x="196850" y="1657350"/>
            <a:ext cx="4000500" cy="4997450"/>
            <a:chOff x="524" y="1036"/>
            <a:chExt cx="1800" cy="2620"/>
          </a:xfrm>
        </p:grpSpPr>
        <p:pic>
          <p:nvPicPr>
            <p:cNvPr id="45060" name="Picture 4" descr="F12-13"/>
            <p:cNvPicPr>
              <a:picLocks noChangeAspect="1" noChangeArrowheads="1"/>
            </p:cNvPicPr>
            <p:nvPr/>
          </p:nvPicPr>
          <p:blipFill>
            <a:blip r:embed="rId3"/>
            <a:srcRect b="44067"/>
            <a:stretch>
              <a:fillRect/>
            </a:stretch>
          </p:blipFill>
          <p:spPr bwMode="auto">
            <a:xfrm>
              <a:off x="524" y="1036"/>
              <a:ext cx="1800" cy="2376"/>
            </a:xfrm>
            <a:prstGeom prst="rect">
              <a:avLst/>
            </a:prstGeom>
            <a:noFill/>
          </p:spPr>
        </p:pic>
        <p:pic>
          <p:nvPicPr>
            <p:cNvPr id="45061" name="Picture 5" descr="F12-13"/>
            <p:cNvPicPr>
              <a:picLocks noChangeAspect="1" noChangeArrowheads="1"/>
            </p:cNvPicPr>
            <p:nvPr/>
          </p:nvPicPr>
          <p:blipFill>
            <a:blip r:embed="rId3"/>
            <a:srcRect l="35556" t="55368" r="14223" b="37852"/>
            <a:stretch>
              <a:fillRect/>
            </a:stretch>
          </p:blipFill>
          <p:spPr bwMode="auto">
            <a:xfrm>
              <a:off x="1164" y="3368"/>
              <a:ext cx="904" cy="288"/>
            </a:xfrm>
            <a:prstGeom prst="rect">
              <a:avLst/>
            </a:prstGeom>
            <a:noFill/>
          </p:spPr>
        </p:pic>
      </p:grpSp>
      <p:grpSp>
        <p:nvGrpSpPr>
          <p:cNvPr id="45062" name="Group 6"/>
          <p:cNvGrpSpPr>
            <a:grpSpLocks/>
          </p:cNvGrpSpPr>
          <p:nvPr/>
        </p:nvGrpSpPr>
        <p:grpSpPr bwMode="auto">
          <a:xfrm>
            <a:off x="4298950" y="1797050"/>
            <a:ext cx="4241800" cy="4105275"/>
            <a:chOff x="3844" y="1242"/>
            <a:chExt cx="1800" cy="1910"/>
          </a:xfrm>
        </p:grpSpPr>
        <p:pic>
          <p:nvPicPr>
            <p:cNvPr id="45063" name="Picture 7" descr="F12-13"/>
            <p:cNvPicPr>
              <a:picLocks noChangeAspect="1" noChangeArrowheads="1"/>
            </p:cNvPicPr>
            <p:nvPr/>
          </p:nvPicPr>
          <p:blipFill>
            <a:blip r:embed="rId3"/>
            <a:srcRect t="60687"/>
            <a:stretch>
              <a:fillRect/>
            </a:stretch>
          </p:blipFill>
          <p:spPr bwMode="auto">
            <a:xfrm>
              <a:off x="3844" y="1482"/>
              <a:ext cx="1800" cy="1670"/>
            </a:xfrm>
            <a:prstGeom prst="rect">
              <a:avLst/>
            </a:prstGeom>
            <a:noFill/>
          </p:spPr>
        </p:pic>
        <p:pic>
          <p:nvPicPr>
            <p:cNvPr id="45064" name="Picture 8" descr="F12-13"/>
            <p:cNvPicPr>
              <a:picLocks noChangeAspect="1" noChangeArrowheads="1"/>
            </p:cNvPicPr>
            <p:nvPr/>
          </p:nvPicPr>
          <p:blipFill>
            <a:blip r:embed="rId3"/>
            <a:srcRect l="42278" t="55368" r="53944" b="37852"/>
            <a:stretch>
              <a:fillRect/>
            </a:stretch>
          </p:blipFill>
          <p:spPr bwMode="auto">
            <a:xfrm>
              <a:off x="4603" y="1242"/>
              <a:ext cx="68" cy="288"/>
            </a:xfrm>
            <a:prstGeom prst="rect">
              <a:avLst/>
            </a:prstGeom>
            <a:noFill/>
          </p:spPr>
        </p:pic>
      </p:grpSp>
      <p:sp>
        <p:nvSpPr>
          <p:cNvPr id="45065" name="Rectangle 9"/>
          <p:cNvSpPr>
            <a:spLocks noChangeArrowheads="1"/>
          </p:cNvSpPr>
          <p:nvPr/>
        </p:nvSpPr>
        <p:spPr bwMode="auto">
          <a:xfrm>
            <a:off x="3543300" y="6489700"/>
            <a:ext cx="2235200" cy="177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774067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Captura de pantalla 2013-09-15 a las 19.53.1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32656"/>
            <a:ext cx="8820472" cy="594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1393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1052736"/>
            <a:ext cx="7148512" cy="357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2616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642918"/>
            <a:ext cx="28575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Rectángulo"/>
          <p:cNvSpPr/>
          <p:nvPr/>
        </p:nvSpPr>
        <p:spPr>
          <a:xfrm>
            <a:off x="357158" y="3714752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AR" sz="1600" dirty="0" smtClean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La Innovación en </a:t>
            </a:r>
            <a:r>
              <a:rPr lang="es-AR" sz="1600" dirty="0" err="1" smtClean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L’Bel</a:t>
            </a:r>
            <a:r>
              <a:rPr lang="es-AR" sz="1600" dirty="0" smtClean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 París lleva el nombre de </a:t>
            </a:r>
            <a:r>
              <a:rPr lang="es-AR" sz="1600" dirty="0" err="1" smtClean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Genocosmética</a:t>
            </a:r>
            <a:r>
              <a:rPr lang="es-AR" sz="1600" dirty="0" smtClean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, o lo que es lo mismo, la aplicación de la Investigación Genética a la Cosmética, desarrollando por primera vez los </a:t>
            </a:r>
            <a:r>
              <a:rPr lang="es-AR" sz="1600" dirty="0" err="1" smtClean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Telómeros</a:t>
            </a:r>
            <a:r>
              <a:rPr lang="es-AR" sz="1600" dirty="0" smtClean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 o “sellos de juventud”, que protegen el material genético de las células, retardando y revirtiendo el proceso de envejecimiento de las mismas</a:t>
            </a:r>
            <a:endParaRPr lang="es-AR" sz="1600" dirty="0">
              <a:solidFill>
                <a:schemeClr val="bg1">
                  <a:lumMod val="50000"/>
                </a:schemeClr>
              </a:solidFill>
              <a:latin typeface="Arial Narrow" pitchFamily="34" charset="0"/>
            </a:endParaRPr>
          </a:p>
        </p:txBody>
      </p:sp>
      <p:pic>
        <p:nvPicPr>
          <p:cNvPr id="51205" name="Picture 5"/>
          <p:cNvPicPr>
            <a:picLocks noChangeAspect="1" noChangeArrowheads="1"/>
          </p:cNvPicPr>
          <p:nvPr/>
        </p:nvPicPr>
        <p:blipFill>
          <a:blip r:embed="rId3"/>
          <a:srcRect l="3711" t="29063" r="37109" b="10937"/>
          <a:stretch>
            <a:fillRect/>
          </a:stretch>
        </p:blipFill>
        <p:spPr bwMode="auto">
          <a:xfrm>
            <a:off x="3786182" y="428604"/>
            <a:ext cx="5143536" cy="3259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285595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051" y="1213020"/>
            <a:ext cx="6185874" cy="5644979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447247" y="269527"/>
            <a:ext cx="751435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/>
              <a:t>At </a:t>
            </a:r>
            <a:r>
              <a:rPr lang="es-ES" dirty="0" err="1" smtClean="0"/>
              <a:t>each</a:t>
            </a:r>
            <a:r>
              <a:rPr lang="es-ES" dirty="0" smtClean="0"/>
              <a:t> </a:t>
            </a:r>
            <a:r>
              <a:rPr lang="es-ES" dirty="0" err="1" smtClean="0"/>
              <a:t>cell</a:t>
            </a:r>
            <a:r>
              <a:rPr lang="es-ES" dirty="0" smtClean="0"/>
              <a:t> </a:t>
            </a:r>
            <a:r>
              <a:rPr lang="es-ES" dirty="0" err="1" smtClean="0"/>
              <a:t>division</a:t>
            </a:r>
            <a:r>
              <a:rPr lang="es-ES" dirty="0" smtClean="0"/>
              <a:t> in </a:t>
            </a:r>
            <a:r>
              <a:rPr lang="es-ES" dirty="0" err="1" smtClean="0"/>
              <a:t>humans</a:t>
            </a:r>
            <a:r>
              <a:rPr lang="es-ES" dirty="0" smtClean="0"/>
              <a:t>, 30,000–50,000 DNA </a:t>
            </a:r>
            <a:r>
              <a:rPr lang="es-ES" dirty="0" err="1" smtClean="0"/>
              <a:t>replication</a:t>
            </a:r>
            <a:r>
              <a:rPr lang="es-ES" dirty="0" smtClean="0"/>
              <a:t> </a:t>
            </a:r>
            <a:r>
              <a:rPr lang="es-ES" dirty="0" err="1" smtClean="0"/>
              <a:t>origins</a:t>
            </a:r>
            <a:r>
              <a:rPr lang="es-ES" dirty="0" smtClean="0"/>
              <a:t> are </a:t>
            </a:r>
            <a:r>
              <a:rPr lang="es-ES" dirty="0" err="1" smtClean="0"/>
              <a:t>activated</a:t>
            </a:r>
            <a:r>
              <a:rPr lang="es-ES" dirty="0" smtClean="0"/>
              <a:t>, and </a:t>
            </a:r>
            <a:r>
              <a:rPr lang="es-ES" dirty="0" err="1" smtClean="0"/>
              <a:t>it</a:t>
            </a:r>
            <a:r>
              <a:rPr lang="es-ES" dirty="0" smtClean="0"/>
              <a:t> </a:t>
            </a:r>
            <a:r>
              <a:rPr lang="es-ES" dirty="0" err="1" smtClean="0"/>
              <a:t>remains</a:t>
            </a:r>
            <a:r>
              <a:rPr lang="es-ES" dirty="0" smtClean="0"/>
              <a:t> </a:t>
            </a:r>
            <a:r>
              <a:rPr lang="es-ES" dirty="0" err="1" smtClean="0"/>
              <a:t>unclear</a:t>
            </a:r>
            <a:r>
              <a:rPr lang="es-ES" dirty="0" smtClean="0"/>
              <a:t> </a:t>
            </a:r>
            <a:r>
              <a:rPr lang="es-ES" dirty="0" err="1" smtClean="0"/>
              <a:t>how</a:t>
            </a:r>
            <a:r>
              <a:rPr lang="es-ES" dirty="0" smtClean="0"/>
              <a:t> </a:t>
            </a:r>
            <a:r>
              <a:rPr lang="es-ES" dirty="0" err="1" smtClean="0"/>
              <a:t>they</a:t>
            </a:r>
            <a:r>
              <a:rPr lang="es-ES" dirty="0" smtClean="0"/>
              <a:t> are </a:t>
            </a:r>
            <a:r>
              <a:rPr lang="es-ES" dirty="0" err="1" smtClean="0"/>
              <a:t>selected</a:t>
            </a:r>
            <a:r>
              <a:rPr lang="es-ES" dirty="0" smtClean="0"/>
              <a:t> and </a:t>
            </a:r>
            <a:r>
              <a:rPr lang="es-ES" dirty="0" err="1" smtClean="0"/>
              <a:t>recognized</a:t>
            </a:r>
            <a:r>
              <a:rPr lang="es-ES" dirty="0" smtClean="0"/>
              <a:t> </a:t>
            </a:r>
            <a:r>
              <a:rPr lang="es-ES" dirty="0" err="1" smtClean="0"/>
              <a:t>by</a:t>
            </a:r>
            <a:r>
              <a:rPr lang="es-ES" dirty="0" smtClean="0"/>
              <a:t> </a:t>
            </a:r>
            <a:r>
              <a:rPr lang="es-ES" dirty="0" err="1" smtClean="0"/>
              <a:t>replication</a:t>
            </a:r>
            <a:r>
              <a:rPr lang="es-ES" dirty="0" smtClean="0"/>
              <a:t> </a:t>
            </a:r>
            <a:r>
              <a:rPr lang="es-ES" dirty="0" err="1" smtClean="0"/>
              <a:t>factors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599787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17037" y="287412"/>
            <a:ext cx="7582482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dirty="0" smtClean="0"/>
              <a:t>In </a:t>
            </a:r>
            <a:r>
              <a:rPr lang="es-ES" sz="2800" dirty="0" err="1" smtClean="0"/>
              <a:t>eukaryotes</a:t>
            </a:r>
            <a:r>
              <a:rPr lang="es-ES" sz="2800" dirty="0" smtClean="0"/>
              <a:t>, a </a:t>
            </a:r>
            <a:r>
              <a:rPr lang="es-ES" sz="2800" dirty="0" err="1" smtClean="0">
                <a:solidFill>
                  <a:srgbClr val="FF0000"/>
                </a:solidFill>
              </a:rPr>
              <a:t>hexameric</a:t>
            </a:r>
            <a:r>
              <a:rPr lang="es-ES" sz="2800" dirty="0" smtClean="0">
                <a:solidFill>
                  <a:srgbClr val="FF0000"/>
                </a:solidFill>
              </a:rPr>
              <a:t> </a:t>
            </a:r>
            <a:r>
              <a:rPr lang="es-ES" sz="2800" dirty="0" err="1" smtClean="0">
                <a:solidFill>
                  <a:srgbClr val="FF0000"/>
                </a:solidFill>
              </a:rPr>
              <a:t>origin</a:t>
            </a:r>
            <a:r>
              <a:rPr lang="es-ES" sz="2800" dirty="0" smtClean="0">
                <a:solidFill>
                  <a:srgbClr val="FF0000"/>
                </a:solidFill>
              </a:rPr>
              <a:t> </a:t>
            </a:r>
            <a:r>
              <a:rPr lang="es-ES" sz="2800" dirty="0" err="1" smtClean="0">
                <a:solidFill>
                  <a:srgbClr val="FF0000"/>
                </a:solidFill>
              </a:rPr>
              <a:t>recognition</a:t>
            </a:r>
            <a:r>
              <a:rPr lang="es-ES" sz="2800" dirty="0" smtClean="0">
                <a:solidFill>
                  <a:srgbClr val="FF0000"/>
                </a:solidFill>
              </a:rPr>
              <a:t> </a:t>
            </a:r>
            <a:r>
              <a:rPr lang="es-ES" sz="2800" dirty="0" err="1" smtClean="0">
                <a:solidFill>
                  <a:srgbClr val="FF0000"/>
                </a:solidFill>
              </a:rPr>
              <a:t>complex</a:t>
            </a:r>
            <a:r>
              <a:rPr lang="es-ES" sz="2800" dirty="0" smtClean="0">
                <a:solidFill>
                  <a:srgbClr val="FF0000"/>
                </a:solidFill>
              </a:rPr>
              <a:t> (ORC)</a:t>
            </a:r>
            <a:r>
              <a:rPr lang="es-ES" sz="2800" dirty="0" smtClean="0"/>
              <a:t> </a:t>
            </a:r>
            <a:r>
              <a:rPr lang="es-ES" sz="2800" dirty="0" err="1" smtClean="0"/>
              <a:t>binds</a:t>
            </a:r>
            <a:r>
              <a:rPr lang="es-ES" sz="2800" dirty="0" smtClean="0"/>
              <a:t> </a:t>
            </a:r>
            <a:r>
              <a:rPr lang="es-ES" sz="2800" dirty="0" err="1" smtClean="0"/>
              <a:t>to</a:t>
            </a:r>
            <a:r>
              <a:rPr lang="es-ES" sz="2800" dirty="0" smtClean="0"/>
              <a:t> </a:t>
            </a:r>
            <a:r>
              <a:rPr lang="es-ES" sz="2800" dirty="0" err="1" smtClean="0"/>
              <a:t>replication</a:t>
            </a:r>
            <a:r>
              <a:rPr lang="es-ES" sz="2800" dirty="0" smtClean="0"/>
              <a:t> </a:t>
            </a:r>
            <a:r>
              <a:rPr lang="es-ES" sz="2800" dirty="0" err="1" smtClean="0"/>
              <a:t>origins</a:t>
            </a:r>
            <a:r>
              <a:rPr lang="es-ES" sz="2800" dirty="0" smtClean="0"/>
              <a:t> and </a:t>
            </a:r>
            <a:r>
              <a:rPr lang="es-ES" sz="2800" dirty="0" err="1" smtClean="0"/>
              <a:t>then</a:t>
            </a:r>
            <a:r>
              <a:rPr lang="es-ES" sz="2800" dirty="0" smtClean="0"/>
              <a:t> </a:t>
            </a:r>
            <a:r>
              <a:rPr lang="es-ES" sz="2800" dirty="0" err="1" smtClean="0"/>
              <a:t>recruit</a:t>
            </a:r>
            <a:r>
              <a:rPr lang="es-ES" sz="2800" dirty="0" smtClean="0"/>
              <a:t> </a:t>
            </a:r>
            <a:r>
              <a:rPr lang="es-ES" sz="2800" dirty="0" err="1" smtClean="0"/>
              <a:t>additional</a:t>
            </a:r>
            <a:r>
              <a:rPr lang="es-ES" sz="2800" dirty="0" smtClean="0"/>
              <a:t> </a:t>
            </a:r>
            <a:r>
              <a:rPr lang="es-ES" sz="2800" dirty="0" err="1" smtClean="0"/>
              <a:t>factors</a:t>
            </a:r>
            <a:r>
              <a:rPr lang="es-ES" sz="2800" dirty="0" smtClean="0"/>
              <a:t> (as Cdc6 and Cdt1) </a:t>
            </a:r>
            <a:r>
              <a:rPr lang="es-ES" sz="2800" dirty="0" err="1" smtClean="0"/>
              <a:t>that</a:t>
            </a:r>
            <a:r>
              <a:rPr lang="es-ES" sz="2800" dirty="0" smtClean="0"/>
              <a:t> </a:t>
            </a:r>
            <a:r>
              <a:rPr lang="es-ES" sz="2800" dirty="0" err="1" smtClean="0"/>
              <a:t>will</a:t>
            </a:r>
            <a:r>
              <a:rPr lang="es-ES" sz="2800" dirty="0" smtClean="0"/>
              <a:t> </a:t>
            </a:r>
            <a:r>
              <a:rPr lang="es-ES" sz="2800" dirty="0" err="1" smtClean="0"/>
              <a:t>themselves</a:t>
            </a:r>
            <a:r>
              <a:rPr lang="es-ES" sz="2800" dirty="0" smtClean="0"/>
              <a:t> </a:t>
            </a:r>
            <a:r>
              <a:rPr lang="es-ES" sz="2800" dirty="0" err="1" smtClean="0"/>
              <a:t>recruit</a:t>
            </a:r>
            <a:r>
              <a:rPr lang="es-ES" sz="2800" dirty="0" smtClean="0"/>
              <a:t> </a:t>
            </a:r>
            <a:r>
              <a:rPr lang="es-ES" sz="2800" dirty="0" err="1" smtClean="0"/>
              <a:t>the</a:t>
            </a:r>
            <a:r>
              <a:rPr lang="es-ES" sz="2800" dirty="0" smtClean="0"/>
              <a:t> </a:t>
            </a:r>
            <a:r>
              <a:rPr lang="es-ES" sz="2800" dirty="0" err="1" smtClean="0"/>
              <a:t>hexameric</a:t>
            </a:r>
            <a:r>
              <a:rPr lang="es-ES" sz="2800" dirty="0" smtClean="0"/>
              <a:t> MCM2-7 </a:t>
            </a:r>
            <a:r>
              <a:rPr lang="es-ES" sz="2800" dirty="0" smtClean="0">
                <a:solidFill>
                  <a:srgbClr val="FF0000"/>
                </a:solidFill>
              </a:rPr>
              <a:t>DNA </a:t>
            </a:r>
            <a:r>
              <a:rPr lang="es-ES" sz="2800" dirty="0" err="1" smtClean="0">
                <a:solidFill>
                  <a:srgbClr val="FF0000"/>
                </a:solidFill>
              </a:rPr>
              <a:t>helicase</a:t>
            </a:r>
            <a:r>
              <a:rPr lang="es-ES" sz="2800" dirty="0" smtClean="0">
                <a:solidFill>
                  <a:srgbClr val="FF0000"/>
                </a:solidFill>
              </a:rPr>
              <a:t> </a:t>
            </a:r>
            <a:r>
              <a:rPr lang="es-ES" sz="2800" dirty="0" err="1" smtClean="0"/>
              <a:t>to</a:t>
            </a:r>
            <a:r>
              <a:rPr lang="es-ES" sz="2800" dirty="0" smtClean="0"/>
              <a:t> </a:t>
            </a:r>
            <a:r>
              <a:rPr lang="es-ES" sz="2800" dirty="0" err="1" smtClean="0"/>
              <a:t>form</a:t>
            </a:r>
            <a:r>
              <a:rPr lang="es-ES" sz="2800" dirty="0" smtClean="0"/>
              <a:t> a </a:t>
            </a:r>
            <a:r>
              <a:rPr lang="es-ES" sz="2800" dirty="0" err="1" smtClean="0"/>
              <a:t>prereplicative</a:t>
            </a:r>
            <a:r>
              <a:rPr lang="es-ES" sz="2800" dirty="0" smtClean="0"/>
              <a:t> </a:t>
            </a:r>
            <a:r>
              <a:rPr lang="es-ES" sz="2800" dirty="0" err="1" smtClean="0"/>
              <a:t>complex</a:t>
            </a:r>
            <a:r>
              <a:rPr lang="es-ES" sz="2800" dirty="0" smtClean="0"/>
              <a:t>. </a:t>
            </a:r>
          </a:p>
          <a:p>
            <a:endParaRPr lang="es-ES" sz="2800" dirty="0"/>
          </a:p>
          <a:p>
            <a:r>
              <a:rPr lang="es-ES" sz="2800" dirty="0" err="1" smtClean="0"/>
              <a:t>This</a:t>
            </a:r>
            <a:r>
              <a:rPr lang="es-ES" sz="2800" dirty="0" smtClean="0"/>
              <a:t> </a:t>
            </a:r>
            <a:r>
              <a:rPr lang="es-ES" sz="2800" dirty="0" err="1" smtClean="0"/>
              <a:t>process</a:t>
            </a:r>
            <a:r>
              <a:rPr lang="es-ES" sz="2800" dirty="0" smtClean="0"/>
              <a:t> </a:t>
            </a:r>
            <a:r>
              <a:rPr lang="es-ES" sz="2800" dirty="0" err="1" smtClean="0"/>
              <a:t>occurs</a:t>
            </a:r>
            <a:r>
              <a:rPr lang="es-ES" sz="2800" dirty="0" smtClean="0"/>
              <a:t> </a:t>
            </a:r>
            <a:r>
              <a:rPr lang="es-ES" sz="2800" dirty="0" err="1" smtClean="0"/>
              <a:t>during</a:t>
            </a:r>
            <a:r>
              <a:rPr lang="es-ES" sz="2800" dirty="0" smtClean="0"/>
              <a:t> mitosis and </a:t>
            </a:r>
            <a:r>
              <a:rPr lang="es-ES" sz="2800" dirty="0" err="1" smtClean="0"/>
              <a:t>along</a:t>
            </a:r>
            <a:r>
              <a:rPr lang="es-ES" sz="2800" dirty="0" smtClean="0"/>
              <a:t> G1 and </a:t>
            </a:r>
            <a:r>
              <a:rPr lang="es-ES" sz="2800" dirty="0" err="1" smtClean="0"/>
              <a:t>is</a:t>
            </a:r>
            <a:r>
              <a:rPr lang="es-ES" sz="2800" dirty="0" smtClean="0"/>
              <a:t> </a:t>
            </a:r>
            <a:r>
              <a:rPr lang="es-ES" sz="2800" dirty="0" err="1" smtClean="0"/>
              <a:t>called</a:t>
            </a:r>
            <a:r>
              <a:rPr lang="es-ES" sz="2800" dirty="0" smtClean="0"/>
              <a:t> </a:t>
            </a:r>
            <a:r>
              <a:rPr lang="es-ES" sz="2800" b="1" u="sng" dirty="0" smtClean="0">
                <a:solidFill>
                  <a:srgbClr val="FF0000"/>
                </a:solidFill>
              </a:rPr>
              <a:t>“DNA </a:t>
            </a:r>
            <a:r>
              <a:rPr lang="es-ES" sz="2800" b="1" u="sng" dirty="0" err="1" smtClean="0">
                <a:solidFill>
                  <a:srgbClr val="FF0000"/>
                </a:solidFill>
              </a:rPr>
              <a:t>replication</a:t>
            </a:r>
            <a:r>
              <a:rPr lang="es-ES" sz="2800" b="1" u="sng" dirty="0" smtClean="0">
                <a:solidFill>
                  <a:srgbClr val="FF0000"/>
                </a:solidFill>
              </a:rPr>
              <a:t> </a:t>
            </a:r>
            <a:r>
              <a:rPr lang="es-ES" sz="2800" b="1" u="sng" dirty="0" err="1" smtClean="0">
                <a:solidFill>
                  <a:srgbClr val="FF0000"/>
                </a:solidFill>
              </a:rPr>
              <a:t>licensing</a:t>
            </a:r>
            <a:r>
              <a:rPr lang="es-ES" sz="2800" b="1" u="sng" dirty="0" smtClean="0">
                <a:solidFill>
                  <a:srgbClr val="FF0000"/>
                </a:solidFill>
              </a:rPr>
              <a:t>,” </a:t>
            </a:r>
            <a:r>
              <a:rPr lang="es-ES" sz="2800" dirty="0" smtClean="0"/>
              <a:t>a crucial </a:t>
            </a:r>
            <a:r>
              <a:rPr lang="es-ES" sz="2800" dirty="0" err="1" smtClean="0"/>
              <a:t>regulation</a:t>
            </a:r>
            <a:r>
              <a:rPr lang="es-ES" sz="2800" dirty="0" smtClean="0"/>
              <a:t> of </a:t>
            </a:r>
            <a:r>
              <a:rPr lang="es-ES" sz="2800" dirty="0" err="1" smtClean="0"/>
              <a:t>eukaryotic</a:t>
            </a:r>
            <a:r>
              <a:rPr lang="es-ES" sz="2800" dirty="0" smtClean="0"/>
              <a:t> DNA </a:t>
            </a:r>
            <a:r>
              <a:rPr lang="es-ES" sz="2800" dirty="0" err="1" smtClean="0"/>
              <a:t>replication</a:t>
            </a:r>
            <a:r>
              <a:rPr lang="es-ES" sz="2800" dirty="0" smtClean="0"/>
              <a:t>.</a:t>
            </a:r>
          </a:p>
          <a:p>
            <a:endParaRPr lang="es-ES" sz="2800" dirty="0"/>
          </a:p>
          <a:p>
            <a:r>
              <a:rPr lang="es-ES" sz="2800" dirty="0" err="1" smtClean="0"/>
              <a:t>Importantly</a:t>
            </a:r>
            <a:r>
              <a:rPr lang="es-ES" sz="2800" dirty="0" smtClean="0"/>
              <a:t>, </a:t>
            </a:r>
            <a:r>
              <a:rPr lang="es-ES" sz="2800" dirty="0" err="1" smtClean="0"/>
              <a:t>this</a:t>
            </a:r>
            <a:r>
              <a:rPr lang="es-ES" sz="2800" dirty="0" smtClean="0"/>
              <a:t> </a:t>
            </a:r>
            <a:r>
              <a:rPr lang="es-ES" sz="2800" dirty="0" err="1" smtClean="0"/>
              <a:t>complex</a:t>
            </a:r>
            <a:r>
              <a:rPr lang="es-ES" sz="2800" dirty="0" smtClean="0"/>
              <a:t> </a:t>
            </a:r>
            <a:r>
              <a:rPr lang="es-ES" sz="2800" dirty="0" err="1" smtClean="0"/>
              <a:t>is</a:t>
            </a:r>
            <a:r>
              <a:rPr lang="es-ES" sz="2800" dirty="0" smtClean="0"/>
              <a:t> </a:t>
            </a:r>
            <a:r>
              <a:rPr lang="es-ES" sz="2800" dirty="0" err="1" smtClean="0"/>
              <a:t>still</a:t>
            </a:r>
            <a:r>
              <a:rPr lang="es-ES" sz="2800" dirty="0" smtClean="0"/>
              <a:t> inactive, and </a:t>
            </a:r>
            <a:r>
              <a:rPr lang="es-ES" sz="2800" dirty="0" err="1" smtClean="0"/>
              <a:t>only</a:t>
            </a:r>
            <a:r>
              <a:rPr lang="es-ES" sz="2800" dirty="0" smtClean="0"/>
              <a:t> a </a:t>
            </a:r>
            <a:r>
              <a:rPr lang="es-ES" sz="2800" dirty="0" err="1" smtClean="0"/>
              <a:t>subset</a:t>
            </a:r>
            <a:r>
              <a:rPr lang="es-ES" sz="2800" dirty="0" smtClean="0"/>
              <a:t> of </a:t>
            </a:r>
            <a:r>
              <a:rPr lang="es-ES" sz="2800" dirty="0" err="1" smtClean="0"/>
              <a:t>these</a:t>
            </a:r>
            <a:r>
              <a:rPr lang="es-ES" sz="2800" dirty="0" smtClean="0"/>
              <a:t> </a:t>
            </a:r>
            <a:r>
              <a:rPr lang="es-ES" sz="2800" dirty="0" err="1" smtClean="0"/>
              <a:t>preassembled</a:t>
            </a:r>
            <a:r>
              <a:rPr lang="es-ES" sz="2800" dirty="0" smtClean="0"/>
              <a:t> </a:t>
            </a:r>
            <a:r>
              <a:rPr lang="es-ES" sz="2800" dirty="0" err="1" smtClean="0"/>
              <a:t>origins</a:t>
            </a:r>
            <a:r>
              <a:rPr lang="es-ES" sz="2800" dirty="0" smtClean="0"/>
              <a:t> </a:t>
            </a:r>
            <a:r>
              <a:rPr lang="es-ES" sz="2800" dirty="0" err="1" smtClean="0"/>
              <a:t>will</a:t>
            </a:r>
            <a:r>
              <a:rPr lang="es-ES" sz="2800" dirty="0" smtClean="0"/>
              <a:t> be </a:t>
            </a:r>
            <a:r>
              <a:rPr lang="es-ES" sz="2800" dirty="0" err="1" smtClean="0"/>
              <a:t>activated</a:t>
            </a:r>
            <a:r>
              <a:rPr lang="es-ES" sz="2800" dirty="0" smtClean="0"/>
              <a:t> in S </a:t>
            </a:r>
            <a:r>
              <a:rPr lang="es-ES" sz="2800" dirty="0" err="1" smtClean="0"/>
              <a:t>phase</a:t>
            </a:r>
            <a:r>
              <a:rPr lang="es-ES" sz="2800" dirty="0" smtClean="0"/>
              <a:t>.</a:t>
            </a:r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12840215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Copyright (c) by W. H. Freeman and Company</a:t>
            </a:r>
          </a:p>
        </p:txBody>
      </p:sp>
      <p:sp>
        <p:nvSpPr>
          <p:cNvPr id="203778" name="Text Box 2"/>
          <p:cNvSpPr txBox="1">
            <a:spLocks noChangeArrowheads="1"/>
          </p:cNvSpPr>
          <p:nvPr/>
        </p:nvSpPr>
        <p:spPr bwMode="auto">
          <a:xfrm>
            <a:off x="179388" y="333375"/>
            <a:ext cx="8496300" cy="82232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/>
            <a:r>
              <a:rPr lang="es-ES_tradnl" sz="2400">
                <a:solidFill>
                  <a:schemeClr val="bg1"/>
                </a:solidFill>
                <a:latin typeface="Arial" charset="0"/>
              </a:rPr>
              <a:t>La iniciación de la replicación en eucariotas requiere de una proteína de múltiples subunidades</a:t>
            </a:r>
            <a:endParaRPr lang="es-ES" sz="24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03779" name="Text Box 3"/>
          <p:cNvSpPr txBox="1">
            <a:spLocks noChangeArrowheads="1"/>
          </p:cNvSpPr>
          <p:nvPr/>
        </p:nvSpPr>
        <p:spPr bwMode="auto">
          <a:xfrm>
            <a:off x="488950" y="1939925"/>
            <a:ext cx="873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s-ES_tradnl" sz="2400" b="1">
                <a:latin typeface="Arial" charset="0"/>
              </a:rPr>
              <a:t>ORC </a:t>
            </a:r>
            <a:endParaRPr lang="es-ES" sz="2400" b="1">
              <a:latin typeface="Arial" charset="0"/>
            </a:endParaRPr>
          </a:p>
        </p:txBody>
      </p:sp>
      <p:sp>
        <p:nvSpPr>
          <p:cNvPr id="203780" name="Oval 4"/>
          <p:cNvSpPr>
            <a:spLocks noChangeArrowheads="1"/>
          </p:cNvSpPr>
          <p:nvPr/>
        </p:nvSpPr>
        <p:spPr bwMode="auto">
          <a:xfrm>
            <a:off x="488950" y="2397125"/>
            <a:ext cx="873125" cy="6096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0066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203781" name="Text Box 5"/>
          <p:cNvSpPr txBox="1">
            <a:spLocks noChangeArrowheads="1"/>
          </p:cNvSpPr>
          <p:nvPr/>
        </p:nvSpPr>
        <p:spPr bwMode="auto">
          <a:xfrm>
            <a:off x="2057400" y="1939925"/>
            <a:ext cx="6618288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es-ES_tradnl" sz="1600" b="1">
                <a:latin typeface="Arial" charset="0"/>
              </a:rPr>
              <a:t> 6 proteínas con MW entre 104 a 50 kDa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es-ES_tradnl" sz="1600" b="1">
                <a:latin typeface="Arial" charset="0"/>
              </a:rPr>
              <a:t> se une en ARS a A y B1, la formación del  complejo requiere </a:t>
            </a:r>
            <a:r>
              <a:rPr lang="es-ES_tradnl" sz="1600" b="1">
                <a:solidFill>
                  <a:srgbClr val="FF3300"/>
                </a:solidFill>
                <a:latin typeface="Arial" charset="0"/>
              </a:rPr>
              <a:t>ATP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es-ES_tradnl" sz="1600" b="1">
                <a:latin typeface="Arial" charset="0"/>
              </a:rPr>
              <a:t>Es necesario para incorporar a Cdc6 al origen de replicación</a:t>
            </a:r>
            <a:endParaRPr lang="es-ES" sz="1600" b="1">
              <a:latin typeface="Arial" charset="0"/>
            </a:endParaRPr>
          </a:p>
        </p:txBody>
      </p:sp>
      <p:sp>
        <p:nvSpPr>
          <p:cNvPr id="203782" name="Text Box 6"/>
          <p:cNvSpPr txBox="1">
            <a:spLocks noChangeArrowheads="1"/>
          </p:cNvSpPr>
          <p:nvPr/>
        </p:nvSpPr>
        <p:spPr bwMode="auto">
          <a:xfrm>
            <a:off x="2057400" y="2930525"/>
            <a:ext cx="4727575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s-ES_tradnl" sz="1600" b="1">
                <a:latin typeface="Arial" charset="0"/>
              </a:rPr>
              <a:t>  Dos tipos de complejos:</a:t>
            </a:r>
          </a:p>
          <a:p>
            <a:pPr eaLnBrk="1" hangingPunct="1">
              <a:buFontTx/>
              <a:buChar char="•"/>
            </a:pPr>
            <a:r>
              <a:rPr lang="es-ES_tradnl" sz="1600" b="1">
                <a:latin typeface="Arial" charset="0"/>
              </a:rPr>
              <a:t> prereplicativo presente en G1 </a:t>
            </a:r>
          </a:p>
          <a:p>
            <a:pPr eaLnBrk="1" hangingPunct="1">
              <a:buFontTx/>
              <a:buChar char="•"/>
            </a:pPr>
            <a:r>
              <a:rPr lang="es-ES_tradnl" sz="1600" b="1">
                <a:latin typeface="Arial" charset="0"/>
              </a:rPr>
              <a:t> postreplicativo presente en S, G2 y M</a:t>
            </a:r>
            <a:endParaRPr lang="es-ES" sz="1600" b="1">
              <a:latin typeface="Arial" charset="0"/>
            </a:endParaRPr>
          </a:p>
        </p:txBody>
      </p:sp>
      <p:pic>
        <p:nvPicPr>
          <p:cNvPr id="203783" name="Picture 7"/>
          <p:cNvPicPr>
            <a:picLocks noChangeAspect="1" noChangeArrowheads="1"/>
          </p:cNvPicPr>
          <p:nvPr/>
        </p:nvPicPr>
        <p:blipFill>
          <a:blip r:embed="rId2"/>
          <a:srcRect r="60533" b="74298"/>
          <a:stretch>
            <a:fillRect/>
          </a:stretch>
        </p:blipFill>
        <p:spPr bwMode="auto">
          <a:xfrm>
            <a:off x="2339975" y="4149725"/>
            <a:ext cx="3671888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3669" y="3261436"/>
            <a:ext cx="2222019" cy="2084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9578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b="76018"/>
          <a:stretch/>
        </p:blipFill>
        <p:spPr>
          <a:xfrm>
            <a:off x="991507" y="2479095"/>
            <a:ext cx="7037567" cy="1506347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691625" y="1019215"/>
            <a:ext cx="8023379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s-ES" dirty="0" err="1"/>
              <a:t>The</a:t>
            </a:r>
            <a:r>
              <a:rPr lang="es-ES" dirty="0"/>
              <a:t> individual </a:t>
            </a:r>
            <a:r>
              <a:rPr lang="es-ES" dirty="0" err="1"/>
              <a:t>factors</a:t>
            </a:r>
            <a:r>
              <a:rPr lang="es-ES" dirty="0"/>
              <a:t> </a:t>
            </a:r>
            <a:r>
              <a:rPr lang="es-ES" dirty="0" err="1" smtClean="0"/>
              <a:t>work</a:t>
            </a:r>
            <a:r>
              <a:rPr lang="es-ES" dirty="0" smtClean="0"/>
              <a:t> </a:t>
            </a:r>
            <a:r>
              <a:rPr lang="es-ES" dirty="0" err="1"/>
              <a:t>together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direct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formation</a:t>
            </a:r>
            <a:r>
              <a:rPr lang="es-ES" dirty="0"/>
              <a:t> of </a:t>
            </a:r>
            <a:r>
              <a:rPr lang="es-ES" dirty="0" err="1"/>
              <a:t>the</a:t>
            </a:r>
            <a:r>
              <a:rPr lang="es-ES" dirty="0"/>
              <a:t> pre-</a:t>
            </a:r>
            <a:r>
              <a:rPr lang="es-ES" dirty="0" err="1"/>
              <a:t>replication</a:t>
            </a:r>
            <a:r>
              <a:rPr lang="es-ES" dirty="0"/>
              <a:t> </a:t>
            </a:r>
            <a:r>
              <a:rPr lang="es-ES" dirty="0" err="1"/>
              <a:t>complex</a:t>
            </a:r>
            <a:r>
              <a:rPr lang="es-ES" dirty="0"/>
              <a:t> (pre-RC), a </a:t>
            </a:r>
            <a:r>
              <a:rPr lang="es-ES" dirty="0" err="1"/>
              <a:t>key</a:t>
            </a:r>
            <a:r>
              <a:rPr lang="es-ES" dirty="0"/>
              <a:t> </a:t>
            </a:r>
            <a:r>
              <a:rPr lang="es-ES" dirty="0" err="1"/>
              <a:t>intermediate</a:t>
            </a:r>
            <a:r>
              <a:rPr lang="es-ES" dirty="0"/>
              <a:t> in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replication</a:t>
            </a:r>
            <a:r>
              <a:rPr lang="es-ES" dirty="0"/>
              <a:t> </a:t>
            </a:r>
            <a:r>
              <a:rPr lang="es-ES" dirty="0" err="1"/>
              <a:t>initiation</a:t>
            </a:r>
            <a:r>
              <a:rPr lang="es-ES" dirty="0"/>
              <a:t> </a:t>
            </a:r>
            <a:r>
              <a:rPr lang="es-ES" dirty="0" err="1"/>
              <a:t>process</a:t>
            </a:r>
            <a:r>
              <a:rPr lang="es-ES" dirty="0"/>
              <a:t>.</a:t>
            </a:r>
          </a:p>
        </p:txBody>
      </p:sp>
      <p:sp>
        <p:nvSpPr>
          <p:cNvPr id="5" name="Rectángulo 4"/>
          <p:cNvSpPr/>
          <p:nvPr/>
        </p:nvSpPr>
        <p:spPr>
          <a:xfrm>
            <a:off x="813233" y="4651761"/>
            <a:ext cx="776665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err="1"/>
              <a:t>The</a:t>
            </a:r>
            <a:r>
              <a:rPr lang="es-ES" dirty="0"/>
              <a:t> pre-RC </a:t>
            </a:r>
            <a:r>
              <a:rPr lang="es-ES" dirty="0" err="1"/>
              <a:t>formation</a:t>
            </a:r>
            <a:r>
              <a:rPr lang="es-ES" dirty="0"/>
              <a:t> </a:t>
            </a:r>
            <a:r>
              <a:rPr lang="es-ES" dirty="0" err="1"/>
              <a:t>involves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ordered</a:t>
            </a:r>
            <a:r>
              <a:rPr lang="es-ES" dirty="0"/>
              <a:t> </a:t>
            </a:r>
            <a:r>
              <a:rPr lang="es-ES" dirty="0" err="1"/>
              <a:t>assembly</a:t>
            </a:r>
            <a:r>
              <a:rPr lang="es-ES" dirty="0"/>
              <a:t> of </a:t>
            </a:r>
            <a:r>
              <a:rPr lang="es-ES" dirty="0" err="1"/>
              <a:t>many</a:t>
            </a:r>
            <a:r>
              <a:rPr lang="es-ES" dirty="0"/>
              <a:t> </a:t>
            </a:r>
            <a:r>
              <a:rPr lang="es-ES" dirty="0" err="1"/>
              <a:t>replication</a:t>
            </a:r>
            <a:r>
              <a:rPr lang="es-ES" dirty="0"/>
              <a:t> </a:t>
            </a:r>
            <a:r>
              <a:rPr lang="es-ES" dirty="0" err="1"/>
              <a:t>factors</a:t>
            </a:r>
            <a:r>
              <a:rPr lang="es-ES" dirty="0"/>
              <a:t> </a:t>
            </a:r>
            <a:r>
              <a:rPr lang="es-ES" dirty="0" err="1"/>
              <a:t>including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origin</a:t>
            </a:r>
            <a:r>
              <a:rPr lang="es-ES" dirty="0"/>
              <a:t> </a:t>
            </a:r>
            <a:r>
              <a:rPr lang="es-ES" dirty="0" err="1"/>
              <a:t>recognition</a:t>
            </a:r>
            <a:r>
              <a:rPr lang="es-ES" dirty="0"/>
              <a:t> </a:t>
            </a:r>
            <a:r>
              <a:rPr lang="es-ES" dirty="0" err="1"/>
              <a:t>complex</a:t>
            </a:r>
            <a:r>
              <a:rPr lang="es-ES" dirty="0"/>
              <a:t> (ORC), Cdc6 </a:t>
            </a:r>
            <a:r>
              <a:rPr lang="es-ES" dirty="0" err="1"/>
              <a:t>protein</a:t>
            </a:r>
            <a:r>
              <a:rPr lang="es-ES" dirty="0"/>
              <a:t>, Cdt1 </a:t>
            </a:r>
            <a:r>
              <a:rPr lang="es-ES" dirty="0" err="1"/>
              <a:t>protein</a:t>
            </a:r>
            <a:r>
              <a:rPr lang="es-ES" dirty="0"/>
              <a:t>, and </a:t>
            </a:r>
            <a:r>
              <a:rPr lang="es-ES" dirty="0" err="1"/>
              <a:t>minichromosome</a:t>
            </a:r>
            <a:r>
              <a:rPr lang="es-ES" dirty="0"/>
              <a:t> </a:t>
            </a:r>
            <a:r>
              <a:rPr lang="es-ES" dirty="0" err="1"/>
              <a:t>maintenance</a:t>
            </a:r>
            <a:r>
              <a:rPr lang="es-ES" dirty="0"/>
              <a:t> </a:t>
            </a:r>
            <a:r>
              <a:rPr lang="es-ES" dirty="0" err="1"/>
              <a:t>proteins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864146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b="40121"/>
          <a:stretch/>
        </p:blipFill>
        <p:spPr>
          <a:xfrm>
            <a:off x="1634907" y="263461"/>
            <a:ext cx="6039702" cy="3227864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948348" y="3683634"/>
            <a:ext cx="742886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dirty="0"/>
              <a:t>Once </a:t>
            </a:r>
            <a:r>
              <a:rPr lang="es-ES" dirty="0" err="1"/>
              <a:t>the</a:t>
            </a:r>
            <a:r>
              <a:rPr lang="es-ES" dirty="0"/>
              <a:t> pre-RC </a:t>
            </a:r>
            <a:r>
              <a:rPr lang="es-ES" dirty="0" err="1"/>
              <a:t>is</a:t>
            </a:r>
            <a:r>
              <a:rPr lang="es-ES" dirty="0"/>
              <a:t> </a:t>
            </a:r>
            <a:r>
              <a:rPr lang="es-ES" dirty="0" err="1"/>
              <a:t>formed</a:t>
            </a:r>
            <a:r>
              <a:rPr lang="es-ES" dirty="0"/>
              <a:t>, </a:t>
            </a:r>
            <a:r>
              <a:rPr lang="es-ES" dirty="0" err="1"/>
              <a:t>activation</a:t>
            </a:r>
            <a:r>
              <a:rPr lang="es-ES" dirty="0"/>
              <a:t> of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complex</a:t>
            </a:r>
            <a:r>
              <a:rPr lang="es-ES" dirty="0"/>
              <a:t> </a:t>
            </a:r>
            <a:r>
              <a:rPr lang="es-ES" dirty="0" err="1"/>
              <a:t>is</a:t>
            </a:r>
            <a:r>
              <a:rPr lang="es-ES" dirty="0"/>
              <a:t> </a:t>
            </a:r>
            <a:r>
              <a:rPr lang="es-ES" dirty="0" err="1"/>
              <a:t>triggered</a:t>
            </a:r>
            <a:r>
              <a:rPr lang="es-ES" dirty="0"/>
              <a:t> </a:t>
            </a:r>
            <a:r>
              <a:rPr lang="es-ES" dirty="0" err="1"/>
              <a:t>by</a:t>
            </a:r>
            <a:r>
              <a:rPr lang="es-ES" dirty="0"/>
              <a:t> </a:t>
            </a:r>
            <a:r>
              <a:rPr lang="es-ES" dirty="0" err="1"/>
              <a:t>two</a:t>
            </a:r>
            <a:r>
              <a:rPr lang="es-ES" dirty="0"/>
              <a:t> </a:t>
            </a:r>
            <a:r>
              <a:rPr lang="es-ES" dirty="0" err="1"/>
              <a:t>kinases</a:t>
            </a:r>
            <a:r>
              <a:rPr lang="es-ES" dirty="0"/>
              <a:t>, </a:t>
            </a:r>
            <a:r>
              <a:rPr lang="es-ES" dirty="0" err="1"/>
              <a:t>cyclin-dependent</a:t>
            </a:r>
            <a:r>
              <a:rPr lang="es-ES" dirty="0"/>
              <a:t> </a:t>
            </a:r>
            <a:r>
              <a:rPr lang="es-ES" dirty="0" err="1"/>
              <a:t>kinase</a:t>
            </a:r>
            <a:r>
              <a:rPr lang="es-ES" dirty="0"/>
              <a:t> 2 (CDK) and Dbf4-dependent </a:t>
            </a:r>
            <a:r>
              <a:rPr lang="es-ES" dirty="0" err="1"/>
              <a:t>kinase</a:t>
            </a:r>
            <a:r>
              <a:rPr lang="es-ES" dirty="0"/>
              <a:t> (DDK) </a:t>
            </a:r>
            <a:r>
              <a:rPr lang="es-ES" dirty="0" err="1"/>
              <a:t>that</a:t>
            </a:r>
            <a:r>
              <a:rPr lang="es-ES" dirty="0"/>
              <a:t> </a:t>
            </a:r>
            <a:r>
              <a:rPr lang="es-ES" dirty="0" err="1"/>
              <a:t>help</a:t>
            </a:r>
            <a:r>
              <a:rPr lang="es-ES" dirty="0"/>
              <a:t> </a:t>
            </a:r>
            <a:r>
              <a:rPr lang="es-ES" dirty="0" err="1"/>
              <a:t>transition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pre-RC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initiation</a:t>
            </a:r>
            <a:r>
              <a:rPr lang="es-ES" dirty="0"/>
              <a:t> </a:t>
            </a:r>
            <a:r>
              <a:rPr lang="es-ES" dirty="0" err="1"/>
              <a:t>complex</a:t>
            </a:r>
            <a:r>
              <a:rPr lang="es-ES" dirty="0"/>
              <a:t> prior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initiation</a:t>
            </a:r>
            <a:r>
              <a:rPr lang="es-ES" dirty="0"/>
              <a:t> of DNA </a:t>
            </a:r>
            <a:r>
              <a:rPr lang="es-ES" dirty="0" err="1"/>
              <a:t>replication</a:t>
            </a:r>
            <a:endParaRPr lang="es-ES" dirty="0"/>
          </a:p>
        </p:txBody>
      </p:sp>
      <p:sp>
        <p:nvSpPr>
          <p:cNvPr id="5" name="Rectángulo 4"/>
          <p:cNvSpPr/>
          <p:nvPr/>
        </p:nvSpPr>
        <p:spPr>
          <a:xfrm>
            <a:off x="1002394" y="5288367"/>
            <a:ext cx="717214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dirty="0"/>
              <a:t>Cdt1 </a:t>
            </a:r>
            <a:r>
              <a:rPr lang="es-ES" dirty="0" err="1"/>
              <a:t>activity</a:t>
            </a:r>
            <a:r>
              <a:rPr lang="es-ES" dirty="0"/>
              <a:t> </a:t>
            </a:r>
            <a:r>
              <a:rPr lang="es-ES" dirty="0" err="1"/>
              <a:t>during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cell</a:t>
            </a:r>
            <a:r>
              <a:rPr lang="es-ES" dirty="0"/>
              <a:t> </a:t>
            </a:r>
            <a:r>
              <a:rPr lang="es-ES" dirty="0" err="1"/>
              <a:t>cycle</a:t>
            </a:r>
            <a:r>
              <a:rPr lang="es-ES" dirty="0"/>
              <a:t> </a:t>
            </a:r>
            <a:r>
              <a:rPr lang="es-ES" dirty="0" err="1"/>
              <a:t>is</a:t>
            </a:r>
            <a:r>
              <a:rPr lang="es-ES" dirty="0"/>
              <a:t> </a:t>
            </a:r>
            <a:r>
              <a:rPr lang="es-ES" dirty="0" err="1"/>
              <a:t>tightly</a:t>
            </a:r>
            <a:r>
              <a:rPr lang="es-ES" dirty="0"/>
              <a:t> </a:t>
            </a:r>
            <a:r>
              <a:rPr lang="es-ES" dirty="0" err="1"/>
              <a:t>regulated</a:t>
            </a:r>
            <a:r>
              <a:rPr lang="es-ES" dirty="0"/>
              <a:t> </a:t>
            </a:r>
            <a:r>
              <a:rPr lang="es-ES" dirty="0" err="1"/>
              <a:t>by</a:t>
            </a:r>
            <a:r>
              <a:rPr lang="es-ES" dirty="0"/>
              <a:t> </a:t>
            </a:r>
            <a:r>
              <a:rPr lang="es-ES" dirty="0" err="1"/>
              <a:t>its</a:t>
            </a:r>
            <a:r>
              <a:rPr lang="es-ES" dirty="0"/>
              <a:t> </a:t>
            </a:r>
            <a:r>
              <a:rPr lang="es-ES" dirty="0" err="1"/>
              <a:t>association</a:t>
            </a:r>
            <a:r>
              <a:rPr lang="es-ES" dirty="0"/>
              <a:t> </a:t>
            </a:r>
            <a:r>
              <a:rPr lang="es-ES" dirty="0" err="1"/>
              <a:t>with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b="1" dirty="0" err="1">
                <a:solidFill>
                  <a:schemeClr val="tx2">
                    <a:lumMod val="90000"/>
                  </a:schemeClr>
                </a:solidFill>
              </a:rPr>
              <a:t>protein</a:t>
            </a:r>
            <a:r>
              <a:rPr lang="es-ES" b="1" dirty="0">
                <a:solidFill>
                  <a:schemeClr val="tx2">
                    <a:lumMod val="90000"/>
                  </a:schemeClr>
                </a:solidFill>
              </a:rPr>
              <a:t> </a:t>
            </a:r>
            <a:r>
              <a:rPr lang="es-ES" b="1" dirty="0" err="1">
                <a:solidFill>
                  <a:schemeClr val="tx2">
                    <a:lumMod val="90000"/>
                  </a:schemeClr>
                </a:solidFill>
              </a:rPr>
              <a:t>geminin</a:t>
            </a:r>
            <a:r>
              <a:rPr lang="es-ES" dirty="0"/>
              <a:t>, </a:t>
            </a:r>
            <a:r>
              <a:rPr lang="es-ES" dirty="0" err="1"/>
              <a:t>which</a:t>
            </a:r>
            <a:r>
              <a:rPr lang="es-ES" dirty="0"/>
              <a:t> </a:t>
            </a:r>
            <a:r>
              <a:rPr lang="es-ES" dirty="0" err="1" smtClean="0"/>
              <a:t>inhibits</a:t>
            </a:r>
            <a:r>
              <a:rPr lang="es-ES" dirty="0" smtClean="0"/>
              <a:t> </a:t>
            </a:r>
            <a:r>
              <a:rPr lang="es-ES" dirty="0"/>
              <a:t>Cdt1 </a:t>
            </a:r>
            <a:r>
              <a:rPr lang="es-ES" dirty="0" err="1"/>
              <a:t>activity</a:t>
            </a:r>
            <a:r>
              <a:rPr lang="es-ES" dirty="0"/>
              <a:t> </a:t>
            </a:r>
            <a:r>
              <a:rPr lang="es-ES" dirty="0" err="1"/>
              <a:t>during</a:t>
            </a:r>
            <a:r>
              <a:rPr lang="es-ES" dirty="0"/>
              <a:t> S </a:t>
            </a:r>
            <a:r>
              <a:rPr lang="es-ES" dirty="0" err="1"/>
              <a:t>phase</a:t>
            </a:r>
            <a:r>
              <a:rPr lang="es-ES" dirty="0"/>
              <a:t> in </a:t>
            </a:r>
            <a:r>
              <a:rPr lang="es-ES" dirty="0" err="1"/>
              <a:t>order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prevent</a:t>
            </a:r>
            <a:r>
              <a:rPr lang="es-ES" dirty="0"/>
              <a:t> re-</a:t>
            </a:r>
            <a:r>
              <a:rPr lang="es-ES" dirty="0" err="1"/>
              <a:t>replication</a:t>
            </a:r>
            <a:r>
              <a:rPr lang="es-ES" dirty="0"/>
              <a:t> of DNA</a:t>
            </a:r>
          </a:p>
        </p:txBody>
      </p:sp>
    </p:spTree>
    <p:extLst>
      <p:ext uri="{BB962C8B-B14F-4D97-AF65-F5344CB8AC3E}">
        <p14:creationId xmlns:p14="http://schemas.microsoft.com/office/powerpoint/2010/main" val="22023701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4340972" y="182899"/>
            <a:ext cx="3997776" cy="6529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" sz="2000" b="1" dirty="0" err="1">
                <a:latin typeface="+mn-lt"/>
              </a:rPr>
              <a:t>The</a:t>
            </a:r>
            <a:r>
              <a:rPr lang="es-ES" sz="2000" b="1" dirty="0">
                <a:latin typeface="+mn-lt"/>
              </a:rPr>
              <a:t> </a:t>
            </a:r>
            <a:r>
              <a:rPr lang="es-ES" sz="2000" b="1" dirty="0" err="1">
                <a:latin typeface="+mn-lt"/>
              </a:rPr>
              <a:t>Mcm</a:t>
            </a:r>
            <a:r>
              <a:rPr lang="es-ES" sz="2000" b="1" dirty="0">
                <a:latin typeface="+mn-lt"/>
              </a:rPr>
              <a:t> </a:t>
            </a:r>
            <a:r>
              <a:rPr lang="es-ES" sz="2000" b="1" dirty="0" err="1">
                <a:latin typeface="+mn-lt"/>
              </a:rPr>
              <a:t>proteins</a:t>
            </a:r>
            <a:r>
              <a:rPr lang="es-ES" sz="2000" b="1" dirty="0">
                <a:latin typeface="+mn-lt"/>
              </a:rPr>
              <a:t> are </a:t>
            </a:r>
            <a:r>
              <a:rPr lang="es-ES" sz="2000" b="1" dirty="0" err="1">
                <a:latin typeface="+mn-lt"/>
              </a:rPr>
              <a:t>present</a:t>
            </a:r>
            <a:r>
              <a:rPr lang="es-ES" sz="2000" b="1" dirty="0">
                <a:latin typeface="+mn-lt"/>
              </a:rPr>
              <a:t> in </a:t>
            </a:r>
            <a:r>
              <a:rPr lang="es-ES" sz="2000" b="1" dirty="0" err="1">
                <a:latin typeface="+mn-lt"/>
              </a:rPr>
              <a:t>the</a:t>
            </a:r>
            <a:r>
              <a:rPr lang="es-ES" sz="2000" b="1" dirty="0">
                <a:latin typeface="+mn-lt"/>
              </a:rPr>
              <a:t> </a:t>
            </a:r>
            <a:r>
              <a:rPr lang="es-ES" sz="2000" b="1" dirty="0" err="1">
                <a:latin typeface="+mn-lt"/>
              </a:rPr>
              <a:t>nucleus</a:t>
            </a:r>
            <a:r>
              <a:rPr lang="es-ES" sz="2000" b="1" dirty="0">
                <a:latin typeface="+mn-lt"/>
              </a:rPr>
              <a:t> in G1 </a:t>
            </a:r>
            <a:r>
              <a:rPr lang="es-ES" sz="2000" b="1" dirty="0" err="1">
                <a:latin typeface="+mn-lt"/>
              </a:rPr>
              <a:t>stage</a:t>
            </a:r>
            <a:r>
              <a:rPr lang="es-ES" sz="2000" b="1" dirty="0">
                <a:latin typeface="+mn-lt"/>
              </a:rPr>
              <a:t> and S </a:t>
            </a:r>
            <a:r>
              <a:rPr lang="es-ES" sz="2000" b="1" dirty="0" err="1">
                <a:latin typeface="+mn-lt"/>
              </a:rPr>
              <a:t>phase</a:t>
            </a:r>
            <a:r>
              <a:rPr lang="es-ES" sz="2000" b="1" dirty="0">
                <a:latin typeface="+mn-lt"/>
              </a:rPr>
              <a:t> of </a:t>
            </a:r>
            <a:r>
              <a:rPr lang="es-ES" sz="2000" b="1" dirty="0" err="1">
                <a:latin typeface="+mn-lt"/>
              </a:rPr>
              <a:t>the</a:t>
            </a:r>
            <a:r>
              <a:rPr lang="es-ES" sz="2000" b="1" dirty="0">
                <a:latin typeface="+mn-lt"/>
              </a:rPr>
              <a:t> </a:t>
            </a:r>
            <a:r>
              <a:rPr lang="es-ES" sz="2000" b="1" dirty="0" err="1">
                <a:latin typeface="+mn-lt"/>
              </a:rPr>
              <a:t>cell</a:t>
            </a:r>
            <a:r>
              <a:rPr lang="es-ES" sz="2000" b="1" dirty="0">
                <a:latin typeface="+mn-lt"/>
              </a:rPr>
              <a:t> </a:t>
            </a:r>
            <a:r>
              <a:rPr lang="es-ES" sz="2000" b="1" dirty="0" err="1">
                <a:latin typeface="+mn-lt"/>
              </a:rPr>
              <a:t>cycle</a:t>
            </a:r>
            <a:r>
              <a:rPr lang="es-ES" sz="2000" b="1" dirty="0">
                <a:latin typeface="+mn-lt"/>
              </a:rPr>
              <a:t>, </a:t>
            </a:r>
            <a:r>
              <a:rPr lang="es-ES" sz="2000" b="1" dirty="0" err="1">
                <a:latin typeface="+mn-lt"/>
              </a:rPr>
              <a:t>but</a:t>
            </a:r>
            <a:r>
              <a:rPr lang="es-ES" sz="2000" b="1" dirty="0">
                <a:latin typeface="+mn-lt"/>
              </a:rPr>
              <a:t> are </a:t>
            </a:r>
            <a:r>
              <a:rPr lang="es-ES" sz="2000" b="1" dirty="0" err="1">
                <a:latin typeface="+mn-lt"/>
              </a:rPr>
              <a:t>exported</a:t>
            </a:r>
            <a:r>
              <a:rPr lang="es-ES" sz="2000" b="1" dirty="0">
                <a:latin typeface="+mn-lt"/>
              </a:rPr>
              <a:t> </a:t>
            </a:r>
            <a:r>
              <a:rPr lang="es-ES" sz="2000" b="1" dirty="0" err="1">
                <a:latin typeface="+mn-lt"/>
              </a:rPr>
              <a:t>to</a:t>
            </a:r>
            <a:r>
              <a:rPr lang="es-ES" sz="2000" b="1" dirty="0">
                <a:latin typeface="+mn-lt"/>
              </a:rPr>
              <a:t> </a:t>
            </a:r>
            <a:r>
              <a:rPr lang="es-ES" sz="2000" b="1" dirty="0" err="1">
                <a:latin typeface="+mn-lt"/>
              </a:rPr>
              <a:t>the</a:t>
            </a:r>
            <a:r>
              <a:rPr lang="es-ES" sz="2000" b="1" dirty="0">
                <a:latin typeface="+mn-lt"/>
              </a:rPr>
              <a:t> </a:t>
            </a:r>
            <a:r>
              <a:rPr lang="es-ES" sz="2000" b="1" dirty="0" err="1">
                <a:latin typeface="+mn-lt"/>
              </a:rPr>
              <a:t>cytoplasm</a:t>
            </a:r>
            <a:r>
              <a:rPr lang="es-ES" sz="2000" b="1" dirty="0">
                <a:latin typeface="+mn-lt"/>
              </a:rPr>
              <a:t> </a:t>
            </a:r>
            <a:r>
              <a:rPr lang="es-ES" sz="2000" b="1" dirty="0" err="1">
                <a:latin typeface="+mn-lt"/>
              </a:rPr>
              <a:t>during</a:t>
            </a:r>
            <a:r>
              <a:rPr lang="es-ES" sz="2000" b="1" dirty="0">
                <a:latin typeface="+mn-lt"/>
              </a:rPr>
              <a:t> </a:t>
            </a:r>
            <a:r>
              <a:rPr lang="es-ES" sz="2000" b="1" dirty="0" err="1">
                <a:latin typeface="+mn-lt"/>
              </a:rPr>
              <a:t>the</a:t>
            </a:r>
            <a:r>
              <a:rPr lang="es-ES" sz="2000" b="1" dirty="0">
                <a:latin typeface="+mn-lt"/>
              </a:rPr>
              <a:t> G2 </a:t>
            </a:r>
            <a:r>
              <a:rPr lang="es-ES" sz="2000" b="1" dirty="0" err="1">
                <a:latin typeface="+mn-lt"/>
              </a:rPr>
              <a:t>stage</a:t>
            </a:r>
            <a:r>
              <a:rPr lang="es-ES" sz="2000" b="1" dirty="0">
                <a:latin typeface="+mn-lt"/>
              </a:rPr>
              <a:t> and M </a:t>
            </a:r>
            <a:r>
              <a:rPr lang="es-ES" sz="2000" b="1" dirty="0" err="1">
                <a:latin typeface="+mn-lt"/>
              </a:rPr>
              <a:t>phase</a:t>
            </a:r>
            <a:r>
              <a:rPr lang="es-ES" sz="2000" b="1" dirty="0">
                <a:latin typeface="+mn-lt"/>
              </a:rPr>
              <a:t>. A complete and </a:t>
            </a:r>
            <a:r>
              <a:rPr lang="es-ES" sz="2000" b="1" dirty="0" err="1">
                <a:latin typeface="+mn-lt"/>
              </a:rPr>
              <a:t>intact</a:t>
            </a:r>
            <a:r>
              <a:rPr lang="es-ES" sz="2000" b="1" dirty="0">
                <a:latin typeface="+mn-lt"/>
              </a:rPr>
              <a:t> </a:t>
            </a:r>
            <a:r>
              <a:rPr lang="es-ES" sz="2000" b="1" dirty="0" err="1">
                <a:latin typeface="+mn-lt"/>
              </a:rPr>
              <a:t>six</a:t>
            </a:r>
            <a:r>
              <a:rPr lang="es-ES" sz="2000" b="1" dirty="0">
                <a:latin typeface="+mn-lt"/>
              </a:rPr>
              <a:t> </a:t>
            </a:r>
            <a:r>
              <a:rPr lang="es-ES" sz="2000" b="1" dirty="0" err="1">
                <a:latin typeface="+mn-lt"/>
              </a:rPr>
              <a:t>subunit</a:t>
            </a:r>
            <a:r>
              <a:rPr lang="es-ES" sz="2000" b="1" dirty="0">
                <a:latin typeface="+mn-lt"/>
              </a:rPr>
              <a:t> </a:t>
            </a:r>
            <a:r>
              <a:rPr lang="es-ES" sz="2000" b="1" dirty="0" err="1">
                <a:latin typeface="+mn-lt"/>
              </a:rPr>
              <a:t>Mcm</a:t>
            </a:r>
            <a:r>
              <a:rPr lang="es-ES" sz="2000" b="1" dirty="0">
                <a:latin typeface="+mn-lt"/>
              </a:rPr>
              <a:t> </a:t>
            </a:r>
            <a:r>
              <a:rPr lang="es-ES" sz="2000" b="1" dirty="0" err="1">
                <a:latin typeface="+mn-lt"/>
              </a:rPr>
              <a:t>complex</a:t>
            </a:r>
            <a:r>
              <a:rPr lang="es-ES" sz="2000" b="1" dirty="0">
                <a:latin typeface="+mn-lt"/>
              </a:rPr>
              <a:t> </a:t>
            </a:r>
            <a:r>
              <a:rPr lang="es-ES" sz="2000" b="1" dirty="0" err="1">
                <a:latin typeface="+mn-lt"/>
              </a:rPr>
              <a:t>is</a:t>
            </a:r>
            <a:r>
              <a:rPr lang="es-ES" sz="2000" b="1" dirty="0">
                <a:latin typeface="+mn-lt"/>
              </a:rPr>
              <a:t> </a:t>
            </a:r>
            <a:r>
              <a:rPr lang="es-ES" sz="2000" b="1" dirty="0" err="1">
                <a:latin typeface="+mn-lt"/>
              </a:rPr>
              <a:t>required</a:t>
            </a:r>
            <a:r>
              <a:rPr lang="es-ES" sz="2000" b="1" dirty="0">
                <a:latin typeface="+mn-lt"/>
              </a:rPr>
              <a:t> </a:t>
            </a:r>
            <a:r>
              <a:rPr lang="es-ES" sz="2000" b="1" dirty="0" err="1">
                <a:latin typeface="+mn-lt"/>
              </a:rPr>
              <a:t>to</a:t>
            </a:r>
            <a:r>
              <a:rPr lang="es-ES" sz="2000" b="1" dirty="0">
                <a:latin typeface="+mn-lt"/>
              </a:rPr>
              <a:t> </a:t>
            </a:r>
            <a:r>
              <a:rPr lang="es-ES" sz="2000" b="1" dirty="0" err="1">
                <a:latin typeface="+mn-lt"/>
              </a:rPr>
              <a:t>enter</a:t>
            </a:r>
            <a:r>
              <a:rPr lang="es-ES" sz="2000" b="1" dirty="0">
                <a:latin typeface="+mn-lt"/>
              </a:rPr>
              <a:t> </a:t>
            </a:r>
            <a:r>
              <a:rPr lang="es-ES" sz="2000" b="1" dirty="0" err="1">
                <a:latin typeface="+mn-lt"/>
              </a:rPr>
              <a:t>into</a:t>
            </a:r>
            <a:r>
              <a:rPr lang="es-ES" sz="2000" b="1" dirty="0">
                <a:latin typeface="+mn-lt"/>
              </a:rPr>
              <a:t> </a:t>
            </a:r>
            <a:r>
              <a:rPr lang="es-ES" sz="2000" b="1" dirty="0" err="1">
                <a:latin typeface="+mn-lt"/>
              </a:rPr>
              <a:t>the</a:t>
            </a:r>
            <a:r>
              <a:rPr lang="es-ES" sz="2000" b="1" dirty="0">
                <a:latin typeface="+mn-lt"/>
              </a:rPr>
              <a:t> </a:t>
            </a:r>
            <a:r>
              <a:rPr lang="es-ES" sz="2000" b="1" dirty="0" err="1">
                <a:latin typeface="+mn-lt"/>
              </a:rPr>
              <a:t>cell</a:t>
            </a:r>
            <a:r>
              <a:rPr lang="es-ES" sz="2000" b="1" dirty="0">
                <a:latin typeface="+mn-lt"/>
              </a:rPr>
              <a:t> </a:t>
            </a:r>
            <a:r>
              <a:rPr lang="es-ES" sz="2000" b="1" dirty="0" err="1" smtClean="0">
                <a:latin typeface="+mn-lt"/>
              </a:rPr>
              <a:t>nucleus</a:t>
            </a:r>
            <a:r>
              <a:rPr lang="es-ES" sz="2000" b="1" dirty="0" smtClean="0">
                <a:latin typeface="+mn-lt"/>
              </a:rPr>
              <a:t>. In </a:t>
            </a:r>
            <a:r>
              <a:rPr lang="es-ES" sz="2000" b="1" dirty="0">
                <a:latin typeface="+mn-lt"/>
              </a:rPr>
              <a:t>S. </a:t>
            </a:r>
            <a:r>
              <a:rPr lang="es-ES" sz="2000" b="1" dirty="0" err="1">
                <a:latin typeface="+mn-lt"/>
              </a:rPr>
              <a:t>cerevisiae</a:t>
            </a:r>
            <a:r>
              <a:rPr lang="es-ES" sz="2000" b="1" dirty="0">
                <a:latin typeface="+mn-lt"/>
              </a:rPr>
              <a:t>, nuclear </a:t>
            </a:r>
            <a:r>
              <a:rPr lang="es-ES" sz="2000" b="1" dirty="0" err="1">
                <a:latin typeface="+mn-lt"/>
              </a:rPr>
              <a:t>export</a:t>
            </a:r>
            <a:r>
              <a:rPr lang="es-ES" sz="2000" b="1" dirty="0">
                <a:latin typeface="+mn-lt"/>
              </a:rPr>
              <a:t> </a:t>
            </a:r>
            <a:r>
              <a:rPr lang="es-ES" sz="2000" b="1" dirty="0" err="1">
                <a:latin typeface="+mn-lt"/>
              </a:rPr>
              <a:t>is</a:t>
            </a:r>
            <a:r>
              <a:rPr lang="es-ES" sz="2000" b="1" dirty="0">
                <a:latin typeface="+mn-lt"/>
              </a:rPr>
              <a:t> </a:t>
            </a:r>
            <a:r>
              <a:rPr lang="es-ES" sz="2000" b="1" dirty="0" err="1">
                <a:latin typeface="+mn-lt"/>
              </a:rPr>
              <a:t>promoted</a:t>
            </a:r>
            <a:r>
              <a:rPr lang="es-ES" sz="2000" b="1" dirty="0">
                <a:latin typeface="+mn-lt"/>
              </a:rPr>
              <a:t> </a:t>
            </a:r>
            <a:r>
              <a:rPr lang="es-ES" sz="2000" b="1" dirty="0" err="1">
                <a:latin typeface="+mn-lt"/>
              </a:rPr>
              <a:t>by</a:t>
            </a:r>
            <a:r>
              <a:rPr lang="es-ES" sz="2000" b="1" dirty="0">
                <a:latin typeface="+mn-lt"/>
              </a:rPr>
              <a:t> </a:t>
            </a:r>
            <a:r>
              <a:rPr lang="es-ES" sz="2000" b="1" dirty="0" err="1">
                <a:latin typeface="+mn-lt"/>
              </a:rPr>
              <a:t>cyclin-dependent</a:t>
            </a:r>
            <a:r>
              <a:rPr lang="es-ES" sz="2000" b="1" dirty="0">
                <a:latin typeface="+mn-lt"/>
              </a:rPr>
              <a:t> </a:t>
            </a:r>
            <a:r>
              <a:rPr lang="es-ES" sz="2000" b="1" dirty="0" err="1">
                <a:latin typeface="+mn-lt"/>
              </a:rPr>
              <a:t>kinase</a:t>
            </a:r>
            <a:r>
              <a:rPr lang="es-ES" sz="2000" b="1" dirty="0">
                <a:latin typeface="+mn-lt"/>
              </a:rPr>
              <a:t> (CDK) </a:t>
            </a:r>
            <a:r>
              <a:rPr lang="es-ES" sz="2000" b="1" dirty="0" err="1">
                <a:latin typeface="+mn-lt"/>
              </a:rPr>
              <a:t>activity</a:t>
            </a:r>
            <a:r>
              <a:rPr lang="es-ES" sz="2000" b="1" dirty="0">
                <a:latin typeface="+mn-lt"/>
              </a:rPr>
              <a:t>. </a:t>
            </a:r>
            <a:r>
              <a:rPr lang="es-ES" sz="2000" b="1" dirty="0" err="1">
                <a:latin typeface="+mn-lt"/>
              </a:rPr>
              <a:t>Mcm</a:t>
            </a:r>
            <a:r>
              <a:rPr lang="es-ES" sz="2000" b="1" dirty="0">
                <a:latin typeface="+mn-lt"/>
              </a:rPr>
              <a:t> </a:t>
            </a:r>
            <a:r>
              <a:rPr lang="es-ES" sz="2000" b="1" dirty="0" err="1">
                <a:latin typeface="+mn-lt"/>
              </a:rPr>
              <a:t>proteins</a:t>
            </a:r>
            <a:r>
              <a:rPr lang="es-ES" sz="2000" b="1" dirty="0">
                <a:latin typeface="+mn-lt"/>
              </a:rPr>
              <a:t> </a:t>
            </a:r>
            <a:r>
              <a:rPr lang="es-ES" sz="2000" b="1" dirty="0" err="1">
                <a:latin typeface="+mn-lt"/>
              </a:rPr>
              <a:t>that</a:t>
            </a:r>
            <a:r>
              <a:rPr lang="es-ES" sz="2000" b="1" dirty="0">
                <a:latin typeface="+mn-lt"/>
              </a:rPr>
              <a:t> are </a:t>
            </a:r>
            <a:r>
              <a:rPr lang="es-ES" sz="2000" b="1" dirty="0" err="1">
                <a:latin typeface="+mn-lt"/>
              </a:rPr>
              <a:t>associated</a:t>
            </a:r>
            <a:r>
              <a:rPr lang="es-ES" sz="2000" b="1" dirty="0">
                <a:latin typeface="+mn-lt"/>
              </a:rPr>
              <a:t> </a:t>
            </a:r>
            <a:r>
              <a:rPr lang="es-ES" sz="2000" b="1" dirty="0" err="1">
                <a:latin typeface="+mn-lt"/>
              </a:rPr>
              <a:t>with</a:t>
            </a:r>
            <a:r>
              <a:rPr lang="es-ES" sz="2000" b="1" dirty="0">
                <a:latin typeface="+mn-lt"/>
              </a:rPr>
              <a:t> </a:t>
            </a:r>
            <a:r>
              <a:rPr lang="es-ES" sz="2000" b="1" dirty="0" err="1">
                <a:latin typeface="+mn-lt"/>
              </a:rPr>
              <a:t>chromatin</a:t>
            </a:r>
            <a:r>
              <a:rPr lang="es-ES" sz="2000" b="1" dirty="0">
                <a:latin typeface="+mn-lt"/>
              </a:rPr>
              <a:t> are </a:t>
            </a:r>
            <a:r>
              <a:rPr lang="es-ES" sz="2000" b="1" dirty="0" err="1">
                <a:latin typeface="+mn-lt"/>
              </a:rPr>
              <a:t>protected</a:t>
            </a:r>
            <a:r>
              <a:rPr lang="es-ES" sz="2000" b="1" dirty="0">
                <a:latin typeface="+mn-lt"/>
              </a:rPr>
              <a:t> </a:t>
            </a:r>
            <a:r>
              <a:rPr lang="es-ES" sz="2000" b="1" dirty="0" err="1">
                <a:latin typeface="+mn-lt"/>
              </a:rPr>
              <a:t>from</a:t>
            </a:r>
            <a:r>
              <a:rPr lang="es-ES" sz="2000" b="1" dirty="0">
                <a:latin typeface="+mn-lt"/>
              </a:rPr>
              <a:t> CDK </a:t>
            </a:r>
            <a:r>
              <a:rPr lang="es-ES" sz="2000" b="1" dirty="0" err="1">
                <a:latin typeface="+mn-lt"/>
              </a:rPr>
              <a:t>export</a:t>
            </a:r>
            <a:r>
              <a:rPr lang="es-ES" sz="2000" b="1" dirty="0">
                <a:latin typeface="+mn-lt"/>
              </a:rPr>
              <a:t> </a:t>
            </a:r>
            <a:r>
              <a:rPr lang="es-ES" sz="2000" b="1" dirty="0" err="1">
                <a:latin typeface="+mn-lt"/>
              </a:rPr>
              <a:t>machinery</a:t>
            </a:r>
            <a:r>
              <a:rPr lang="es-ES" sz="2000" b="1" dirty="0">
                <a:latin typeface="+mn-lt"/>
              </a:rPr>
              <a:t> </a:t>
            </a:r>
            <a:r>
              <a:rPr lang="es-ES" sz="2000" b="1" dirty="0" err="1">
                <a:latin typeface="+mn-lt"/>
              </a:rPr>
              <a:t>due</a:t>
            </a:r>
            <a:r>
              <a:rPr lang="es-ES" sz="2000" b="1" dirty="0">
                <a:latin typeface="+mn-lt"/>
              </a:rPr>
              <a:t> </a:t>
            </a:r>
            <a:r>
              <a:rPr lang="es-ES" sz="2000" b="1" dirty="0" err="1">
                <a:latin typeface="+mn-lt"/>
              </a:rPr>
              <a:t>to</a:t>
            </a:r>
            <a:r>
              <a:rPr lang="es-ES" sz="2000" b="1" dirty="0">
                <a:latin typeface="+mn-lt"/>
              </a:rPr>
              <a:t> </a:t>
            </a:r>
            <a:r>
              <a:rPr lang="es-ES" sz="2000" b="1" dirty="0" err="1">
                <a:latin typeface="+mn-lt"/>
              </a:rPr>
              <a:t>the</a:t>
            </a:r>
            <a:r>
              <a:rPr lang="es-ES" sz="2000" b="1" dirty="0">
                <a:latin typeface="+mn-lt"/>
              </a:rPr>
              <a:t> </a:t>
            </a:r>
            <a:r>
              <a:rPr lang="es-ES" sz="2000" b="1" dirty="0" err="1">
                <a:latin typeface="+mn-lt"/>
              </a:rPr>
              <a:t>lack</a:t>
            </a:r>
            <a:r>
              <a:rPr lang="es-ES" sz="2000" b="1" dirty="0">
                <a:latin typeface="+mn-lt"/>
              </a:rPr>
              <a:t> of </a:t>
            </a:r>
            <a:r>
              <a:rPr lang="es-ES" sz="2000" b="1" dirty="0" err="1">
                <a:latin typeface="+mn-lt"/>
              </a:rPr>
              <a:t>accessibility</a:t>
            </a:r>
            <a:r>
              <a:rPr lang="es-ES" sz="2000" b="1" dirty="0">
                <a:latin typeface="+mn-lt"/>
              </a:rPr>
              <a:t> </a:t>
            </a:r>
            <a:r>
              <a:rPr lang="es-ES" sz="2000" b="1" dirty="0" err="1">
                <a:latin typeface="+mn-lt"/>
              </a:rPr>
              <a:t>to</a:t>
            </a:r>
            <a:r>
              <a:rPr lang="es-ES" sz="2000" b="1" dirty="0">
                <a:latin typeface="+mn-lt"/>
              </a:rPr>
              <a:t> CDK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alphaModFix amt="82000"/>
          </a:blip>
          <a:stretch>
            <a:fillRect/>
          </a:stretch>
        </p:blipFill>
        <p:spPr>
          <a:xfrm>
            <a:off x="0" y="144983"/>
            <a:ext cx="3732376" cy="3501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6226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t="24686" b="879"/>
          <a:stretch/>
        </p:blipFill>
        <p:spPr>
          <a:xfrm>
            <a:off x="1364667" y="337748"/>
            <a:ext cx="6039703" cy="4012463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745671" y="4575353"/>
            <a:ext cx="769910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err="1"/>
              <a:t>Cell</a:t>
            </a:r>
            <a:r>
              <a:rPr lang="es-ES" dirty="0"/>
              <a:t> </a:t>
            </a:r>
            <a:r>
              <a:rPr lang="es-ES" dirty="0" err="1"/>
              <a:t>division</a:t>
            </a:r>
            <a:r>
              <a:rPr lang="es-ES" dirty="0"/>
              <a:t> </a:t>
            </a:r>
            <a:r>
              <a:rPr lang="es-ES" dirty="0" err="1"/>
              <a:t>cycle</a:t>
            </a:r>
            <a:r>
              <a:rPr lang="es-ES" dirty="0"/>
              <a:t> 45 (Cdc45) </a:t>
            </a:r>
            <a:r>
              <a:rPr lang="es-ES" dirty="0" err="1"/>
              <a:t>protein</a:t>
            </a:r>
            <a:r>
              <a:rPr lang="es-ES" dirty="0"/>
              <a:t> </a:t>
            </a:r>
            <a:r>
              <a:rPr lang="es-ES" dirty="0" err="1"/>
              <a:t>is</a:t>
            </a:r>
            <a:r>
              <a:rPr lang="es-ES" dirty="0"/>
              <a:t> a </a:t>
            </a:r>
            <a:r>
              <a:rPr lang="es-ES" dirty="0" err="1"/>
              <a:t>critical</a:t>
            </a:r>
            <a:r>
              <a:rPr lang="es-ES" dirty="0"/>
              <a:t> </a:t>
            </a:r>
            <a:r>
              <a:rPr lang="es-ES" dirty="0" err="1"/>
              <a:t>component</a:t>
            </a:r>
            <a:r>
              <a:rPr lang="es-ES" dirty="0"/>
              <a:t> </a:t>
            </a:r>
            <a:r>
              <a:rPr lang="es-ES" dirty="0" err="1"/>
              <a:t>for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conversion</a:t>
            </a:r>
            <a:r>
              <a:rPr lang="es-ES" dirty="0"/>
              <a:t> of </a:t>
            </a:r>
            <a:r>
              <a:rPr lang="es-ES" dirty="0" err="1"/>
              <a:t>the</a:t>
            </a:r>
            <a:r>
              <a:rPr lang="es-ES" dirty="0"/>
              <a:t> pre-</a:t>
            </a:r>
            <a:r>
              <a:rPr lang="es-ES" dirty="0" err="1"/>
              <a:t>replicative</a:t>
            </a:r>
            <a:r>
              <a:rPr lang="es-ES" dirty="0"/>
              <a:t> </a:t>
            </a:r>
            <a:r>
              <a:rPr lang="es-ES" dirty="0" err="1"/>
              <a:t>complex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initiation</a:t>
            </a:r>
            <a:r>
              <a:rPr lang="es-ES" dirty="0"/>
              <a:t> </a:t>
            </a:r>
            <a:r>
              <a:rPr lang="es-ES" dirty="0" err="1"/>
              <a:t>complex</a:t>
            </a:r>
            <a:r>
              <a:rPr lang="es-ES" dirty="0"/>
              <a:t>.</a:t>
            </a:r>
          </a:p>
        </p:txBody>
      </p:sp>
      <p:sp>
        <p:nvSpPr>
          <p:cNvPr id="7" name="Rectángulo 6"/>
          <p:cNvSpPr/>
          <p:nvPr/>
        </p:nvSpPr>
        <p:spPr>
          <a:xfrm>
            <a:off x="678115" y="5358931"/>
            <a:ext cx="792879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loading</a:t>
            </a:r>
            <a:r>
              <a:rPr lang="es-ES" dirty="0"/>
              <a:t> of Cdc45 </a:t>
            </a:r>
            <a:r>
              <a:rPr lang="es-ES" dirty="0" err="1"/>
              <a:t>onto</a:t>
            </a:r>
            <a:r>
              <a:rPr lang="es-ES" dirty="0"/>
              <a:t> </a:t>
            </a:r>
            <a:r>
              <a:rPr lang="es-ES" dirty="0" err="1"/>
              <a:t>chromatin</a:t>
            </a:r>
            <a:r>
              <a:rPr lang="es-ES" dirty="0"/>
              <a:t> </a:t>
            </a:r>
            <a:r>
              <a:rPr lang="es-ES" dirty="0" err="1"/>
              <a:t>is</a:t>
            </a:r>
            <a:r>
              <a:rPr lang="es-ES" dirty="0"/>
              <a:t> </a:t>
            </a:r>
            <a:r>
              <a:rPr lang="es-ES" dirty="0" err="1"/>
              <a:t>critical</a:t>
            </a:r>
            <a:r>
              <a:rPr lang="es-ES" dirty="0"/>
              <a:t> </a:t>
            </a:r>
            <a:r>
              <a:rPr lang="es-ES" dirty="0" err="1"/>
              <a:t>for</a:t>
            </a:r>
            <a:r>
              <a:rPr lang="es-ES" dirty="0"/>
              <a:t> </a:t>
            </a:r>
            <a:r>
              <a:rPr lang="es-ES" dirty="0" err="1"/>
              <a:t>loading</a:t>
            </a:r>
            <a:r>
              <a:rPr lang="es-ES" dirty="0"/>
              <a:t> </a:t>
            </a:r>
            <a:r>
              <a:rPr lang="es-ES" dirty="0" err="1"/>
              <a:t>other</a:t>
            </a:r>
            <a:r>
              <a:rPr lang="es-ES" dirty="0"/>
              <a:t> </a:t>
            </a:r>
            <a:r>
              <a:rPr lang="es-ES" dirty="0" err="1"/>
              <a:t>various</a:t>
            </a:r>
            <a:r>
              <a:rPr lang="es-ES" dirty="0"/>
              <a:t> </a:t>
            </a:r>
            <a:r>
              <a:rPr lang="es-ES" dirty="0" err="1"/>
              <a:t>replication</a:t>
            </a:r>
            <a:r>
              <a:rPr lang="es-ES" dirty="0"/>
              <a:t> </a:t>
            </a:r>
            <a:r>
              <a:rPr lang="es-ES" dirty="0" err="1"/>
              <a:t>proteins</a:t>
            </a:r>
            <a:r>
              <a:rPr lang="es-ES" dirty="0"/>
              <a:t>, </a:t>
            </a:r>
            <a:r>
              <a:rPr lang="es-ES" dirty="0" err="1"/>
              <a:t>including</a:t>
            </a:r>
            <a:r>
              <a:rPr lang="es-ES" dirty="0"/>
              <a:t> DNA </a:t>
            </a:r>
            <a:r>
              <a:rPr lang="es-ES" dirty="0" err="1"/>
              <a:t>polymerase</a:t>
            </a:r>
            <a:r>
              <a:rPr lang="es-ES" dirty="0"/>
              <a:t> α, DNA </a:t>
            </a:r>
            <a:r>
              <a:rPr lang="es-ES" dirty="0" err="1"/>
              <a:t>polymerase</a:t>
            </a:r>
            <a:r>
              <a:rPr lang="es-ES" dirty="0"/>
              <a:t> </a:t>
            </a:r>
            <a:r>
              <a:rPr lang="es-ES" dirty="0" err="1"/>
              <a:t>ε</a:t>
            </a:r>
            <a:r>
              <a:rPr lang="es-ES" dirty="0"/>
              <a:t>, </a:t>
            </a:r>
            <a:r>
              <a:rPr lang="es-ES" dirty="0" err="1"/>
              <a:t>replication</a:t>
            </a:r>
            <a:r>
              <a:rPr lang="es-ES" dirty="0"/>
              <a:t> </a:t>
            </a:r>
            <a:r>
              <a:rPr lang="es-ES" dirty="0" err="1"/>
              <a:t>protein</a:t>
            </a:r>
            <a:r>
              <a:rPr lang="es-ES" dirty="0"/>
              <a:t> A (RPA) and </a:t>
            </a:r>
            <a:r>
              <a:rPr lang="es-ES" dirty="0" err="1"/>
              <a:t>proliferating</a:t>
            </a:r>
            <a:r>
              <a:rPr lang="es-ES" dirty="0"/>
              <a:t> </a:t>
            </a:r>
            <a:r>
              <a:rPr lang="es-ES" dirty="0" err="1"/>
              <a:t>cell</a:t>
            </a:r>
            <a:r>
              <a:rPr lang="es-ES" dirty="0"/>
              <a:t> nuclear </a:t>
            </a:r>
            <a:r>
              <a:rPr lang="es-ES" dirty="0" err="1"/>
              <a:t>antigen</a:t>
            </a:r>
            <a:r>
              <a:rPr lang="es-ES" dirty="0"/>
              <a:t> (PCNA) </a:t>
            </a:r>
            <a:r>
              <a:rPr lang="es-ES" dirty="0" err="1"/>
              <a:t>onto</a:t>
            </a:r>
            <a:r>
              <a:rPr lang="es-ES" dirty="0"/>
              <a:t> </a:t>
            </a:r>
            <a:r>
              <a:rPr lang="es-ES" dirty="0" err="1"/>
              <a:t>chromatin</a:t>
            </a:r>
            <a:r>
              <a:rPr lang="es-E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3016924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1352</Words>
  <Application>Microsoft Macintosh PowerPoint</Application>
  <PresentationFormat>Presentación en pantalla (4:3)</PresentationFormat>
  <Paragraphs>70</Paragraphs>
  <Slides>28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28</vt:i4>
      </vt:variant>
    </vt:vector>
  </HeadingPairs>
  <TitlesOfParts>
    <vt:vector size="30" baseType="lpstr">
      <vt:lpstr>Tema de Office</vt:lpstr>
      <vt:lpstr>CorelPhotoPaint.Image.11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Telómeros</vt:lpstr>
      <vt:lpstr>Telómeros</vt:lpstr>
      <vt:lpstr>Presentación de PowerPoint</vt:lpstr>
      <vt:lpstr>Presentación de PowerPoint</vt:lpstr>
      <vt:lpstr>Presentación de PowerPoint</vt:lpstr>
      <vt:lpstr>Telomerasa  Es una DNA polimerasa RNA dependiente</vt:lpstr>
      <vt:lpstr>La Telomerasa evita el acortamiento de la cadena retrasada durante la replicación eucariota</vt:lpstr>
      <vt:lpstr>Presentación de PowerPoint</vt:lpstr>
      <vt:lpstr>Presentación de PowerPoint</vt:lpstr>
      <vt:lpstr>Presentación de PowerPoint</vt:lpstr>
    </vt:vector>
  </TitlesOfParts>
  <Company>INTA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Daniel Grasso</dc:creator>
  <cp:lastModifiedBy>Daniel Grasso</cp:lastModifiedBy>
  <cp:revision>5</cp:revision>
  <dcterms:created xsi:type="dcterms:W3CDTF">2016-09-12T01:23:09Z</dcterms:created>
  <dcterms:modified xsi:type="dcterms:W3CDTF">2018-03-21T01:58:53Z</dcterms:modified>
</cp:coreProperties>
</file>