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76" r:id="rId3"/>
    <p:sldId id="279" r:id="rId4"/>
    <p:sldId id="280" r:id="rId5"/>
    <p:sldId id="259" r:id="rId6"/>
    <p:sldId id="271" r:id="rId7"/>
    <p:sldId id="272" r:id="rId8"/>
    <p:sldId id="273" r:id="rId9"/>
    <p:sldId id="277" r:id="rId10"/>
    <p:sldId id="274" r:id="rId11"/>
    <p:sldId id="275" r:id="rId12"/>
    <p:sldId id="281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F4AD9-1388-4059-8309-F629287A8ED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82CF-5120-402B-A99C-351FF3A845F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E3041-7C15-4517-A006-E769C46E39F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1054-A9AC-4AB2-90FB-97912EEDEE4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B4B9-B875-4055-9C70-9FAA1A678EB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781A-77C3-45B5-8EB7-C7145C1BD95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BFF1-B0E9-4564-A5F0-FAD11A33811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AEFE-BA20-434C-B8DF-00C1193AC6C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8DD7-F1B9-4D76-A650-55762ACAA9B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15A0-FB49-40D7-A387-5A9A24ADFA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FF00-537A-4C21-9574-62265C950F1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D2A9-2D08-4BF8-BAB7-8C54B72A494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68A1-E810-4F26-B81B-DCF4708CC4F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47A1-4FA8-4D02-82A8-1EBE6395DDA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3367-CFA0-4565-82E1-21057C27F8C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5E2E4-4503-4376-902F-998622FD0A9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D35C-64C1-4EC6-93C8-34E8B48DCF2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DCF5-345C-4244-96DA-A033B72135D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10F9-016E-42A5-BD2B-35C109E025B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3B65-AC75-403E-93EA-8FCDC26436F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90CD-3A78-4A75-A301-3D0CC2AA9F8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47F0-ABF5-4AD6-981C-DF3F53BD060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C13B43-1800-4235-908D-A1661310142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298EC6D-1318-45B3-846E-982A997A695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71775" y="436562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600"/>
              <a:t>Replicación en eucariotas</a:t>
            </a:r>
            <a:endParaRPr lang="es-ES" sz="3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323850" y="620713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DNA pol </a:t>
            </a:r>
            <a:r>
              <a:rPr lang="es-ES_tradnl">
                <a:latin typeface="Symbol" pitchFamily="18" charset="2"/>
              </a:rPr>
              <a:t>a </a:t>
            </a:r>
            <a:r>
              <a:rPr lang="es-ES_tradnl"/>
              <a:t>contiene una subunidad con actividad primasa. </a:t>
            </a:r>
            <a:endParaRPr lang="es-ES">
              <a:latin typeface="Symbol" pitchFamily="18" charset="2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447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Esta polimerasa no posee actividad 3´- 5´</a:t>
            </a:r>
            <a:endParaRPr lang="es-ES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323850" y="2205038"/>
            <a:ext cx="844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Se cree que es utilizada para la síntesis de cebadores pequeños para los fragmentos de Okazaki</a:t>
            </a:r>
            <a:endParaRPr lang="es-ES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323850" y="34290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s-AR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323850" y="3284538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Los fragmentos son extendidos por la DNApol </a:t>
            </a:r>
            <a:r>
              <a:rPr lang="es-ES_tradnl" b="1">
                <a:latin typeface="Symbol" pitchFamily="18" charset="2"/>
              </a:rPr>
              <a:t>d </a:t>
            </a:r>
            <a:r>
              <a:rPr lang="es-ES_tradnl"/>
              <a:t> asociada a PCNA (proliferating cell nuclear antigen)</a:t>
            </a:r>
            <a:endParaRPr lang="es-ES" b="1">
              <a:latin typeface="Symbol" pitchFamily="18" charset="2"/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323850" y="4365625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DNApol </a:t>
            </a:r>
            <a:r>
              <a:rPr lang="es-ES_tradnl" b="1">
                <a:latin typeface="Symbol" pitchFamily="18" charset="2"/>
              </a:rPr>
              <a:t>d</a:t>
            </a:r>
            <a:r>
              <a:rPr lang="es-ES_tradnl" b="1"/>
              <a:t> </a:t>
            </a:r>
            <a:r>
              <a:rPr lang="es-ES_tradnl"/>
              <a:t>posee actividad proofreading y lleva a cabo la síntesis de la cadena retrasada y adelantada</a:t>
            </a:r>
            <a:endParaRPr lang="es-ES"/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23850" y="5389563"/>
            <a:ext cx="809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DNA pol </a:t>
            </a:r>
            <a:r>
              <a:rPr lang="es-ES_tradnl">
                <a:latin typeface="Symbol" pitchFamily="18" charset="2"/>
              </a:rPr>
              <a:t>e</a:t>
            </a:r>
            <a:r>
              <a:rPr lang="es-ES_tradnl"/>
              <a:t> es utilizada en la reparación y podría ser equivalente a la DNApol I</a:t>
            </a:r>
            <a:endParaRPr lang="es-ES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171656"/>
            <a:ext cx="8929718" cy="393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573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3064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14818"/>
            <a:ext cx="462915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0"/>
          <p:cNvGraphicFramePr>
            <a:graphicFrameLocks noChangeAspect="1"/>
          </p:cNvGraphicFramePr>
          <p:nvPr/>
        </p:nvGraphicFramePr>
        <p:xfrm>
          <a:off x="1897063" y="1622425"/>
          <a:ext cx="5613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PhotoPaint.Image.11" r:id="rId3" imgW="6007111" imgH="847059" progId="CorelPhotoPaint.Image.11">
                  <p:embed/>
                </p:oleObj>
              </mc:Choice>
              <mc:Fallback>
                <p:oleObj name="CorelPhotoPaint.Image.11" r:id="rId3" imgW="6007111" imgH="847059" progId="CorelPhotoPaint.Image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622425"/>
                        <a:ext cx="56134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1"/>
          <p:cNvSpPr txBox="1">
            <a:spLocks noChangeArrowheads="1"/>
          </p:cNvSpPr>
          <p:nvPr/>
        </p:nvSpPr>
        <p:spPr bwMode="auto">
          <a:xfrm>
            <a:off x="250825" y="1052513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/>
              <a:t>ARS</a:t>
            </a:r>
            <a:endParaRPr lang="es-ES" sz="2400" b="1"/>
          </a:p>
        </p:txBody>
      </p:sp>
      <p:sp>
        <p:nvSpPr>
          <p:cNvPr id="1028" name="Text Box 42"/>
          <p:cNvSpPr txBox="1">
            <a:spLocks noChangeArrowheads="1"/>
          </p:cNvSpPr>
          <p:nvPr/>
        </p:nvSpPr>
        <p:spPr bwMode="auto">
          <a:xfrm>
            <a:off x="5297488" y="1130300"/>
            <a:ext cx="3503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400"/>
              <a:t>B3 (sitio de unión para Transc factor Abf1 </a:t>
            </a:r>
          </a:p>
          <a:p>
            <a:pPr algn="ctr"/>
            <a:r>
              <a:rPr lang="es-ES_tradnl" sz="1400"/>
              <a:t>Estimula la iniciación)</a:t>
            </a:r>
            <a:endParaRPr lang="es-ES" sz="1400"/>
          </a:p>
        </p:txBody>
      </p:sp>
      <p:sp>
        <p:nvSpPr>
          <p:cNvPr id="1029" name="Rectangle 43"/>
          <p:cNvSpPr>
            <a:spLocks noChangeArrowheads="1"/>
          </p:cNvSpPr>
          <p:nvPr/>
        </p:nvSpPr>
        <p:spPr bwMode="auto">
          <a:xfrm>
            <a:off x="23971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0" name="Rectangle 44"/>
          <p:cNvSpPr>
            <a:spLocks noChangeArrowheads="1"/>
          </p:cNvSpPr>
          <p:nvPr/>
        </p:nvSpPr>
        <p:spPr bwMode="auto">
          <a:xfrm>
            <a:off x="25622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1" name="Rectangle 45"/>
          <p:cNvSpPr>
            <a:spLocks noChangeArrowheads="1"/>
          </p:cNvSpPr>
          <p:nvPr/>
        </p:nvSpPr>
        <p:spPr bwMode="auto">
          <a:xfrm>
            <a:off x="27273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2" name="Rectangle 46"/>
          <p:cNvSpPr>
            <a:spLocks noChangeArrowheads="1"/>
          </p:cNvSpPr>
          <p:nvPr/>
        </p:nvSpPr>
        <p:spPr bwMode="auto">
          <a:xfrm>
            <a:off x="28924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3" name="Rectangle 47"/>
          <p:cNvSpPr>
            <a:spLocks noChangeArrowheads="1"/>
          </p:cNvSpPr>
          <p:nvPr/>
        </p:nvSpPr>
        <p:spPr bwMode="auto">
          <a:xfrm>
            <a:off x="30575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4" name="Rectangle 48"/>
          <p:cNvSpPr>
            <a:spLocks noChangeArrowheads="1"/>
          </p:cNvSpPr>
          <p:nvPr/>
        </p:nvSpPr>
        <p:spPr bwMode="auto">
          <a:xfrm>
            <a:off x="32226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5" name="Line 49"/>
          <p:cNvSpPr>
            <a:spLocks noChangeShapeType="1"/>
          </p:cNvSpPr>
          <p:nvPr/>
        </p:nvSpPr>
        <p:spPr bwMode="auto">
          <a:xfrm>
            <a:off x="2400300" y="2243138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36" name="Text Box 50"/>
          <p:cNvSpPr txBox="1">
            <a:spLocks noChangeArrowheads="1"/>
          </p:cNvSpPr>
          <p:nvPr/>
        </p:nvSpPr>
        <p:spPr bwMode="auto">
          <a:xfrm>
            <a:off x="2892425" y="21209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/>
              <a:t>100-200 bp</a:t>
            </a:r>
            <a:endParaRPr lang="es-ES" sz="1400"/>
          </a:p>
        </p:txBody>
      </p:sp>
      <p:sp>
        <p:nvSpPr>
          <p:cNvPr id="1037" name="Line 51"/>
          <p:cNvSpPr>
            <a:spLocks noChangeShapeType="1"/>
          </p:cNvSpPr>
          <p:nvPr/>
        </p:nvSpPr>
        <p:spPr bwMode="auto">
          <a:xfrm>
            <a:off x="4189413" y="2254250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38" name="Rectangle 52"/>
          <p:cNvSpPr>
            <a:spLocks noChangeArrowheads="1"/>
          </p:cNvSpPr>
          <p:nvPr/>
        </p:nvSpPr>
        <p:spPr bwMode="auto">
          <a:xfrm>
            <a:off x="33877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39" name="Rectangle 53"/>
          <p:cNvSpPr>
            <a:spLocks noChangeArrowheads="1"/>
          </p:cNvSpPr>
          <p:nvPr/>
        </p:nvSpPr>
        <p:spPr bwMode="auto">
          <a:xfrm>
            <a:off x="35528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40" name="Rectangle 54"/>
          <p:cNvSpPr>
            <a:spLocks noChangeArrowheads="1"/>
          </p:cNvSpPr>
          <p:nvPr/>
        </p:nvSpPr>
        <p:spPr bwMode="auto">
          <a:xfrm>
            <a:off x="37179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41" name="Rectangle 55"/>
          <p:cNvSpPr>
            <a:spLocks noChangeArrowheads="1"/>
          </p:cNvSpPr>
          <p:nvPr/>
        </p:nvSpPr>
        <p:spPr bwMode="auto">
          <a:xfrm>
            <a:off x="38830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42" name="Rectangle 56"/>
          <p:cNvSpPr>
            <a:spLocks noChangeArrowheads="1"/>
          </p:cNvSpPr>
          <p:nvPr/>
        </p:nvSpPr>
        <p:spPr bwMode="auto">
          <a:xfrm>
            <a:off x="40481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43" name="Rectangle 57"/>
          <p:cNvSpPr>
            <a:spLocks noChangeArrowheads="1"/>
          </p:cNvSpPr>
          <p:nvPr/>
        </p:nvSpPr>
        <p:spPr bwMode="auto">
          <a:xfrm>
            <a:off x="42132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44" name="Line 58"/>
          <p:cNvSpPr>
            <a:spLocks noChangeShapeType="1"/>
          </p:cNvSpPr>
          <p:nvPr/>
        </p:nvSpPr>
        <p:spPr bwMode="auto">
          <a:xfrm>
            <a:off x="2232025" y="1511300"/>
            <a:ext cx="165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45" name="Text Box 59"/>
          <p:cNvSpPr txBox="1">
            <a:spLocks noChangeArrowheads="1"/>
          </p:cNvSpPr>
          <p:nvPr/>
        </p:nvSpPr>
        <p:spPr bwMode="auto">
          <a:xfrm>
            <a:off x="1323975" y="11303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/>
              <a:t>A element </a:t>
            </a:r>
          </a:p>
          <a:p>
            <a:pPr algn="ctr"/>
            <a:r>
              <a:rPr lang="es-ES_tradnl" sz="1200"/>
              <a:t>(11  bp; AT  rich) </a:t>
            </a:r>
            <a:endParaRPr lang="es-ES" sz="1200"/>
          </a:p>
        </p:txBody>
      </p:sp>
      <p:sp>
        <p:nvSpPr>
          <p:cNvPr id="1046" name="Rectangle 60"/>
          <p:cNvSpPr>
            <a:spLocks noChangeArrowheads="1"/>
          </p:cNvSpPr>
          <p:nvPr/>
        </p:nvSpPr>
        <p:spPr bwMode="auto">
          <a:xfrm>
            <a:off x="4460875" y="1739900"/>
            <a:ext cx="1651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47" name="Text Box 61"/>
          <p:cNvSpPr txBox="1">
            <a:spLocks noChangeArrowheads="1"/>
          </p:cNvSpPr>
          <p:nvPr/>
        </p:nvSpPr>
        <p:spPr bwMode="auto">
          <a:xfrm>
            <a:off x="4378325" y="11303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/>
              <a:t>B1</a:t>
            </a:r>
            <a:endParaRPr lang="es-ES" sz="1400"/>
          </a:p>
        </p:txBody>
      </p:sp>
      <p:sp>
        <p:nvSpPr>
          <p:cNvPr id="1048" name="Rectangle 62"/>
          <p:cNvSpPr>
            <a:spLocks noChangeArrowheads="1"/>
          </p:cNvSpPr>
          <p:nvPr/>
        </p:nvSpPr>
        <p:spPr bwMode="auto">
          <a:xfrm>
            <a:off x="4873625" y="1739900"/>
            <a:ext cx="1651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49" name="Text Box 63"/>
          <p:cNvSpPr txBox="1">
            <a:spLocks noChangeArrowheads="1"/>
          </p:cNvSpPr>
          <p:nvPr/>
        </p:nvSpPr>
        <p:spPr bwMode="auto">
          <a:xfrm>
            <a:off x="4237038" y="2349500"/>
            <a:ext cx="1376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400"/>
              <a:t>B2</a:t>
            </a:r>
          </a:p>
          <a:p>
            <a:pPr algn="ctr"/>
            <a:r>
              <a:rPr lang="es-ES_tradnl" sz="1400"/>
              <a:t>Undwinding (?)</a:t>
            </a:r>
            <a:endParaRPr lang="es-ES" sz="1400"/>
          </a:p>
        </p:txBody>
      </p:sp>
      <p:sp>
        <p:nvSpPr>
          <p:cNvPr id="1050" name="Rectangle 64"/>
          <p:cNvSpPr>
            <a:spLocks noChangeArrowheads="1"/>
          </p:cNvSpPr>
          <p:nvPr/>
        </p:nvSpPr>
        <p:spPr bwMode="auto">
          <a:xfrm>
            <a:off x="5451475" y="1739900"/>
            <a:ext cx="165100" cy="228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51" name="Line 65"/>
          <p:cNvSpPr>
            <a:spLocks noChangeShapeType="1"/>
          </p:cNvSpPr>
          <p:nvPr/>
        </p:nvSpPr>
        <p:spPr bwMode="auto">
          <a:xfrm flipV="1">
            <a:off x="4956175" y="2044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52" name="Line 66"/>
          <p:cNvSpPr>
            <a:spLocks noChangeShapeType="1"/>
          </p:cNvSpPr>
          <p:nvPr/>
        </p:nvSpPr>
        <p:spPr bwMode="auto">
          <a:xfrm>
            <a:off x="5534025" y="1435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53" name="Line 67"/>
          <p:cNvSpPr>
            <a:spLocks noChangeShapeType="1"/>
          </p:cNvSpPr>
          <p:nvPr/>
        </p:nvSpPr>
        <p:spPr bwMode="auto">
          <a:xfrm>
            <a:off x="4543425" y="14525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054" name="Text Box 68"/>
          <p:cNvSpPr txBox="1">
            <a:spLocks noChangeArrowheads="1"/>
          </p:cNvSpPr>
          <p:nvPr/>
        </p:nvSpPr>
        <p:spPr bwMode="auto">
          <a:xfrm>
            <a:off x="3140075" y="3033713"/>
            <a:ext cx="3713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/>
              <a:t>Realzan la eficiencia de utilización del origen</a:t>
            </a:r>
            <a:endParaRPr lang="es-ES" sz="1400"/>
          </a:p>
        </p:txBody>
      </p:sp>
      <p:sp>
        <p:nvSpPr>
          <p:cNvPr id="1055" name="AutoShape 70"/>
          <p:cNvSpPr>
            <a:spLocks/>
          </p:cNvSpPr>
          <p:nvPr/>
        </p:nvSpPr>
        <p:spPr bwMode="auto">
          <a:xfrm rot="-5388310">
            <a:off x="5041900" y="2217738"/>
            <a:ext cx="76200" cy="1403350"/>
          </a:xfrm>
          <a:prstGeom prst="leftBracket">
            <a:avLst>
              <a:gd name="adj" fmla="val 1534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056" name="Line 71"/>
          <p:cNvSpPr>
            <a:spLocks noChangeShapeType="1"/>
          </p:cNvSpPr>
          <p:nvPr/>
        </p:nvSpPr>
        <p:spPr bwMode="auto">
          <a:xfrm>
            <a:off x="2395538" y="2101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57" name="Line 72"/>
          <p:cNvSpPr>
            <a:spLocks noChangeShapeType="1"/>
          </p:cNvSpPr>
          <p:nvPr/>
        </p:nvSpPr>
        <p:spPr bwMode="auto">
          <a:xfrm>
            <a:off x="4378325" y="21034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58" name="Text Box 73"/>
          <p:cNvSpPr txBox="1">
            <a:spLocks noChangeArrowheads="1"/>
          </p:cNvSpPr>
          <p:nvPr/>
        </p:nvSpPr>
        <p:spPr bwMode="auto">
          <a:xfrm>
            <a:off x="209550" y="3933825"/>
            <a:ext cx="8683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Los orígenes de replicación denominados “</a:t>
            </a:r>
            <a:r>
              <a:rPr lang="es-ES_tradnl" b="1"/>
              <a:t>autonomously replicating sequences</a:t>
            </a:r>
            <a:r>
              <a:rPr lang="es-ES_tradnl"/>
              <a:t> (ARS) han sido identificados en levaduras.</a:t>
            </a:r>
            <a:endParaRPr lang="es-ES"/>
          </a:p>
        </p:txBody>
      </p:sp>
      <p:sp>
        <p:nvSpPr>
          <p:cNvPr id="1059" name="Text Box 74"/>
          <p:cNvSpPr txBox="1">
            <a:spLocks noChangeArrowheads="1"/>
          </p:cNvSpPr>
          <p:nvPr/>
        </p:nvSpPr>
        <p:spPr bwMode="auto">
          <a:xfrm>
            <a:off x="361950" y="5013325"/>
            <a:ext cx="878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El genoma de levadura tiene unos 400 replicones distribuidos en los 16 cromosomas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4963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chemeClr val="bg1"/>
                </a:solidFill>
              </a:rPr>
              <a:t>La iniciación de la replicación en eucariotas requiere de una proteína de múltiples subunidades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88950" y="1939925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/>
              <a:t>ORC </a:t>
            </a:r>
            <a:endParaRPr lang="es-ES" sz="2400" b="1"/>
          </a:p>
        </p:txBody>
      </p:sp>
      <p:sp>
        <p:nvSpPr>
          <p:cNvPr id="21508" name="Oval 8"/>
          <p:cNvSpPr>
            <a:spLocks noChangeArrowheads="1"/>
          </p:cNvSpPr>
          <p:nvPr/>
        </p:nvSpPr>
        <p:spPr bwMode="auto">
          <a:xfrm>
            <a:off x="488950" y="2397125"/>
            <a:ext cx="873125" cy="609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057400" y="1939925"/>
            <a:ext cx="661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/>
              <a:t> 6 proteínas con MW entre 104 a 50 kDa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/>
              <a:t> se une en ARS a A y B1, la formación del  complejo requiere </a:t>
            </a:r>
            <a:r>
              <a:rPr lang="es-ES_tradnl" sz="1600" b="1">
                <a:solidFill>
                  <a:srgbClr val="FF3300"/>
                </a:solidFill>
              </a:rPr>
              <a:t>ATP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/>
              <a:t>Es necesario para incorporar a Cdc6 al origen de replicación</a:t>
            </a:r>
            <a:endParaRPr lang="es-ES" sz="1600" b="1"/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2057400" y="2930525"/>
            <a:ext cx="4727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/>
              <a:t>  Dos tipos de complejos:</a:t>
            </a:r>
          </a:p>
          <a:p>
            <a:pPr>
              <a:buFontTx/>
              <a:buChar char="•"/>
            </a:pPr>
            <a:r>
              <a:rPr lang="es-ES_tradnl" sz="1600" b="1"/>
              <a:t> prereplicativo presente en G1 </a:t>
            </a:r>
          </a:p>
          <a:p>
            <a:pPr>
              <a:buFontTx/>
              <a:buChar char="•"/>
            </a:pPr>
            <a:r>
              <a:rPr lang="es-ES_tradnl" sz="1600" b="1"/>
              <a:t> postreplicativo presente en S, G2 y M</a:t>
            </a:r>
            <a:endParaRPr lang="es-ES" sz="1600" b="1"/>
          </a:p>
        </p:txBody>
      </p: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2"/>
          <a:srcRect r="60533" b="74298"/>
          <a:stretch>
            <a:fillRect/>
          </a:stretch>
        </p:blipFill>
        <p:spPr bwMode="auto">
          <a:xfrm>
            <a:off x="2339975" y="4149725"/>
            <a:ext cx="36718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58888" y="692150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/>
              <a:t>Las proteínas CDC6 y CDT1 se unen a ORC</a:t>
            </a:r>
            <a:endParaRPr lang="es-ES" sz="240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50825" y="1628775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/>
              <a:t>Cdc 6</a:t>
            </a:r>
            <a:endParaRPr lang="es-ES" sz="2000" b="1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323975" y="1628775"/>
            <a:ext cx="726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/>
              <a:t>es</a:t>
            </a:r>
            <a:r>
              <a:rPr lang="es-ES" sz="1400"/>
              <a:t> </a:t>
            </a:r>
            <a:r>
              <a:rPr lang="es-ES_tradnl" sz="1400"/>
              <a:t>una</a:t>
            </a:r>
            <a:r>
              <a:rPr lang="es-ES" sz="1400"/>
              <a:t> </a:t>
            </a:r>
            <a:r>
              <a:rPr lang="es-ES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ATP-binding protein</a:t>
            </a:r>
            <a:r>
              <a:rPr lang="es-ES" sz="1400"/>
              <a:t> </a:t>
            </a:r>
            <a:r>
              <a:rPr lang="es-ES_tradnl" sz="1400"/>
              <a:t>que participa en el </a:t>
            </a:r>
            <a:r>
              <a:rPr lang="es-ES" sz="1400"/>
              <a:t>pre-RC. Cdc6p requi</a:t>
            </a:r>
            <a:r>
              <a:rPr lang="es-ES_tradnl" sz="1400"/>
              <a:t>e</a:t>
            </a:r>
            <a:r>
              <a:rPr lang="es-ES" sz="1400"/>
              <a:t>re</a:t>
            </a:r>
            <a:r>
              <a:rPr lang="es-ES_tradnl" sz="1400"/>
              <a:t> de </a:t>
            </a:r>
            <a:r>
              <a:rPr lang="es-ES" sz="1400"/>
              <a:t>ORC </a:t>
            </a:r>
            <a:r>
              <a:rPr lang="es-ES_tradnl" sz="1400"/>
              <a:t>para</a:t>
            </a:r>
            <a:r>
              <a:rPr lang="es-ES" sz="1400"/>
              <a:t> asocia</a:t>
            </a:r>
            <a:r>
              <a:rPr lang="es-ES_tradnl" sz="1400"/>
              <a:t>rse con la </a:t>
            </a:r>
            <a:r>
              <a:rPr lang="es-ES" sz="1400"/>
              <a:t>cromatin</a:t>
            </a:r>
            <a:r>
              <a:rPr lang="es-ES_tradnl" sz="1400"/>
              <a:t>a</a:t>
            </a:r>
            <a:r>
              <a:rPr lang="es-ES" sz="1400"/>
              <a:t> </a:t>
            </a:r>
            <a:r>
              <a:rPr lang="es-ES_tradnl" sz="1400"/>
              <a:t>y es requerida para la asociación de </a:t>
            </a:r>
            <a:r>
              <a:rPr lang="es-ES" sz="1400"/>
              <a:t>Mcm2–7p </a:t>
            </a:r>
            <a:r>
              <a:rPr lang="es-ES_tradnl" sz="1400"/>
              <a:t>a la cromatina</a:t>
            </a:r>
            <a:endParaRPr lang="es-ES" sz="1400"/>
          </a:p>
        </p:txBody>
      </p:sp>
      <p:sp>
        <p:nvSpPr>
          <p:cNvPr id="22533" name="Oval 8"/>
          <p:cNvSpPr>
            <a:spLocks noChangeArrowheads="1"/>
          </p:cNvSpPr>
          <p:nvPr/>
        </p:nvSpPr>
        <p:spPr bwMode="auto">
          <a:xfrm>
            <a:off x="536575" y="2085975"/>
            <a:ext cx="304800" cy="228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CE404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1763713" y="2565400"/>
            <a:ext cx="5472112" cy="2447925"/>
            <a:chOff x="1111" y="1888"/>
            <a:chExt cx="3447" cy="1542"/>
          </a:xfrm>
        </p:grpSpPr>
        <p:pic>
          <p:nvPicPr>
            <p:cNvPr id="22537" name="Picture 5"/>
            <p:cNvPicPr>
              <a:picLocks noChangeAspect="1" noChangeArrowheads="1"/>
            </p:cNvPicPr>
            <p:nvPr/>
          </p:nvPicPr>
          <p:blipFill>
            <a:blip r:embed="rId2"/>
            <a:srcRect r="93" b="44405"/>
            <a:stretch>
              <a:fillRect/>
            </a:stretch>
          </p:blipFill>
          <p:spPr bwMode="auto">
            <a:xfrm>
              <a:off x="1338" y="1888"/>
              <a:ext cx="3220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111" y="2659"/>
              <a:ext cx="1950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2539" name="Rectangle 10"/>
            <p:cNvSpPr>
              <a:spLocks noChangeArrowheads="1"/>
            </p:cNvSpPr>
            <p:nvPr/>
          </p:nvSpPr>
          <p:spPr bwMode="auto">
            <a:xfrm>
              <a:off x="2835" y="3067"/>
              <a:ext cx="725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1908175" y="5084763"/>
            <a:ext cx="544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b="1"/>
              <a:t>Cdc6 y Cdt1 son únicamente sintetizadas en G1.</a:t>
            </a:r>
          </a:p>
          <a:p>
            <a:pPr algn="ctr"/>
            <a:r>
              <a:rPr lang="es-ES" b="1"/>
              <a:t>Poseen un rol similar al de DNA C </a:t>
            </a:r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4932363" y="3789363"/>
            <a:ext cx="2592387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503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/>
              <a:t>MCM</a:t>
            </a:r>
            <a:r>
              <a:rPr lang="es-ES_tradnl" sz="1600" b="1"/>
              <a:t>  </a:t>
            </a:r>
            <a:r>
              <a:rPr lang="es-ES_tradnl" sz="1600"/>
              <a:t>(minichromosome Maintenance Proteins)</a:t>
            </a:r>
            <a:endParaRPr lang="es-ES" sz="1600"/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323850" y="1557338"/>
            <a:ext cx="860425" cy="739775"/>
            <a:chOff x="582" y="1104"/>
            <a:chExt cx="500" cy="466"/>
          </a:xfrm>
        </p:grpSpPr>
        <p:sp>
          <p:nvSpPr>
            <p:cNvPr id="23561" name="Oval 6"/>
            <p:cNvSpPr>
              <a:spLocks noChangeArrowheads="1"/>
            </p:cNvSpPr>
            <p:nvPr/>
          </p:nvSpPr>
          <p:spPr bwMode="auto">
            <a:xfrm>
              <a:off x="582" y="1203"/>
              <a:ext cx="218" cy="22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62" name="Oval 7"/>
            <p:cNvSpPr>
              <a:spLocks noChangeArrowheads="1"/>
            </p:cNvSpPr>
            <p:nvPr/>
          </p:nvSpPr>
          <p:spPr bwMode="auto">
            <a:xfrm>
              <a:off x="790" y="1104"/>
              <a:ext cx="218" cy="22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63" name="Oval 8"/>
            <p:cNvSpPr>
              <a:spLocks noChangeArrowheads="1"/>
            </p:cNvSpPr>
            <p:nvPr/>
          </p:nvSpPr>
          <p:spPr bwMode="auto">
            <a:xfrm>
              <a:off x="646" y="1344"/>
              <a:ext cx="218" cy="22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64" name="Oval 9"/>
            <p:cNvSpPr>
              <a:spLocks noChangeArrowheads="1"/>
            </p:cNvSpPr>
            <p:nvPr/>
          </p:nvSpPr>
          <p:spPr bwMode="auto">
            <a:xfrm>
              <a:off x="790" y="1344"/>
              <a:ext cx="218" cy="22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65" name="Oval 10"/>
            <p:cNvSpPr>
              <a:spLocks noChangeArrowheads="1"/>
            </p:cNvSpPr>
            <p:nvPr/>
          </p:nvSpPr>
          <p:spPr bwMode="auto">
            <a:xfrm>
              <a:off x="864" y="1214"/>
              <a:ext cx="218" cy="22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66" name="Oval 11"/>
            <p:cNvSpPr>
              <a:spLocks noChangeArrowheads="1"/>
            </p:cNvSpPr>
            <p:nvPr/>
          </p:nvSpPr>
          <p:spPr bwMode="auto">
            <a:xfrm>
              <a:off x="646" y="1104"/>
              <a:ext cx="218" cy="22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1476375" y="1412875"/>
            <a:ext cx="3527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 sz="1400" b="1"/>
              <a:t> 6 proteínas (Mcm2 a Mcm7)</a:t>
            </a:r>
          </a:p>
          <a:p>
            <a:pPr>
              <a:buFontTx/>
              <a:buChar char="•"/>
            </a:pPr>
            <a:r>
              <a:rPr lang="es-ES_tradnl" sz="1400" b="1"/>
              <a:t> Durante todo el ciclo celular se localizan en el núcleo. En S.cerevisiae son nucleares en G1 y citoplasmática en S.</a:t>
            </a:r>
          </a:p>
          <a:p>
            <a:pPr>
              <a:buFontTx/>
              <a:buChar char="•"/>
            </a:pPr>
            <a:endParaRPr lang="es-ES" sz="1400" b="1"/>
          </a:p>
        </p:txBody>
      </p:sp>
      <p:sp>
        <p:nvSpPr>
          <p:cNvPr id="23557" name="Rectangle 13"/>
          <p:cNvSpPr>
            <a:spLocks noChangeArrowheads="1"/>
          </p:cNvSpPr>
          <p:nvPr/>
        </p:nvSpPr>
        <p:spPr bwMode="auto">
          <a:xfrm>
            <a:off x="250825" y="3716338"/>
            <a:ext cx="833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/>
              <a:t>Exhiben asociación periódica con el DNA cromosoma</a:t>
            </a:r>
          </a:p>
          <a:p>
            <a:r>
              <a:rPr lang="es-ES_tradnl" sz="1400" b="1"/>
              <a:t>En G1 se asocian con el origen formando parte del complejo de iniciación</a:t>
            </a:r>
          </a:p>
          <a:p>
            <a:r>
              <a:rPr lang="es-ES_tradnl" sz="1400" b="1"/>
              <a:t>Después de la iniciación se asocian con DNA que es progresivamente más distante del origen (similar al de la DNA pol)</a:t>
            </a:r>
          </a:p>
          <a:p>
            <a:r>
              <a:rPr lang="es-ES_tradnl" sz="1400" b="1">
                <a:solidFill>
                  <a:srgbClr val="FF3300"/>
                </a:solidFill>
              </a:rPr>
              <a:t>Actividad helicasa (Mcm2 inhibe actividad helicasa, controla la iniciación ????)</a:t>
            </a:r>
          </a:p>
        </p:txBody>
      </p:sp>
      <p:grpSp>
        <p:nvGrpSpPr>
          <p:cNvPr id="23558" name="Group 16"/>
          <p:cNvGrpSpPr>
            <a:grpSpLocks/>
          </p:cNvGrpSpPr>
          <p:nvPr/>
        </p:nvGrpSpPr>
        <p:grpSpPr bwMode="auto">
          <a:xfrm>
            <a:off x="5076825" y="260350"/>
            <a:ext cx="3554413" cy="3168650"/>
            <a:chOff x="2699" y="119"/>
            <a:chExt cx="2239" cy="1996"/>
          </a:xfrm>
        </p:grpSpPr>
        <p:pic>
          <p:nvPicPr>
            <p:cNvPr id="23559" name="Picture 14"/>
            <p:cNvPicPr>
              <a:picLocks noChangeAspect="1" noChangeArrowheads="1"/>
            </p:cNvPicPr>
            <p:nvPr/>
          </p:nvPicPr>
          <p:blipFill>
            <a:blip r:embed="rId2"/>
            <a:srcRect l="53491" r="12721" b="51563"/>
            <a:stretch>
              <a:fillRect/>
            </a:stretch>
          </p:blipFill>
          <p:spPr bwMode="auto">
            <a:xfrm>
              <a:off x="2699" y="119"/>
              <a:ext cx="1774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 Box 15"/>
            <p:cNvSpPr txBox="1">
              <a:spLocks noChangeArrowheads="1"/>
            </p:cNvSpPr>
            <p:nvPr/>
          </p:nvSpPr>
          <p:spPr bwMode="auto">
            <a:xfrm>
              <a:off x="4286" y="935"/>
              <a:ext cx="65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/>
                <a:t>Mcm2-7</a:t>
              </a:r>
              <a:endParaRPr lang="es-ES" b="1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ChangeArrowheads="1"/>
          </p:cNvSpPr>
          <p:nvPr/>
        </p:nvSpPr>
        <p:spPr bwMode="auto">
          <a:xfrm>
            <a:off x="6011863" y="1916113"/>
            <a:ext cx="3001962" cy="3019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11188" y="620713"/>
            <a:ext cx="7848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ES_tradnl"/>
              <a:t>En la transición G1/S la acción de quinasas dependientes de ciclinas (CDK) y la quinasa Cdc7/ASK dispara un cambio conformacional en el complejo generando la incorporación de Cdc45, DNA pol </a:t>
            </a:r>
            <a:r>
              <a:rPr lang="es-ES_tradnl" b="1">
                <a:latin typeface="Symbol" pitchFamily="18" charset="2"/>
              </a:rPr>
              <a:t>a , </a:t>
            </a:r>
            <a:r>
              <a:rPr lang="es-ES_tradnl"/>
              <a:t>RPA.</a:t>
            </a:r>
            <a:endParaRPr lang="es-ES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/>
          <a:srcRect l="3392" b="38084"/>
          <a:stretch>
            <a:fillRect/>
          </a:stretch>
        </p:blipFill>
        <p:spPr bwMode="auto">
          <a:xfrm>
            <a:off x="684213" y="1844675"/>
            <a:ext cx="52498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395288" y="457200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/>
              <a:t>Cdc45 </a:t>
            </a:r>
            <a:endParaRPr lang="es-ES" sz="2000" b="1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1385888" y="4724400"/>
            <a:ext cx="77581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400"/>
              <a:t>Forma parte del complejo que incluye a MCM</a:t>
            </a:r>
          </a:p>
          <a:p>
            <a:pPr>
              <a:lnSpc>
                <a:spcPct val="140000"/>
              </a:lnSpc>
            </a:pPr>
            <a:r>
              <a:rPr lang="es-ES_tradnl" sz="1400"/>
              <a:t>Se asocia en G1 tardío, es dependiente de Cdc6 y Mcm2</a:t>
            </a:r>
          </a:p>
          <a:p>
            <a:pPr>
              <a:lnSpc>
                <a:spcPct val="140000"/>
              </a:lnSpc>
            </a:pPr>
            <a:r>
              <a:rPr lang="es-ES_tradnl" b="1"/>
              <a:t>Implicada en la incorporación de DNA pol </a:t>
            </a:r>
            <a:r>
              <a:rPr lang="es-ES_tradnl" b="1">
                <a:latin typeface="Symbol" pitchFamily="18" charset="2"/>
              </a:rPr>
              <a:t>a/</a:t>
            </a:r>
            <a:r>
              <a:rPr lang="es-ES_tradnl" b="1"/>
              <a:t>primasa al complejo de iniciación</a:t>
            </a:r>
            <a:r>
              <a:rPr lang="es-ES_tradnl"/>
              <a:t> </a:t>
            </a:r>
            <a:endParaRPr lang="es-ES"/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528638" y="5181600"/>
            <a:ext cx="609600" cy="609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CE404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6084888" y="1989138"/>
            <a:ext cx="27717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La proteolisis de los </a:t>
            </a:r>
            <a:r>
              <a:rPr lang="es-ES" i="1">
                <a:solidFill>
                  <a:srgbClr val="000000"/>
                </a:solidFill>
              </a:rPr>
              <a:t>licensing factors</a:t>
            </a:r>
            <a:r>
              <a:rPr lang="es-ES">
                <a:solidFill>
                  <a:srgbClr val="000000"/>
                </a:solidFill>
              </a:rPr>
              <a:t> y la expresión de un represor de estos factores (Geminina) regulan la iniciación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6156325" y="3860800"/>
            <a:ext cx="2755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</a:rPr>
              <a:t>Geminina bloquea la carga de MCM mediante Cdt1</a:t>
            </a: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755650" y="4437063"/>
            <a:ext cx="771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 b="1"/>
              <a:t>Una vez iniciada la replicación ORC permanece unido al origen</a:t>
            </a:r>
            <a:endParaRPr lang="es-ES" b="1"/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539750" y="5300663"/>
            <a:ext cx="839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 b="1"/>
              <a:t>Cdc 6 es degradado rápidamente impidiendo una nueva carga de MCM y reiniciación</a:t>
            </a:r>
            <a:endParaRPr lang="es-ES" b="1"/>
          </a:p>
        </p:txBody>
      </p:sp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2"/>
          <a:srcRect b="61674"/>
          <a:stretch>
            <a:fillRect/>
          </a:stretch>
        </p:blipFill>
        <p:spPr bwMode="auto">
          <a:xfrm>
            <a:off x="900113" y="1700213"/>
            <a:ext cx="7345362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684213" y="549275"/>
            <a:ext cx="7869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Durante este proceso la hélice es desenrollada por MCM y la replicación comienza por la DNA pol</a:t>
            </a:r>
            <a:r>
              <a:rPr lang="es-ES_tradnl">
                <a:latin typeface="Symbol" pitchFamily="18" charset="2"/>
              </a:rPr>
              <a:t>a</a:t>
            </a:r>
            <a:endParaRPr lang="es-ES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452</TotalTime>
  <Words>539</Words>
  <Application>Microsoft Macintosh PowerPoint</Application>
  <PresentationFormat>Presentación en pantalla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Capas de cristal</vt:lpstr>
      <vt:lpstr>Diseño predeterminado</vt:lpstr>
      <vt:lpstr>CorelPhotoPaint.Image.11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</dc:creator>
  <cp:lastModifiedBy>Daniel Grasso</cp:lastModifiedBy>
  <cp:revision>22</cp:revision>
  <dcterms:created xsi:type="dcterms:W3CDTF">2006-09-03T15:12:59Z</dcterms:created>
  <dcterms:modified xsi:type="dcterms:W3CDTF">2013-03-25T01:23:40Z</dcterms:modified>
</cp:coreProperties>
</file>