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74" r:id="rId9"/>
    <p:sldId id="275" r:id="rId10"/>
    <p:sldId id="270" r:id="rId11"/>
    <p:sldId id="271" r:id="rId12"/>
    <p:sldId id="263" r:id="rId13"/>
    <p:sldId id="264" r:id="rId14"/>
    <p:sldId id="277" r:id="rId15"/>
    <p:sldId id="279" r:id="rId16"/>
    <p:sldId id="266" r:id="rId17"/>
    <p:sldId id="267" r:id="rId18"/>
    <p:sldId id="272" r:id="rId19"/>
    <p:sldId id="273" r:id="rId20"/>
    <p:sldId id="262" r:id="rId21"/>
    <p:sldId id="278" r:id="rId22"/>
    <p:sldId id="276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24" autoAdjust="0"/>
  </p:normalViewPr>
  <p:slideViewPr>
    <p:cSldViewPr>
      <p:cViewPr>
        <p:scale>
          <a:sx n="100" d="100"/>
          <a:sy n="100" d="100"/>
        </p:scale>
        <p:origin x="-49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1FF39-E2AB-4244-9BFF-907E8793D78F}" type="datetimeFigureOut">
              <a:rPr lang="es-ES" smtClean="0"/>
              <a:pPr/>
              <a:t>17/08/2018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79E0E-8BFE-4DE3-90EE-E7E861E4F90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1FF39-E2AB-4244-9BFF-907E8793D78F}" type="datetimeFigureOut">
              <a:rPr lang="es-ES" smtClean="0"/>
              <a:pPr/>
              <a:t>17/08/2018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79E0E-8BFE-4DE3-90EE-E7E861E4F9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1FF39-E2AB-4244-9BFF-907E8793D78F}" type="datetimeFigureOut">
              <a:rPr lang="es-ES" smtClean="0"/>
              <a:pPr/>
              <a:t>17/08/2018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79E0E-8BFE-4DE3-90EE-E7E861E4F9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1FF39-E2AB-4244-9BFF-907E8793D78F}" type="datetimeFigureOut">
              <a:rPr lang="es-ES" smtClean="0"/>
              <a:pPr/>
              <a:t>17/08/2018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79E0E-8BFE-4DE3-90EE-E7E861E4F9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1FF39-E2AB-4244-9BFF-907E8793D78F}" type="datetimeFigureOut">
              <a:rPr lang="es-ES" smtClean="0"/>
              <a:pPr/>
              <a:t>17/08/2018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79E0E-8BFE-4DE3-90EE-E7E861E4F90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1FF39-E2AB-4244-9BFF-907E8793D78F}" type="datetimeFigureOut">
              <a:rPr lang="es-ES" smtClean="0"/>
              <a:pPr/>
              <a:t>17/08/2018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79E0E-8BFE-4DE3-90EE-E7E861E4F9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1FF39-E2AB-4244-9BFF-907E8793D78F}" type="datetimeFigureOut">
              <a:rPr lang="es-ES" smtClean="0"/>
              <a:pPr/>
              <a:t>17/08/2018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79E0E-8BFE-4DE3-90EE-E7E861E4F9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1FF39-E2AB-4244-9BFF-907E8793D78F}" type="datetimeFigureOut">
              <a:rPr lang="es-ES" smtClean="0"/>
              <a:pPr/>
              <a:t>17/08/2018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79E0E-8BFE-4DE3-90EE-E7E861E4F9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1FF39-E2AB-4244-9BFF-907E8793D78F}" type="datetimeFigureOut">
              <a:rPr lang="es-ES" smtClean="0"/>
              <a:pPr/>
              <a:t>17/08/2018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79E0E-8BFE-4DE3-90EE-E7E861E4F90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1FF39-E2AB-4244-9BFF-907E8793D78F}" type="datetimeFigureOut">
              <a:rPr lang="es-ES" smtClean="0"/>
              <a:pPr/>
              <a:t>17/08/2018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79E0E-8BFE-4DE3-90EE-E7E861E4F9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1FF39-E2AB-4244-9BFF-907E8793D78F}" type="datetimeFigureOut">
              <a:rPr lang="es-ES" smtClean="0"/>
              <a:pPr/>
              <a:t>17/08/2018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79E0E-8BFE-4DE3-90EE-E7E861E4F90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D1FF39-E2AB-4244-9BFF-907E8793D78F}" type="datetimeFigureOut">
              <a:rPr lang="es-ES" smtClean="0"/>
              <a:pPr/>
              <a:t>17/08/2018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A479E0E-8BFE-4DE3-90EE-E7E861E4F90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476672"/>
            <a:ext cx="6622504" cy="2592288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sz="7300" dirty="0" smtClean="0">
                <a:latin typeface="Gill Sans MT Condensed" pitchFamily="34" charset="0"/>
                <a:cs typeface="Calibri" pitchFamily="34" charset="0"/>
              </a:rPr>
              <a:t>SISTEMA “SIAP”  INSTRUCTIVO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4 Imagen" descr="logo-Extension-CMYKal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933056"/>
            <a:ext cx="5544616" cy="2304256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Gill Sans MT Condensed" pitchFamily="34" charset="0"/>
              </a:rPr>
              <a:t>Presupuesto –  Equipos</a:t>
            </a:r>
            <a:endParaRPr lang="es-ES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pic>
        <p:nvPicPr>
          <p:cNvPr id="4" name="3 Marcador de contenido" descr="PASO PREVISIÓN EQUIPAMIENT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844824"/>
            <a:ext cx="7499350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521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4900" dirty="0" smtClean="0">
                <a:solidFill>
                  <a:schemeClr val="bg1"/>
                </a:solidFill>
                <a:latin typeface="Gill Sans MT Condensed" pitchFamily="34" charset="0"/>
              </a:rPr>
              <a:t>Nota para modificación de equipo</a:t>
            </a:r>
            <a:endParaRPr lang="es-ES" sz="4900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pic>
        <p:nvPicPr>
          <p:cNvPr id="4" name="3 Marcador de contenido" descr="PASO NOTA PARA MODIFICACIÓN DE EQUIP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7499350" cy="4069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560840" cy="165618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s-ES" dirty="0" smtClean="0">
                <a:solidFill>
                  <a:schemeClr val="bg1"/>
                </a:solidFill>
                <a:latin typeface="Gill Sans MT Condensed" pitchFamily="34" charset="0"/>
              </a:rPr>
              <a:t/>
            </a:r>
            <a:br>
              <a:rPr lang="es-ES" dirty="0" smtClean="0">
                <a:solidFill>
                  <a:schemeClr val="bg1"/>
                </a:solidFill>
                <a:latin typeface="Gill Sans MT Condensed" pitchFamily="34" charset="0"/>
              </a:rPr>
            </a:br>
            <a:r>
              <a:rPr lang="es-ES" dirty="0" smtClean="0">
                <a:solidFill>
                  <a:schemeClr val="bg1"/>
                </a:solidFill>
                <a:latin typeface="Gill Sans MT Condensed" pitchFamily="34" charset="0"/>
              </a:rPr>
              <a:t>Pedidos: </a:t>
            </a:r>
            <a:br>
              <a:rPr lang="es-ES" dirty="0" smtClean="0">
                <a:solidFill>
                  <a:schemeClr val="bg1"/>
                </a:solidFill>
                <a:latin typeface="Gill Sans MT Condensed" pitchFamily="34" charset="0"/>
              </a:rPr>
            </a:br>
            <a:r>
              <a:rPr lang="es-ES" sz="4000" dirty="0" smtClean="0">
                <a:solidFill>
                  <a:schemeClr val="bg1"/>
                </a:solidFill>
                <a:latin typeface="Gill Sans MT Condensed" pitchFamily="34" charset="0"/>
              </a:rPr>
              <a:t> Ingresar en Pedidos &gt; Para rendición &gt; Específico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Marcador de contenido" descr="Paso 4 Si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132856"/>
            <a:ext cx="7746826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aso 5 Si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5475" y="1124744"/>
            <a:ext cx="7338600" cy="5472608"/>
          </a:xfrm>
        </p:spPr>
      </p:pic>
      <p:sp>
        <p:nvSpPr>
          <p:cNvPr id="3" name="2 Rectángulo"/>
          <p:cNvSpPr/>
          <p:nvPr/>
        </p:nvSpPr>
        <p:spPr>
          <a:xfrm>
            <a:off x="1547664" y="116632"/>
            <a:ext cx="5184576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 smtClean="0">
                <a:solidFill>
                  <a:schemeClr val="bg1"/>
                </a:solidFill>
                <a:latin typeface="Gill Sans MT Condensed" pitchFamily="34" charset="0"/>
              </a:rPr>
              <a:t>Pedidos – Rendición específica</a:t>
            </a:r>
            <a:endParaRPr lang="es-ES" sz="2800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Gill Sans MT Condensed" pitchFamily="34" charset="0"/>
              </a:rPr>
              <a:t>Agregar nuevo proveedor</a:t>
            </a:r>
            <a:endParaRPr lang="es-ES" sz="4400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pic>
        <p:nvPicPr>
          <p:cNvPr id="4" name="3 Marcador de contenido" descr="Paso AGREGAR PROVEED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72816"/>
            <a:ext cx="749935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Gill Sans MT Condensed" pitchFamily="34" charset="0"/>
              </a:rPr>
              <a:t>Carga de comprobantes - Enviar</a:t>
            </a:r>
            <a:endParaRPr lang="es-ES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pic>
        <p:nvPicPr>
          <p:cNvPr id="4" name="3 Marcador de contenido" descr="Paso Carga de comprobantes - Enví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72816"/>
            <a:ext cx="7499350" cy="432047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sz="4400" dirty="0" smtClean="0">
                <a:solidFill>
                  <a:schemeClr val="bg1"/>
                </a:solidFill>
                <a:latin typeface="Gill Sans MT Condensed" pitchFamily="34" charset="0"/>
              </a:rPr>
              <a:t> Listado de comprobantes – Pendiente de aprobación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Marcador de contenido" descr="Paso - Listado de comprobantes pendiente de aprobació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412776"/>
            <a:ext cx="7499350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Listado de comprobantes - Observado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Marcador de contenido" descr="Paso - Observad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28800"/>
            <a:ext cx="7499350" cy="4608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Gill Sans MT Condensed" pitchFamily="34" charset="0"/>
              </a:rPr>
              <a:t>Detalles del comprobante</a:t>
            </a:r>
            <a:endParaRPr lang="es-ES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pic>
        <p:nvPicPr>
          <p:cNvPr id="4" name="3 Marcador de contenido" descr="Paso Detalle del comproban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00808"/>
            <a:ext cx="7499350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Gill Sans MT Condensed" pitchFamily="34" charset="0"/>
              </a:rPr>
              <a:t>Editar comprobante</a:t>
            </a:r>
            <a:endParaRPr lang="es-ES" sz="5400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pic>
        <p:nvPicPr>
          <p:cNvPr id="4" name="3 Marcador de contenido" descr="Paso Editar comproban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70894"/>
            <a:ext cx="7499350" cy="44664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88640"/>
            <a:ext cx="7776864" cy="6480720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lvl="0">
              <a:buNone/>
            </a:pPr>
            <a:r>
              <a:rPr lang="es-ES" sz="2800" dirty="0" smtClean="0">
                <a:solidFill>
                  <a:schemeClr val="bg1"/>
                </a:solidFill>
                <a:latin typeface="Gill Sans MT Condensed" pitchFamily="34" charset="0"/>
              </a:rPr>
              <a:t>1- Ingresar a la página siapex.unq.edu.ar  </a:t>
            </a:r>
          </a:p>
          <a:p>
            <a:r>
              <a:rPr lang="es-ES" sz="2800" dirty="0" smtClean="0">
                <a:solidFill>
                  <a:schemeClr val="bg1"/>
                </a:solidFill>
                <a:latin typeface="Gill Sans MT Condensed" pitchFamily="34" charset="0"/>
              </a:rPr>
              <a:t>Ingresar usuario y contraseña.</a:t>
            </a:r>
          </a:p>
          <a:p>
            <a:r>
              <a:rPr lang="es-ES" sz="2800" dirty="0" smtClean="0">
                <a:solidFill>
                  <a:schemeClr val="bg1"/>
                </a:solidFill>
                <a:latin typeface="Gill Sans MT Condensed" pitchFamily="34" charset="0"/>
              </a:rPr>
              <a:t>USUARIO: ….@</a:t>
            </a:r>
            <a:r>
              <a:rPr lang="es-ES" sz="2800" dirty="0" err="1" smtClean="0">
                <a:solidFill>
                  <a:schemeClr val="bg1"/>
                </a:solidFill>
                <a:latin typeface="Gill Sans MT Condensed" pitchFamily="34" charset="0"/>
              </a:rPr>
              <a:t>unq.edu.ar</a:t>
            </a:r>
            <a:endParaRPr lang="es-ES" sz="2800" dirty="0" smtClean="0">
              <a:solidFill>
                <a:schemeClr val="bg1"/>
              </a:solidFill>
              <a:latin typeface="Gill Sans MT Condensed" pitchFamily="34" charset="0"/>
            </a:endParaRPr>
          </a:p>
          <a:p>
            <a:r>
              <a:rPr lang="es-ES" sz="2800" dirty="0" smtClean="0">
                <a:solidFill>
                  <a:schemeClr val="bg1"/>
                </a:solidFill>
                <a:latin typeface="Gill Sans MT Condensed" pitchFamily="34" charset="0"/>
              </a:rPr>
              <a:t>CONTRASEÑA: …….. </a:t>
            </a:r>
          </a:p>
          <a:p>
            <a:endParaRPr lang="es-ES" dirty="0"/>
          </a:p>
        </p:txBody>
      </p:sp>
      <p:pic>
        <p:nvPicPr>
          <p:cNvPr id="4" name="3 Imagen" descr="Paso 1 SI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7920880" cy="4150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Gill Sans MT Condensed" pitchFamily="34" charset="0"/>
              </a:rPr>
              <a:t>Listado de desembolsos</a:t>
            </a:r>
            <a:endParaRPr lang="es-ES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pic>
        <p:nvPicPr>
          <p:cNvPr id="4" name="3 Marcador de contenido" descr="Paso - Listado de Desembols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132856"/>
            <a:ext cx="7746826" cy="3960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Gill Sans MT Condensed" pitchFamily="34" charset="0"/>
              </a:rPr>
              <a:t>Detalle de adelanto específico</a:t>
            </a:r>
            <a:endParaRPr lang="es-ES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pic>
        <p:nvPicPr>
          <p:cNvPr id="4" name="3 Marcador de contenido" descr="Paso DETALLE DE ADELANTO ESPECÍFIC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72816"/>
            <a:ext cx="7499350" cy="453650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764704"/>
            <a:ext cx="7498080" cy="54116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9600" dirty="0" smtClean="0">
              <a:latin typeface="Gill Sans MT Condensed" pitchFamily="34" charset="0"/>
            </a:endParaRPr>
          </a:p>
          <a:p>
            <a:pPr algn="ctr">
              <a:buNone/>
            </a:pPr>
            <a:endParaRPr lang="es-ES" sz="9600" dirty="0">
              <a:latin typeface="Gill Sans MT Condense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47664" y="476672"/>
            <a:ext cx="6984776" cy="381642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 smtClean="0">
                <a:solidFill>
                  <a:schemeClr val="tx1"/>
                </a:solidFill>
                <a:latin typeface="Gill Sans MT Condensed" pitchFamily="34" charset="0"/>
              </a:rPr>
              <a:t>¡GRACIAS POR EL TRABAJO Y LA PARTICIPACIÓN!</a:t>
            </a:r>
            <a:endParaRPr lang="es-ES" sz="7200" dirty="0">
              <a:latin typeface="Gill Sans MT Condensed" pitchFamily="34" charset="0"/>
            </a:endParaRPr>
          </a:p>
        </p:txBody>
      </p:sp>
      <p:pic>
        <p:nvPicPr>
          <p:cNvPr id="6" name="5 Imagen" descr="logo-Extension-CMYKal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797152"/>
            <a:ext cx="4176464" cy="1574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88640"/>
            <a:ext cx="7890080" cy="165618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s-ES" dirty="0" smtClean="0">
                <a:solidFill>
                  <a:schemeClr val="bg1"/>
                </a:solidFill>
                <a:latin typeface="Gill Sans MT Condensed" pitchFamily="34" charset="0"/>
              </a:rPr>
              <a:t>2- </a:t>
            </a:r>
            <a:r>
              <a:rPr lang="es-ES" dirty="0" smtClean="0">
                <a:solidFill>
                  <a:schemeClr val="bg1"/>
                </a:solidFill>
                <a:latin typeface="Gill Sans MT Condensed" pitchFamily="34" charset="0"/>
                <a:cs typeface="Calibri" pitchFamily="34" charset="0"/>
              </a:rPr>
              <a:t>Aquí el/la Directora podrá visualizar su o sus proyectos. Allí debe </a:t>
            </a:r>
            <a:r>
              <a:rPr lang="es-ES" dirty="0" err="1" smtClean="0">
                <a:solidFill>
                  <a:schemeClr val="bg1"/>
                </a:solidFill>
                <a:latin typeface="Gill Sans MT Condensed" pitchFamily="34" charset="0"/>
                <a:cs typeface="Calibri" pitchFamily="34" charset="0"/>
              </a:rPr>
              <a:t>clickear</a:t>
            </a:r>
            <a:r>
              <a:rPr lang="es-ES" dirty="0" smtClean="0">
                <a:solidFill>
                  <a:schemeClr val="bg1"/>
                </a:solidFill>
                <a:latin typeface="Gill Sans MT Condensed" pitchFamily="34" charset="0"/>
                <a:cs typeface="Calibri" pitchFamily="34" charset="0"/>
              </a:rPr>
              <a:t> en el </a:t>
            </a:r>
            <a:r>
              <a:rPr lang="es-ES" b="1" dirty="0" smtClean="0">
                <a:solidFill>
                  <a:schemeClr val="bg1"/>
                </a:solidFill>
                <a:latin typeface="Gill Sans MT Condensed" pitchFamily="34" charset="0"/>
                <a:cs typeface="Calibri" pitchFamily="34" charset="0"/>
              </a:rPr>
              <a:t>“Título”</a:t>
            </a:r>
            <a:r>
              <a:rPr lang="es-ES" dirty="0" smtClean="0">
                <a:solidFill>
                  <a:schemeClr val="bg1"/>
                </a:solidFill>
                <a:latin typeface="Gill Sans MT Condensed" pitchFamily="34" charset="0"/>
                <a:cs typeface="Calibri" pitchFamily="34" charset="0"/>
              </a:rPr>
              <a:t> o </a:t>
            </a:r>
            <a:r>
              <a:rPr lang="es-ES" b="1" dirty="0" smtClean="0">
                <a:solidFill>
                  <a:schemeClr val="bg1"/>
                </a:solidFill>
                <a:latin typeface="Gill Sans MT Condensed" pitchFamily="34" charset="0"/>
                <a:cs typeface="Calibri" pitchFamily="34" charset="0"/>
              </a:rPr>
              <a:t>“número de proyecto”</a:t>
            </a:r>
            <a:r>
              <a:rPr lang="es-ES" dirty="0" smtClean="0">
                <a:solidFill>
                  <a:schemeClr val="bg1"/>
                </a:solidFill>
                <a:latin typeface="Gill Sans MT Condensed" pitchFamily="34" charset="0"/>
                <a:cs typeface="Calibri" pitchFamily="34" charset="0"/>
              </a:rPr>
              <a:t> para acceder al interior del proyecto. </a:t>
            </a:r>
          </a:p>
          <a:p>
            <a:endParaRPr lang="es-ES" dirty="0"/>
          </a:p>
        </p:txBody>
      </p:sp>
      <p:pic>
        <p:nvPicPr>
          <p:cNvPr id="4" name="3 Imagen" descr="Paso 2 SI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060848"/>
            <a:ext cx="7848872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59390" cy="187220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s-ES" sz="2700" dirty="0" smtClean="0">
                <a:solidFill>
                  <a:schemeClr val="bg1"/>
                </a:solidFill>
                <a:latin typeface="Gill Sans MT Condensed" pitchFamily="34" charset="0"/>
              </a:rPr>
              <a:t>3- Aquí podrá observar la pantalla correspondiente a </a:t>
            </a:r>
            <a:r>
              <a:rPr lang="es-ES" sz="2700" b="1" dirty="0" smtClean="0">
                <a:solidFill>
                  <a:schemeClr val="bg1"/>
                </a:solidFill>
                <a:latin typeface="Gill Sans MT Condensed" pitchFamily="34" charset="0"/>
              </a:rPr>
              <a:t>“Datos Generales” </a:t>
            </a:r>
            <a:r>
              <a:rPr lang="es-ES" sz="2700" dirty="0" smtClean="0">
                <a:solidFill>
                  <a:schemeClr val="bg1"/>
                </a:solidFill>
                <a:latin typeface="Gill Sans MT Condensed" pitchFamily="34" charset="0"/>
              </a:rPr>
              <a:t>dónde aparecen las solapas de:</a:t>
            </a:r>
            <a:br>
              <a:rPr lang="es-ES" sz="2700" dirty="0" smtClean="0">
                <a:solidFill>
                  <a:schemeClr val="bg1"/>
                </a:solidFill>
                <a:latin typeface="Gill Sans MT Condensed" pitchFamily="34" charset="0"/>
              </a:rPr>
            </a:br>
            <a:r>
              <a:rPr lang="es-ES" sz="2700" dirty="0" smtClean="0">
                <a:solidFill>
                  <a:schemeClr val="bg1"/>
                </a:solidFill>
                <a:latin typeface="Gill Sans MT Condensed" pitchFamily="34" charset="0"/>
              </a:rPr>
              <a:t>-Datos Generales –Presupuesto –Pedidos -Listado de Comprobantes</a:t>
            </a:r>
            <a:br>
              <a:rPr lang="es-ES" sz="2700" dirty="0" smtClean="0">
                <a:solidFill>
                  <a:schemeClr val="bg1"/>
                </a:solidFill>
                <a:latin typeface="Gill Sans MT Condensed" pitchFamily="34" charset="0"/>
              </a:rPr>
            </a:br>
            <a:r>
              <a:rPr lang="es-ES" sz="2700" dirty="0" smtClean="0">
                <a:solidFill>
                  <a:schemeClr val="bg1"/>
                </a:solidFill>
                <a:latin typeface="Gill Sans MT Condensed" pitchFamily="34" charset="0"/>
              </a:rPr>
              <a:t>-Listado </a:t>
            </a:r>
            <a:r>
              <a:rPr lang="es-ES" sz="2700" dirty="0" smtClean="0">
                <a:solidFill>
                  <a:schemeClr val="bg1"/>
                </a:solidFill>
                <a:latin typeface="Gill Sans MT Condensed" pitchFamily="34" charset="0"/>
              </a:rPr>
              <a:t>de Desembolsos</a:t>
            </a:r>
            <a:endParaRPr lang="es-ES" sz="2700" dirty="0"/>
          </a:p>
        </p:txBody>
      </p:sp>
      <p:pic>
        <p:nvPicPr>
          <p:cNvPr id="5" name="4 Imagen" descr="Paso 3 SI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132856"/>
            <a:ext cx="7920880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Gill Sans MT Condensed" pitchFamily="34" charset="0"/>
              </a:rPr>
              <a:t>Integrantes</a:t>
            </a:r>
            <a:endParaRPr lang="es-ES" sz="4000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pic>
        <p:nvPicPr>
          <p:cNvPr id="4" name="3 Marcador de contenido" descr="PASO INTEGRANT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28800"/>
            <a:ext cx="749935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9026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4400" u="sng" dirty="0" smtClean="0">
                <a:solidFill>
                  <a:schemeClr val="bg1"/>
                </a:solidFill>
                <a:latin typeface="Gill Sans MT Condensed" pitchFamily="34" charset="0"/>
              </a:rPr>
              <a:t>Carga de integrantes</a:t>
            </a:r>
            <a:r>
              <a:rPr lang="es-ES" sz="2400" dirty="0" smtClean="0">
                <a:solidFill>
                  <a:schemeClr val="bg1"/>
                </a:solidFill>
                <a:latin typeface="Gill Sans MT Condensed" pitchFamily="34" charset="0"/>
              </a:rPr>
              <a:t/>
            </a:r>
            <a:br>
              <a:rPr lang="es-ES" sz="2400" dirty="0" smtClean="0">
                <a:solidFill>
                  <a:schemeClr val="bg1"/>
                </a:solidFill>
                <a:latin typeface="Gill Sans MT Condensed" pitchFamily="34" charset="0"/>
              </a:rPr>
            </a:br>
            <a:r>
              <a:rPr lang="es-ES" sz="2400" dirty="0" smtClean="0">
                <a:solidFill>
                  <a:schemeClr val="bg1"/>
                </a:solidFill>
                <a:latin typeface="Gill Sans MT Condensed" pitchFamily="34" charset="0"/>
              </a:rPr>
              <a:t>ACCESO EXTENDIDO: Resumen del proyecto</a:t>
            </a:r>
            <a:br>
              <a:rPr lang="es-ES" sz="2400" dirty="0" smtClean="0">
                <a:solidFill>
                  <a:schemeClr val="bg1"/>
                </a:solidFill>
                <a:latin typeface="Gill Sans MT Condensed" pitchFamily="34" charset="0"/>
              </a:rPr>
            </a:br>
            <a:r>
              <a:rPr lang="es-ES" sz="2400" dirty="0" smtClean="0">
                <a:solidFill>
                  <a:schemeClr val="bg1"/>
                </a:solidFill>
                <a:latin typeface="Gill Sans MT Condensed" pitchFamily="34" charset="0"/>
              </a:rPr>
              <a:t>ACCESO RESTRINGIDO: Observa todo, pero no puede cargar comprobantes</a:t>
            </a:r>
            <a:br>
              <a:rPr lang="es-ES" sz="2400" dirty="0" smtClean="0">
                <a:solidFill>
                  <a:schemeClr val="bg1"/>
                </a:solidFill>
                <a:latin typeface="Gill Sans MT Condensed" pitchFamily="34" charset="0"/>
              </a:rPr>
            </a:br>
            <a:r>
              <a:rPr lang="es-ES" sz="2400" dirty="0" smtClean="0">
                <a:solidFill>
                  <a:schemeClr val="bg1"/>
                </a:solidFill>
                <a:latin typeface="Gill Sans MT Condensed" pitchFamily="34" charset="0"/>
              </a:rPr>
              <a:t>ACCESO TOTAL: Observa todo y puede modificar todo</a:t>
            </a:r>
            <a:endParaRPr lang="es-ES" sz="2400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pic>
        <p:nvPicPr>
          <p:cNvPr id="4" name="3 Marcador de contenido" descr="PASO CARGA DE INTEGRANT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636912"/>
            <a:ext cx="7344816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272808" cy="1143000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Gill Sans MT Condensed" pitchFamily="34" charset="0"/>
              </a:rPr>
              <a:t> Presupuesto</a:t>
            </a:r>
            <a:endParaRPr lang="es-ES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pic>
        <p:nvPicPr>
          <p:cNvPr id="6" name="5 Marcador de contenido" descr="Paso Presupuest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7272808" cy="4680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Gill Sans MT Condensed" pitchFamily="34" charset="0"/>
              </a:rPr>
              <a:t>Presupuesto - reformulaciones</a:t>
            </a:r>
            <a:endParaRPr lang="es-ES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pic>
        <p:nvPicPr>
          <p:cNvPr id="4" name="3 Marcador de contenido" descr="Paso LISTADO DE REFORMULACION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28800"/>
            <a:ext cx="749935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Nueva reformulación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Marcador de contenido" descr="Paso Nueva Reformulación SI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00808"/>
            <a:ext cx="7499350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418</TotalTime>
  <Words>120</Words>
  <Application>Microsoft Office PowerPoint</Application>
  <PresentationFormat>Presentación en pantalla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Solsticio</vt:lpstr>
      <vt:lpstr> SISTEMA “SIAP”  INSTRUCTIVO </vt:lpstr>
      <vt:lpstr>Diapositiva 2</vt:lpstr>
      <vt:lpstr>Diapositiva 3</vt:lpstr>
      <vt:lpstr>3- Aquí podrá observar la pantalla correspondiente a “Datos Generales” dónde aparecen las solapas de: -Datos Generales –Presupuesto –Pedidos -Listado de Comprobantes -Listado de Desembolsos</vt:lpstr>
      <vt:lpstr>Integrantes</vt:lpstr>
      <vt:lpstr>Carga de integrantes ACCESO EXTENDIDO: Resumen del proyecto ACCESO RESTRINGIDO: Observa todo, pero no puede cargar comprobantes ACCESO TOTAL: Observa todo y puede modificar todo</vt:lpstr>
      <vt:lpstr> Presupuesto</vt:lpstr>
      <vt:lpstr>Presupuesto - reformulaciones</vt:lpstr>
      <vt:lpstr>Nueva reformulación</vt:lpstr>
      <vt:lpstr>Presupuesto –  Equipos</vt:lpstr>
      <vt:lpstr> Nota para modificación de equipo</vt:lpstr>
      <vt:lpstr> Pedidos:   Ingresar en Pedidos &gt; Para rendición &gt; Específico </vt:lpstr>
      <vt:lpstr>Diapositiva 13</vt:lpstr>
      <vt:lpstr>Agregar nuevo proveedor</vt:lpstr>
      <vt:lpstr>Carga de comprobantes - Enviar</vt:lpstr>
      <vt:lpstr>  Listado de comprobantes – Pendiente de aprobación  </vt:lpstr>
      <vt:lpstr>Listado de comprobantes - Observado</vt:lpstr>
      <vt:lpstr>Detalles del comprobante</vt:lpstr>
      <vt:lpstr>Editar comprobante</vt:lpstr>
      <vt:lpstr>Listado de desembolsos</vt:lpstr>
      <vt:lpstr>Detalle de adelanto específico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“SIAP” &lt;&gt; INSTRUCTIVO</dc:title>
  <dc:creator>ivan.santarsiero</dc:creator>
  <cp:lastModifiedBy>ivan.santarsiero</cp:lastModifiedBy>
  <cp:revision>43</cp:revision>
  <dcterms:created xsi:type="dcterms:W3CDTF">2018-08-16T17:18:04Z</dcterms:created>
  <dcterms:modified xsi:type="dcterms:W3CDTF">2018-08-17T19:02:32Z</dcterms:modified>
</cp:coreProperties>
</file>