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61" r:id="rId2"/>
    <p:sldId id="425" r:id="rId3"/>
    <p:sldId id="356" r:id="rId4"/>
    <p:sldId id="359" r:id="rId5"/>
    <p:sldId id="355" r:id="rId6"/>
    <p:sldId id="324" r:id="rId7"/>
    <p:sldId id="396" r:id="rId8"/>
    <p:sldId id="397" r:id="rId9"/>
    <p:sldId id="390" r:id="rId10"/>
    <p:sldId id="393" r:id="rId11"/>
    <p:sldId id="394" r:id="rId12"/>
    <p:sldId id="391" r:id="rId13"/>
    <p:sldId id="395" r:id="rId14"/>
    <p:sldId id="357" r:id="rId15"/>
    <p:sldId id="371" r:id="rId16"/>
    <p:sldId id="358" r:id="rId17"/>
    <p:sldId id="402" r:id="rId18"/>
    <p:sldId id="403" r:id="rId19"/>
    <p:sldId id="404" r:id="rId20"/>
    <p:sldId id="405" r:id="rId21"/>
    <p:sldId id="406" r:id="rId22"/>
    <p:sldId id="407" r:id="rId23"/>
    <p:sldId id="408" r:id="rId24"/>
    <p:sldId id="409" r:id="rId25"/>
    <p:sldId id="410" r:id="rId26"/>
    <p:sldId id="411" r:id="rId27"/>
    <p:sldId id="412" r:id="rId28"/>
    <p:sldId id="413" r:id="rId29"/>
    <p:sldId id="426" r:id="rId30"/>
    <p:sldId id="415" r:id="rId31"/>
    <p:sldId id="417" r:id="rId32"/>
    <p:sldId id="418" r:id="rId33"/>
    <p:sldId id="419" r:id="rId34"/>
    <p:sldId id="420" r:id="rId35"/>
    <p:sldId id="421" r:id="rId36"/>
    <p:sldId id="422" r:id="rId37"/>
    <p:sldId id="423" r:id="rId38"/>
    <p:sldId id="256" r:id="rId39"/>
    <p:sldId id="269" r:id="rId40"/>
    <p:sldId id="273" r:id="rId41"/>
    <p:sldId id="267" r:id="rId42"/>
    <p:sldId id="263" r:id="rId43"/>
    <p:sldId id="268" r:id="rId44"/>
    <p:sldId id="270" r:id="rId45"/>
    <p:sldId id="271" r:id="rId46"/>
    <p:sldId id="424" r:id="rId47"/>
    <p:sldId id="272" r:id="rId48"/>
    <p:sldId id="322" r:id="rId49"/>
    <p:sldId id="264" r:id="rId50"/>
    <p:sldId id="265" r:id="rId51"/>
    <p:sldId id="274" r:id="rId52"/>
    <p:sldId id="321" r:id="rId53"/>
    <p:sldId id="373" r:id="rId54"/>
    <p:sldId id="374" r:id="rId55"/>
    <p:sldId id="427" r:id="rId56"/>
    <p:sldId id="428" r:id="rId57"/>
    <p:sldId id="429" r:id="rId58"/>
    <p:sldId id="430" r:id="rId59"/>
    <p:sldId id="384" r:id="rId60"/>
  </p:sldIdLst>
  <p:sldSz cx="9144000" cy="6858000" type="screen4x3"/>
  <p:notesSz cx="6858000" cy="9144000"/>
  <p:defaultTextStyle>
    <a:defPPr>
      <a:defRPr lang="es-A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3300"/>
    <a:srgbClr val="00FFCC"/>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p:cViewPr>
        <p:scale>
          <a:sx n="110" d="100"/>
          <a:sy n="110" d="100"/>
        </p:scale>
        <p:origin x="186" y="3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3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n-US"/>
          </a:p>
        </p:txBody>
      </p:sp>
      <p:sp>
        <p:nvSpPr>
          <p:cNvPr id="4" name="Rectangle 4">
            <a:extLst>
              <a:ext uri="{FF2B5EF4-FFF2-40B4-BE49-F238E27FC236}">
                <a16:creationId xmlns:a16="http://schemas.microsoft.com/office/drawing/2014/main" id="{C6229ADA-6ECB-464B-8698-4AF8D16A15D9}"/>
              </a:ext>
            </a:extLst>
          </p:cNvPr>
          <p:cNvSpPr>
            <a:spLocks noGrp="1" noChangeArrowheads="1"/>
          </p:cNvSpPr>
          <p:nvPr>
            <p:ph type="dt" sz="half" idx="10"/>
          </p:nvPr>
        </p:nvSpPr>
        <p:spPr>
          <a:ln/>
        </p:spPr>
        <p:txBody>
          <a:bodyPr/>
          <a:lstStyle>
            <a:lvl1pPr>
              <a:defRPr/>
            </a:lvl1pPr>
          </a:lstStyle>
          <a:p>
            <a:pPr>
              <a:defRPr/>
            </a:pPr>
            <a:endParaRPr lang="es-AR"/>
          </a:p>
        </p:txBody>
      </p:sp>
      <p:sp>
        <p:nvSpPr>
          <p:cNvPr id="5" name="Rectangle 5">
            <a:extLst>
              <a:ext uri="{FF2B5EF4-FFF2-40B4-BE49-F238E27FC236}">
                <a16:creationId xmlns:a16="http://schemas.microsoft.com/office/drawing/2014/main" id="{8A4C7A5E-30C6-41AA-876B-0A33083D135D}"/>
              </a:ext>
            </a:extLst>
          </p:cNvPr>
          <p:cNvSpPr>
            <a:spLocks noGrp="1" noChangeArrowheads="1"/>
          </p:cNvSpPr>
          <p:nvPr>
            <p:ph type="ftr" sz="quarter" idx="11"/>
          </p:nvPr>
        </p:nvSpPr>
        <p:spPr>
          <a:ln/>
        </p:spPr>
        <p:txBody>
          <a:bodyPr/>
          <a:lstStyle>
            <a:lvl1pPr>
              <a:defRPr/>
            </a:lvl1pPr>
          </a:lstStyle>
          <a:p>
            <a:pPr>
              <a:defRPr/>
            </a:pPr>
            <a:endParaRPr lang="es-AR"/>
          </a:p>
        </p:txBody>
      </p:sp>
      <p:sp>
        <p:nvSpPr>
          <p:cNvPr id="6" name="Rectangle 6">
            <a:extLst>
              <a:ext uri="{FF2B5EF4-FFF2-40B4-BE49-F238E27FC236}">
                <a16:creationId xmlns:a16="http://schemas.microsoft.com/office/drawing/2014/main" id="{36EAB0B0-F1BE-469F-A5C0-AA9D59DFF24A}"/>
              </a:ext>
            </a:extLst>
          </p:cNvPr>
          <p:cNvSpPr>
            <a:spLocks noGrp="1" noChangeArrowheads="1"/>
          </p:cNvSpPr>
          <p:nvPr>
            <p:ph type="sldNum" sz="quarter" idx="12"/>
          </p:nvPr>
        </p:nvSpPr>
        <p:spPr>
          <a:ln/>
        </p:spPr>
        <p:txBody>
          <a:bodyPr/>
          <a:lstStyle>
            <a:lvl1pPr>
              <a:defRPr/>
            </a:lvl1pPr>
          </a:lstStyle>
          <a:p>
            <a:fld id="{0BCA1AD3-6E37-4906-8F09-A2A179FF7E57}" type="slidenum">
              <a:rPr lang="es-AR" altLang="es-AR"/>
              <a:pPr/>
              <a:t>‹Nº›</a:t>
            </a:fld>
            <a:endParaRPr lang="es-AR" altLang="es-AR"/>
          </a:p>
        </p:txBody>
      </p:sp>
    </p:spTree>
    <p:extLst>
      <p:ext uri="{BB962C8B-B14F-4D97-AF65-F5344CB8AC3E}">
        <p14:creationId xmlns:p14="http://schemas.microsoft.com/office/powerpoint/2010/main" val="252189523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a:extLst>
              <a:ext uri="{FF2B5EF4-FFF2-40B4-BE49-F238E27FC236}">
                <a16:creationId xmlns:a16="http://schemas.microsoft.com/office/drawing/2014/main" id="{93615A11-7D18-4B96-9757-4770AC32CFB1}"/>
              </a:ext>
            </a:extLst>
          </p:cNvPr>
          <p:cNvSpPr>
            <a:spLocks noGrp="1" noChangeArrowheads="1"/>
          </p:cNvSpPr>
          <p:nvPr>
            <p:ph type="dt" sz="half" idx="10"/>
          </p:nvPr>
        </p:nvSpPr>
        <p:spPr>
          <a:ln/>
        </p:spPr>
        <p:txBody>
          <a:bodyPr/>
          <a:lstStyle>
            <a:lvl1pPr>
              <a:defRPr/>
            </a:lvl1pPr>
          </a:lstStyle>
          <a:p>
            <a:pPr>
              <a:defRPr/>
            </a:pPr>
            <a:endParaRPr lang="es-AR"/>
          </a:p>
        </p:txBody>
      </p:sp>
      <p:sp>
        <p:nvSpPr>
          <p:cNvPr id="5" name="Rectangle 5">
            <a:extLst>
              <a:ext uri="{FF2B5EF4-FFF2-40B4-BE49-F238E27FC236}">
                <a16:creationId xmlns:a16="http://schemas.microsoft.com/office/drawing/2014/main" id="{D02F3D31-38A7-4717-8D4F-BF9B4F086E4F}"/>
              </a:ext>
            </a:extLst>
          </p:cNvPr>
          <p:cNvSpPr>
            <a:spLocks noGrp="1" noChangeArrowheads="1"/>
          </p:cNvSpPr>
          <p:nvPr>
            <p:ph type="ftr" sz="quarter" idx="11"/>
          </p:nvPr>
        </p:nvSpPr>
        <p:spPr>
          <a:ln/>
        </p:spPr>
        <p:txBody>
          <a:bodyPr/>
          <a:lstStyle>
            <a:lvl1pPr>
              <a:defRPr/>
            </a:lvl1pPr>
          </a:lstStyle>
          <a:p>
            <a:pPr>
              <a:defRPr/>
            </a:pPr>
            <a:endParaRPr lang="es-AR"/>
          </a:p>
        </p:txBody>
      </p:sp>
      <p:sp>
        <p:nvSpPr>
          <p:cNvPr id="6" name="Rectangle 6">
            <a:extLst>
              <a:ext uri="{FF2B5EF4-FFF2-40B4-BE49-F238E27FC236}">
                <a16:creationId xmlns:a16="http://schemas.microsoft.com/office/drawing/2014/main" id="{85B50A6F-5C2F-4182-B5C8-D8D16131282C}"/>
              </a:ext>
            </a:extLst>
          </p:cNvPr>
          <p:cNvSpPr>
            <a:spLocks noGrp="1" noChangeArrowheads="1"/>
          </p:cNvSpPr>
          <p:nvPr>
            <p:ph type="sldNum" sz="quarter" idx="12"/>
          </p:nvPr>
        </p:nvSpPr>
        <p:spPr>
          <a:ln/>
        </p:spPr>
        <p:txBody>
          <a:bodyPr/>
          <a:lstStyle>
            <a:lvl1pPr>
              <a:defRPr/>
            </a:lvl1pPr>
          </a:lstStyle>
          <a:p>
            <a:fld id="{9303F818-34A9-49A8-945B-A7376DC5BF9F}" type="slidenum">
              <a:rPr lang="es-AR" altLang="es-AR"/>
              <a:pPr/>
              <a:t>‹Nº›</a:t>
            </a:fld>
            <a:endParaRPr lang="es-AR" altLang="es-AR"/>
          </a:p>
        </p:txBody>
      </p:sp>
    </p:spTree>
    <p:extLst>
      <p:ext uri="{BB962C8B-B14F-4D97-AF65-F5344CB8AC3E}">
        <p14:creationId xmlns:p14="http://schemas.microsoft.com/office/powerpoint/2010/main" val="394909012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a:extLst>
              <a:ext uri="{FF2B5EF4-FFF2-40B4-BE49-F238E27FC236}">
                <a16:creationId xmlns:a16="http://schemas.microsoft.com/office/drawing/2014/main" id="{172C4D5B-0E83-46DD-A28A-B3717196BDB8}"/>
              </a:ext>
            </a:extLst>
          </p:cNvPr>
          <p:cNvSpPr>
            <a:spLocks noGrp="1" noChangeArrowheads="1"/>
          </p:cNvSpPr>
          <p:nvPr>
            <p:ph type="dt" sz="half" idx="10"/>
          </p:nvPr>
        </p:nvSpPr>
        <p:spPr>
          <a:ln/>
        </p:spPr>
        <p:txBody>
          <a:bodyPr/>
          <a:lstStyle>
            <a:lvl1pPr>
              <a:defRPr/>
            </a:lvl1pPr>
          </a:lstStyle>
          <a:p>
            <a:pPr>
              <a:defRPr/>
            </a:pPr>
            <a:endParaRPr lang="es-AR"/>
          </a:p>
        </p:txBody>
      </p:sp>
      <p:sp>
        <p:nvSpPr>
          <p:cNvPr id="5" name="Rectangle 5">
            <a:extLst>
              <a:ext uri="{FF2B5EF4-FFF2-40B4-BE49-F238E27FC236}">
                <a16:creationId xmlns:a16="http://schemas.microsoft.com/office/drawing/2014/main" id="{016165B2-5145-4CFD-ACCF-8507770E58BC}"/>
              </a:ext>
            </a:extLst>
          </p:cNvPr>
          <p:cNvSpPr>
            <a:spLocks noGrp="1" noChangeArrowheads="1"/>
          </p:cNvSpPr>
          <p:nvPr>
            <p:ph type="ftr" sz="quarter" idx="11"/>
          </p:nvPr>
        </p:nvSpPr>
        <p:spPr>
          <a:ln/>
        </p:spPr>
        <p:txBody>
          <a:bodyPr/>
          <a:lstStyle>
            <a:lvl1pPr>
              <a:defRPr/>
            </a:lvl1pPr>
          </a:lstStyle>
          <a:p>
            <a:pPr>
              <a:defRPr/>
            </a:pPr>
            <a:endParaRPr lang="es-AR"/>
          </a:p>
        </p:txBody>
      </p:sp>
      <p:sp>
        <p:nvSpPr>
          <p:cNvPr id="6" name="Rectangle 6">
            <a:extLst>
              <a:ext uri="{FF2B5EF4-FFF2-40B4-BE49-F238E27FC236}">
                <a16:creationId xmlns:a16="http://schemas.microsoft.com/office/drawing/2014/main" id="{987E9DD0-1175-4695-BB12-1D77CC0594C1}"/>
              </a:ext>
            </a:extLst>
          </p:cNvPr>
          <p:cNvSpPr>
            <a:spLocks noGrp="1" noChangeArrowheads="1"/>
          </p:cNvSpPr>
          <p:nvPr>
            <p:ph type="sldNum" sz="quarter" idx="12"/>
          </p:nvPr>
        </p:nvSpPr>
        <p:spPr>
          <a:ln/>
        </p:spPr>
        <p:txBody>
          <a:bodyPr/>
          <a:lstStyle>
            <a:lvl1pPr>
              <a:defRPr/>
            </a:lvl1pPr>
          </a:lstStyle>
          <a:p>
            <a:fld id="{085FB524-BA41-4DCE-A88C-06C0FFBC37EF}" type="slidenum">
              <a:rPr lang="es-AR" altLang="es-AR"/>
              <a:pPr/>
              <a:t>‹Nº›</a:t>
            </a:fld>
            <a:endParaRPr lang="es-AR" altLang="es-AR"/>
          </a:p>
        </p:txBody>
      </p:sp>
    </p:spTree>
    <p:extLst>
      <p:ext uri="{BB962C8B-B14F-4D97-AF65-F5344CB8AC3E}">
        <p14:creationId xmlns:p14="http://schemas.microsoft.com/office/powerpoint/2010/main" val="188599097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3" name="Rectangle 4">
            <a:extLst>
              <a:ext uri="{FF2B5EF4-FFF2-40B4-BE49-F238E27FC236}">
                <a16:creationId xmlns:a16="http://schemas.microsoft.com/office/drawing/2014/main" id="{422D7561-DD62-4EEA-B582-AA2ECEDA0F12}"/>
              </a:ext>
            </a:extLst>
          </p:cNvPr>
          <p:cNvSpPr>
            <a:spLocks noGrp="1" noChangeArrowheads="1"/>
          </p:cNvSpPr>
          <p:nvPr>
            <p:ph type="dt" sz="half" idx="10"/>
          </p:nvPr>
        </p:nvSpPr>
        <p:spPr>
          <a:ln/>
        </p:spPr>
        <p:txBody>
          <a:bodyPr/>
          <a:lstStyle>
            <a:lvl1pPr>
              <a:defRPr/>
            </a:lvl1pPr>
          </a:lstStyle>
          <a:p>
            <a:pPr>
              <a:defRPr/>
            </a:pPr>
            <a:endParaRPr lang="es-AR"/>
          </a:p>
        </p:txBody>
      </p:sp>
      <p:sp>
        <p:nvSpPr>
          <p:cNvPr id="4" name="Rectangle 5">
            <a:extLst>
              <a:ext uri="{FF2B5EF4-FFF2-40B4-BE49-F238E27FC236}">
                <a16:creationId xmlns:a16="http://schemas.microsoft.com/office/drawing/2014/main" id="{995B1E01-0B7D-4B6D-8811-2D9FA1642EB4}"/>
              </a:ext>
            </a:extLst>
          </p:cNvPr>
          <p:cNvSpPr>
            <a:spLocks noGrp="1" noChangeArrowheads="1"/>
          </p:cNvSpPr>
          <p:nvPr>
            <p:ph type="ftr" sz="quarter" idx="11"/>
          </p:nvPr>
        </p:nvSpPr>
        <p:spPr>
          <a:ln/>
        </p:spPr>
        <p:txBody>
          <a:bodyPr/>
          <a:lstStyle>
            <a:lvl1pPr>
              <a:defRPr/>
            </a:lvl1pPr>
          </a:lstStyle>
          <a:p>
            <a:pPr>
              <a:defRPr/>
            </a:pPr>
            <a:endParaRPr lang="es-AR"/>
          </a:p>
        </p:txBody>
      </p:sp>
      <p:sp>
        <p:nvSpPr>
          <p:cNvPr id="5" name="Rectangle 6">
            <a:extLst>
              <a:ext uri="{FF2B5EF4-FFF2-40B4-BE49-F238E27FC236}">
                <a16:creationId xmlns:a16="http://schemas.microsoft.com/office/drawing/2014/main" id="{8873DA5C-B293-4C4B-BE8C-C04783D1F2AE}"/>
              </a:ext>
            </a:extLst>
          </p:cNvPr>
          <p:cNvSpPr>
            <a:spLocks noGrp="1" noChangeArrowheads="1"/>
          </p:cNvSpPr>
          <p:nvPr>
            <p:ph type="sldNum" sz="quarter" idx="12"/>
          </p:nvPr>
        </p:nvSpPr>
        <p:spPr>
          <a:ln/>
        </p:spPr>
        <p:txBody>
          <a:bodyPr/>
          <a:lstStyle>
            <a:lvl1pPr>
              <a:defRPr/>
            </a:lvl1pPr>
          </a:lstStyle>
          <a:p>
            <a:fld id="{5EF04D20-EDD7-4BAE-9D57-98F95471BE06}" type="slidenum">
              <a:rPr lang="es-AR" altLang="es-AR"/>
              <a:pPr/>
              <a:t>‹Nº›</a:t>
            </a:fld>
            <a:endParaRPr lang="es-AR" altLang="es-AR"/>
          </a:p>
        </p:txBody>
      </p:sp>
    </p:spTree>
    <p:extLst>
      <p:ext uri="{BB962C8B-B14F-4D97-AF65-F5344CB8AC3E}">
        <p14:creationId xmlns:p14="http://schemas.microsoft.com/office/powerpoint/2010/main" val="341018329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a:extLst>
              <a:ext uri="{FF2B5EF4-FFF2-40B4-BE49-F238E27FC236}">
                <a16:creationId xmlns:a16="http://schemas.microsoft.com/office/drawing/2014/main" id="{C30F41C3-85B8-4449-B6BB-FBA1D4DBFD32}"/>
              </a:ext>
            </a:extLst>
          </p:cNvPr>
          <p:cNvSpPr>
            <a:spLocks noGrp="1" noChangeArrowheads="1"/>
          </p:cNvSpPr>
          <p:nvPr>
            <p:ph type="dt" sz="half" idx="10"/>
          </p:nvPr>
        </p:nvSpPr>
        <p:spPr>
          <a:ln/>
        </p:spPr>
        <p:txBody>
          <a:bodyPr/>
          <a:lstStyle>
            <a:lvl1pPr>
              <a:defRPr/>
            </a:lvl1pPr>
          </a:lstStyle>
          <a:p>
            <a:pPr>
              <a:defRPr/>
            </a:pPr>
            <a:endParaRPr lang="es-AR"/>
          </a:p>
        </p:txBody>
      </p:sp>
      <p:sp>
        <p:nvSpPr>
          <p:cNvPr id="5" name="Rectangle 5">
            <a:extLst>
              <a:ext uri="{FF2B5EF4-FFF2-40B4-BE49-F238E27FC236}">
                <a16:creationId xmlns:a16="http://schemas.microsoft.com/office/drawing/2014/main" id="{2567B07B-3E3E-4BE0-BE58-12882D63EB37}"/>
              </a:ext>
            </a:extLst>
          </p:cNvPr>
          <p:cNvSpPr>
            <a:spLocks noGrp="1" noChangeArrowheads="1"/>
          </p:cNvSpPr>
          <p:nvPr>
            <p:ph type="ftr" sz="quarter" idx="11"/>
          </p:nvPr>
        </p:nvSpPr>
        <p:spPr>
          <a:ln/>
        </p:spPr>
        <p:txBody>
          <a:bodyPr/>
          <a:lstStyle>
            <a:lvl1pPr>
              <a:defRPr/>
            </a:lvl1pPr>
          </a:lstStyle>
          <a:p>
            <a:pPr>
              <a:defRPr/>
            </a:pPr>
            <a:endParaRPr lang="es-AR"/>
          </a:p>
        </p:txBody>
      </p:sp>
      <p:sp>
        <p:nvSpPr>
          <p:cNvPr id="6" name="Rectangle 6">
            <a:extLst>
              <a:ext uri="{FF2B5EF4-FFF2-40B4-BE49-F238E27FC236}">
                <a16:creationId xmlns:a16="http://schemas.microsoft.com/office/drawing/2014/main" id="{FE8D6CA7-3D6F-422E-833A-0C2E35D31144}"/>
              </a:ext>
            </a:extLst>
          </p:cNvPr>
          <p:cNvSpPr>
            <a:spLocks noGrp="1" noChangeArrowheads="1"/>
          </p:cNvSpPr>
          <p:nvPr>
            <p:ph type="sldNum" sz="quarter" idx="12"/>
          </p:nvPr>
        </p:nvSpPr>
        <p:spPr>
          <a:ln/>
        </p:spPr>
        <p:txBody>
          <a:bodyPr/>
          <a:lstStyle>
            <a:lvl1pPr>
              <a:defRPr/>
            </a:lvl1pPr>
          </a:lstStyle>
          <a:p>
            <a:fld id="{DBF06DA3-B5DA-403F-BD53-FACB819C9D24}" type="slidenum">
              <a:rPr lang="es-AR" altLang="es-AR"/>
              <a:pPr/>
              <a:t>‹Nº›</a:t>
            </a:fld>
            <a:endParaRPr lang="es-AR" altLang="es-AR"/>
          </a:p>
        </p:txBody>
      </p:sp>
    </p:spTree>
    <p:extLst>
      <p:ext uri="{BB962C8B-B14F-4D97-AF65-F5344CB8AC3E}">
        <p14:creationId xmlns:p14="http://schemas.microsoft.com/office/powerpoint/2010/main" val="201669668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a:extLst>
              <a:ext uri="{FF2B5EF4-FFF2-40B4-BE49-F238E27FC236}">
                <a16:creationId xmlns:a16="http://schemas.microsoft.com/office/drawing/2014/main" id="{EF783146-3428-4C3F-91D7-D2AC2D2BEF12}"/>
              </a:ext>
            </a:extLst>
          </p:cNvPr>
          <p:cNvSpPr>
            <a:spLocks noGrp="1" noChangeArrowheads="1"/>
          </p:cNvSpPr>
          <p:nvPr>
            <p:ph type="dt" sz="half" idx="10"/>
          </p:nvPr>
        </p:nvSpPr>
        <p:spPr>
          <a:ln/>
        </p:spPr>
        <p:txBody>
          <a:bodyPr/>
          <a:lstStyle>
            <a:lvl1pPr>
              <a:defRPr/>
            </a:lvl1pPr>
          </a:lstStyle>
          <a:p>
            <a:pPr>
              <a:defRPr/>
            </a:pPr>
            <a:endParaRPr lang="es-AR"/>
          </a:p>
        </p:txBody>
      </p:sp>
      <p:sp>
        <p:nvSpPr>
          <p:cNvPr id="5" name="Rectangle 5">
            <a:extLst>
              <a:ext uri="{FF2B5EF4-FFF2-40B4-BE49-F238E27FC236}">
                <a16:creationId xmlns:a16="http://schemas.microsoft.com/office/drawing/2014/main" id="{C735F5F4-6619-44AE-956A-906D55C3820B}"/>
              </a:ext>
            </a:extLst>
          </p:cNvPr>
          <p:cNvSpPr>
            <a:spLocks noGrp="1" noChangeArrowheads="1"/>
          </p:cNvSpPr>
          <p:nvPr>
            <p:ph type="ftr" sz="quarter" idx="11"/>
          </p:nvPr>
        </p:nvSpPr>
        <p:spPr>
          <a:ln/>
        </p:spPr>
        <p:txBody>
          <a:bodyPr/>
          <a:lstStyle>
            <a:lvl1pPr>
              <a:defRPr/>
            </a:lvl1pPr>
          </a:lstStyle>
          <a:p>
            <a:pPr>
              <a:defRPr/>
            </a:pPr>
            <a:endParaRPr lang="es-AR"/>
          </a:p>
        </p:txBody>
      </p:sp>
      <p:sp>
        <p:nvSpPr>
          <p:cNvPr id="6" name="Rectangle 6">
            <a:extLst>
              <a:ext uri="{FF2B5EF4-FFF2-40B4-BE49-F238E27FC236}">
                <a16:creationId xmlns:a16="http://schemas.microsoft.com/office/drawing/2014/main" id="{07DB14C4-D930-4BDD-A259-9D894C88253B}"/>
              </a:ext>
            </a:extLst>
          </p:cNvPr>
          <p:cNvSpPr>
            <a:spLocks noGrp="1" noChangeArrowheads="1"/>
          </p:cNvSpPr>
          <p:nvPr>
            <p:ph type="sldNum" sz="quarter" idx="12"/>
          </p:nvPr>
        </p:nvSpPr>
        <p:spPr>
          <a:ln/>
        </p:spPr>
        <p:txBody>
          <a:bodyPr/>
          <a:lstStyle>
            <a:lvl1pPr>
              <a:defRPr/>
            </a:lvl1pPr>
          </a:lstStyle>
          <a:p>
            <a:fld id="{F4353634-EF1A-4DFD-BB6A-DBD2AABAEA1E}" type="slidenum">
              <a:rPr lang="es-AR" altLang="es-AR"/>
              <a:pPr/>
              <a:t>‹Nº›</a:t>
            </a:fld>
            <a:endParaRPr lang="es-AR" altLang="es-AR"/>
          </a:p>
        </p:txBody>
      </p:sp>
    </p:spTree>
    <p:extLst>
      <p:ext uri="{BB962C8B-B14F-4D97-AF65-F5344CB8AC3E}">
        <p14:creationId xmlns:p14="http://schemas.microsoft.com/office/powerpoint/2010/main" val="418536439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Rectangle 4">
            <a:extLst>
              <a:ext uri="{FF2B5EF4-FFF2-40B4-BE49-F238E27FC236}">
                <a16:creationId xmlns:a16="http://schemas.microsoft.com/office/drawing/2014/main" id="{F541D1F4-AF07-4391-8D5F-B05B0B01D8B0}"/>
              </a:ext>
            </a:extLst>
          </p:cNvPr>
          <p:cNvSpPr>
            <a:spLocks noGrp="1" noChangeArrowheads="1"/>
          </p:cNvSpPr>
          <p:nvPr>
            <p:ph type="dt" sz="half" idx="10"/>
          </p:nvPr>
        </p:nvSpPr>
        <p:spPr>
          <a:ln/>
        </p:spPr>
        <p:txBody>
          <a:bodyPr/>
          <a:lstStyle>
            <a:lvl1pPr>
              <a:defRPr/>
            </a:lvl1pPr>
          </a:lstStyle>
          <a:p>
            <a:pPr>
              <a:defRPr/>
            </a:pPr>
            <a:endParaRPr lang="es-AR"/>
          </a:p>
        </p:txBody>
      </p:sp>
      <p:sp>
        <p:nvSpPr>
          <p:cNvPr id="6" name="Rectangle 5">
            <a:extLst>
              <a:ext uri="{FF2B5EF4-FFF2-40B4-BE49-F238E27FC236}">
                <a16:creationId xmlns:a16="http://schemas.microsoft.com/office/drawing/2014/main" id="{184E53D9-F6D8-4539-9E3D-0649FCF449ED}"/>
              </a:ext>
            </a:extLst>
          </p:cNvPr>
          <p:cNvSpPr>
            <a:spLocks noGrp="1" noChangeArrowheads="1"/>
          </p:cNvSpPr>
          <p:nvPr>
            <p:ph type="ftr" sz="quarter" idx="11"/>
          </p:nvPr>
        </p:nvSpPr>
        <p:spPr>
          <a:ln/>
        </p:spPr>
        <p:txBody>
          <a:bodyPr/>
          <a:lstStyle>
            <a:lvl1pPr>
              <a:defRPr/>
            </a:lvl1pPr>
          </a:lstStyle>
          <a:p>
            <a:pPr>
              <a:defRPr/>
            </a:pPr>
            <a:endParaRPr lang="es-AR"/>
          </a:p>
        </p:txBody>
      </p:sp>
      <p:sp>
        <p:nvSpPr>
          <p:cNvPr id="7" name="Rectangle 6">
            <a:extLst>
              <a:ext uri="{FF2B5EF4-FFF2-40B4-BE49-F238E27FC236}">
                <a16:creationId xmlns:a16="http://schemas.microsoft.com/office/drawing/2014/main" id="{1EFA41B4-0759-4B0F-B281-EA91DA868372}"/>
              </a:ext>
            </a:extLst>
          </p:cNvPr>
          <p:cNvSpPr>
            <a:spLocks noGrp="1" noChangeArrowheads="1"/>
          </p:cNvSpPr>
          <p:nvPr>
            <p:ph type="sldNum" sz="quarter" idx="12"/>
          </p:nvPr>
        </p:nvSpPr>
        <p:spPr>
          <a:ln/>
        </p:spPr>
        <p:txBody>
          <a:bodyPr/>
          <a:lstStyle>
            <a:lvl1pPr>
              <a:defRPr/>
            </a:lvl1pPr>
          </a:lstStyle>
          <a:p>
            <a:fld id="{46BA5456-4C73-4F3D-85D3-9DF97E247107}" type="slidenum">
              <a:rPr lang="es-AR" altLang="es-AR"/>
              <a:pPr/>
              <a:t>‹Nº›</a:t>
            </a:fld>
            <a:endParaRPr lang="es-AR" altLang="es-AR"/>
          </a:p>
        </p:txBody>
      </p:sp>
    </p:spTree>
    <p:extLst>
      <p:ext uri="{BB962C8B-B14F-4D97-AF65-F5344CB8AC3E}">
        <p14:creationId xmlns:p14="http://schemas.microsoft.com/office/powerpoint/2010/main" val="255352944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Rectangle 4">
            <a:extLst>
              <a:ext uri="{FF2B5EF4-FFF2-40B4-BE49-F238E27FC236}">
                <a16:creationId xmlns:a16="http://schemas.microsoft.com/office/drawing/2014/main" id="{6581A2A1-C590-408D-B9FA-36983C1E16D8}"/>
              </a:ext>
            </a:extLst>
          </p:cNvPr>
          <p:cNvSpPr>
            <a:spLocks noGrp="1" noChangeArrowheads="1"/>
          </p:cNvSpPr>
          <p:nvPr>
            <p:ph type="dt" sz="half" idx="10"/>
          </p:nvPr>
        </p:nvSpPr>
        <p:spPr>
          <a:ln/>
        </p:spPr>
        <p:txBody>
          <a:bodyPr/>
          <a:lstStyle>
            <a:lvl1pPr>
              <a:defRPr/>
            </a:lvl1pPr>
          </a:lstStyle>
          <a:p>
            <a:pPr>
              <a:defRPr/>
            </a:pPr>
            <a:endParaRPr lang="es-AR"/>
          </a:p>
        </p:txBody>
      </p:sp>
      <p:sp>
        <p:nvSpPr>
          <p:cNvPr id="8" name="Rectangle 5">
            <a:extLst>
              <a:ext uri="{FF2B5EF4-FFF2-40B4-BE49-F238E27FC236}">
                <a16:creationId xmlns:a16="http://schemas.microsoft.com/office/drawing/2014/main" id="{AE196174-B273-4660-A655-9BB881516E99}"/>
              </a:ext>
            </a:extLst>
          </p:cNvPr>
          <p:cNvSpPr>
            <a:spLocks noGrp="1" noChangeArrowheads="1"/>
          </p:cNvSpPr>
          <p:nvPr>
            <p:ph type="ftr" sz="quarter" idx="11"/>
          </p:nvPr>
        </p:nvSpPr>
        <p:spPr>
          <a:ln/>
        </p:spPr>
        <p:txBody>
          <a:bodyPr/>
          <a:lstStyle>
            <a:lvl1pPr>
              <a:defRPr/>
            </a:lvl1pPr>
          </a:lstStyle>
          <a:p>
            <a:pPr>
              <a:defRPr/>
            </a:pPr>
            <a:endParaRPr lang="es-AR"/>
          </a:p>
        </p:txBody>
      </p:sp>
      <p:sp>
        <p:nvSpPr>
          <p:cNvPr id="9" name="Rectangle 6">
            <a:extLst>
              <a:ext uri="{FF2B5EF4-FFF2-40B4-BE49-F238E27FC236}">
                <a16:creationId xmlns:a16="http://schemas.microsoft.com/office/drawing/2014/main" id="{768084D5-F3E5-44C0-BEA7-13FB78089AE6}"/>
              </a:ext>
            </a:extLst>
          </p:cNvPr>
          <p:cNvSpPr>
            <a:spLocks noGrp="1" noChangeArrowheads="1"/>
          </p:cNvSpPr>
          <p:nvPr>
            <p:ph type="sldNum" sz="quarter" idx="12"/>
          </p:nvPr>
        </p:nvSpPr>
        <p:spPr>
          <a:ln/>
        </p:spPr>
        <p:txBody>
          <a:bodyPr/>
          <a:lstStyle>
            <a:lvl1pPr>
              <a:defRPr/>
            </a:lvl1pPr>
          </a:lstStyle>
          <a:p>
            <a:fld id="{8BECF8B9-0E9F-45A8-8BF5-8B0B216FB3FE}" type="slidenum">
              <a:rPr lang="es-AR" altLang="es-AR"/>
              <a:pPr/>
              <a:t>‹Nº›</a:t>
            </a:fld>
            <a:endParaRPr lang="es-AR" altLang="es-AR"/>
          </a:p>
        </p:txBody>
      </p:sp>
    </p:spTree>
    <p:extLst>
      <p:ext uri="{BB962C8B-B14F-4D97-AF65-F5344CB8AC3E}">
        <p14:creationId xmlns:p14="http://schemas.microsoft.com/office/powerpoint/2010/main" val="372289018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Rectangle 4">
            <a:extLst>
              <a:ext uri="{FF2B5EF4-FFF2-40B4-BE49-F238E27FC236}">
                <a16:creationId xmlns:a16="http://schemas.microsoft.com/office/drawing/2014/main" id="{37CECABB-3C1C-4427-AFDA-16881F56BF08}"/>
              </a:ext>
            </a:extLst>
          </p:cNvPr>
          <p:cNvSpPr>
            <a:spLocks noGrp="1" noChangeArrowheads="1"/>
          </p:cNvSpPr>
          <p:nvPr>
            <p:ph type="dt" sz="half" idx="10"/>
          </p:nvPr>
        </p:nvSpPr>
        <p:spPr>
          <a:ln/>
        </p:spPr>
        <p:txBody>
          <a:bodyPr/>
          <a:lstStyle>
            <a:lvl1pPr>
              <a:defRPr/>
            </a:lvl1pPr>
          </a:lstStyle>
          <a:p>
            <a:pPr>
              <a:defRPr/>
            </a:pPr>
            <a:endParaRPr lang="es-AR"/>
          </a:p>
        </p:txBody>
      </p:sp>
      <p:sp>
        <p:nvSpPr>
          <p:cNvPr id="4" name="Rectangle 5">
            <a:extLst>
              <a:ext uri="{FF2B5EF4-FFF2-40B4-BE49-F238E27FC236}">
                <a16:creationId xmlns:a16="http://schemas.microsoft.com/office/drawing/2014/main" id="{11742064-3E07-480B-9358-EFE7D360DCA2}"/>
              </a:ext>
            </a:extLst>
          </p:cNvPr>
          <p:cNvSpPr>
            <a:spLocks noGrp="1" noChangeArrowheads="1"/>
          </p:cNvSpPr>
          <p:nvPr>
            <p:ph type="ftr" sz="quarter" idx="11"/>
          </p:nvPr>
        </p:nvSpPr>
        <p:spPr>
          <a:ln/>
        </p:spPr>
        <p:txBody>
          <a:bodyPr/>
          <a:lstStyle>
            <a:lvl1pPr>
              <a:defRPr/>
            </a:lvl1pPr>
          </a:lstStyle>
          <a:p>
            <a:pPr>
              <a:defRPr/>
            </a:pPr>
            <a:endParaRPr lang="es-AR"/>
          </a:p>
        </p:txBody>
      </p:sp>
      <p:sp>
        <p:nvSpPr>
          <p:cNvPr id="5" name="Rectangle 6">
            <a:extLst>
              <a:ext uri="{FF2B5EF4-FFF2-40B4-BE49-F238E27FC236}">
                <a16:creationId xmlns:a16="http://schemas.microsoft.com/office/drawing/2014/main" id="{8D4F4FBC-AB2F-4743-8DED-1E486E4FCA79}"/>
              </a:ext>
            </a:extLst>
          </p:cNvPr>
          <p:cNvSpPr>
            <a:spLocks noGrp="1" noChangeArrowheads="1"/>
          </p:cNvSpPr>
          <p:nvPr>
            <p:ph type="sldNum" sz="quarter" idx="12"/>
          </p:nvPr>
        </p:nvSpPr>
        <p:spPr>
          <a:ln/>
        </p:spPr>
        <p:txBody>
          <a:bodyPr/>
          <a:lstStyle>
            <a:lvl1pPr>
              <a:defRPr/>
            </a:lvl1pPr>
          </a:lstStyle>
          <a:p>
            <a:fld id="{8F9F47A5-01F9-487B-A7D6-98845EA74AB6}" type="slidenum">
              <a:rPr lang="es-AR" altLang="es-AR"/>
              <a:pPr/>
              <a:t>‹Nº›</a:t>
            </a:fld>
            <a:endParaRPr lang="es-AR" altLang="es-AR"/>
          </a:p>
        </p:txBody>
      </p:sp>
    </p:spTree>
    <p:extLst>
      <p:ext uri="{BB962C8B-B14F-4D97-AF65-F5344CB8AC3E}">
        <p14:creationId xmlns:p14="http://schemas.microsoft.com/office/powerpoint/2010/main" val="347588683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09C00B-4DF4-4096-AB41-D858A6138601}"/>
              </a:ext>
            </a:extLst>
          </p:cNvPr>
          <p:cNvSpPr>
            <a:spLocks noGrp="1" noChangeArrowheads="1"/>
          </p:cNvSpPr>
          <p:nvPr>
            <p:ph type="dt" sz="half" idx="10"/>
          </p:nvPr>
        </p:nvSpPr>
        <p:spPr>
          <a:ln/>
        </p:spPr>
        <p:txBody>
          <a:bodyPr/>
          <a:lstStyle>
            <a:lvl1pPr>
              <a:defRPr/>
            </a:lvl1pPr>
          </a:lstStyle>
          <a:p>
            <a:pPr>
              <a:defRPr/>
            </a:pPr>
            <a:endParaRPr lang="es-AR"/>
          </a:p>
        </p:txBody>
      </p:sp>
      <p:sp>
        <p:nvSpPr>
          <p:cNvPr id="3" name="Rectangle 5">
            <a:extLst>
              <a:ext uri="{FF2B5EF4-FFF2-40B4-BE49-F238E27FC236}">
                <a16:creationId xmlns:a16="http://schemas.microsoft.com/office/drawing/2014/main" id="{19E44FD6-B8E5-4486-B088-AA522D4A2645}"/>
              </a:ext>
            </a:extLst>
          </p:cNvPr>
          <p:cNvSpPr>
            <a:spLocks noGrp="1" noChangeArrowheads="1"/>
          </p:cNvSpPr>
          <p:nvPr>
            <p:ph type="ftr" sz="quarter" idx="11"/>
          </p:nvPr>
        </p:nvSpPr>
        <p:spPr>
          <a:ln/>
        </p:spPr>
        <p:txBody>
          <a:bodyPr/>
          <a:lstStyle>
            <a:lvl1pPr>
              <a:defRPr/>
            </a:lvl1pPr>
          </a:lstStyle>
          <a:p>
            <a:pPr>
              <a:defRPr/>
            </a:pPr>
            <a:endParaRPr lang="es-AR"/>
          </a:p>
        </p:txBody>
      </p:sp>
      <p:sp>
        <p:nvSpPr>
          <p:cNvPr id="4" name="Rectangle 6">
            <a:extLst>
              <a:ext uri="{FF2B5EF4-FFF2-40B4-BE49-F238E27FC236}">
                <a16:creationId xmlns:a16="http://schemas.microsoft.com/office/drawing/2014/main" id="{289566F9-E135-4BDA-AA70-41E23BC3E5D3}"/>
              </a:ext>
            </a:extLst>
          </p:cNvPr>
          <p:cNvSpPr>
            <a:spLocks noGrp="1" noChangeArrowheads="1"/>
          </p:cNvSpPr>
          <p:nvPr>
            <p:ph type="sldNum" sz="quarter" idx="12"/>
          </p:nvPr>
        </p:nvSpPr>
        <p:spPr>
          <a:ln/>
        </p:spPr>
        <p:txBody>
          <a:bodyPr/>
          <a:lstStyle>
            <a:lvl1pPr>
              <a:defRPr/>
            </a:lvl1pPr>
          </a:lstStyle>
          <a:p>
            <a:fld id="{D01E84E6-EB38-4DCC-8049-3703E08D7B50}" type="slidenum">
              <a:rPr lang="es-AR" altLang="es-AR"/>
              <a:pPr/>
              <a:t>‹Nº›</a:t>
            </a:fld>
            <a:endParaRPr lang="es-AR" altLang="es-AR"/>
          </a:p>
        </p:txBody>
      </p:sp>
    </p:spTree>
    <p:extLst>
      <p:ext uri="{BB962C8B-B14F-4D97-AF65-F5344CB8AC3E}">
        <p14:creationId xmlns:p14="http://schemas.microsoft.com/office/powerpoint/2010/main" val="24741252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FB39E646-CEB1-47F1-A190-F9568F0FEA41}"/>
              </a:ext>
            </a:extLst>
          </p:cNvPr>
          <p:cNvSpPr>
            <a:spLocks noGrp="1" noChangeArrowheads="1"/>
          </p:cNvSpPr>
          <p:nvPr>
            <p:ph type="dt" sz="half" idx="10"/>
          </p:nvPr>
        </p:nvSpPr>
        <p:spPr>
          <a:ln/>
        </p:spPr>
        <p:txBody>
          <a:bodyPr/>
          <a:lstStyle>
            <a:lvl1pPr>
              <a:defRPr/>
            </a:lvl1pPr>
          </a:lstStyle>
          <a:p>
            <a:pPr>
              <a:defRPr/>
            </a:pPr>
            <a:endParaRPr lang="es-AR"/>
          </a:p>
        </p:txBody>
      </p:sp>
      <p:sp>
        <p:nvSpPr>
          <p:cNvPr id="6" name="Rectangle 5">
            <a:extLst>
              <a:ext uri="{FF2B5EF4-FFF2-40B4-BE49-F238E27FC236}">
                <a16:creationId xmlns:a16="http://schemas.microsoft.com/office/drawing/2014/main" id="{D5E2BB64-B1D1-4C37-92A0-B12A30AE7857}"/>
              </a:ext>
            </a:extLst>
          </p:cNvPr>
          <p:cNvSpPr>
            <a:spLocks noGrp="1" noChangeArrowheads="1"/>
          </p:cNvSpPr>
          <p:nvPr>
            <p:ph type="ftr" sz="quarter" idx="11"/>
          </p:nvPr>
        </p:nvSpPr>
        <p:spPr>
          <a:ln/>
        </p:spPr>
        <p:txBody>
          <a:bodyPr/>
          <a:lstStyle>
            <a:lvl1pPr>
              <a:defRPr/>
            </a:lvl1pPr>
          </a:lstStyle>
          <a:p>
            <a:pPr>
              <a:defRPr/>
            </a:pPr>
            <a:endParaRPr lang="es-AR"/>
          </a:p>
        </p:txBody>
      </p:sp>
      <p:sp>
        <p:nvSpPr>
          <p:cNvPr id="7" name="Rectangle 6">
            <a:extLst>
              <a:ext uri="{FF2B5EF4-FFF2-40B4-BE49-F238E27FC236}">
                <a16:creationId xmlns:a16="http://schemas.microsoft.com/office/drawing/2014/main" id="{4C6CA20C-CE74-4901-B0DC-42EB6C25FBAC}"/>
              </a:ext>
            </a:extLst>
          </p:cNvPr>
          <p:cNvSpPr>
            <a:spLocks noGrp="1" noChangeArrowheads="1"/>
          </p:cNvSpPr>
          <p:nvPr>
            <p:ph type="sldNum" sz="quarter" idx="12"/>
          </p:nvPr>
        </p:nvSpPr>
        <p:spPr>
          <a:ln/>
        </p:spPr>
        <p:txBody>
          <a:bodyPr/>
          <a:lstStyle>
            <a:lvl1pPr>
              <a:defRPr/>
            </a:lvl1pPr>
          </a:lstStyle>
          <a:p>
            <a:fld id="{E410C716-7152-41F6-8A88-420E2C456E4E}" type="slidenum">
              <a:rPr lang="es-AR" altLang="es-AR"/>
              <a:pPr/>
              <a:t>‹Nº›</a:t>
            </a:fld>
            <a:endParaRPr lang="es-AR" altLang="es-AR"/>
          </a:p>
        </p:txBody>
      </p:sp>
    </p:spTree>
    <p:extLst>
      <p:ext uri="{BB962C8B-B14F-4D97-AF65-F5344CB8AC3E}">
        <p14:creationId xmlns:p14="http://schemas.microsoft.com/office/powerpoint/2010/main" val="384567369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9BFEEA0C-E8DC-40E2-BC8F-1808DEDC62CD}"/>
              </a:ext>
            </a:extLst>
          </p:cNvPr>
          <p:cNvSpPr>
            <a:spLocks noGrp="1" noChangeArrowheads="1"/>
          </p:cNvSpPr>
          <p:nvPr>
            <p:ph type="dt" sz="half" idx="10"/>
          </p:nvPr>
        </p:nvSpPr>
        <p:spPr>
          <a:ln/>
        </p:spPr>
        <p:txBody>
          <a:bodyPr/>
          <a:lstStyle>
            <a:lvl1pPr>
              <a:defRPr/>
            </a:lvl1pPr>
          </a:lstStyle>
          <a:p>
            <a:pPr>
              <a:defRPr/>
            </a:pPr>
            <a:endParaRPr lang="es-AR"/>
          </a:p>
        </p:txBody>
      </p:sp>
      <p:sp>
        <p:nvSpPr>
          <p:cNvPr id="6" name="Rectangle 5">
            <a:extLst>
              <a:ext uri="{FF2B5EF4-FFF2-40B4-BE49-F238E27FC236}">
                <a16:creationId xmlns:a16="http://schemas.microsoft.com/office/drawing/2014/main" id="{315928E1-15D4-4E58-8826-E79364D748EB}"/>
              </a:ext>
            </a:extLst>
          </p:cNvPr>
          <p:cNvSpPr>
            <a:spLocks noGrp="1" noChangeArrowheads="1"/>
          </p:cNvSpPr>
          <p:nvPr>
            <p:ph type="ftr" sz="quarter" idx="11"/>
          </p:nvPr>
        </p:nvSpPr>
        <p:spPr>
          <a:ln/>
        </p:spPr>
        <p:txBody>
          <a:bodyPr/>
          <a:lstStyle>
            <a:lvl1pPr>
              <a:defRPr/>
            </a:lvl1pPr>
          </a:lstStyle>
          <a:p>
            <a:pPr>
              <a:defRPr/>
            </a:pPr>
            <a:endParaRPr lang="es-AR"/>
          </a:p>
        </p:txBody>
      </p:sp>
      <p:sp>
        <p:nvSpPr>
          <p:cNvPr id="7" name="Rectangle 6">
            <a:extLst>
              <a:ext uri="{FF2B5EF4-FFF2-40B4-BE49-F238E27FC236}">
                <a16:creationId xmlns:a16="http://schemas.microsoft.com/office/drawing/2014/main" id="{75813CD7-647C-4A1A-ACB7-8AAC55D7F6D5}"/>
              </a:ext>
            </a:extLst>
          </p:cNvPr>
          <p:cNvSpPr>
            <a:spLocks noGrp="1" noChangeArrowheads="1"/>
          </p:cNvSpPr>
          <p:nvPr>
            <p:ph type="sldNum" sz="quarter" idx="12"/>
          </p:nvPr>
        </p:nvSpPr>
        <p:spPr>
          <a:ln/>
        </p:spPr>
        <p:txBody>
          <a:bodyPr/>
          <a:lstStyle>
            <a:lvl1pPr>
              <a:defRPr/>
            </a:lvl1pPr>
          </a:lstStyle>
          <a:p>
            <a:fld id="{A6CCF7FA-AE89-4C19-A52F-D69749D8FE0F}" type="slidenum">
              <a:rPr lang="es-AR" altLang="es-AR"/>
              <a:pPr/>
              <a:t>‹Nº›</a:t>
            </a:fld>
            <a:endParaRPr lang="es-AR" altLang="es-AR"/>
          </a:p>
        </p:txBody>
      </p:sp>
    </p:spTree>
    <p:extLst>
      <p:ext uri="{BB962C8B-B14F-4D97-AF65-F5344CB8AC3E}">
        <p14:creationId xmlns:p14="http://schemas.microsoft.com/office/powerpoint/2010/main" val="126631021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95E7C8A-400C-4C4D-8B51-099D74CB42A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AR" altLang="es-AR"/>
              <a:t>Haga clic para cambiar el estilo de título	</a:t>
            </a:r>
          </a:p>
        </p:txBody>
      </p:sp>
      <p:sp>
        <p:nvSpPr>
          <p:cNvPr id="1027" name="Rectangle 3">
            <a:extLst>
              <a:ext uri="{FF2B5EF4-FFF2-40B4-BE49-F238E27FC236}">
                <a16:creationId xmlns:a16="http://schemas.microsoft.com/office/drawing/2014/main" id="{8C787A7D-945C-44EE-B410-F12814CE343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AR" altLang="es-AR"/>
              <a:t>Haga clic para modificar el estilo de texto del patrón</a:t>
            </a:r>
          </a:p>
          <a:p>
            <a:pPr lvl="1"/>
            <a:r>
              <a:rPr lang="es-AR" altLang="es-AR"/>
              <a:t>Segundo nivel</a:t>
            </a:r>
          </a:p>
          <a:p>
            <a:pPr lvl="2"/>
            <a:r>
              <a:rPr lang="es-AR" altLang="es-AR"/>
              <a:t>Tercer nivel</a:t>
            </a:r>
          </a:p>
          <a:p>
            <a:pPr lvl="3"/>
            <a:r>
              <a:rPr lang="es-AR" altLang="es-AR"/>
              <a:t>Cuarto nivel</a:t>
            </a:r>
          </a:p>
          <a:p>
            <a:pPr lvl="4"/>
            <a:r>
              <a:rPr lang="es-AR" altLang="es-AR"/>
              <a:t>Quinto nivel</a:t>
            </a:r>
          </a:p>
        </p:txBody>
      </p:sp>
      <p:sp>
        <p:nvSpPr>
          <p:cNvPr id="1028" name="Rectangle 4">
            <a:extLst>
              <a:ext uri="{FF2B5EF4-FFF2-40B4-BE49-F238E27FC236}">
                <a16:creationId xmlns:a16="http://schemas.microsoft.com/office/drawing/2014/main" id="{05B3E6B4-92E1-4D71-A5B9-7B4F1D5472F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s-AR"/>
          </a:p>
        </p:txBody>
      </p:sp>
      <p:sp>
        <p:nvSpPr>
          <p:cNvPr id="1029" name="Rectangle 5">
            <a:extLst>
              <a:ext uri="{FF2B5EF4-FFF2-40B4-BE49-F238E27FC236}">
                <a16:creationId xmlns:a16="http://schemas.microsoft.com/office/drawing/2014/main" id="{6322F9A6-9032-481D-8FB8-AC065A88487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s-AR"/>
          </a:p>
        </p:txBody>
      </p:sp>
      <p:sp>
        <p:nvSpPr>
          <p:cNvPr id="1030" name="Rectangle 6">
            <a:extLst>
              <a:ext uri="{FF2B5EF4-FFF2-40B4-BE49-F238E27FC236}">
                <a16:creationId xmlns:a16="http://schemas.microsoft.com/office/drawing/2014/main" id="{4409A1A4-3643-4617-8A07-447A99B9480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31E236A-0888-429D-AC42-EAB1D6486F82}" type="slidenum">
              <a:rPr lang="es-AR" altLang="es-AR"/>
              <a:pPr/>
              <a:t>‹Nº›</a:t>
            </a:fld>
            <a:endParaRPr lang="es-AR" altLang="es-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hyperlink" Target="https://www.researchgate.net/publication/260253684_Nanodrug_Delivery_Systems_A_Promising_Technology_for_Detection_Diagnosis_and_Treatment_of_Cancer"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wmf"/><Relationship Id="rId1" Type="http://schemas.openxmlformats.org/officeDocument/2006/relationships/slideLayout" Target="../slideLayouts/slideLayout7.xml"/><Relationship Id="rId5" Type="http://schemas.openxmlformats.org/officeDocument/2006/relationships/image" Target="../media/image38.wmf"/><Relationship Id="rId4" Type="http://schemas.openxmlformats.org/officeDocument/2006/relationships/image" Target="../media/image37.wmf"/></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image" Target="../media/image41.emf"/></Relationships>
</file>

<file path=ppt/slides/_rels/slide3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wmf"/><Relationship Id="rId4" Type="http://schemas.openxmlformats.org/officeDocument/2006/relationships/image" Target="../media/image47.emf"/></Relationships>
</file>

<file path=ppt/slides/_rels/slide35.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7.xml"/><Relationship Id="rId5" Type="http://schemas.openxmlformats.org/officeDocument/2006/relationships/image" Target="../media/image54.emf"/><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7.xml"/><Relationship Id="rId4" Type="http://schemas.openxmlformats.org/officeDocument/2006/relationships/image" Target="../media/image57.emf"/></Relationships>
</file>

<file path=ppt/slides/_rels/slide38.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wmf"/></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slideLayout" Target="../slideLayouts/slideLayout7.xml"/><Relationship Id="rId4" Type="http://schemas.openxmlformats.org/officeDocument/2006/relationships/image" Target="../media/image84.wmf"/></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wmf"/><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a:extLst>
              <a:ext uri="{FF2B5EF4-FFF2-40B4-BE49-F238E27FC236}">
                <a16:creationId xmlns:a16="http://schemas.microsoft.com/office/drawing/2014/main" id="{265B9375-541E-4E6F-AEB0-CD84C4CACF28}"/>
              </a:ext>
            </a:extLst>
          </p:cNvPr>
          <p:cNvGrpSpPr>
            <a:grpSpLocks/>
          </p:cNvGrpSpPr>
          <p:nvPr/>
        </p:nvGrpSpPr>
        <p:grpSpPr bwMode="auto">
          <a:xfrm>
            <a:off x="2000250" y="2428875"/>
            <a:ext cx="5238750" cy="1714500"/>
            <a:chOff x="2057400" y="1066800"/>
            <a:chExt cx="5238750" cy="1714500"/>
          </a:xfrm>
        </p:grpSpPr>
        <p:pic>
          <p:nvPicPr>
            <p:cNvPr id="6148" name="Picture 6" descr="http://www.cfs.gov.hk/english/programme/programme_rafs/images/ra41/ra41_pic01.jpg">
              <a:extLst>
                <a:ext uri="{FF2B5EF4-FFF2-40B4-BE49-F238E27FC236}">
                  <a16:creationId xmlns:a16="http://schemas.microsoft.com/office/drawing/2014/main" id="{03FF8027-04E5-4FD0-8744-A8E26EBC2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143000"/>
              <a:ext cx="523875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5 CuadroTexto">
              <a:extLst>
                <a:ext uri="{FF2B5EF4-FFF2-40B4-BE49-F238E27FC236}">
                  <a16:creationId xmlns:a16="http://schemas.microsoft.com/office/drawing/2014/main" id="{934689F2-1E38-4F75-9F0C-9CFFC3A832A0}"/>
                </a:ext>
              </a:extLst>
            </p:cNvPr>
            <p:cNvSpPr txBox="1">
              <a:spLocks noChangeArrowheads="1"/>
            </p:cNvSpPr>
            <p:nvPr/>
          </p:nvSpPr>
          <p:spPr bwMode="auto">
            <a:xfrm>
              <a:off x="3581400" y="1066800"/>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AR" altLang="es-AR">
                  <a:solidFill>
                    <a:srgbClr val="0033CC"/>
                  </a:solidFill>
                  <a:cs typeface="Arial" panose="020B0604020202020204" pitchFamily="34" charset="0"/>
                </a:rPr>
                <a:t>Nano-objetos</a:t>
              </a:r>
              <a:endParaRPr lang="en-US" altLang="es-AR">
                <a:solidFill>
                  <a:srgbClr val="0033CC"/>
                </a:solidFill>
                <a:cs typeface="Arial" panose="020B0604020202020204" pitchFamily="34" charset="0"/>
              </a:endParaRPr>
            </a:p>
          </p:txBody>
        </p:sp>
        <p:sp>
          <p:nvSpPr>
            <p:cNvPr id="6150" name="6 CuadroTexto">
              <a:extLst>
                <a:ext uri="{FF2B5EF4-FFF2-40B4-BE49-F238E27FC236}">
                  <a16:creationId xmlns:a16="http://schemas.microsoft.com/office/drawing/2014/main" id="{4E49CF3F-A553-410D-883F-3F1389E6671C}"/>
                </a:ext>
              </a:extLst>
            </p:cNvPr>
            <p:cNvSpPr txBox="1">
              <a:spLocks noChangeArrowheads="1"/>
            </p:cNvSpPr>
            <p:nvPr/>
          </p:nvSpPr>
          <p:spPr bwMode="auto">
            <a:xfrm>
              <a:off x="2438400" y="2209800"/>
              <a:ext cx="68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AR" altLang="es-AR">
                  <a:solidFill>
                    <a:srgbClr val="0033CC"/>
                  </a:solidFill>
                  <a:cs typeface="Arial" panose="020B0604020202020204" pitchFamily="34" charset="0"/>
                </a:rPr>
                <a:t>3D</a:t>
              </a:r>
              <a:endParaRPr lang="en-US" altLang="es-AR">
                <a:solidFill>
                  <a:srgbClr val="0033CC"/>
                </a:solidFill>
                <a:cs typeface="Arial" panose="020B0604020202020204" pitchFamily="34" charset="0"/>
              </a:endParaRPr>
            </a:p>
          </p:txBody>
        </p:sp>
        <p:sp>
          <p:nvSpPr>
            <p:cNvPr id="6151" name="7 CuadroTexto">
              <a:extLst>
                <a:ext uri="{FF2B5EF4-FFF2-40B4-BE49-F238E27FC236}">
                  <a16:creationId xmlns:a16="http://schemas.microsoft.com/office/drawing/2014/main" id="{739E0732-D4C0-4C41-B6F6-03D8BAE288B4}"/>
                </a:ext>
              </a:extLst>
            </p:cNvPr>
            <p:cNvSpPr txBox="1">
              <a:spLocks noChangeArrowheads="1"/>
            </p:cNvSpPr>
            <p:nvPr/>
          </p:nvSpPr>
          <p:spPr bwMode="auto">
            <a:xfrm>
              <a:off x="3810000" y="2209800"/>
              <a:ext cx="68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AR" altLang="es-AR">
                  <a:solidFill>
                    <a:srgbClr val="0033CC"/>
                  </a:solidFill>
                  <a:cs typeface="Arial" panose="020B0604020202020204" pitchFamily="34" charset="0"/>
                </a:rPr>
                <a:t>2D</a:t>
              </a:r>
              <a:endParaRPr lang="en-US" altLang="es-AR">
                <a:solidFill>
                  <a:srgbClr val="0033CC"/>
                </a:solidFill>
                <a:cs typeface="Arial" panose="020B0604020202020204" pitchFamily="34" charset="0"/>
              </a:endParaRPr>
            </a:p>
          </p:txBody>
        </p:sp>
        <p:sp>
          <p:nvSpPr>
            <p:cNvPr id="6152" name="8 CuadroTexto">
              <a:extLst>
                <a:ext uri="{FF2B5EF4-FFF2-40B4-BE49-F238E27FC236}">
                  <a16:creationId xmlns:a16="http://schemas.microsoft.com/office/drawing/2014/main" id="{8FAD6980-5502-4F30-8EB5-D08C9B10752F}"/>
                </a:ext>
              </a:extLst>
            </p:cNvPr>
            <p:cNvSpPr txBox="1">
              <a:spLocks noChangeArrowheads="1"/>
            </p:cNvSpPr>
            <p:nvPr/>
          </p:nvSpPr>
          <p:spPr bwMode="auto">
            <a:xfrm>
              <a:off x="5638800" y="2209800"/>
              <a:ext cx="68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AR" altLang="es-AR">
                  <a:solidFill>
                    <a:srgbClr val="0033CC"/>
                  </a:solidFill>
                  <a:cs typeface="Arial" panose="020B0604020202020204" pitchFamily="34" charset="0"/>
                </a:rPr>
                <a:t>1D</a:t>
              </a:r>
              <a:endParaRPr lang="en-US" altLang="es-AR">
                <a:solidFill>
                  <a:srgbClr val="0033CC"/>
                </a:solidFill>
                <a:cs typeface="Arial" panose="020B0604020202020204" pitchFamily="34" charset="0"/>
              </a:endParaRPr>
            </a:p>
          </p:txBody>
        </p:sp>
      </p:grpSp>
      <p:sp>
        <p:nvSpPr>
          <p:cNvPr id="10" name="9 CuadroTexto">
            <a:extLst>
              <a:ext uri="{FF2B5EF4-FFF2-40B4-BE49-F238E27FC236}">
                <a16:creationId xmlns:a16="http://schemas.microsoft.com/office/drawing/2014/main" id="{F57FF859-DE66-4F52-A691-BC380CFFF972}"/>
              </a:ext>
            </a:extLst>
          </p:cNvPr>
          <p:cNvSpPr txBox="1"/>
          <p:nvPr/>
        </p:nvSpPr>
        <p:spPr>
          <a:xfrm>
            <a:off x="0" y="142875"/>
            <a:ext cx="9144000" cy="461963"/>
          </a:xfrm>
          <a:prstGeom prst="rect">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es-AR" sz="2400" dirty="0">
                <a:cs typeface="Arial" pitchFamily="34" charset="0"/>
              </a:rPr>
              <a:t>Nano-objetos</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6C78941B-96C8-4D0C-8161-280532C7E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8" y="534988"/>
            <a:ext cx="9026525"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3">
            <a:extLst>
              <a:ext uri="{FF2B5EF4-FFF2-40B4-BE49-F238E27FC236}">
                <a16:creationId xmlns:a16="http://schemas.microsoft.com/office/drawing/2014/main" id="{FEFCC063-F2EA-4121-8120-B0D57F73E147}"/>
              </a:ext>
            </a:extLst>
          </p:cNvPr>
          <p:cNvSpPr>
            <a:spLocks noChangeArrowheads="1"/>
          </p:cNvSpPr>
          <p:nvPr/>
        </p:nvSpPr>
        <p:spPr bwMode="auto">
          <a:xfrm>
            <a:off x="4859338" y="260350"/>
            <a:ext cx="4060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s-AR" sz="1200" i="1"/>
              <a:t>C. Chang / Journal of Autoimmunity 34 (2010) J234eJ246</a:t>
            </a:r>
          </a:p>
        </p:txBody>
      </p:sp>
      <p:sp>
        <p:nvSpPr>
          <p:cNvPr id="57348" name="Rectangle 4">
            <a:extLst>
              <a:ext uri="{FF2B5EF4-FFF2-40B4-BE49-F238E27FC236}">
                <a16:creationId xmlns:a16="http://schemas.microsoft.com/office/drawing/2014/main" id="{0D1EA0A0-1441-4894-A5FB-8063E044B432}"/>
              </a:ext>
            </a:extLst>
          </p:cNvPr>
          <p:cNvSpPr>
            <a:spLocks noChangeArrowheads="1"/>
          </p:cNvSpPr>
          <p:nvPr/>
        </p:nvSpPr>
        <p:spPr bwMode="auto">
          <a:xfrm>
            <a:off x="0" y="3644900"/>
            <a:ext cx="9144000" cy="1944688"/>
          </a:xfrm>
          <a:prstGeom prst="rect">
            <a:avLst/>
          </a:prstGeom>
          <a:solidFill>
            <a:srgbClr val="FF0000">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72709" name="Text Box 5">
            <a:extLst>
              <a:ext uri="{FF2B5EF4-FFF2-40B4-BE49-F238E27FC236}">
                <a16:creationId xmlns:a16="http://schemas.microsoft.com/office/drawing/2014/main" id="{7764239D-195B-45DF-AB8F-6916F8BEE338}"/>
              </a:ext>
            </a:extLst>
          </p:cNvPr>
          <p:cNvSpPr txBox="1">
            <a:spLocks noChangeArrowheads="1"/>
          </p:cNvSpPr>
          <p:nvPr/>
        </p:nvSpPr>
        <p:spPr bwMode="auto">
          <a:xfrm>
            <a:off x="3851275" y="5084763"/>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s-AR"/>
              <a:t>10</a:t>
            </a:r>
            <a:r>
              <a:rPr lang="en-GB" altLang="es-AR" baseline="30000"/>
              <a:t>-15</a:t>
            </a:r>
            <a:r>
              <a:rPr lang="en-GB" altLang="es-AR"/>
              <a:t> m</a:t>
            </a:r>
          </a:p>
        </p:txBody>
      </p:sp>
      <p:sp>
        <p:nvSpPr>
          <p:cNvPr id="72710" name="Text Box 6">
            <a:extLst>
              <a:ext uri="{FF2B5EF4-FFF2-40B4-BE49-F238E27FC236}">
                <a16:creationId xmlns:a16="http://schemas.microsoft.com/office/drawing/2014/main" id="{E18DCA00-2442-481A-ABA1-68B9CCF1E302}"/>
              </a:ext>
            </a:extLst>
          </p:cNvPr>
          <p:cNvSpPr txBox="1">
            <a:spLocks noChangeArrowheads="1"/>
          </p:cNvSpPr>
          <p:nvPr/>
        </p:nvSpPr>
        <p:spPr bwMode="auto">
          <a:xfrm>
            <a:off x="3851275" y="4933950"/>
            <a:ext cx="936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s-AR"/>
              <a:t>10</a:t>
            </a:r>
            <a:r>
              <a:rPr lang="en-GB" altLang="es-AR" baseline="30000"/>
              <a:t>-12</a:t>
            </a:r>
            <a:r>
              <a:rPr lang="en-GB" altLang="es-AR"/>
              <a:t> m</a:t>
            </a:r>
          </a:p>
        </p:txBody>
      </p:sp>
      <p:sp>
        <p:nvSpPr>
          <p:cNvPr id="72711" name="Text Box 7">
            <a:extLst>
              <a:ext uri="{FF2B5EF4-FFF2-40B4-BE49-F238E27FC236}">
                <a16:creationId xmlns:a16="http://schemas.microsoft.com/office/drawing/2014/main" id="{6A15EE1A-5E64-4859-8029-CFF9532F8566}"/>
              </a:ext>
            </a:extLst>
          </p:cNvPr>
          <p:cNvSpPr txBox="1">
            <a:spLocks noChangeArrowheads="1"/>
          </p:cNvSpPr>
          <p:nvPr/>
        </p:nvSpPr>
        <p:spPr bwMode="auto">
          <a:xfrm>
            <a:off x="3779838" y="3062288"/>
            <a:ext cx="1223962" cy="457200"/>
          </a:xfrm>
          <a:prstGeom prst="rect">
            <a:avLst/>
          </a:prstGeom>
          <a:solidFill>
            <a:srgbClr val="FF0000">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s-AR" sz="2400" b="1"/>
              <a:t>10</a:t>
            </a:r>
            <a:r>
              <a:rPr lang="en-GB" altLang="es-AR" sz="2400" b="1" baseline="30000"/>
              <a:t>-9</a:t>
            </a:r>
            <a:r>
              <a:rPr lang="en-GB" altLang="es-AR" sz="2400" b="1"/>
              <a:t> m</a:t>
            </a:r>
          </a:p>
        </p:txBody>
      </p:sp>
      <p:sp>
        <p:nvSpPr>
          <p:cNvPr id="72712" name="Text Box 8">
            <a:extLst>
              <a:ext uri="{FF2B5EF4-FFF2-40B4-BE49-F238E27FC236}">
                <a16:creationId xmlns:a16="http://schemas.microsoft.com/office/drawing/2014/main" id="{E4D10274-39DD-43E9-9F54-3893A0FEA39B}"/>
              </a:ext>
            </a:extLst>
          </p:cNvPr>
          <p:cNvSpPr txBox="1">
            <a:spLocks noChangeArrowheads="1"/>
          </p:cNvSpPr>
          <p:nvPr/>
        </p:nvSpPr>
        <p:spPr bwMode="auto">
          <a:xfrm>
            <a:off x="3851275" y="5229225"/>
            <a:ext cx="936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s-AR"/>
              <a:t>10</a:t>
            </a:r>
            <a:r>
              <a:rPr lang="en-GB" altLang="es-AR" baseline="30000"/>
              <a:t>-18</a:t>
            </a:r>
            <a:r>
              <a:rPr lang="en-GB" altLang="es-AR"/>
              <a:t> m</a:t>
            </a:r>
          </a:p>
        </p:txBody>
      </p:sp>
      <p:sp>
        <p:nvSpPr>
          <p:cNvPr id="72713" name="Text Box 9">
            <a:extLst>
              <a:ext uri="{FF2B5EF4-FFF2-40B4-BE49-F238E27FC236}">
                <a16:creationId xmlns:a16="http://schemas.microsoft.com/office/drawing/2014/main" id="{BFDFBD13-3293-479A-BC6F-D6B3304542A4}"/>
              </a:ext>
            </a:extLst>
          </p:cNvPr>
          <p:cNvSpPr txBox="1">
            <a:spLocks noChangeArrowheads="1"/>
          </p:cNvSpPr>
          <p:nvPr/>
        </p:nvSpPr>
        <p:spPr bwMode="auto">
          <a:xfrm>
            <a:off x="0" y="6308725"/>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ES" altLang="es-AR"/>
              <a:t>Humanos:  2300 km vías aéreas 300 millones alvéolos (140 m</a:t>
            </a:r>
            <a:r>
              <a:rPr lang="es-ES" altLang="es-AR" baseline="30000"/>
              <a:t>2</a:t>
            </a:r>
            <a:r>
              <a:rPr lang="es-ES" altLang="es-AR"/>
              <a:t> sup int)</a:t>
            </a:r>
          </a:p>
        </p:txBody>
      </p:sp>
      <p:grpSp>
        <p:nvGrpSpPr>
          <p:cNvPr id="2" name="Group 12">
            <a:extLst>
              <a:ext uri="{FF2B5EF4-FFF2-40B4-BE49-F238E27FC236}">
                <a16:creationId xmlns:a16="http://schemas.microsoft.com/office/drawing/2014/main" id="{07848B10-5946-4149-AEE7-C4DF6DEF5179}"/>
              </a:ext>
            </a:extLst>
          </p:cNvPr>
          <p:cNvGrpSpPr>
            <a:grpSpLocks/>
          </p:cNvGrpSpPr>
          <p:nvPr/>
        </p:nvGrpSpPr>
        <p:grpSpPr bwMode="auto">
          <a:xfrm>
            <a:off x="6264275" y="5661025"/>
            <a:ext cx="2879725" cy="1008063"/>
            <a:chOff x="2699" y="2432"/>
            <a:chExt cx="1814" cy="635"/>
          </a:xfrm>
        </p:grpSpPr>
        <p:sp>
          <p:nvSpPr>
            <p:cNvPr id="72719" name="Line 13">
              <a:extLst>
                <a:ext uri="{FF2B5EF4-FFF2-40B4-BE49-F238E27FC236}">
                  <a16:creationId xmlns:a16="http://schemas.microsoft.com/office/drawing/2014/main" id="{DFFB5DE8-281B-4517-9923-1716D51365B0}"/>
                </a:ext>
              </a:extLst>
            </p:cNvPr>
            <p:cNvSpPr>
              <a:spLocks noChangeShapeType="1"/>
            </p:cNvSpPr>
            <p:nvPr/>
          </p:nvSpPr>
          <p:spPr bwMode="auto">
            <a:xfrm>
              <a:off x="3651" y="2432"/>
              <a:ext cx="0" cy="63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72720" name="Text Box 14">
              <a:extLst>
                <a:ext uri="{FF2B5EF4-FFF2-40B4-BE49-F238E27FC236}">
                  <a16:creationId xmlns:a16="http://schemas.microsoft.com/office/drawing/2014/main" id="{10665E06-71CD-49B1-B0E8-6C026E453021}"/>
                </a:ext>
              </a:extLst>
            </p:cNvPr>
            <p:cNvSpPr txBox="1">
              <a:spLocks noChangeArrowheads="1"/>
            </p:cNvSpPr>
            <p:nvPr/>
          </p:nvSpPr>
          <p:spPr bwMode="auto">
            <a:xfrm>
              <a:off x="2699" y="2523"/>
              <a:ext cx="63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a:t>sangre</a:t>
              </a:r>
            </a:p>
          </p:txBody>
        </p:sp>
        <p:sp>
          <p:nvSpPr>
            <p:cNvPr id="72721" name="Text Box 15">
              <a:extLst>
                <a:ext uri="{FF2B5EF4-FFF2-40B4-BE49-F238E27FC236}">
                  <a16:creationId xmlns:a16="http://schemas.microsoft.com/office/drawing/2014/main" id="{83BB23BF-F8F9-4271-AD70-663DA58F299C}"/>
                </a:ext>
              </a:extLst>
            </p:cNvPr>
            <p:cNvSpPr txBox="1">
              <a:spLocks noChangeArrowheads="1"/>
            </p:cNvSpPr>
            <p:nvPr/>
          </p:nvSpPr>
          <p:spPr bwMode="auto">
            <a:xfrm>
              <a:off x="4059" y="2523"/>
              <a:ext cx="4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a:t>aire</a:t>
              </a:r>
            </a:p>
          </p:txBody>
        </p:sp>
        <p:sp>
          <p:nvSpPr>
            <p:cNvPr id="72722" name="Text Box 16">
              <a:extLst>
                <a:ext uri="{FF2B5EF4-FFF2-40B4-BE49-F238E27FC236}">
                  <a16:creationId xmlns:a16="http://schemas.microsoft.com/office/drawing/2014/main" id="{81E9E88F-F460-455F-8502-155D7960E21D}"/>
                </a:ext>
              </a:extLst>
            </p:cNvPr>
            <p:cNvSpPr txBox="1">
              <a:spLocks noChangeArrowheads="1"/>
            </p:cNvSpPr>
            <p:nvPr/>
          </p:nvSpPr>
          <p:spPr bwMode="auto">
            <a:xfrm>
              <a:off x="3288" y="2523"/>
              <a:ext cx="726" cy="231"/>
            </a:xfrm>
            <a:prstGeom prst="rect">
              <a:avLst/>
            </a:prstGeom>
            <a:gradFill rotWithShape="1">
              <a:gsLst>
                <a:gs pos="0">
                  <a:srgbClr val="FF3399"/>
                </a:gs>
                <a:gs pos="100000">
                  <a:srgbClr val="99CC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a:t>500 nm</a:t>
              </a:r>
            </a:p>
          </p:txBody>
        </p:sp>
      </p:grpSp>
      <p:sp>
        <p:nvSpPr>
          <p:cNvPr id="72715" name="Text Box 17">
            <a:extLst>
              <a:ext uri="{FF2B5EF4-FFF2-40B4-BE49-F238E27FC236}">
                <a16:creationId xmlns:a16="http://schemas.microsoft.com/office/drawing/2014/main" id="{9088A0DD-9A13-4306-8330-956116B5F8F0}"/>
              </a:ext>
            </a:extLst>
          </p:cNvPr>
          <p:cNvSpPr txBox="1">
            <a:spLocks noChangeArrowheads="1"/>
          </p:cNvSpPr>
          <p:nvPr/>
        </p:nvSpPr>
        <p:spPr bwMode="auto">
          <a:xfrm>
            <a:off x="0" y="1570038"/>
            <a:ext cx="9144000" cy="214312"/>
          </a:xfrm>
          <a:prstGeom prst="rect">
            <a:avLst/>
          </a:prstGeom>
          <a:solidFill>
            <a:srgbClr val="00CCFF">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sz="800" b="1"/>
              <a:t>              Sólidos diámetro aerodinámico &lt; 10 </a:t>
            </a:r>
            <a:r>
              <a:rPr lang="es-ES" altLang="es-AR" sz="800" b="1">
                <a:sym typeface="Symbol" panose="05050102010706020507" pitchFamily="18" charset="2"/>
              </a:rPr>
              <a:t>m</a:t>
            </a:r>
          </a:p>
        </p:txBody>
      </p:sp>
      <p:sp>
        <p:nvSpPr>
          <p:cNvPr id="72716" name="Rectangle 20">
            <a:extLst>
              <a:ext uri="{FF2B5EF4-FFF2-40B4-BE49-F238E27FC236}">
                <a16:creationId xmlns:a16="http://schemas.microsoft.com/office/drawing/2014/main" id="{4DA4DDB4-D61E-4294-926A-17C5C34882E3}"/>
              </a:ext>
            </a:extLst>
          </p:cNvPr>
          <p:cNvSpPr>
            <a:spLocks noChangeArrowheads="1"/>
          </p:cNvSpPr>
          <p:nvPr/>
        </p:nvSpPr>
        <p:spPr bwMode="auto">
          <a:xfrm>
            <a:off x="7740650" y="2781300"/>
            <a:ext cx="1403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b="1"/>
              <a:t>Clearance mucociliar</a:t>
            </a:r>
          </a:p>
        </p:txBody>
      </p:sp>
      <p:sp>
        <p:nvSpPr>
          <p:cNvPr id="72717" name="Rectangle 21">
            <a:extLst>
              <a:ext uri="{FF2B5EF4-FFF2-40B4-BE49-F238E27FC236}">
                <a16:creationId xmlns:a16="http://schemas.microsoft.com/office/drawing/2014/main" id="{7C8273FC-0EA7-4973-AEE8-915AE8ADC9A6}"/>
              </a:ext>
            </a:extLst>
          </p:cNvPr>
          <p:cNvSpPr>
            <a:spLocks noChangeArrowheads="1"/>
          </p:cNvSpPr>
          <p:nvPr/>
        </p:nvSpPr>
        <p:spPr bwMode="auto">
          <a:xfrm>
            <a:off x="7596188" y="4292600"/>
            <a:ext cx="15478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b="1"/>
              <a:t>Clearance macrofagico </a:t>
            </a:r>
          </a:p>
        </p:txBody>
      </p:sp>
    </p:spTree>
    <p:extLst>
      <p:ext uri="{BB962C8B-B14F-4D97-AF65-F5344CB8AC3E}">
        <p14:creationId xmlns:p14="http://schemas.microsoft.com/office/powerpoint/2010/main" val="190708779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wipe(left)">
                                      <p:cBhvr>
                                        <p:cTn id="7" dur="1000"/>
                                        <p:tgtEl>
                                          <p:spTgt spid="573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a:extLst>
              <a:ext uri="{FF2B5EF4-FFF2-40B4-BE49-F238E27FC236}">
                <a16:creationId xmlns:a16="http://schemas.microsoft.com/office/drawing/2014/main" id="{3AE9AF2E-3059-4455-8868-D415D3F235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0" y="1628775"/>
            <a:ext cx="53975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6">
            <a:extLst>
              <a:ext uri="{FF2B5EF4-FFF2-40B4-BE49-F238E27FC236}">
                <a16:creationId xmlns:a16="http://schemas.microsoft.com/office/drawing/2014/main" id="{5920B5BB-04BC-4E59-B4D7-7A4F46553EAD}"/>
              </a:ext>
            </a:extLst>
          </p:cNvPr>
          <p:cNvSpPr txBox="1">
            <a:spLocks noChangeArrowheads="1"/>
          </p:cNvSpPr>
          <p:nvPr/>
        </p:nvSpPr>
        <p:spPr bwMode="auto">
          <a:xfrm>
            <a:off x="574675" y="1289050"/>
            <a:ext cx="30607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s-AR" altLang="es-AR"/>
              <a:t>Deposicion de nano-objetos inhalados: gobernada por difusion</a:t>
            </a:r>
          </a:p>
        </p:txBody>
      </p:sp>
      <p:sp>
        <p:nvSpPr>
          <p:cNvPr id="73732" name="Rectangle 7">
            <a:extLst>
              <a:ext uri="{FF2B5EF4-FFF2-40B4-BE49-F238E27FC236}">
                <a16:creationId xmlns:a16="http://schemas.microsoft.com/office/drawing/2014/main" id="{9187BEF0-7A9F-4CB1-96E9-24F6C3CA43E4}"/>
              </a:ext>
            </a:extLst>
          </p:cNvPr>
          <p:cNvSpPr>
            <a:spLocks noChangeArrowheads="1"/>
          </p:cNvSpPr>
          <p:nvPr/>
        </p:nvSpPr>
        <p:spPr bwMode="auto">
          <a:xfrm>
            <a:off x="0" y="2349500"/>
            <a:ext cx="37084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s-AR"/>
              <a:t>En la nano-escala el impacto y sedimentacion gravitacional  son irrelevantes y la deposicion no depende del diametro hidrodinamico </a:t>
            </a:r>
          </a:p>
        </p:txBody>
      </p:sp>
      <p:sp>
        <p:nvSpPr>
          <p:cNvPr id="73733" name="Rectangle 9">
            <a:extLst>
              <a:ext uri="{FF2B5EF4-FFF2-40B4-BE49-F238E27FC236}">
                <a16:creationId xmlns:a16="http://schemas.microsoft.com/office/drawing/2014/main" id="{E36B6FA6-CEA1-4A9D-A39A-BCE5BDC0914F}"/>
              </a:ext>
            </a:extLst>
          </p:cNvPr>
          <p:cNvSpPr>
            <a:spLocks noChangeArrowheads="1"/>
          </p:cNvSpPr>
          <p:nvPr/>
        </p:nvSpPr>
        <p:spPr bwMode="auto">
          <a:xfrm>
            <a:off x="0" y="3933825"/>
            <a:ext cx="36353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s-AR"/>
              <a:t>20% nano-objetos 100 nm  se depositaran en la zona alveolar y 5%  en la traqueobronquial.</a:t>
            </a:r>
            <a:endParaRPr lang="es-AR" altLang="es-AR"/>
          </a:p>
        </p:txBody>
      </p:sp>
    </p:spTree>
    <p:extLst>
      <p:ext uri="{BB962C8B-B14F-4D97-AF65-F5344CB8AC3E}">
        <p14:creationId xmlns:p14="http://schemas.microsoft.com/office/powerpoint/2010/main" val="51604111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B67CDE42-2E93-4895-ADD6-5EEF199D0823}"/>
              </a:ext>
            </a:extLst>
          </p:cNvPr>
          <p:cNvSpPr/>
          <p:nvPr/>
        </p:nvSpPr>
        <p:spPr>
          <a:xfrm>
            <a:off x="499889" y="476672"/>
            <a:ext cx="8320583" cy="4001095"/>
          </a:xfrm>
          <a:prstGeom prst="rect">
            <a:avLst/>
          </a:prstGeom>
        </p:spPr>
        <p:txBody>
          <a:bodyPr wrap="square">
            <a:spAutoFit/>
          </a:bodyPr>
          <a:lstStyle/>
          <a:p>
            <a:r>
              <a:rPr lang="es-AR" sz="1200" dirty="0">
                <a:solidFill>
                  <a:srgbClr val="000000"/>
                </a:solidFill>
                <a:latin typeface="+mn-lt"/>
              </a:rPr>
              <a:t>. </a:t>
            </a:r>
          </a:p>
          <a:p>
            <a:r>
              <a:rPr lang="es-AR" sz="1200" dirty="0">
                <a:solidFill>
                  <a:srgbClr val="000000"/>
                </a:solidFill>
                <a:latin typeface="+mn-lt"/>
              </a:rPr>
              <a:t>	La inhalación de </a:t>
            </a:r>
            <a:r>
              <a:rPr lang="es-AR" sz="1200" b="1" dirty="0">
                <a:solidFill>
                  <a:srgbClr val="000000"/>
                </a:solidFill>
              </a:rPr>
              <a:t>MNP </a:t>
            </a:r>
            <a:r>
              <a:rPr lang="es-AR" sz="1200" dirty="0" err="1">
                <a:solidFill>
                  <a:srgbClr val="000000"/>
                </a:solidFill>
                <a:latin typeface="+mn-lt"/>
              </a:rPr>
              <a:t>biopersistentes</a:t>
            </a:r>
            <a:r>
              <a:rPr lang="es-AR" sz="1200" dirty="0">
                <a:solidFill>
                  <a:srgbClr val="000000"/>
                </a:solidFill>
                <a:latin typeface="+mn-lt"/>
              </a:rPr>
              <a:t> podría causar </a:t>
            </a:r>
            <a:r>
              <a:rPr lang="es-AR" sz="1200" dirty="0" err="1">
                <a:solidFill>
                  <a:srgbClr val="000000"/>
                </a:solidFill>
                <a:latin typeface="+mn-lt"/>
              </a:rPr>
              <a:t>carcinogenicidad</a:t>
            </a:r>
            <a:r>
              <a:rPr lang="es-AR" sz="1200" dirty="0">
                <a:solidFill>
                  <a:srgbClr val="000000"/>
                </a:solidFill>
                <a:latin typeface="+mn-lt"/>
              </a:rPr>
              <a:t>. La sobrecarga por </a:t>
            </a:r>
            <a:r>
              <a:rPr lang="es-AR" sz="1200" b="1" dirty="0">
                <a:solidFill>
                  <a:srgbClr val="000000"/>
                </a:solidFill>
                <a:latin typeface="+mn-lt"/>
              </a:rPr>
              <a:t>GBP </a:t>
            </a:r>
            <a:r>
              <a:rPr lang="es-AR" sz="1200" dirty="0">
                <a:solidFill>
                  <a:srgbClr val="000000"/>
                </a:solidFill>
                <a:latin typeface="+mn-lt"/>
              </a:rPr>
              <a:t>se define como la incapacidad de los macrófagos alveolares (AM) para remover </a:t>
            </a:r>
            <a:r>
              <a:rPr lang="es-AR" sz="1200" b="1" dirty="0">
                <a:solidFill>
                  <a:srgbClr val="000000"/>
                </a:solidFill>
              </a:rPr>
              <a:t>MNP </a:t>
            </a:r>
            <a:r>
              <a:rPr lang="es-AR" sz="1200" dirty="0">
                <a:solidFill>
                  <a:srgbClr val="000000"/>
                </a:solidFill>
                <a:latin typeface="+mn-lt"/>
              </a:rPr>
              <a:t>[debido a perdida de movilidad de AM]  (</a:t>
            </a:r>
            <a:r>
              <a:rPr lang="en-US" sz="1000" dirty="0">
                <a:solidFill>
                  <a:srgbClr val="3333FF"/>
                </a:solidFill>
                <a:highlight>
                  <a:srgbClr val="FFFF00"/>
                </a:highlight>
              </a:rPr>
              <a:t>Morrow, P.E., 1988. Possible mechanisms to explain dust overloading of the lungs. </a:t>
            </a:r>
            <a:r>
              <a:rPr lang="pt-BR" sz="1000" dirty="0">
                <a:solidFill>
                  <a:srgbClr val="3333FF"/>
                </a:solidFill>
                <a:highlight>
                  <a:srgbClr val="FFFF00"/>
                </a:highlight>
              </a:rPr>
              <a:t>Fundam. </a:t>
            </a:r>
            <a:r>
              <a:rPr lang="pt-BR" sz="1000" dirty="0" err="1">
                <a:solidFill>
                  <a:srgbClr val="3333FF"/>
                </a:solidFill>
                <a:highlight>
                  <a:srgbClr val="FFFF00"/>
                </a:highlight>
              </a:rPr>
              <a:t>Appl</a:t>
            </a:r>
            <a:r>
              <a:rPr lang="pt-BR" sz="1000" dirty="0">
                <a:solidFill>
                  <a:srgbClr val="3333FF"/>
                </a:solidFill>
                <a:highlight>
                  <a:srgbClr val="FFFF00"/>
                </a:highlight>
              </a:rPr>
              <a:t>. </a:t>
            </a:r>
            <a:r>
              <a:rPr lang="pt-BR" sz="1000" dirty="0" err="1">
                <a:solidFill>
                  <a:srgbClr val="3333FF"/>
                </a:solidFill>
                <a:highlight>
                  <a:srgbClr val="FFFF00"/>
                </a:highlight>
              </a:rPr>
              <a:t>Toxicol</a:t>
            </a:r>
            <a:r>
              <a:rPr lang="pt-BR" sz="1000" dirty="0">
                <a:solidFill>
                  <a:srgbClr val="3333FF"/>
                </a:solidFill>
                <a:highlight>
                  <a:srgbClr val="FFFF00"/>
                </a:highlight>
              </a:rPr>
              <a:t>. 10 (3), 369–384)</a:t>
            </a:r>
            <a:r>
              <a:rPr lang="pt-BR" dirty="0"/>
              <a:t>.</a:t>
            </a:r>
            <a:r>
              <a:rPr lang="es-AR" sz="1200" dirty="0">
                <a:solidFill>
                  <a:srgbClr val="000000"/>
                </a:solidFill>
                <a:latin typeface="+mn-lt"/>
              </a:rPr>
              <a:t>Esto conlleva a una reducción progresiva del aclaramiento de </a:t>
            </a:r>
            <a:r>
              <a:rPr lang="es-AR" sz="1200" b="1" dirty="0">
                <a:solidFill>
                  <a:srgbClr val="000000"/>
                </a:solidFill>
              </a:rPr>
              <a:t>MNP </a:t>
            </a:r>
            <a:r>
              <a:rPr lang="es-AR" sz="1200" dirty="0">
                <a:solidFill>
                  <a:srgbClr val="000000"/>
                </a:solidFill>
                <a:latin typeface="+mn-lt"/>
              </a:rPr>
              <a:t>en la zona alveolar. </a:t>
            </a:r>
          </a:p>
          <a:p>
            <a:r>
              <a:rPr lang="es-AR" sz="1200" dirty="0">
                <a:solidFill>
                  <a:srgbClr val="000000"/>
                </a:solidFill>
                <a:latin typeface="+mn-lt"/>
              </a:rPr>
              <a:t>	</a:t>
            </a:r>
            <a:r>
              <a:rPr lang="es-AR" sz="1200" b="1" dirty="0">
                <a:solidFill>
                  <a:srgbClr val="000000"/>
                </a:solidFill>
                <a:latin typeface="+mn-lt"/>
              </a:rPr>
              <a:t>Hipótesis volumétrica </a:t>
            </a:r>
            <a:r>
              <a:rPr lang="es-AR" sz="1200" dirty="0">
                <a:solidFill>
                  <a:srgbClr val="000000"/>
                </a:solidFill>
                <a:latin typeface="+mn-lt"/>
              </a:rPr>
              <a:t>(deben considerarse los espacio vacíos dentro del paquete de partículas; no es la densidad del material sino la densidad del empaquetamiento lo que determina su volumen).  En ratas, se ha establecido que la sobrecarga se inicia cuando el volumen del material respirado sobrepasa el 6% del volumen AM. Al llegar al 60 % el aclaramiento cesa por completo (</a:t>
            </a:r>
            <a:r>
              <a:rPr lang="en-US" sz="1000" dirty="0" err="1">
                <a:solidFill>
                  <a:srgbClr val="3333FF"/>
                </a:solidFill>
                <a:highlight>
                  <a:srgbClr val="FFFF00"/>
                </a:highlight>
                <a:latin typeface="+mj-lt"/>
              </a:rPr>
              <a:t>Oberdörster</a:t>
            </a:r>
            <a:r>
              <a:rPr lang="en-US" sz="1000" dirty="0">
                <a:solidFill>
                  <a:srgbClr val="3333FF"/>
                </a:solidFill>
                <a:highlight>
                  <a:srgbClr val="FFFF00"/>
                </a:highlight>
                <a:latin typeface="+mj-lt"/>
              </a:rPr>
              <a:t>, G., Ferin, J., Morrow, P.E., 1992b. Volumetric loading of alveolar macrophages (AM): a possible basis for diminished AM-mediated particle clearance. Exp. Lung Res. </a:t>
            </a:r>
            <a:r>
              <a:rPr lang="es-AR" sz="1000" dirty="0">
                <a:solidFill>
                  <a:srgbClr val="3333FF"/>
                </a:solidFill>
                <a:highlight>
                  <a:srgbClr val="FFFF00"/>
                </a:highlight>
                <a:latin typeface="+mj-lt"/>
              </a:rPr>
              <a:t>18 (1), 87–104)</a:t>
            </a:r>
          </a:p>
          <a:p>
            <a:r>
              <a:rPr lang="es-AR" sz="1200" dirty="0">
                <a:solidFill>
                  <a:srgbClr val="000000"/>
                </a:solidFill>
              </a:rPr>
              <a:t>	Otros autores en cambio, plantean que </a:t>
            </a:r>
            <a:r>
              <a:rPr lang="es-AR" sz="1200" b="1" dirty="0">
                <a:solidFill>
                  <a:srgbClr val="000000"/>
                </a:solidFill>
              </a:rPr>
              <a:t>la sobrecarga se correlaciona con el área de los </a:t>
            </a:r>
            <a:r>
              <a:rPr lang="es-AR" sz="1200" b="1" dirty="0" err="1">
                <a:solidFill>
                  <a:srgbClr val="000000"/>
                </a:solidFill>
              </a:rPr>
              <a:t>PSPs</a:t>
            </a:r>
            <a:r>
              <a:rPr lang="es-AR" sz="1200" dirty="0">
                <a:solidFill>
                  <a:srgbClr val="000000"/>
                </a:solidFill>
              </a:rPr>
              <a:t>, </a:t>
            </a:r>
            <a:r>
              <a:rPr lang="es-AR" sz="1200" dirty="0">
                <a:solidFill>
                  <a:srgbClr val="0000FF"/>
                </a:solidFill>
              </a:rPr>
              <a:t>(</a:t>
            </a:r>
            <a:r>
              <a:rPr lang="es-AR" sz="1000" dirty="0" err="1">
                <a:solidFill>
                  <a:srgbClr val="3333FF"/>
                </a:solidFill>
                <a:highlight>
                  <a:srgbClr val="FFFF00"/>
                </a:highlight>
              </a:rPr>
              <a:t>Oberdörster</a:t>
            </a:r>
            <a:r>
              <a:rPr lang="es-AR" sz="1000" dirty="0">
                <a:solidFill>
                  <a:srgbClr val="3333FF"/>
                </a:solidFill>
                <a:highlight>
                  <a:srgbClr val="FFFF00"/>
                </a:highlight>
              </a:rPr>
              <a:t>, G., </a:t>
            </a:r>
            <a:r>
              <a:rPr lang="es-AR" sz="1000" dirty="0" err="1">
                <a:solidFill>
                  <a:srgbClr val="3333FF"/>
                </a:solidFill>
                <a:highlight>
                  <a:srgbClr val="FFFF00"/>
                </a:highlight>
              </a:rPr>
              <a:t>Ferin</a:t>
            </a:r>
            <a:r>
              <a:rPr lang="es-AR" sz="1000" dirty="0">
                <a:solidFill>
                  <a:srgbClr val="3333FF"/>
                </a:solidFill>
                <a:highlight>
                  <a:srgbClr val="FFFF00"/>
                </a:highlight>
              </a:rPr>
              <a:t>, J., </a:t>
            </a:r>
            <a:r>
              <a:rPr lang="es-AR" sz="1000" dirty="0" err="1">
                <a:solidFill>
                  <a:srgbClr val="3333FF"/>
                </a:solidFill>
                <a:highlight>
                  <a:srgbClr val="FFFF00"/>
                </a:highlight>
              </a:rPr>
              <a:t>Lehnert</a:t>
            </a:r>
            <a:r>
              <a:rPr lang="es-AR" sz="1000" dirty="0">
                <a:solidFill>
                  <a:srgbClr val="3333FF"/>
                </a:solidFill>
                <a:highlight>
                  <a:srgbClr val="FFFF00"/>
                </a:highlight>
              </a:rPr>
              <a:t>, B.E., 1994. </a:t>
            </a:r>
            <a:r>
              <a:rPr lang="es-AR" sz="1000" dirty="0" err="1">
                <a:solidFill>
                  <a:srgbClr val="3333FF"/>
                </a:solidFill>
                <a:highlight>
                  <a:srgbClr val="FFFF00"/>
                </a:highlight>
              </a:rPr>
              <a:t>Correlation</a:t>
            </a:r>
            <a:r>
              <a:rPr lang="es-AR" sz="1000" dirty="0">
                <a:solidFill>
                  <a:srgbClr val="3333FF"/>
                </a:solidFill>
                <a:highlight>
                  <a:srgbClr val="FFFF00"/>
                </a:highlight>
              </a:rPr>
              <a:t> </a:t>
            </a:r>
            <a:r>
              <a:rPr lang="es-AR" sz="1000" dirty="0" err="1">
                <a:solidFill>
                  <a:srgbClr val="3333FF"/>
                </a:solidFill>
                <a:highlight>
                  <a:srgbClr val="FFFF00"/>
                </a:highlight>
              </a:rPr>
              <a:t>between</a:t>
            </a:r>
            <a:r>
              <a:rPr lang="es-AR" sz="1000" dirty="0">
                <a:solidFill>
                  <a:srgbClr val="3333FF"/>
                </a:solidFill>
                <a:highlight>
                  <a:srgbClr val="FFFF00"/>
                </a:highlight>
              </a:rPr>
              <a:t> </a:t>
            </a:r>
            <a:r>
              <a:rPr lang="es-AR" sz="1000" dirty="0" err="1">
                <a:solidFill>
                  <a:srgbClr val="3333FF"/>
                </a:solidFill>
                <a:highlight>
                  <a:srgbClr val="FFFF00"/>
                </a:highlight>
              </a:rPr>
              <a:t>particle-size</a:t>
            </a:r>
            <a:r>
              <a:rPr lang="es-AR" sz="1000" dirty="0">
                <a:solidFill>
                  <a:srgbClr val="3333FF"/>
                </a:solidFill>
                <a:highlight>
                  <a:srgbClr val="FFFF00"/>
                </a:highlight>
              </a:rPr>
              <a:t>, in-vivo </a:t>
            </a:r>
            <a:r>
              <a:rPr lang="en-US" sz="1000" dirty="0">
                <a:solidFill>
                  <a:srgbClr val="3333FF"/>
                </a:solidFill>
                <a:highlight>
                  <a:srgbClr val="FFFF00"/>
                </a:highlight>
              </a:rPr>
              <a:t>particle persistence, and lung injury. Environ. Health </a:t>
            </a:r>
            <a:r>
              <a:rPr lang="en-US" sz="1000" dirty="0" err="1">
                <a:solidFill>
                  <a:srgbClr val="3333FF"/>
                </a:solidFill>
                <a:highlight>
                  <a:srgbClr val="FFFF00"/>
                </a:highlight>
              </a:rPr>
              <a:t>Perspect</a:t>
            </a:r>
            <a:r>
              <a:rPr lang="en-US" sz="1000" dirty="0">
                <a:solidFill>
                  <a:srgbClr val="3333FF"/>
                </a:solidFill>
                <a:highlight>
                  <a:srgbClr val="FFFF00"/>
                </a:highlight>
              </a:rPr>
              <a:t>. 102, 173–179)</a:t>
            </a:r>
            <a:endParaRPr lang="es-AR" sz="1000" dirty="0">
              <a:solidFill>
                <a:srgbClr val="3333FF"/>
              </a:solidFill>
              <a:highlight>
                <a:srgbClr val="FFFF00"/>
              </a:highlight>
            </a:endParaRPr>
          </a:p>
          <a:p>
            <a:pPr algn="just"/>
            <a:r>
              <a:rPr lang="es-AR" sz="1200" dirty="0"/>
              <a:t>	En definitiva, la función de los AM en el aclaramiento de </a:t>
            </a:r>
            <a:r>
              <a:rPr lang="es-AR" sz="1200" b="1" dirty="0"/>
              <a:t>MNP </a:t>
            </a:r>
            <a:r>
              <a:rPr lang="es-AR" sz="1200" dirty="0"/>
              <a:t>de baja </a:t>
            </a:r>
            <a:r>
              <a:rPr lang="es-AR" sz="1200" dirty="0" err="1"/>
              <a:t>biosolubilidad</a:t>
            </a:r>
            <a:r>
              <a:rPr lang="es-AR" sz="1200" dirty="0"/>
              <a:t>, es un indicador sensible de efectos adversos que se puede aplicar tanto a partículas de baja como de alta toxicidad. La sobrecarga volumétrica puede ser un indicador útil en el caso de micropartículas </a:t>
            </a:r>
            <a:r>
              <a:rPr lang="es-AR" sz="1200" b="1" dirty="0"/>
              <a:t>PSP</a:t>
            </a:r>
            <a:r>
              <a:rPr lang="es-AR" sz="1200" dirty="0"/>
              <a:t>. La dosimetría basada en área superficial de partícula por otro lado, es considerada por algunos autores como mas universalmente aplicable tanto a miro como a nanopartículas. </a:t>
            </a:r>
          </a:p>
          <a:p>
            <a:pPr algn="just"/>
            <a:r>
              <a:rPr lang="es-AR" sz="1200" dirty="0"/>
              <a:t>	Independientemente del parámetro aplicado,  la determinación del tiempo medio de retención sitio especifica de</a:t>
            </a:r>
            <a:r>
              <a:rPr lang="es-AR" sz="1200" b="1" dirty="0">
                <a:solidFill>
                  <a:srgbClr val="000000"/>
                </a:solidFill>
              </a:rPr>
              <a:t> MNP</a:t>
            </a:r>
            <a:r>
              <a:rPr lang="es-AR" sz="1200" dirty="0"/>
              <a:t>, es un indicador clave de la función de AM relacionada con la sobrecarga. </a:t>
            </a:r>
          </a:p>
          <a:p>
            <a:endParaRPr lang="es-AR" sz="1200" dirty="0">
              <a:latin typeface="+mn-lt"/>
            </a:endParaRPr>
          </a:p>
        </p:txBody>
      </p:sp>
      <p:sp>
        <p:nvSpPr>
          <p:cNvPr id="2" name="Rectángulo 1">
            <a:extLst>
              <a:ext uri="{FF2B5EF4-FFF2-40B4-BE49-F238E27FC236}">
                <a16:creationId xmlns:a16="http://schemas.microsoft.com/office/drawing/2014/main" id="{C587441F-87B9-4072-A1CC-BA3A478347AB}"/>
              </a:ext>
            </a:extLst>
          </p:cNvPr>
          <p:cNvSpPr/>
          <p:nvPr/>
        </p:nvSpPr>
        <p:spPr>
          <a:xfrm>
            <a:off x="0" y="-4363"/>
            <a:ext cx="9144000" cy="461665"/>
          </a:xfrm>
          <a:prstGeom prst="rect">
            <a:avLst/>
          </a:prstGeom>
          <a:ln w="38100">
            <a:solidFill>
              <a:schemeClr val="tx1"/>
            </a:solidFill>
          </a:ln>
        </p:spPr>
        <p:txBody>
          <a:bodyPr wrap="square">
            <a:spAutoFit/>
          </a:bodyPr>
          <a:lstStyle/>
          <a:p>
            <a:pPr algn="ctr"/>
            <a:r>
              <a:rPr lang="es-AR" sz="2400" b="1" dirty="0">
                <a:solidFill>
                  <a:srgbClr val="000000"/>
                </a:solidFill>
              </a:rPr>
              <a:t>El concepto de sobrecarga de inhalación de nanopartículas</a:t>
            </a:r>
            <a:endParaRPr lang="es-AR" sz="2400" dirty="0"/>
          </a:p>
        </p:txBody>
      </p:sp>
    </p:spTree>
    <p:extLst>
      <p:ext uri="{BB962C8B-B14F-4D97-AF65-F5344CB8AC3E}">
        <p14:creationId xmlns:p14="http://schemas.microsoft.com/office/powerpoint/2010/main" val="123423386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a:extLst>
              <a:ext uri="{FF2B5EF4-FFF2-40B4-BE49-F238E27FC236}">
                <a16:creationId xmlns:a16="http://schemas.microsoft.com/office/drawing/2014/main" id="{7050F326-491F-4761-BD6E-0172F42D6D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875"/>
            <a:ext cx="918368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5">
            <a:extLst>
              <a:ext uri="{FF2B5EF4-FFF2-40B4-BE49-F238E27FC236}">
                <a16:creationId xmlns:a16="http://schemas.microsoft.com/office/drawing/2014/main" id="{5752A0C5-5D83-4EDB-8798-20282AF59B9E}"/>
              </a:ext>
            </a:extLst>
          </p:cNvPr>
          <p:cNvSpPr>
            <a:spLocks noChangeArrowheads="1"/>
          </p:cNvSpPr>
          <p:nvPr/>
        </p:nvSpPr>
        <p:spPr bwMode="auto">
          <a:xfrm>
            <a:off x="0" y="580548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s-AR" altLang="es-AR"/>
              <a:t>Copyright © 2008 Macmillan Publishers Limited</a:t>
            </a:r>
          </a:p>
        </p:txBody>
      </p:sp>
      <p:sp>
        <p:nvSpPr>
          <p:cNvPr id="74756" name="Text Box 6">
            <a:extLst>
              <a:ext uri="{FF2B5EF4-FFF2-40B4-BE49-F238E27FC236}">
                <a16:creationId xmlns:a16="http://schemas.microsoft.com/office/drawing/2014/main" id="{58A6D7B0-5341-42A2-B1F4-436BFFDDCE9C}"/>
              </a:ext>
            </a:extLst>
          </p:cNvPr>
          <p:cNvSpPr txBox="1">
            <a:spLocks noChangeArrowheads="1"/>
          </p:cNvSpPr>
          <p:nvPr/>
        </p:nvSpPr>
        <p:spPr bwMode="auto">
          <a:xfrm>
            <a:off x="0" y="836613"/>
            <a:ext cx="2051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b="1">
                <a:solidFill>
                  <a:srgbClr val="FF3300"/>
                </a:solidFill>
              </a:rPr>
              <a:t>Fagocitosis frustrada</a:t>
            </a:r>
          </a:p>
        </p:txBody>
      </p:sp>
      <p:sp>
        <p:nvSpPr>
          <p:cNvPr id="74757" name="Text Box 7">
            <a:extLst>
              <a:ext uri="{FF2B5EF4-FFF2-40B4-BE49-F238E27FC236}">
                <a16:creationId xmlns:a16="http://schemas.microsoft.com/office/drawing/2014/main" id="{BBB50D44-B177-4014-A023-41213342F70C}"/>
              </a:ext>
            </a:extLst>
          </p:cNvPr>
          <p:cNvSpPr txBox="1">
            <a:spLocks noChangeArrowheads="1"/>
          </p:cNvSpPr>
          <p:nvPr/>
        </p:nvSpPr>
        <p:spPr bwMode="auto">
          <a:xfrm>
            <a:off x="0" y="5013325"/>
            <a:ext cx="2232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b="1">
                <a:solidFill>
                  <a:srgbClr val="3333FF"/>
                </a:solidFill>
              </a:rPr>
              <a:t>Fagocitosis exitosa</a:t>
            </a:r>
            <a:r>
              <a:rPr lang="es-AR" altLang="es-AR" b="1">
                <a:solidFill>
                  <a:srgbClr val="FF3300"/>
                </a:solidFill>
              </a:rPr>
              <a:t> </a:t>
            </a:r>
          </a:p>
        </p:txBody>
      </p:sp>
      <p:sp>
        <p:nvSpPr>
          <p:cNvPr id="74758" name="Text Box 8">
            <a:extLst>
              <a:ext uri="{FF2B5EF4-FFF2-40B4-BE49-F238E27FC236}">
                <a16:creationId xmlns:a16="http://schemas.microsoft.com/office/drawing/2014/main" id="{990EEFF6-6826-4517-BC88-081AC815AAED}"/>
              </a:ext>
            </a:extLst>
          </p:cNvPr>
          <p:cNvSpPr txBox="1">
            <a:spLocks noChangeArrowheads="1"/>
          </p:cNvSpPr>
          <p:nvPr/>
        </p:nvSpPr>
        <p:spPr bwMode="auto">
          <a:xfrm>
            <a:off x="4427538" y="908050"/>
            <a:ext cx="2051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b="1">
                <a:solidFill>
                  <a:srgbClr val="FF3300"/>
                </a:solidFill>
              </a:rPr>
              <a:t>Fagocitosis frustrada</a:t>
            </a:r>
          </a:p>
        </p:txBody>
      </p:sp>
      <p:sp>
        <p:nvSpPr>
          <p:cNvPr id="74759" name="Text Box 9">
            <a:extLst>
              <a:ext uri="{FF2B5EF4-FFF2-40B4-BE49-F238E27FC236}">
                <a16:creationId xmlns:a16="http://schemas.microsoft.com/office/drawing/2014/main" id="{F0CD0501-A332-4774-A6C4-9747BD280877}"/>
              </a:ext>
            </a:extLst>
          </p:cNvPr>
          <p:cNvSpPr txBox="1">
            <a:spLocks noChangeArrowheads="1"/>
          </p:cNvSpPr>
          <p:nvPr/>
        </p:nvSpPr>
        <p:spPr bwMode="auto">
          <a:xfrm>
            <a:off x="4500563" y="5084763"/>
            <a:ext cx="2232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b="1">
                <a:solidFill>
                  <a:srgbClr val="3333FF"/>
                </a:solidFill>
              </a:rPr>
              <a:t>Fagocitosis exitosa</a:t>
            </a:r>
            <a:r>
              <a:rPr lang="es-AR" altLang="es-AR" b="1">
                <a:solidFill>
                  <a:srgbClr val="FF3300"/>
                </a:solidFill>
              </a:rPr>
              <a:t> </a:t>
            </a:r>
          </a:p>
        </p:txBody>
      </p:sp>
      <p:sp>
        <p:nvSpPr>
          <p:cNvPr id="74760" name="Text Box 10">
            <a:extLst>
              <a:ext uri="{FF2B5EF4-FFF2-40B4-BE49-F238E27FC236}">
                <a16:creationId xmlns:a16="http://schemas.microsoft.com/office/drawing/2014/main" id="{5949BE6D-6EDF-478A-980A-844A718BE685}"/>
              </a:ext>
            </a:extLst>
          </p:cNvPr>
          <p:cNvSpPr txBox="1">
            <a:spLocks noChangeArrowheads="1"/>
          </p:cNvSpPr>
          <p:nvPr/>
        </p:nvSpPr>
        <p:spPr bwMode="auto">
          <a:xfrm>
            <a:off x="2051050" y="765175"/>
            <a:ext cx="22320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b="1">
                <a:solidFill>
                  <a:srgbClr val="FF3300"/>
                </a:solidFill>
              </a:rPr>
              <a:t>Cuerpos gigantes</a:t>
            </a:r>
          </a:p>
          <a:p>
            <a:pPr algn="ctr" eaLnBrk="1" hangingPunct="1">
              <a:spcBef>
                <a:spcPct val="50000"/>
              </a:spcBef>
            </a:pPr>
            <a:r>
              <a:rPr lang="es-AR" altLang="es-AR" b="1">
                <a:solidFill>
                  <a:srgbClr val="FF3300"/>
                </a:solidFill>
              </a:rPr>
              <a:t>Fibras amosita largas</a:t>
            </a:r>
          </a:p>
        </p:txBody>
      </p:sp>
      <p:sp>
        <p:nvSpPr>
          <p:cNvPr id="74761" name="Text Box 11">
            <a:extLst>
              <a:ext uri="{FF2B5EF4-FFF2-40B4-BE49-F238E27FC236}">
                <a16:creationId xmlns:a16="http://schemas.microsoft.com/office/drawing/2014/main" id="{18ADA479-9B4B-4AD4-8DF7-C199DD13B2F1}"/>
              </a:ext>
            </a:extLst>
          </p:cNvPr>
          <p:cNvSpPr txBox="1">
            <a:spLocks noChangeArrowheads="1"/>
          </p:cNvSpPr>
          <p:nvPr/>
        </p:nvSpPr>
        <p:spPr bwMode="auto">
          <a:xfrm>
            <a:off x="6659563" y="5013325"/>
            <a:ext cx="22320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b="1">
                <a:solidFill>
                  <a:srgbClr val="FF3300"/>
                </a:solidFill>
              </a:rPr>
              <a:t>Cuerpos gigantes</a:t>
            </a:r>
          </a:p>
          <a:p>
            <a:pPr algn="ctr" eaLnBrk="1" hangingPunct="1">
              <a:spcBef>
                <a:spcPct val="50000"/>
              </a:spcBef>
            </a:pPr>
            <a:r>
              <a:rPr lang="es-AR" altLang="es-AR" b="1">
                <a:solidFill>
                  <a:srgbClr val="FF3300"/>
                </a:solidFill>
              </a:rPr>
              <a:t>NTC largos</a:t>
            </a:r>
          </a:p>
        </p:txBody>
      </p:sp>
      <p:sp>
        <p:nvSpPr>
          <p:cNvPr id="61454" name="Text Box 14">
            <a:extLst>
              <a:ext uri="{FF2B5EF4-FFF2-40B4-BE49-F238E27FC236}">
                <a16:creationId xmlns:a16="http://schemas.microsoft.com/office/drawing/2014/main" id="{2E4AC537-1BB7-46D6-A201-14AFC7474056}"/>
              </a:ext>
            </a:extLst>
          </p:cNvPr>
          <p:cNvSpPr txBox="1">
            <a:spLocks noChangeArrowheads="1"/>
          </p:cNvSpPr>
          <p:nvPr/>
        </p:nvSpPr>
        <p:spPr bwMode="auto">
          <a:xfrm>
            <a:off x="6904052" y="738981"/>
            <a:ext cx="1979612" cy="641350"/>
          </a:xfrm>
          <a:prstGeom prst="rect">
            <a:avLst/>
          </a:prstGeom>
          <a:solidFill>
            <a:schemeClr val="bg1"/>
          </a:solidFill>
          <a:ln w="9525">
            <a:noFill/>
            <a:miter lim="800000"/>
            <a:headEnd/>
            <a:tailEnd/>
          </a:ln>
          <a:effectLst>
            <a:outerShdw dist="35921" dir="2700000" algn="ctr" rotWithShape="0">
              <a:schemeClr val="bg2"/>
            </a:outerShdw>
          </a:effectLst>
        </p:spPr>
        <p:txBody>
          <a:bodyPr>
            <a:spAutoFit/>
          </a:bodyPr>
          <a:lstStyle/>
          <a:p>
            <a:pPr algn="r">
              <a:spcBef>
                <a:spcPct val="50000"/>
              </a:spcBef>
              <a:defRPr/>
            </a:pPr>
            <a:r>
              <a:rPr lang="es-AR" b="1" dirty="0">
                <a:solidFill>
                  <a:srgbClr val="FF3300"/>
                </a:solidFill>
                <a:latin typeface="Arial" charset="0"/>
              </a:rPr>
              <a:t>NTC pueden ser </a:t>
            </a:r>
            <a:r>
              <a:rPr lang="es-AR" b="1" dirty="0" err="1">
                <a:solidFill>
                  <a:srgbClr val="FF3300"/>
                </a:solidFill>
                <a:latin typeface="Arial" charset="0"/>
              </a:rPr>
              <a:t>biopersistentes</a:t>
            </a:r>
            <a:endParaRPr lang="es-AR" b="1" dirty="0">
              <a:solidFill>
                <a:srgbClr val="FF3300"/>
              </a:solidFill>
              <a:latin typeface="Arial" charset="0"/>
            </a:endParaRPr>
          </a:p>
        </p:txBody>
      </p:sp>
      <p:sp>
        <p:nvSpPr>
          <p:cNvPr id="12" name="Rectángulo 11">
            <a:extLst>
              <a:ext uri="{FF2B5EF4-FFF2-40B4-BE49-F238E27FC236}">
                <a16:creationId xmlns:a16="http://schemas.microsoft.com/office/drawing/2014/main" id="{7FFA5D90-EA1B-4A70-A013-0B3D27B42894}"/>
              </a:ext>
            </a:extLst>
          </p:cNvPr>
          <p:cNvSpPr/>
          <p:nvPr/>
        </p:nvSpPr>
        <p:spPr>
          <a:xfrm>
            <a:off x="0" y="-4363"/>
            <a:ext cx="9144000" cy="830997"/>
          </a:xfrm>
          <a:prstGeom prst="rect">
            <a:avLst/>
          </a:prstGeom>
          <a:ln w="38100">
            <a:solidFill>
              <a:schemeClr val="tx1"/>
            </a:solidFill>
          </a:ln>
        </p:spPr>
        <p:txBody>
          <a:bodyPr wrap="square">
            <a:spAutoFit/>
          </a:bodyPr>
          <a:lstStyle/>
          <a:p>
            <a:pPr algn="ctr"/>
            <a:r>
              <a:rPr lang="es-AR" sz="2400" b="1" dirty="0">
                <a:solidFill>
                  <a:srgbClr val="000000"/>
                </a:solidFill>
              </a:rPr>
              <a:t>El concepto de sobrecarga de inhalación de nanopartículas y la fagocitosis frustrada</a:t>
            </a:r>
            <a:endParaRPr lang="es-AR" sz="2400" dirty="0"/>
          </a:p>
        </p:txBody>
      </p:sp>
    </p:spTree>
    <p:extLst>
      <p:ext uri="{BB962C8B-B14F-4D97-AF65-F5344CB8AC3E}">
        <p14:creationId xmlns:p14="http://schemas.microsoft.com/office/powerpoint/2010/main" val="180951427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DB1BA825-6DD0-49AB-A552-433A1602E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2" y="548680"/>
            <a:ext cx="8524875"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a:extLst>
              <a:ext uri="{FF2B5EF4-FFF2-40B4-BE49-F238E27FC236}">
                <a16:creationId xmlns:a16="http://schemas.microsoft.com/office/drawing/2014/main" id="{7450790D-CC61-4D55-9209-92316664C561}"/>
              </a:ext>
            </a:extLst>
          </p:cNvPr>
          <p:cNvSpPr txBox="1"/>
          <p:nvPr/>
        </p:nvSpPr>
        <p:spPr>
          <a:xfrm>
            <a:off x="0" y="0"/>
            <a:ext cx="9144000" cy="461963"/>
          </a:xfrm>
          <a:prstGeom prst="rect">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es-AR" sz="2400" b="1" dirty="0">
                <a:cs typeface="Arial" pitchFamily="34" charset="0"/>
              </a:rPr>
              <a:t>Nano-objetos: gran cantidad de superficie total expuesta</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51D3B052-B0B2-42F1-888D-E15A114C79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82804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a:extLst>
              <a:ext uri="{FF2B5EF4-FFF2-40B4-BE49-F238E27FC236}">
                <a16:creationId xmlns:a16="http://schemas.microsoft.com/office/drawing/2014/main" id="{5A1E83B4-F30D-4FFC-886C-E8E627BBACF6}"/>
              </a:ext>
            </a:extLst>
          </p:cNvPr>
          <p:cNvSpPr txBox="1">
            <a:spLocks noChangeArrowheads="1"/>
          </p:cNvSpPr>
          <p:nvPr/>
        </p:nvSpPr>
        <p:spPr bwMode="auto">
          <a:xfrm>
            <a:off x="900113" y="5853113"/>
            <a:ext cx="82438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AR" sz="1200"/>
              <a:t>Fig. 3. The hierarchical oxidative stress model. At a lower amount of oxidative stress (tier 1), phase II antioxidant enzymes are induced via transcriptional activation of the antioxidant response element by Nrf-2 to restore cellular redox homeostasis. At an intermediate amount of oxidative stress (tier 2), activation of the MAPK and NF-kB cascades induces pro-inflammatory responses. At a high amount of oxidative stress (tier 3), perturbation of the mitochondrial PT pore and disruption of electron transfer results in cellular apoptosis or necrosis.  N/A means not applicable.</a:t>
            </a:r>
          </a:p>
        </p:txBody>
      </p:sp>
      <p:sp>
        <p:nvSpPr>
          <p:cNvPr id="150533" name="Text Box 5">
            <a:extLst>
              <a:ext uri="{FF2B5EF4-FFF2-40B4-BE49-F238E27FC236}">
                <a16:creationId xmlns:a16="http://schemas.microsoft.com/office/drawing/2014/main" id="{1B1B9483-5543-471B-979B-60E920563519}"/>
              </a:ext>
            </a:extLst>
          </p:cNvPr>
          <p:cNvSpPr txBox="1">
            <a:spLocks noChangeArrowheads="1"/>
          </p:cNvSpPr>
          <p:nvPr/>
        </p:nvSpPr>
        <p:spPr bwMode="auto">
          <a:xfrm>
            <a:off x="4572000" y="3068638"/>
            <a:ext cx="2735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a:solidFill>
                  <a:srgbClr val="66FF33"/>
                </a:solidFill>
              </a:rPr>
              <a:t>Factores transcripcion redox-sensibles</a:t>
            </a:r>
            <a:endParaRPr lang="es-ES" altLang="es-AR">
              <a:solidFill>
                <a:srgbClr val="66FF33"/>
              </a:solidFill>
            </a:endParaRPr>
          </a:p>
        </p:txBody>
      </p:sp>
      <p:sp>
        <p:nvSpPr>
          <p:cNvPr id="6" name="Rectángulo 5">
            <a:extLst>
              <a:ext uri="{FF2B5EF4-FFF2-40B4-BE49-F238E27FC236}">
                <a16:creationId xmlns:a16="http://schemas.microsoft.com/office/drawing/2014/main" id="{9268466C-4D7B-4C94-AF88-08874C17E13F}"/>
              </a:ext>
            </a:extLst>
          </p:cNvPr>
          <p:cNvSpPr/>
          <p:nvPr/>
        </p:nvSpPr>
        <p:spPr>
          <a:xfrm>
            <a:off x="0" y="-4363"/>
            <a:ext cx="9144000" cy="461665"/>
          </a:xfrm>
          <a:prstGeom prst="rect">
            <a:avLst/>
          </a:prstGeom>
          <a:ln w="38100">
            <a:solidFill>
              <a:schemeClr val="tx1"/>
            </a:solidFill>
          </a:ln>
        </p:spPr>
        <p:txBody>
          <a:bodyPr wrap="square">
            <a:spAutoFit/>
          </a:bodyPr>
          <a:lstStyle/>
          <a:p>
            <a:pPr algn="ctr"/>
            <a:r>
              <a:rPr lang="es-AR" sz="2400" dirty="0"/>
              <a:t>Estrés oxidativo: un proceso gradual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295BE0E6-6790-4AD8-B8BF-488B364DC0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36"/>
          <a:stretch/>
        </p:blipFill>
        <p:spPr bwMode="auto">
          <a:xfrm>
            <a:off x="1547664" y="490819"/>
            <a:ext cx="6035040" cy="63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a:extLst>
              <a:ext uri="{FF2B5EF4-FFF2-40B4-BE49-F238E27FC236}">
                <a16:creationId xmlns:a16="http://schemas.microsoft.com/office/drawing/2014/main" id="{F2E4E368-59EF-4F17-B633-6F78E877F5A7}"/>
              </a:ext>
            </a:extLst>
          </p:cNvPr>
          <p:cNvSpPr txBox="1"/>
          <p:nvPr/>
        </p:nvSpPr>
        <p:spPr>
          <a:xfrm>
            <a:off x="0" y="29152"/>
            <a:ext cx="9144000" cy="461665"/>
          </a:xfrm>
          <a:prstGeom prst="rect">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es-AR" sz="2400" b="1" dirty="0">
                <a:cs typeface="Arial" pitchFamily="34" charset="0"/>
              </a:rPr>
              <a:t>Posibles efectos </a:t>
            </a:r>
            <a:r>
              <a:rPr lang="es-AR" sz="2400" b="1" dirty="0" err="1">
                <a:cs typeface="Arial" pitchFamily="34" charset="0"/>
              </a:rPr>
              <a:t>patofisiologicos</a:t>
            </a:r>
            <a:r>
              <a:rPr lang="es-AR" sz="2400" b="1" dirty="0">
                <a:cs typeface="Arial" pitchFamily="34" charset="0"/>
              </a:rPr>
              <a:t> </a:t>
            </a:r>
            <a:r>
              <a:rPr lang="es-AR" sz="2400" dirty="0">
                <a:cs typeface="Arial" pitchFamily="34" charset="0"/>
              </a:rPr>
              <a:t>causados por nanomateriales</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85BB77A-EFFC-4CA5-B784-1468CC7F1AF9}"/>
              </a:ext>
            </a:extLst>
          </p:cNvPr>
          <p:cNvPicPr>
            <a:picLocks noChangeAspect="1"/>
          </p:cNvPicPr>
          <p:nvPr/>
        </p:nvPicPr>
        <p:blipFill>
          <a:blip r:embed="rId2"/>
          <a:stretch>
            <a:fillRect/>
          </a:stretch>
        </p:blipFill>
        <p:spPr>
          <a:xfrm>
            <a:off x="1718579" y="804053"/>
            <a:ext cx="7361500" cy="5183860"/>
          </a:xfrm>
          <a:prstGeom prst="rect">
            <a:avLst/>
          </a:prstGeom>
        </p:spPr>
      </p:pic>
      <p:sp>
        <p:nvSpPr>
          <p:cNvPr id="3" name="Rectángulo 2">
            <a:extLst>
              <a:ext uri="{FF2B5EF4-FFF2-40B4-BE49-F238E27FC236}">
                <a16:creationId xmlns:a16="http://schemas.microsoft.com/office/drawing/2014/main" id="{D6C3539F-7172-42DB-AAD4-1469752A5001}"/>
              </a:ext>
            </a:extLst>
          </p:cNvPr>
          <p:cNvSpPr/>
          <p:nvPr/>
        </p:nvSpPr>
        <p:spPr>
          <a:xfrm>
            <a:off x="251520" y="5847655"/>
            <a:ext cx="9036496" cy="461665"/>
          </a:xfrm>
          <a:prstGeom prst="rect">
            <a:avLst/>
          </a:prstGeom>
        </p:spPr>
        <p:txBody>
          <a:bodyPr wrap="square">
            <a:spAutoFit/>
          </a:bodyPr>
          <a:lstStyle/>
          <a:p>
            <a:r>
              <a:rPr lang="en-US" sz="800" dirty="0">
                <a:latin typeface="AdvPSA189"/>
              </a:rPr>
              <a:t>SARs Linking ENM Physicochemical Properties to Adverse Outcome Pathways</a:t>
            </a:r>
          </a:p>
          <a:p>
            <a:r>
              <a:rPr lang="en-US" sz="800" dirty="0">
                <a:latin typeface="AdvHelN-L"/>
              </a:rPr>
              <a:t>Examples of ENM-induced toxicity mechanisms include lysosomal damage by cationic nanocarriers, NLRP3 inflammasome activation for REO NPs and high aspect ratio</a:t>
            </a:r>
          </a:p>
          <a:p>
            <a:r>
              <a:rPr lang="en-US" sz="800" dirty="0">
                <a:latin typeface="AdvHelN-L"/>
              </a:rPr>
              <a:t>nanomaterials, membrane perturbation by 2D nanomaterials and Si-NPs, and lipid peroxidation and ROS generation by silver and metal oxide NPs</a:t>
            </a:r>
            <a:endParaRPr lang="es-AR" dirty="0"/>
          </a:p>
        </p:txBody>
      </p:sp>
      <p:sp>
        <p:nvSpPr>
          <p:cNvPr id="4" name="Rectángulo 3">
            <a:extLst>
              <a:ext uri="{FF2B5EF4-FFF2-40B4-BE49-F238E27FC236}">
                <a16:creationId xmlns:a16="http://schemas.microsoft.com/office/drawing/2014/main" id="{022F3091-3FFE-4275-AAE8-A3758EAC046E}"/>
              </a:ext>
            </a:extLst>
          </p:cNvPr>
          <p:cNvSpPr/>
          <p:nvPr/>
        </p:nvSpPr>
        <p:spPr>
          <a:xfrm>
            <a:off x="0" y="6309320"/>
            <a:ext cx="9144000" cy="276999"/>
          </a:xfrm>
          <a:prstGeom prst="rect">
            <a:avLst/>
          </a:prstGeom>
        </p:spPr>
        <p:txBody>
          <a:bodyPr wrap="square">
            <a:spAutoFit/>
          </a:bodyPr>
          <a:lstStyle/>
          <a:p>
            <a:pPr algn="r"/>
            <a:r>
              <a:rPr lang="en-US" sz="1200" dirty="0" err="1"/>
              <a:t>Mirshafiee</a:t>
            </a:r>
            <a:r>
              <a:rPr lang="en-US" sz="1200" dirty="0"/>
              <a:t> et al., Facilitating Translational Nanomedicine via Predictive Safety Assessment, Molecular Therapy </a:t>
            </a:r>
            <a:r>
              <a:rPr lang="es-AR" sz="1200" dirty="0"/>
              <a:t>(2017)</a:t>
            </a:r>
          </a:p>
        </p:txBody>
      </p:sp>
      <p:sp>
        <p:nvSpPr>
          <p:cNvPr id="5" name="Rectángulo 4">
            <a:extLst>
              <a:ext uri="{FF2B5EF4-FFF2-40B4-BE49-F238E27FC236}">
                <a16:creationId xmlns:a16="http://schemas.microsoft.com/office/drawing/2014/main" id="{2C4BC419-A030-4813-AC7E-0E3C4BA9E37A}"/>
              </a:ext>
            </a:extLst>
          </p:cNvPr>
          <p:cNvSpPr/>
          <p:nvPr/>
        </p:nvSpPr>
        <p:spPr>
          <a:xfrm>
            <a:off x="37034" y="1988840"/>
            <a:ext cx="1759258" cy="3416320"/>
          </a:xfrm>
          <a:prstGeom prst="rect">
            <a:avLst/>
          </a:prstGeom>
        </p:spPr>
        <p:txBody>
          <a:bodyPr wrap="square">
            <a:spAutoFit/>
          </a:bodyPr>
          <a:lstStyle/>
          <a:p>
            <a:pPr algn="r"/>
            <a:r>
              <a:rPr lang="es-AR" sz="1200" dirty="0">
                <a:solidFill>
                  <a:srgbClr val="FF0000"/>
                </a:solidFill>
              </a:rPr>
              <a:t> MNP </a:t>
            </a:r>
            <a:r>
              <a:rPr lang="es-AR" sz="1200" dirty="0" err="1">
                <a:solidFill>
                  <a:srgbClr val="FF0000"/>
                </a:solidFill>
              </a:rPr>
              <a:t>ingenierizado</a:t>
            </a:r>
            <a:r>
              <a:rPr lang="es-AR" sz="1200" dirty="0">
                <a:solidFill>
                  <a:srgbClr val="FF0000"/>
                </a:solidFill>
              </a:rPr>
              <a:t> empleado en </a:t>
            </a:r>
            <a:r>
              <a:rPr lang="es-AR" sz="1200" i="1" dirty="0" err="1">
                <a:solidFill>
                  <a:srgbClr val="FF0000"/>
                </a:solidFill>
              </a:rPr>
              <a:t>delivery</a:t>
            </a:r>
            <a:r>
              <a:rPr lang="es-AR" sz="1200" dirty="0">
                <a:solidFill>
                  <a:srgbClr val="FF0000"/>
                </a:solidFill>
              </a:rPr>
              <a:t> de ácidos nucleicos tienen carga (+) . Una vez capturados </a:t>
            </a:r>
            <a:r>
              <a:rPr lang="es-AR" sz="1200" dirty="0" err="1">
                <a:solidFill>
                  <a:srgbClr val="FF0000"/>
                </a:solidFill>
              </a:rPr>
              <a:t>endociticamente</a:t>
            </a:r>
            <a:r>
              <a:rPr lang="es-AR" sz="1200" dirty="0">
                <a:solidFill>
                  <a:srgbClr val="FF0000"/>
                </a:solidFill>
              </a:rPr>
              <a:t> , inducen la liberación de </a:t>
            </a:r>
            <a:r>
              <a:rPr lang="es-AR" sz="1200" dirty="0" err="1">
                <a:solidFill>
                  <a:srgbClr val="FF0000"/>
                </a:solidFill>
              </a:rPr>
              <a:t>catepsina</a:t>
            </a:r>
            <a:r>
              <a:rPr lang="es-AR" sz="1200" dirty="0">
                <a:solidFill>
                  <a:srgbClr val="FF0000"/>
                </a:solidFill>
              </a:rPr>
              <a:t> B lisosomal, que resulta en activación de </a:t>
            </a:r>
            <a:r>
              <a:rPr lang="es-AR" sz="1200" dirty="0" err="1">
                <a:solidFill>
                  <a:srgbClr val="FF0000"/>
                </a:solidFill>
              </a:rPr>
              <a:t>inflamasoma</a:t>
            </a:r>
            <a:r>
              <a:rPr lang="es-AR" sz="1200" dirty="0">
                <a:solidFill>
                  <a:srgbClr val="FF0000"/>
                </a:solidFill>
              </a:rPr>
              <a:t> vía  NLRP3 y producción de IL-1 </a:t>
            </a:r>
            <a:r>
              <a:rPr lang="es-AR" sz="1200" dirty="0">
                <a:solidFill>
                  <a:srgbClr val="FF0000"/>
                </a:solidFill>
                <a:sym typeface="Symbol" panose="05050102010706020507" pitchFamily="18" charset="2"/>
              </a:rPr>
              <a:t> (pro-inflamatoria). Un daño lisosomal extenso puede conducir a muerte celular e inflamación. </a:t>
            </a:r>
            <a:r>
              <a:rPr lang="es-AR" sz="1200" dirty="0">
                <a:solidFill>
                  <a:srgbClr val="FF0000"/>
                </a:solidFill>
              </a:rPr>
              <a:t> </a:t>
            </a:r>
          </a:p>
        </p:txBody>
      </p:sp>
      <p:sp>
        <p:nvSpPr>
          <p:cNvPr id="6" name="Rectángulo 5">
            <a:extLst>
              <a:ext uri="{FF2B5EF4-FFF2-40B4-BE49-F238E27FC236}">
                <a16:creationId xmlns:a16="http://schemas.microsoft.com/office/drawing/2014/main" id="{C54BBE43-DA30-4903-9716-77FD8358A4EF}"/>
              </a:ext>
            </a:extLst>
          </p:cNvPr>
          <p:cNvSpPr/>
          <p:nvPr/>
        </p:nvSpPr>
        <p:spPr>
          <a:xfrm>
            <a:off x="179512" y="1988840"/>
            <a:ext cx="3096344" cy="3456384"/>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Rectángulo 6">
            <a:extLst>
              <a:ext uri="{FF2B5EF4-FFF2-40B4-BE49-F238E27FC236}">
                <a16:creationId xmlns:a16="http://schemas.microsoft.com/office/drawing/2014/main" id="{9A61DD37-F616-4E97-97DE-141DCF1F2949}"/>
              </a:ext>
            </a:extLst>
          </p:cNvPr>
          <p:cNvSpPr/>
          <p:nvPr/>
        </p:nvSpPr>
        <p:spPr>
          <a:xfrm>
            <a:off x="0" y="-4363"/>
            <a:ext cx="9144000" cy="461665"/>
          </a:xfrm>
          <a:prstGeom prst="rect">
            <a:avLst/>
          </a:prstGeom>
          <a:ln w="38100">
            <a:solidFill>
              <a:schemeClr val="tx1"/>
            </a:solidFill>
          </a:ln>
        </p:spPr>
        <p:txBody>
          <a:bodyPr wrap="square">
            <a:spAutoFit/>
          </a:bodyPr>
          <a:lstStyle/>
          <a:p>
            <a:pPr algn="ctr"/>
            <a:r>
              <a:rPr lang="es-AR" sz="2400" dirty="0"/>
              <a:t>Impacto de nanomateriales sobre funcionamiento celular </a:t>
            </a:r>
          </a:p>
        </p:txBody>
      </p:sp>
    </p:spTree>
    <p:extLst>
      <p:ext uri="{BB962C8B-B14F-4D97-AF65-F5344CB8AC3E}">
        <p14:creationId xmlns:p14="http://schemas.microsoft.com/office/powerpoint/2010/main" val="10077039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a:extLst>
              <a:ext uri="{FF2B5EF4-FFF2-40B4-BE49-F238E27FC236}">
                <a16:creationId xmlns:a16="http://schemas.microsoft.com/office/drawing/2014/main" id="{7A0FF7F4-241F-4BB3-AAD5-E0687F9FBF3E}"/>
              </a:ext>
            </a:extLst>
          </p:cNvPr>
          <p:cNvSpPr txBox="1">
            <a:spLocks noChangeArrowheads="1"/>
          </p:cNvSpPr>
          <p:nvPr/>
        </p:nvSpPr>
        <p:spPr bwMode="auto">
          <a:xfrm>
            <a:off x="0" y="109191"/>
            <a:ext cx="9144000" cy="46166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sz="2400" b="1" dirty="0"/>
              <a:t>Nanotubos C [inhalables, </a:t>
            </a:r>
            <a:r>
              <a:rPr lang="es-ES" altLang="es-AR" sz="2400" b="1" dirty="0" err="1"/>
              <a:t>biopersistentes</a:t>
            </a:r>
            <a:r>
              <a:rPr lang="es-ES" altLang="es-AR" sz="2400" b="1" dirty="0"/>
              <a:t>]</a:t>
            </a:r>
          </a:p>
        </p:txBody>
      </p:sp>
      <p:pic>
        <p:nvPicPr>
          <p:cNvPr id="61443" name="Picture 3">
            <a:extLst>
              <a:ext uri="{FF2B5EF4-FFF2-40B4-BE49-F238E27FC236}">
                <a16:creationId xmlns:a16="http://schemas.microsoft.com/office/drawing/2014/main" id="{94D6E213-80D8-4777-A9EE-AD1C32E622F9}"/>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203575" y="2565400"/>
            <a:ext cx="2905125" cy="2087563"/>
          </a:xfrm>
          <a:noFill/>
        </p:spPr>
      </p:pic>
      <p:sp>
        <p:nvSpPr>
          <p:cNvPr id="61444" name="Text Box 4">
            <a:extLst>
              <a:ext uri="{FF2B5EF4-FFF2-40B4-BE49-F238E27FC236}">
                <a16:creationId xmlns:a16="http://schemas.microsoft.com/office/drawing/2014/main" id="{54F564B6-16AD-4883-AE01-C46FF6CBD22B}"/>
              </a:ext>
            </a:extLst>
          </p:cNvPr>
          <p:cNvSpPr txBox="1">
            <a:spLocks noChangeArrowheads="1"/>
          </p:cNvSpPr>
          <p:nvPr/>
        </p:nvSpPr>
        <p:spPr bwMode="auto">
          <a:xfrm>
            <a:off x="2627313" y="4940300"/>
            <a:ext cx="43926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ES" altLang="es-AR" sz="1200"/>
              <a:t>Biochimica et Biophysica Acta 1758 (2006) 404-412. Funcionalized carbon nanotubes as emerging nanovectors for the delivery of therapeutics. Cedric Klumpp, Kostas Kostarelos, Maurizio Prato, Alberto Bianco.</a:t>
            </a:r>
          </a:p>
        </p:txBody>
      </p:sp>
      <p:sp>
        <p:nvSpPr>
          <p:cNvPr id="61445" name="Text Box 5">
            <a:extLst>
              <a:ext uri="{FF2B5EF4-FFF2-40B4-BE49-F238E27FC236}">
                <a16:creationId xmlns:a16="http://schemas.microsoft.com/office/drawing/2014/main" id="{5132620C-C858-4FAF-B5F2-6C31FEAE2D31}"/>
              </a:ext>
            </a:extLst>
          </p:cNvPr>
          <p:cNvSpPr txBox="1">
            <a:spLocks noChangeArrowheads="1"/>
          </p:cNvSpPr>
          <p:nvPr/>
        </p:nvSpPr>
        <p:spPr bwMode="auto">
          <a:xfrm>
            <a:off x="3490913" y="2781300"/>
            <a:ext cx="793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sz="1600">
                <a:solidFill>
                  <a:schemeClr val="bg1"/>
                </a:solidFill>
              </a:rPr>
              <a:t>1</a:t>
            </a:r>
            <a:r>
              <a:rPr lang="es-ES" altLang="es-AR" sz="1600">
                <a:solidFill>
                  <a:schemeClr val="bg1"/>
                </a:solidFill>
                <a:sym typeface="Symbol" panose="05050102010706020507" pitchFamily="18" charset="2"/>
              </a:rPr>
              <a:t>m</a:t>
            </a:r>
          </a:p>
        </p:txBody>
      </p:sp>
      <p:sp>
        <p:nvSpPr>
          <p:cNvPr id="61446" name="Text Box 6">
            <a:extLst>
              <a:ext uri="{FF2B5EF4-FFF2-40B4-BE49-F238E27FC236}">
                <a16:creationId xmlns:a16="http://schemas.microsoft.com/office/drawing/2014/main" id="{AFE89447-ABE5-4659-A440-B8ADB9D89CD5}"/>
              </a:ext>
            </a:extLst>
          </p:cNvPr>
          <p:cNvSpPr txBox="1">
            <a:spLocks noChangeArrowheads="1"/>
          </p:cNvSpPr>
          <p:nvPr/>
        </p:nvSpPr>
        <p:spPr bwMode="auto">
          <a:xfrm>
            <a:off x="4716463" y="2781300"/>
            <a:ext cx="1223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sz="1600">
                <a:solidFill>
                  <a:schemeClr val="bg1"/>
                </a:solidFill>
              </a:rPr>
              <a:t>250 nm</a:t>
            </a:r>
          </a:p>
        </p:txBody>
      </p:sp>
      <p:sp>
        <p:nvSpPr>
          <p:cNvPr id="61447" name="Text Box 7">
            <a:extLst>
              <a:ext uri="{FF2B5EF4-FFF2-40B4-BE49-F238E27FC236}">
                <a16:creationId xmlns:a16="http://schemas.microsoft.com/office/drawing/2014/main" id="{56AE2878-2E5C-4E08-A09C-1BD76FB489F4}"/>
              </a:ext>
            </a:extLst>
          </p:cNvPr>
          <p:cNvSpPr txBox="1">
            <a:spLocks noChangeArrowheads="1"/>
          </p:cNvSpPr>
          <p:nvPr/>
        </p:nvSpPr>
        <p:spPr bwMode="auto">
          <a:xfrm>
            <a:off x="3419475" y="2132013"/>
            <a:ext cx="2520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sz="1200"/>
              <a:t>monopared          multipared</a:t>
            </a:r>
          </a:p>
        </p:txBody>
      </p:sp>
      <p:sp>
        <p:nvSpPr>
          <p:cNvPr id="61448" name="Text Box 8">
            <a:extLst>
              <a:ext uri="{FF2B5EF4-FFF2-40B4-BE49-F238E27FC236}">
                <a16:creationId xmlns:a16="http://schemas.microsoft.com/office/drawing/2014/main" id="{C787F3EA-C4CA-45BB-9C5A-87CEAC2DE93E}"/>
              </a:ext>
            </a:extLst>
          </p:cNvPr>
          <p:cNvSpPr txBox="1">
            <a:spLocks noChangeArrowheads="1"/>
          </p:cNvSpPr>
          <p:nvPr/>
        </p:nvSpPr>
        <p:spPr bwMode="auto">
          <a:xfrm>
            <a:off x="4211638" y="1773238"/>
            <a:ext cx="1079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sz="1200"/>
              <a:t>TEM</a:t>
            </a:r>
          </a:p>
        </p:txBody>
      </p:sp>
      <p:sp>
        <p:nvSpPr>
          <p:cNvPr id="61449" name="Text Box 9">
            <a:extLst>
              <a:ext uri="{FF2B5EF4-FFF2-40B4-BE49-F238E27FC236}">
                <a16:creationId xmlns:a16="http://schemas.microsoft.com/office/drawing/2014/main" id="{886FACB4-5C81-4715-9DBD-59ED2929C703}"/>
              </a:ext>
            </a:extLst>
          </p:cNvPr>
          <p:cNvSpPr txBox="1">
            <a:spLocks noChangeArrowheads="1"/>
          </p:cNvSpPr>
          <p:nvPr/>
        </p:nvSpPr>
        <p:spPr bwMode="auto">
          <a:xfrm>
            <a:off x="1835150" y="1125538"/>
            <a:ext cx="51847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sz="1200"/>
              <a:t>Láminas de grafeno (sp</a:t>
            </a:r>
            <a:r>
              <a:rPr lang="es-ES" altLang="es-AR" sz="1200" baseline="30000"/>
              <a:t>2</a:t>
            </a:r>
            <a:r>
              <a:rPr lang="es-ES" altLang="es-AR" sz="1200"/>
              <a:t>) que se enrollan sobre si mismas</a:t>
            </a:r>
          </a:p>
          <a:p>
            <a:pPr eaLnBrk="1" hangingPunct="1">
              <a:spcBef>
                <a:spcPct val="50000"/>
              </a:spcBef>
            </a:pPr>
            <a:endParaRPr lang="es-ES" altLang="es-AR" sz="1200"/>
          </a:p>
          <a:p>
            <a:pPr eaLnBrk="1" hangingPunct="1">
              <a:spcBef>
                <a:spcPct val="50000"/>
              </a:spcBef>
            </a:pPr>
            <a:endParaRPr lang="es-ES" altLang="es-AR" sz="1200"/>
          </a:p>
          <a:p>
            <a:pPr eaLnBrk="1" hangingPunct="1">
              <a:spcBef>
                <a:spcPct val="50000"/>
              </a:spcBef>
            </a:pPr>
            <a:endParaRPr lang="es-ES" altLang="es-AR" sz="1200"/>
          </a:p>
          <a:p>
            <a:pPr eaLnBrk="1" hangingPunct="1">
              <a:spcBef>
                <a:spcPct val="50000"/>
              </a:spcBef>
            </a:pPr>
            <a:endParaRPr lang="es-ES" altLang="es-AR" sz="1200"/>
          </a:p>
          <a:p>
            <a:pPr eaLnBrk="1" hangingPunct="1">
              <a:spcBef>
                <a:spcPct val="50000"/>
              </a:spcBef>
            </a:pPr>
            <a:endParaRPr lang="es-ES" altLang="es-AR" sz="1200"/>
          </a:p>
        </p:txBody>
      </p:sp>
      <p:sp>
        <p:nvSpPr>
          <p:cNvPr id="61450" name="AutoShape 10">
            <a:extLst>
              <a:ext uri="{FF2B5EF4-FFF2-40B4-BE49-F238E27FC236}">
                <a16:creationId xmlns:a16="http://schemas.microsoft.com/office/drawing/2014/main" id="{9F9FDA23-0BB0-475B-ABA9-60773BF22856}"/>
              </a:ext>
            </a:extLst>
          </p:cNvPr>
          <p:cNvSpPr>
            <a:spLocks noChangeArrowheads="1"/>
          </p:cNvSpPr>
          <p:nvPr/>
        </p:nvSpPr>
        <p:spPr bwMode="auto">
          <a:xfrm rot="4109381">
            <a:off x="2027238" y="1509712"/>
            <a:ext cx="287338" cy="1389063"/>
          </a:xfrm>
          <a:prstGeom prst="can">
            <a:avLst>
              <a:gd name="adj" fmla="val 120856"/>
            </a:avLst>
          </a:pr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grpSp>
        <p:nvGrpSpPr>
          <p:cNvPr id="61451" name="Group 11">
            <a:extLst>
              <a:ext uri="{FF2B5EF4-FFF2-40B4-BE49-F238E27FC236}">
                <a16:creationId xmlns:a16="http://schemas.microsoft.com/office/drawing/2014/main" id="{D742CCD3-7FCA-486F-8002-2A82DEC252B9}"/>
              </a:ext>
            </a:extLst>
          </p:cNvPr>
          <p:cNvGrpSpPr>
            <a:grpSpLocks/>
          </p:cNvGrpSpPr>
          <p:nvPr/>
        </p:nvGrpSpPr>
        <p:grpSpPr bwMode="auto">
          <a:xfrm>
            <a:off x="6234113" y="1484313"/>
            <a:ext cx="1943100" cy="719137"/>
            <a:chOff x="1648" y="1116"/>
            <a:chExt cx="1224" cy="453"/>
          </a:xfrm>
        </p:grpSpPr>
        <p:sp>
          <p:nvSpPr>
            <p:cNvPr id="61466" name="AutoShape 12">
              <a:extLst>
                <a:ext uri="{FF2B5EF4-FFF2-40B4-BE49-F238E27FC236}">
                  <a16:creationId xmlns:a16="http://schemas.microsoft.com/office/drawing/2014/main" id="{136EA43F-C961-4759-9D30-52B627255B4D}"/>
                </a:ext>
              </a:extLst>
            </p:cNvPr>
            <p:cNvSpPr>
              <a:spLocks noChangeArrowheads="1"/>
            </p:cNvSpPr>
            <p:nvPr/>
          </p:nvSpPr>
          <p:spPr bwMode="auto">
            <a:xfrm rot="-5958483">
              <a:off x="2123" y="867"/>
              <a:ext cx="181" cy="1028"/>
            </a:xfrm>
            <a:prstGeom prst="can">
              <a:avLst>
                <a:gd name="adj" fmla="val 95027"/>
              </a:avLst>
            </a:pr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61467" name="AutoShape 13">
              <a:extLst>
                <a:ext uri="{FF2B5EF4-FFF2-40B4-BE49-F238E27FC236}">
                  <a16:creationId xmlns:a16="http://schemas.microsoft.com/office/drawing/2014/main" id="{DAB26963-8D68-4CEC-B04F-F1A89BBA58D6}"/>
                </a:ext>
              </a:extLst>
            </p:cNvPr>
            <p:cNvSpPr>
              <a:spLocks noChangeArrowheads="1"/>
            </p:cNvSpPr>
            <p:nvPr/>
          </p:nvSpPr>
          <p:spPr bwMode="auto">
            <a:xfrm rot="-5958483">
              <a:off x="2056" y="806"/>
              <a:ext cx="317" cy="1119"/>
            </a:xfrm>
            <a:prstGeom prst="can">
              <a:avLst>
                <a:gd name="adj" fmla="val 88249"/>
              </a:avLst>
            </a:pr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61468" name="AutoShape 14">
              <a:extLst>
                <a:ext uri="{FF2B5EF4-FFF2-40B4-BE49-F238E27FC236}">
                  <a16:creationId xmlns:a16="http://schemas.microsoft.com/office/drawing/2014/main" id="{AB21B7F3-5B21-4055-B0D0-B7DFC41956B8}"/>
                </a:ext>
              </a:extLst>
            </p:cNvPr>
            <p:cNvSpPr>
              <a:spLocks noChangeArrowheads="1"/>
            </p:cNvSpPr>
            <p:nvPr/>
          </p:nvSpPr>
          <p:spPr bwMode="auto">
            <a:xfrm rot="-5958483">
              <a:off x="2033" y="731"/>
              <a:ext cx="453" cy="1224"/>
            </a:xfrm>
            <a:prstGeom prst="can">
              <a:avLst>
                <a:gd name="adj" fmla="val 67550"/>
              </a:avLst>
            </a:pr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grpSp>
      <p:sp>
        <p:nvSpPr>
          <p:cNvPr id="61452" name="Text Box 15">
            <a:extLst>
              <a:ext uri="{FF2B5EF4-FFF2-40B4-BE49-F238E27FC236}">
                <a16:creationId xmlns:a16="http://schemas.microsoft.com/office/drawing/2014/main" id="{403942C2-7C0B-474E-9318-66E4B18E0E76}"/>
              </a:ext>
            </a:extLst>
          </p:cNvPr>
          <p:cNvSpPr txBox="1">
            <a:spLocks noChangeArrowheads="1"/>
          </p:cNvSpPr>
          <p:nvPr/>
        </p:nvSpPr>
        <p:spPr bwMode="auto">
          <a:xfrm>
            <a:off x="323850" y="3068638"/>
            <a:ext cx="187325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sz="1200">
                <a:solidFill>
                  <a:srgbClr val="FF0000"/>
                </a:solidFill>
              </a:rPr>
              <a:t>ESTABILIDAD MECÁNICA Y TÉRMICA</a:t>
            </a:r>
          </a:p>
          <a:p>
            <a:pPr algn="ctr" eaLnBrk="1" hangingPunct="1">
              <a:spcBef>
                <a:spcPct val="50000"/>
              </a:spcBef>
            </a:pPr>
            <a:r>
              <a:rPr lang="es-ES" altLang="es-AR" sz="1200">
                <a:solidFill>
                  <a:srgbClr val="FF0000"/>
                </a:solidFill>
              </a:rPr>
              <a:t> EXCELENTES CONDUCTORES TÈRMICOS y electricos (A LO LARGO DEL EJE: </a:t>
            </a:r>
            <a:r>
              <a:rPr lang="es-ES" altLang="es-AR" sz="1200" b="1">
                <a:solidFill>
                  <a:srgbClr val="FF0000"/>
                </a:solidFill>
              </a:rPr>
              <a:t>BALISTICOS</a:t>
            </a:r>
            <a:r>
              <a:rPr lang="es-ES" altLang="es-AR" sz="1200">
                <a:solidFill>
                  <a:srgbClr val="FF0000"/>
                </a:solidFill>
              </a:rPr>
              <a:t>)</a:t>
            </a:r>
          </a:p>
          <a:p>
            <a:pPr algn="ctr" eaLnBrk="1" hangingPunct="1">
              <a:spcBef>
                <a:spcPct val="50000"/>
              </a:spcBef>
            </a:pPr>
            <a:r>
              <a:rPr lang="es-ES" altLang="es-AR" sz="1200">
                <a:solidFill>
                  <a:srgbClr val="FF0000"/>
                </a:solidFill>
              </a:rPr>
              <a:t>AISLANTES </a:t>
            </a:r>
            <a:r>
              <a:rPr lang="es-ES" altLang="es-AR" sz="1200">
                <a:solidFill>
                  <a:srgbClr val="FF0000"/>
                </a:solidFill>
                <a:sym typeface="Symbol" panose="05050102010706020507" pitchFamily="18" charset="2"/>
              </a:rPr>
              <a:t> EJE</a:t>
            </a:r>
          </a:p>
          <a:p>
            <a:pPr algn="ctr" eaLnBrk="1" hangingPunct="1">
              <a:spcBef>
                <a:spcPct val="50000"/>
              </a:spcBef>
            </a:pPr>
            <a:r>
              <a:rPr lang="es-ES" altLang="es-AR" sz="1200"/>
              <a:t>NANOCOMPOSITES ANISOTRÓPICOS</a:t>
            </a:r>
          </a:p>
        </p:txBody>
      </p:sp>
      <p:grpSp>
        <p:nvGrpSpPr>
          <p:cNvPr id="3" name="Group 16">
            <a:extLst>
              <a:ext uri="{FF2B5EF4-FFF2-40B4-BE49-F238E27FC236}">
                <a16:creationId xmlns:a16="http://schemas.microsoft.com/office/drawing/2014/main" id="{6C9EA40F-BBD7-4E41-AF90-6855C736366D}"/>
              </a:ext>
            </a:extLst>
          </p:cNvPr>
          <p:cNvGrpSpPr>
            <a:grpSpLocks/>
          </p:cNvGrpSpPr>
          <p:nvPr/>
        </p:nvGrpSpPr>
        <p:grpSpPr bwMode="auto">
          <a:xfrm>
            <a:off x="1116013" y="6151563"/>
            <a:ext cx="6873875" cy="706437"/>
            <a:chOff x="0" y="3748"/>
            <a:chExt cx="4330" cy="445"/>
          </a:xfrm>
        </p:grpSpPr>
        <p:sp>
          <p:nvSpPr>
            <p:cNvPr id="61460" name="Line 17">
              <a:extLst>
                <a:ext uri="{FF2B5EF4-FFF2-40B4-BE49-F238E27FC236}">
                  <a16:creationId xmlns:a16="http://schemas.microsoft.com/office/drawing/2014/main" id="{0E865E64-D56A-46CA-A248-DD4D137BA650}"/>
                </a:ext>
              </a:extLst>
            </p:cNvPr>
            <p:cNvSpPr>
              <a:spLocks noChangeShapeType="1"/>
            </p:cNvSpPr>
            <p:nvPr/>
          </p:nvSpPr>
          <p:spPr bwMode="auto">
            <a:xfrm>
              <a:off x="703" y="3838"/>
              <a:ext cx="3627"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61461" name="Line 18">
              <a:extLst>
                <a:ext uri="{FF2B5EF4-FFF2-40B4-BE49-F238E27FC236}">
                  <a16:creationId xmlns:a16="http://schemas.microsoft.com/office/drawing/2014/main" id="{E0A728AF-DF96-447D-916D-CAA60B4835DB}"/>
                </a:ext>
              </a:extLst>
            </p:cNvPr>
            <p:cNvSpPr>
              <a:spLocks noChangeShapeType="1"/>
            </p:cNvSpPr>
            <p:nvPr/>
          </p:nvSpPr>
          <p:spPr bwMode="auto">
            <a:xfrm>
              <a:off x="703" y="3974"/>
              <a:ext cx="363"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61462" name="Line 19">
              <a:extLst>
                <a:ext uri="{FF2B5EF4-FFF2-40B4-BE49-F238E27FC236}">
                  <a16:creationId xmlns:a16="http://schemas.microsoft.com/office/drawing/2014/main" id="{A1B13FDA-77B2-4B9D-BFB5-4A27A3AFA7CC}"/>
                </a:ext>
              </a:extLst>
            </p:cNvPr>
            <p:cNvSpPr>
              <a:spLocks noChangeShapeType="1"/>
            </p:cNvSpPr>
            <p:nvPr/>
          </p:nvSpPr>
          <p:spPr bwMode="auto">
            <a:xfrm>
              <a:off x="703" y="4110"/>
              <a:ext cx="18"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61463" name="Text Box 20">
              <a:extLst>
                <a:ext uri="{FF2B5EF4-FFF2-40B4-BE49-F238E27FC236}">
                  <a16:creationId xmlns:a16="http://schemas.microsoft.com/office/drawing/2014/main" id="{DED27A21-7B5B-4085-B125-AEAB3BC8F292}"/>
                </a:ext>
              </a:extLst>
            </p:cNvPr>
            <p:cNvSpPr txBox="1">
              <a:spLocks noChangeArrowheads="1"/>
            </p:cNvSpPr>
            <p:nvPr/>
          </p:nvSpPr>
          <p:spPr bwMode="auto">
            <a:xfrm>
              <a:off x="0" y="3748"/>
              <a:ext cx="95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sz="1200">
                  <a:solidFill>
                    <a:srgbClr val="FF0000"/>
                  </a:solidFill>
                </a:rPr>
                <a:t>NTC 1</a:t>
              </a:r>
              <a:r>
                <a:rPr lang="es-ES" altLang="es-AR" sz="1200">
                  <a:solidFill>
                    <a:srgbClr val="FF0000"/>
                  </a:solidFill>
                  <a:sym typeface="Symbol" panose="05050102010706020507" pitchFamily="18" charset="2"/>
                </a:rPr>
                <a:t>m</a:t>
              </a:r>
            </a:p>
          </p:txBody>
        </p:sp>
        <p:sp>
          <p:nvSpPr>
            <p:cNvPr id="61464" name="Text Box 21">
              <a:extLst>
                <a:ext uri="{FF2B5EF4-FFF2-40B4-BE49-F238E27FC236}">
                  <a16:creationId xmlns:a16="http://schemas.microsoft.com/office/drawing/2014/main" id="{29EC46A3-CF40-4BA9-967B-E5633F394D72}"/>
                </a:ext>
              </a:extLst>
            </p:cNvPr>
            <p:cNvSpPr txBox="1">
              <a:spLocks noChangeArrowheads="1"/>
            </p:cNvSpPr>
            <p:nvPr/>
          </p:nvSpPr>
          <p:spPr bwMode="auto">
            <a:xfrm>
              <a:off x="1156" y="3884"/>
              <a:ext cx="95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ES" altLang="es-AR" sz="1200">
                  <a:solidFill>
                    <a:srgbClr val="0000FF"/>
                  </a:solidFill>
                </a:rPr>
                <a:t>Liposoma 100 nm</a:t>
              </a:r>
            </a:p>
          </p:txBody>
        </p:sp>
        <p:sp>
          <p:nvSpPr>
            <p:cNvPr id="61465" name="Text Box 22">
              <a:extLst>
                <a:ext uri="{FF2B5EF4-FFF2-40B4-BE49-F238E27FC236}">
                  <a16:creationId xmlns:a16="http://schemas.microsoft.com/office/drawing/2014/main" id="{8850DE14-036C-47A1-ABA3-AF1AB43882D6}"/>
                </a:ext>
              </a:extLst>
            </p:cNvPr>
            <p:cNvSpPr txBox="1">
              <a:spLocks noChangeArrowheads="1"/>
            </p:cNvSpPr>
            <p:nvPr/>
          </p:nvSpPr>
          <p:spPr bwMode="auto">
            <a:xfrm>
              <a:off x="793" y="4020"/>
              <a:ext cx="77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ES" altLang="es-AR" sz="1200">
                  <a:solidFill>
                    <a:srgbClr val="669900"/>
                  </a:solidFill>
                </a:rPr>
                <a:t>PAMAM G5</a:t>
              </a:r>
            </a:p>
          </p:txBody>
        </p:sp>
      </p:grpSp>
      <p:sp>
        <p:nvSpPr>
          <p:cNvPr id="22551" name="AutoShape 23">
            <a:extLst>
              <a:ext uri="{FF2B5EF4-FFF2-40B4-BE49-F238E27FC236}">
                <a16:creationId xmlns:a16="http://schemas.microsoft.com/office/drawing/2014/main" id="{4DAB6094-D660-468A-BF77-4B76046AFCE5}"/>
              </a:ext>
            </a:extLst>
          </p:cNvPr>
          <p:cNvSpPr>
            <a:spLocks noChangeArrowheads="1"/>
          </p:cNvSpPr>
          <p:nvPr/>
        </p:nvSpPr>
        <p:spPr bwMode="auto">
          <a:xfrm rot="4112321">
            <a:off x="2268537" y="1484313"/>
            <a:ext cx="144463" cy="1296988"/>
          </a:xfrm>
          <a:prstGeom prst="can">
            <a:avLst>
              <a:gd name="adj" fmla="val 224450"/>
            </a:avLst>
          </a:prstGeom>
          <a:solidFill>
            <a:srgbClr val="FFFF99">
              <a:alpha val="50195"/>
            </a:srgb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22552" name="AutoShape 24">
            <a:extLst>
              <a:ext uri="{FF2B5EF4-FFF2-40B4-BE49-F238E27FC236}">
                <a16:creationId xmlns:a16="http://schemas.microsoft.com/office/drawing/2014/main" id="{3E53C64B-A84C-4F0A-BE70-B1D3E24105E4}"/>
              </a:ext>
            </a:extLst>
          </p:cNvPr>
          <p:cNvSpPr>
            <a:spLocks noChangeArrowheads="1"/>
          </p:cNvSpPr>
          <p:nvPr/>
        </p:nvSpPr>
        <p:spPr bwMode="auto">
          <a:xfrm rot="4112321">
            <a:off x="1476375" y="1773238"/>
            <a:ext cx="144463" cy="1296987"/>
          </a:xfrm>
          <a:prstGeom prst="can">
            <a:avLst>
              <a:gd name="adj" fmla="val 224450"/>
            </a:avLst>
          </a:prstGeom>
          <a:solidFill>
            <a:srgbClr val="FFFF99">
              <a:alpha val="50195"/>
            </a:srgb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61456" name="Text Box 25">
            <a:extLst>
              <a:ext uri="{FF2B5EF4-FFF2-40B4-BE49-F238E27FC236}">
                <a16:creationId xmlns:a16="http://schemas.microsoft.com/office/drawing/2014/main" id="{E5BBD11E-1F38-40C4-928F-C6F4DB94DDCC}"/>
              </a:ext>
            </a:extLst>
          </p:cNvPr>
          <p:cNvSpPr txBox="1">
            <a:spLocks noChangeArrowheads="1"/>
          </p:cNvSpPr>
          <p:nvPr/>
        </p:nvSpPr>
        <p:spPr bwMode="auto">
          <a:xfrm>
            <a:off x="6227763" y="2492375"/>
            <a:ext cx="2916237"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AR" altLang="es-AR"/>
              <a:t>Gran AREA SUPERFICIAL SWCNT:</a:t>
            </a:r>
          </a:p>
          <a:p>
            <a:pPr eaLnBrk="1" hangingPunct="1">
              <a:spcBef>
                <a:spcPct val="50000"/>
              </a:spcBef>
            </a:pPr>
            <a:r>
              <a:rPr lang="es-AR" altLang="es-AR"/>
              <a:t>1000 m</a:t>
            </a:r>
            <a:r>
              <a:rPr lang="es-AR" altLang="es-AR" baseline="30000"/>
              <a:t>2</a:t>
            </a:r>
            <a:r>
              <a:rPr lang="es-AR" altLang="es-AR"/>
              <a:t>/g</a:t>
            </a:r>
          </a:p>
          <a:p>
            <a:pPr eaLnBrk="1" hangingPunct="1">
              <a:spcBef>
                <a:spcPct val="50000"/>
              </a:spcBef>
            </a:pPr>
            <a:r>
              <a:rPr lang="es-AR" altLang="es-AR"/>
              <a:t>( C </a:t>
            </a:r>
            <a:r>
              <a:rPr lang="es-AR" altLang="es-AR" baseline="-25000"/>
              <a:t>black</a:t>
            </a:r>
            <a:r>
              <a:rPr lang="es-AR" altLang="es-AR"/>
              <a:t> (micromaterial) 60-80 m</a:t>
            </a:r>
            <a:r>
              <a:rPr lang="es-AR" altLang="es-AR" baseline="30000"/>
              <a:t>2</a:t>
            </a:r>
            <a:r>
              <a:rPr lang="es-AR" altLang="es-AR"/>
              <a:t>/g)</a:t>
            </a:r>
          </a:p>
          <a:p>
            <a:pPr eaLnBrk="1" hangingPunct="1">
              <a:spcBef>
                <a:spcPct val="50000"/>
              </a:spcBef>
            </a:pPr>
            <a:r>
              <a:rPr lang="es-AR" altLang="es-AR"/>
              <a:t>Gran RELACION DE ASPECTO (&gt; 100)</a:t>
            </a:r>
            <a:endParaRPr lang="es-ES" altLang="es-AR"/>
          </a:p>
        </p:txBody>
      </p:sp>
      <p:sp>
        <p:nvSpPr>
          <p:cNvPr id="61457" name="Rectangle 27">
            <a:extLst>
              <a:ext uri="{FF2B5EF4-FFF2-40B4-BE49-F238E27FC236}">
                <a16:creationId xmlns:a16="http://schemas.microsoft.com/office/drawing/2014/main" id="{7C051538-BA16-44A0-BFBA-59B958F4AF43}"/>
              </a:ext>
            </a:extLst>
          </p:cNvPr>
          <p:cNvSpPr>
            <a:spLocks noChangeArrowheads="1"/>
          </p:cNvSpPr>
          <p:nvPr/>
        </p:nvSpPr>
        <p:spPr bwMode="auto">
          <a:xfrm>
            <a:off x="3635375" y="1773238"/>
            <a:ext cx="1022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AR" altLang="es-AR"/>
              <a:t>SWCNT</a:t>
            </a:r>
          </a:p>
        </p:txBody>
      </p:sp>
      <p:sp>
        <p:nvSpPr>
          <p:cNvPr id="61458" name="Rectangle 28">
            <a:extLst>
              <a:ext uri="{FF2B5EF4-FFF2-40B4-BE49-F238E27FC236}">
                <a16:creationId xmlns:a16="http://schemas.microsoft.com/office/drawing/2014/main" id="{52E4F4A2-0D4E-45AA-86FA-69D80DF13F42}"/>
              </a:ext>
            </a:extLst>
          </p:cNvPr>
          <p:cNvSpPr>
            <a:spLocks noChangeArrowheads="1"/>
          </p:cNvSpPr>
          <p:nvPr/>
        </p:nvSpPr>
        <p:spPr bwMode="auto">
          <a:xfrm>
            <a:off x="4859338" y="1773238"/>
            <a:ext cx="1060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AR" altLang="es-AR"/>
              <a:t>MWCNT</a:t>
            </a:r>
          </a:p>
        </p:txBody>
      </p:sp>
    </p:spTree>
    <p:extLst>
      <p:ext uri="{BB962C8B-B14F-4D97-AF65-F5344CB8AC3E}">
        <p14:creationId xmlns:p14="http://schemas.microsoft.com/office/powerpoint/2010/main" val="54585219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1" grpId="0" animBg="1"/>
      <p:bldP spid="225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arbon_nanotube_chiral_povray">
            <a:extLst>
              <a:ext uri="{FF2B5EF4-FFF2-40B4-BE49-F238E27FC236}">
                <a16:creationId xmlns:a16="http://schemas.microsoft.com/office/drawing/2014/main" id="{8EF63606-F7D4-4B89-A92E-D09E3B5D8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2565400"/>
            <a:ext cx="2274887"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a:extLst>
              <a:ext uri="{FF2B5EF4-FFF2-40B4-BE49-F238E27FC236}">
                <a16:creationId xmlns:a16="http://schemas.microsoft.com/office/drawing/2014/main" id="{B06F5079-FDA3-46E9-8CEB-0DD5A5C0C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3500438"/>
            <a:ext cx="3168650"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a:extLst>
              <a:ext uri="{FF2B5EF4-FFF2-40B4-BE49-F238E27FC236}">
                <a16:creationId xmlns:a16="http://schemas.microsoft.com/office/drawing/2014/main" id="{95C099AD-3E68-4DCA-B61C-6E8FA2D86E96}"/>
              </a:ext>
            </a:extLst>
          </p:cNvPr>
          <p:cNvSpPr txBox="1">
            <a:spLocks noChangeArrowheads="1"/>
          </p:cNvSpPr>
          <p:nvPr/>
        </p:nvSpPr>
        <p:spPr bwMode="auto">
          <a:xfrm>
            <a:off x="6156325" y="4149725"/>
            <a:ext cx="1800225"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ES" altLang="es-AR"/>
              <a:t>Armchair</a:t>
            </a:r>
          </a:p>
          <a:p>
            <a:pPr eaLnBrk="1" hangingPunct="1">
              <a:spcBef>
                <a:spcPct val="50000"/>
              </a:spcBef>
            </a:pPr>
            <a:endParaRPr lang="es-ES" altLang="es-AR"/>
          </a:p>
          <a:p>
            <a:pPr eaLnBrk="1" hangingPunct="1">
              <a:spcBef>
                <a:spcPct val="50000"/>
              </a:spcBef>
            </a:pPr>
            <a:r>
              <a:rPr lang="es-ES" altLang="es-AR"/>
              <a:t>Zigzag</a:t>
            </a:r>
          </a:p>
          <a:p>
            <a:pPr eaLnBrk="1" hangingPunct="1">
              <a:spcBef>
                <a:spcPct val="50000"/>
              </a:spcBef>
            </a:pPr>
            <a:endParaRPr lang="es-ES" altLang="es-AR"/>
          </a:p>
          <a:p>
            <a:pPr eaLnBrk="1" hangingPunct="1">
              <a:spcBef>
                <a:spcPct val="50000"/>
              </a:spcBef>
            </a:pPr>
            <a:r>
              <a:rPr lang="es-ES" altLang="es-AR"/>
              <a:t>Quiral</a:t>
            </a:r>
          </a:p>
        </p:txBody>
      </p:sp>
      <p:grpSp>
        <p:nvGrpSpPr>
          <p:cNvPr id="62469" name="Group 5">
            <a:extLst>
              <a:ext uri="{FF2B5EF4-FFF2-40B4-BE49-F238E27FC236}">
                <a16:creationId xmlns:a16="http://schemas.microsoft.com/office/drawing/2014/main" id="{D82592F5-2D9E-464A-A012-FC4A24A6FB6D}"/>
              </a:ext>
            </a:extLst>
          </p:cNvPr>
          <p:cNvGrpSpPr>
            <a:grpSpLocks/>
          </p:cNvGrpSpPr>
          <p:nvPr/>
        </p:nvGrpSpPr>
        <p:grpSpPr bwMode="auto">
          <a:xfrm>
            <a:off x="323850" y="0"/>
            <a:ext cx="4178300" cy="3810000"/>
            <a:chOff x="1655" y="0"/>
            <a:chExt cx="2632" cy="2400"/>
          </a:xfrm>
        </p:grpSpPr>
        <p:pic>
          <p:nvPicPr>
            <p:cNvPr id="62475" name="Picture 6" descr="CNTnames">
              <a:extLst>
                <a:ext uri="{FF2B5EF4-FFF2-40B4-BE49-F238E27FC236}">
                  <a16:creationId xmlns:a16="http://schemas.microsoft.com/office/drawing/2014/main" id="{D89A0728-20C0-4BC5-80D0-F3A318FCE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5" y="210"/>
              <a:ext cx="2400" cy="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6" name="Text Box 7">
              <a:extLst>
                <a:ext uri="{FF2B5EF4-FFF2-40B4-BE49-F238E27FC236}">
                  <a16:creationId xmlns:a16="http://schemas.microsoft.com/office/drawing/2014/main" id="{6B9FB3A7-F62D-4AA4-90B4-F30CC9D5F3B7}"/>
                </a:ext>
              </a:extLst>
            </p:cNvPr>
            <p:cNvSpPr txBox="1">
              <a:spLocks noChangeArrowheads="1"/>
            </p:cNvSpPr>
            <p:nvPr/>
          </p:nvSpPr>
          <p:spPr bwMode="auto">
            <a:xfrm>
              <a:off x="1927" y="935"/>
              <a:ext cx="90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b="1">
                  <a:solidFill>
                    <a:srgbClr val="FF3300"/>
                  </a:solidFill>
                </a:rPr>
                <a:t>Eje tubo</a:t>
              </a:r>
              <a:endParaRPr lang="es-ES" altLang="es-AR" b="1">
                <a:solidFill>
                  <a:srgbClr val="FF3300"/>
                </a:solidFill>
              </a:endParaRPr>
            </a:p>
          </p:txBody>
        </p:sp>
        <p:sp>
          <p:nvSpPr>
            <p:cNvPr id="62477" name="Text Box 8">
              <a:extLst>
                <a:ext uri="{FF2B5EF4-FFF2-40B4-BE49-F238E27FC236}">
                  <a16:creationId xmlns:a16="http://schemas.microsoft.com/office/drawing/2014/main" id="{8F238C0A-FFA9-4ACD-93EA-52700FA577FB}"/>
                </a:ext>
              </a:extLst>
            </p:cNvPr>
            <p:cNvSpPr txBox="1">
              <a:spLocks noChangeArrowheads="1"/>
            </p:cNvSpPr>
            <p:nvPr/>
          </p:nvSpPr>
          <p:spPr bwMode="auto">
            <a:xfrm>
              <a:off x="2971" y="1842"/>
              <a:ext cx="1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b="1">
                  <a:solidFill>
                    <a:srgbClr val="FF3300"/>
                  </a:solidFill>
                </a:rPr>
                <a:t>Vector quiral Ch</a:t>
              </a:r>
              <a:endParaRPr lang="es-ES" altLang="es-AR" b="1">
                <a:solidFill>
                  <a:srgbClr val="FF3300"/>
                </a:solidFill>
              </a:endParaRPr>
            </a:p>
          </p:txBody>
        </p:sp>
        <p:sp>
          <p:nvSpPr>
            <p:cNvPr id="62478" name="Text Box 9">
              <a:extLst>
                <a:ext uri="{FF2B5EF4-FFF2-40B4-BE49-F238E27FC236}">
                  <a16:creationId xmlns:a16="http://schemas.microsoft.com/office/drawing/2014/main" id="{C843E6FC-3006-4346-862B-48FAA75BE7AF}"/>
                </a:ext>
              </a:extLst>
            </p:cNvPr>
            <p:cNvSpPr txBox="1">
              <a:spLocks noChangeArrowheads="1"/>
            </p:cNvSpPr>
            <p:nvPr/>
          </p:nvSpPr>
          <p:spPr bwMode="auto">
            <a:xfrm>
              <a:off x="2200" y="0"/>
              <a:ext cx="81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s-ES" altLang="es-AR" sz="1200" b="1"/>
                <a:t>vectores unitarios del grafeno en espacio real</a:t>
              </a:r>
            </a:p>
          </p:txBody>
        </p:sp>
      </p:grpSp>
      <p:sp>
        <p:nvSpPr>
          <p:cNvPr id="62470" name="Text Box 10">
            <a:extLst>
              <a:ext uri="{FF2B5EF4-FFF2-40B4-BE49-F238E27FC236}">
                <a16:creationId xmlns:a16="http://schemas.microsoft.com/office/drawing/2014/main" id="{4B65A2C2-BC7E-47BC-A2AB-59BDA18F7F22}"/>
              </a:ext>
            </a:extLst>
          </p:cNvPr>
          <p:cNvSpPr txBox="1">
            <a:spLocks noChangeArrowheads="1"/>
          </p:cNvSpPr>
          <p:nvPr/>
        </p:nvSpPr>
        <p:spPr bwMode="auto">
          <a:xfrm>
            <a:off x="1403350" y="4076700"/>
            <a:ext cx="180022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AR" altLang="es-AR"/>
              <a:t>	</a:t>
            </a:r>
            <a:r>
              <a:rPr lang="es-AR" altLang="es-AR" b="1"/>
              <a:t>n</a:t>
            </a:r>
            <a:r>
              <a:rPr lang="es-AR" altLang="es-AR"/>
              <a:t> = </a:t>
            </a:r>
            <a:r>
              <a:rPr lang="es-AR" altLang="es-AR" b="1"/>
              <a:t>m</a:t>
            </a:r>
          </a:p>
          <a:p>
            <a:pPr eaLnBrk="1" hangingPunct="1"/>
            <a:endParaRPr lang="es-AR" altLang="es-AR"/>
          </a:p>
          <a:p>
            <a:pPr eaLnBrk="1" hangingPunct="1"/>
            <a:r>
              <a:rPr lang="es-AR" altLang="es-AR"/>
              <a:t>	</a:t>
            </a:r>
            <a:r>
              <a:rPr lang="es-ES" altLang="es-AR" b="1"/>
              <a:t>n</a:t>
            </a:r>
            <a:r>
              <a:rPr lang="es-ES" altLang="es-AR"/>
              <a:t> , </a:t>
            </a:r>
            <a:r>
              <a:rPr lang="es-ES" altLang="es-AR" b="1"/>
              <a:t>0</a:t>
            </a:r>
          </a:p>
          <a:p>
            <a:pPr eaLnBrk="1" hangingPunct="1"/>
            <a:endParaRPr lang="es-ES" altLang="es-AR"/>
          </a:p>
          <a:p>
            <a:pPr eaLnBrk="1" hangingPunct="1"/>
            <a:r>
              <a:rPr lang="es-ES" altLang="es-AR"/>
              <a:t>	</a:t>
            </a:r>
            <a:r>
              <a:rPr lang="es-AR" altLang="es-AR" b="1"/>
              <a:t>n</a:t>
            </a:r>
            <a:r>
              <a:rPr lang="es-AR" altLang="es-AR"/>
              <a:t>, </a:t>
            </a:r>
            <a:r>
              <a:rPr lang="es-AR" altLang="es-AR" b="1"/>
              <a:t>m</a:t>
            </a:r>
            <a:endParaRPr lang="es-ES" altLang="es-AR" b="1"/>
          </a:p>
        </p:txBody>
      </p:sp>
      <p:sp>
        <p:nvSpPr>
          <p:cNvPr id="62471" name="Text Box 11">
            <a:extLst>
              <a:ext uri="{FF2B5EF4-FFF2-40B4-BE49-F238E27FC236}">
                <a16:creationId xmlns:a16="http://schemas.microsoft.com/office/drawing/2014/main" id="{FB7FF6F3-DC5F-4A95-BBEE-DABD57564E2A}"/>
              </a:ext>
            </a:extLst>
          </p:cNvPr>
          <p:cNvSpPr txBox="1">
            <a:spLocks noChangeArrowheads="1"/>
          </p:cNvSpPr>
          <p:nvPr/>
        </p:nvSpPr>
        <p:spPr bwMode="auto">
          <a:xfrm>
            <a:off x="179388" y="4076700"/>
            <a:ext cx="23050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AR" b="1"/>
              <a:t>n</a:t>
            </a:r>
            <a:r>
              <a:rPr lang="es-ES" altLang="es-AR"/>
              <a:t>: átomos C alrededor circunferencia del tubo</a:t>
            </a:r>
          </a:p>
          <a:p>
            <a:pPr eaLnBrk="1" hangingPunct="1"/>
            <a:r>
              <a:rPr lang="es-ES" altLang="es-AR" b="1"/>
              <a:t>m</a:t>
            </a:r>
            <a:r>
              <a:rPr lang="es-ES" altLang="es-AR"/>
              <a:t>: átomos C hacia el eje del tubo</a:t>
            </a:r>
          </a:p>
        </p:txBody>
      </p:sp>
      <p:pic>
        <p:nvPicPr>
          <p:cNvPr id="62472" name="Picture 12" descr="Carbon_nanotube_zigzag_povray">
            <a:extLst>
              <a:ext uri="{FF2B5EF4-FFF2-40B4-BE49-F238E27FC236}">
                <a16:creationId xmlns:a16="http://schemas.microsoft.com/office/drawing/2014/main" id="{90D7AD17-CA59-4FC0-A70D-02C5DACA62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1484313"/>
            <a:ext cx="2274887"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13" descr="Carbon_nanotube_armchair_povray">
            <a:extLst>
              <a:ext uri="{FF2B5EF4-FFF2-40B4-BE49-F238E27FC236}">
                <a16:creationId xmlns:a16="http://schemas.microsoft.com/office/drawing/2014/main" id="{C6DE340C-D54E-4247-A60C-91F15D23F4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738" y="66675"/>
            <a:ext cx="2274887"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753352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researchgate.net/profile/Anish_Babu4/publication/260253684/figure/fig2/AS:297212098695170@1447872294871/Fig-2-Multifunctional-nanoparticle-systems-can-be-designed-with-a-choice-of-drug.png">
            <a:extLst>
              <a:ext uri="{FF2B5EF4-FFF2-40B4-BE49-F238E27FC236}">
                <a16:creationId xmlns:a16="http://schemas.microsoft.com/office/drawing/2014/main" id="{D868CA55-C316-4C17-AB5E-6802032E6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381000"/>
            <a:ext cx="809625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9CD111E6-54EF-4CB2-8021-821E40B0B93F}"/>
              </a:ext>
            </a:extLst>
          </p:cNvPr>
          <p:cNvSpPr/>
          <p:nvPr/>
        </p:nvSpPr>
        <p:spPr>
          <a:xfrm>
            <a:off x="16043" y="6371530"/>
            <a:ext cx="9142840" cy="461665"/>
          </a:xfrm>
          <a:prstGeom prst="rect">
            <a:avLst/>
          </a:prstGeom>
        </p:spPr>
        <p:txBody>
          <a:bodyPr wrap="square">
            <a:spAutoFit/>
          </a:bodyPr>
          <a:lstStyle/>
          <a:p>
            <a:r>
              <a:rPr lang="en-US" sz="1200" b="1" u="sng" dirty="0">
                <a:solidFill>
                  <a:srgbClr val="3333FF"/>
                </a:solidFill>
                <a:latin typeface="+mn-lt"/>
                <a:hlinkClick r:id="rId3"/>
              </a:rPr>
              <a:t>Nanodrug Delivery Systems: A Promising Technology for Detection, Diagnosis, and Treatment of Cancer</a:t>
            </a:r>
            <a:endParaRPr lang="en-US" sz="1200" b="1" u="sng" dirty="0">
              <a:solidFill>
                <a:srgbClr val="3333FF"/>
              </a:solidFill>
              <a:latin typeface="+mn-lt"/>
            </a:endParaRPr>
          </a:p>
          <a:p>
            <a:r>
              <a:rPr lang="en-US" sz="1200" u="sng" dirty="0">
                <a:solidFill>
                  <a:srgbClr val="3333FF"/>
                </a:solidFill>
                <a:latin typeface="+mn-lt"/>
              </a:rPr>
              <a:t> · Feb 2014 · AAPS </a:t>
            </a:r>
            <a:r>
              <a:rPr lang="en-US" sz="1200" u="sng" dirty="0" err="1">
                <a:solidFill>
                  <a:srgbClr val="3333FF"/>
                </a:solidFill>
                <a:latin typeface="+mn-lt"/>
              </a:rPr>
              <a:t>PharmSciTech</a:t>
            </a:r>
            <a:endParaRPr lang="en-US" sz="1200" b="0" i="0" u="sng" dirty="0">
              <a:solidFill>
                <a:srgbClr val="3333FF"/>
              </a:solidFill>
              <a:effectLst/>
              <a:latin typeface="+mn-lt"/>
            </a:endParaRPr>
          </a:p>
        </p:txBody>
      </p:sp>
      <p:sp>
        <p:nvSpPr>
          <p:cNvPr id="20" name="CuadroTexto 19">
            <a:extLst>
              <a:ext uri="{FF2B5EF4-FFF2-40B4-BE49-F238E27FC236}">
                <a16:creationId xmlns:a16="http://schemas.microsoft.com/office/drawing/2014/main" id="{31D80168-C115-4A77-99C0-24EFBBFDF382}"/>
              </a:ext>
            </a:extLst>
          </p:cNvPr>
          <p:cNvSpPr txBox="1"/>
          <p:nvPr/>
        </p:nvSpPr>
        <p:spPr>
          <a:xfrm>
            <a:off x="3975871" y="3522898"/>
            <a:ext cx="1080120" cy="830997"/>
          </a:xfrm>
          <a:prstGeom prst="rect">
            <a:avLst/>
          </a:prstGeom>
          <a:noFill/>
        </p:spPr>
        <p:txBody>
          <a:bodyPr wrap="square" rtlCol="0">
            <a:spAutoFit/>
          </a:bodyPr>
          <a:lstStyle/>
          <a:p>
            <a:pPr algn="ctr"/>
            <a:r>
              <a:rPr lang="es-AR" sz="4800" dirty="0">
                <a:solidFill>
                  <a:srgbClr val="FF0000"/>
                </a:solidFill>
              </a:rPr>
              <a:t>??</a:t>
            </a:r>
          </a:p>
        </p:txBody>
      </p:sp>
      <p:grpSp>
        <p:nvGrpSpPr>
          <p:cNvPr id="12" name="Grupo 11">
            <a:extLst>
              <a:ext uri="{FF2B5EF4-FFF2-40B4-BE49-F238E27FC236}">
                <a16:creationId xmlns:a16="http://schemas.microsoft.com/office/drawing/2014/main" id="{6A63AF59-A91C-469D-A7A7-05D282041815}"/>
              </a:ext>
            </a:extLst>
          </p:cNvPr>
          <p:cNvGrpSpPr/>
          <p:nvPr/>
        </p:nvGrpSpPr>
        <p:grpSpPr>
          <a:xfrm>
            <a:off x="-13868" y="2519566"/>
            <a:ext cx="9157868" cy="3838352"/>
            <a:chOff x="92532" y="2348880"/>
            <a:chExt cx="9157868" cy="3838352"/>
          </a:xfrm>
        </p:grpSpPr>
        <p:pic>
          <p:nvPicPr>
            <p:cNvPr id="5" name="Picture 2" descr="http://ej.iop.org/images/0022-3727/45/7/073001/Full/jphysd394029f01_online.jpg">
              <a:extLst>
                <a:ext uri="{FF2B5EF4-FFF2-40B4-BE49-F238E27FC236}">
                  <a16:creationId xmlns:a16="http://schemas.microsoft.com/office/drawing/2014/main" id="{15AD9523-9475-4084-ACFB-CC4D68A6EF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899" t="-87" r="-999" b="68663"/>
            <a:stretch/>
          </p:blipFill>
          <p:spPr bwMode="auto">
            <a:xfrm>
              <a:off x="6404159" y="3184376"/>
              <a:ext cx="188193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ej.iop.org/images/0022-3727/45/7/073001/Full/jphysd394029f01_online.jpg">
              <a:extLst>
                <a:ext uri="{FF2B5EF4-FFF2-40B4-BE49-F238E27FC236}">
                  <a16:creationId xmlns:a16="http://schemas.microsoft.com/office/drawing/2014/main" id="{4C216D09-C5A7-440D-9DEF-95972BC036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7" t="34325" r="80179" b="-278"/>
            <a:stretch/>
          </p:blipFill>
          <p:spPr bwMode="auto">
            <a:xfrm>
              <a:off x="7779655" y="2348880"/>
              <a:ext cx="1470745" cy="383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ej.iop.org/images/0022-3727/45/7/073001/Full/jphysd394029f01_online.jpg">
              <a:extLst>
                <a:ext uri="{FF2B5EF4-FFF2-40B4-BE49-F238E27FC236}">
                  <a16:creationId xmlns:a16="http://schemas.microsoft.com/office/drawing/2014/main" id="{19D6CF4C-D99F-4CAB-B6B6-B68818EE47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938" t="34715" r="27098" b="33862"/>
            <a:stretch/>
          </p:blipFill>
          <p:spPr bwMode="auto">
            <a:xfrm>
              <a:off x="3036406" y="3121608"/>
              <a:ext cx="194421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ej.iop.org/images/0022-3727/45/7/073001/Full/jphysd394029f01_online.jpg">
              <a:extLst>
                <a:ext uri="{FF2B5EF4-FFF2-40B4-BE49-F238E27FC236}">
                  <a16:creationId xmlns:a16="http://schemas.microsoft.com/office/drawing/2014/main" id="{8159B16F-A166-43E5-95B7-EFFAF76E06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638" t="32699" r="56387" b="35131"/>
            <a:stretch/>
          </p:blipFill>
          <p:spPr bwMode="auto">
            <a:xfrm>
              <a:off x="92532" y="3192032"/>
              <a:ext cx="1368152" cy="181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ej.iop.org/images/0022-3727/45/7/073001/Full/jphysd394029f01_online.jpg">
              <a:extLst>
                <a:ext uri="{FF2B5EF4-FFF2-40B4-BE49-F238E27FC236}">
                  <a16:creationId xmlns:a16="http://schemas.microsoft.com/office/drawing/2014/main" id="{D21D2A1B-293B-494B-8381-31AD322424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069" r="30959" b="69891"/>
            <a:stretch/>
          </p:blipFill>
          <p:spPr bwMode="auto">
            <a:xfrm>
              <a:off x="1487737" y="3188922"/>
              <a:ext cx="1512168" cy="175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ej.iop.org/images/0022-3727/45/7/073001/Full/jphysd394029f01_online.jpg">
              <a:extLst>
                <a:ext uri="{FF2B5EF4-FFF2-40B4-BE49-F238E27FC236}">
                  <a16:creationId xmlns:a16="http://schemas.microsoft.com/office/drawing/2014/main" id="{2E6905A0-56BA-46D6-8407-2E300E7BAE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853" t="68230"/>
            <a:stretch/>
          </p:blipFill>
          <p:spPr bwMode="auto">
            <a:xfrm>
              <a:off x="5041019" y="3111529"/>
              <a:ext cx="1524773" cy="184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a:extLst>
                <a:ext uri="{FF2B5EF4-FFF2-40B4-BE49-F238E27FC236}">
                  <a16:creationId xmlns:a16="http://schemas.microsoft.com/office/drawing/2014/main" id="{3D24580E-4806-49CF-B30C-1DA311CEF5A9}"/>
                </a:ext>
              </a:extLst>
            </p:cNvPr>
            <p:cNvSpPr txBox="1"/>
            <p:nvPr/>
          </p:nvSpPr>
          <p:spPr>
            <a:xfrm>
              <a:off x="124252" y="3683276"/>
              <a:ext cx="1080120" cy="830997"/>
            </a:xfrm>
            <a:prstGeom prst="rect">
              <a:avLst/>
            </a:prstGeom>
            <a:noFill/>
          </p:spPr>
          <p:txBody>
            <a:bodyPr wrap="square" rtlCol="0">
              <a:spAutoFit/>
            </a:bodyPr>
            <a:lstStyle/>
            <a:p>
              <a:pPr algn="ctr"/>
              <a:r>
                <a:rPr lang="es-AR" sz="4800" dirty="0">
                  <a:solidFill>
                    <a:srgbClr val="FF0000"/>
                  </a:solidFill>
                </a:rPr>
                <a:t>??</a:t>
              </a:r>
            </a:p>
          </p:txBody>
        </p:sp>
        <p:sp>
          <p:nvSpPr>
            <p:cNvPr id="13" name="CuadroTexto 12">
              <a:extLst>
                <a:ext uri="{FF2B5EF4-FFF2-40B4-BE49-F238E27FC236}">
                  <a16:creationId xmlns:a16="http://schemas.microsoft.com/office/drawing/2014/main" id="{13AF1CA5-FAA2-48C8-9F99-25F3AA700208}"/>
                </a:ext>
              </a:extLst>
            </p:cNvPr>
            <p:cNvSpPr txBox="1"/>
            <p:nvPr/>
          </p:nvSpPr>
          <p:spPr>
            <a:xfrm>
              <a:off x="1624523" y="3725706"/>
              <a:ext cx="1080120" cy="830997"/>
            </a:xfrm>
            <a:prstGeom prst="rect">
              <a:avLst/>
            </a:prstGeom>
            <a:noFill/>
          </p:spPr>
          <p:txBody>
            <a:bodyPr wrap="square" rtlCol="0">
              <a:spAutoFit/>
            </a:bodyPr>
            <a:lstStyle/>
            <a:p>
              <a:pPr algn="ctr"/>
              <a:r>
                <a:rPr lang="es-AR" sz="4800" dirty="0">
                  <a:solidFill>
                    <a:srgbClr val="FF0000"/>
                  </a:solidFill>
                </a:rPr>
                <a:t>??</a:t>
              </a:r>
            </a:p>
          </p:txBody>
        </p:sp>
        <p:sp>
          <p:nvSpPr>
            <p:cNvPr id="14" name="CuadroTexto 13">
              <a:extLst>
                <a:ext uri="{FF2B5EF4-FFF2-40B4-BE49-F238E27FC236}">
                  <a16:creationId xmlns:a16="http://schemas.microsoft.com/office/drawing/2014/main" id="{6621A813-4402-4B04-96BF-C74E06C0D3F9}"/>
                </a:ext>
              </a:extLst>
            </p:cNvPr>
            <p:cNvSpPr txBox="1"/>
            <p:nvPr/>
          </p:nvSpPr>
          <p:spPr>
            <a:xfrm>
              <a:off x="3362262" y="3725706"/>
              <a:ext cx="1080120" cy="830997"/>
            </a:xfrm>
            <a:prstGeom prst="rect">
              <a:avLst/>
            </a:prstGeom>
            <a:noFill/>
          </p:spPr>
          <p:txBody>
            <a:bodyPr wrap="square" rtlCol="0">
              <a:spAutoFit/>
            </a:bodyPr>
            <a:lstStyle/>
            <a:p>
              <a:pPr algn="ctr"/>
              <a:r>
                <a:rPr lang="es-AR" sz="4800" dirty="0">
                  <a:solidFill>
                    <a:srgbClr val="FF0000"/>
                  </a:solidFill>
                </a:rPr>
                <a:t>??</a:t>
              </a:r>
            </a:p>
          </p:txBody>
        </p:sp>
        <p:sp>
          <p:nvSpPr>
            <p:cNvPr id="15" name="CuadroTexto 14">
              <a:extLst>
                <a:ext uri="{FF2B5EF4-FFF2-40B4-BE49-F238E27FC236}">
                  <a16:creationId xmlns:a16="http://schemas.microsoft.com/office/drawing/2014/main" id="{7A7EF425-5FAA-49BF-A3F2-81BFD20DB796}"/>
                </a:ext>
              </a:extLst>
            </p:cNvPr>
            <p:cNvSpPr txBox="1"/>
            <p:nvPr/>
          </p:nvSpPr>
          <p:spPr>
            <a:xfrm>
              <a:off x="5265462" y="3641322"/>
              <a:ext cx="1080120" cy="830997"/>
            </a:xfrm>
            <a:prstGeom prst="rect">
              <a:avLst/>
            </a:prstGeom>
            <a:noFill/>
          </p:spPr>
          <p:txBody>
            <a:bodyPr wrap="square" rtlCol="0">
              <a:spAutoFit/>
            </a:bodyPr>
            <a:lstStyle/>
            <a:p>
              <a:pPr algn="ctr"/>
              <a:r>
                <a:rPr lang="es-AR" sz="4800" dirty="0">
                  <a:solidFill>
                    <a:srgbClr val="FF0000"/>
                  </a:solidFill>
                </a:rPr>
                <a:t>??</a:t>
              </a:r>
            </a:p>
          </p:txBody>
        </p:sp>
        <p:sp>
          <p:nvSpPr>
            <p:cNvPr id="16" name="CuadroTexto 15">
              <a:extLst>
                <a:ext uri="{FF2B5EF4-FFF2-40B4-BE49-F238E27FC236}">
                  <a16:creationId xmlns:a16="http://schemas.microsoft.com/office/drawing/2014/main" id="{C4B7A5AB-E360-492D-B02E-DF175B3016DA}"/>
                </a:ext>
              </a:extLst>
            </p:cNvPr>
            <p:cNvSpPr txBox="1"/>
            <p:nvPr/>
          </p:nvSpPr>
          <p:spPr>
            <a:xfrm>
              <a:off x="6592845" y="3704090"/>
              <a:ext cx="1080120" cy="830997"/>
            </a:xfrm>
            <a:prstGeom prst="rect">
              <a:avLst/>
            </a:prstGeom>
            <a:noFill/>
          </p:spPr>
          <p:txBody>
            <a:bodyPr wrap="square" rtlCol="0">
              <a:spAutoFit/>
            </a:bodyPr>
            <a:lstStyle/>
            <a:p>
              <a:pPr algn="ctr"/>
              <a:r>
                <a:rPr lang="es-AR" sz="4800" dirty="0">
                  <a:solidFill>
                    <a:srgbClr val="FF0000"/>
                  </a:solidFill>
                </a:rPr>
                <a:t>??</a:t>
              </a:r>
            </a:p>
          </p:txBody>
        </p:sp>
        <p:sp>
          <p:nvSpPr>
            <p:cNvPr id="17" name="CuadroTexto 16">
              <a:extLst>
                <a:ext uri="{FF2B5EF4-FFF2-40B4-BE49-F238E27FC236}">
                  <a16:creationId xmlns:a16="http://schemas.microsoft.com/office/drawing/2014/main" id="{6D94D412-5B02-4F8B-B258-360A9CF0781A}"/>
                </a:ext>
              </a:extLst>
            </p:cNvPr>
            <p:cNvSpPr txBox="1"/>
            <p:nvPr/>
          </p:nvSpPr>
          <p:spPr>
            <a:xfrm>
              <a:off x="7952828" y="2960767"/>
              <a:ext cx="1080120" cy="830997"/>
            </a:xfrm>
            <a:prstGeom prst="rect">
              <a:avLst/>
            </a:prstGeom>
            <a:noFill/>
          </p:spPr>
          <p:txBody>
            <a:bodyPr wrap="square" rtlCol="0">
              <a:spAutoFit/>
            </a:bodyPr>
            <a:lstStyle/>
            <a:p>
              <a:pPr algn="ctr"/>
              <a:r>
                <a:rPr lang="es-AR" sz="4800" dirty="0">
                  <a:solidFill>
                    <a:srgbClr val="FF0000"/>
                  </a:solidFill>
                </a:rPr>
                <a:t>??</a:t>
              </a:r>
            </a:p>
          </p:txBody>
        </p:sp>
        <p:sp>
          <p:nvSpPr>
            <p:cNvPr id="18" name="CuadroTexto 17">
              <a:extLst>
                <a:ext uri="{FF2B5EF4-FFF2-40B4-BE49-F238E27FC236}">
                  <a16:creationId xmlns:a16="http://schemas.microsoft.com/office/drawing/2014/main" id="{70FE209D-7254-4D55-8FB0-4779DC654AF5}"/>
                </a:ext>
              </a:extLst>
            </p:cNvPr>
            <p:cNvSpPr txBox="1"/>
            <p:nvPr/>
          </p:nvSpPr>
          <p:spPr>
            <a:xfrm>
              <a:off x="7897774" y="4851676"/>
              <a:ext cx="1080120" cy="830997"/>
            </a:xfrm>
            <a:prstGeom prst="rect">
              <a:avLst/>
            </a:prstGeom>
            <a:noFill/>
          </p:spPr>
          <p:txBody>
            <a:bodyPr wrap="square" rtlCol="0">
              <a:spAutoFit/>
            </a:bodyPr>
            <a:lstStyle/>
            <a:p>
              <a:pPr algn="ctr"/>
              <a:r>
                <a:rPr lang="es-AR" sz="4800" dirty="0">
                  <a:solidFill>
                    <a:srgbClr val="FF0000"/>
                  </a:solidFill>
                </a:rPr>
                <a:t>??</a:t>
              </a:r>
            </a:p>
          </p:txBody>
        </p:sp>
      </p:grpSp>
    </p:spTree>
    <p:extLst>
      <p:ext uri="{BB962C8B-B14F-4D97-AF65-F5344CB8AC3E}">
        <p14:creationId xmlns:p14="http://schemas.microsoft.com/office/powerpoint/2010/main" val="2929234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2">
            <a:extLst>
              <a:ext uri="{FF2B5EF4-FFF2-40B4-BE49-F238E27FC236}">
                <a16:creationId xmlns:a16="http://schemas.microsoft.com/office/drawing/2014/main" id="{02C833D6-CD86-4159-B39A-F33B2DBF912D}"/>
              </a:ext>
            </a:extLst>
          </p:cNvPr>
          <p:cNvGrpSpPr>
            <a:grpSpLocks/>
          </p:cNvGrpSpPr>
          <p:nvPr/>
        </p:nvGrpSpPr>
        <p:grpSpPr bwMode="auto">
          <a:xfrm>
            <a:off x="684213" y="188913"/>
            <a:ext cx="8280400" cy="2879725"/>
            <a:chOff x="431" y="119"/>
            <a:chExt cx="5216" cy="1814"/>
          </a:xfrm>
        </p:grpSpPr>
        <p:sp>
          <p:nvSpPr>
            <p:cNvPr id="63503" name="Text Box 3">
              <a:extLst>
                <a:ext uri="{FF2B5EF4-FFF2-40B4-BE49-F238E27FC236}">
                  <a16:creationId xmlns:a16="http://schemas.microsoft.com/office/drawing/2014/main" id="{58DD7367-AB0C-4C09-8A72-115E96D281F2}"/>
                </a:ext>
              </a:extLst>
            </p:cNvPr>
            <p:cNvSpPr txBox="1">
              <a:spLocks noChangeArrowheads="1"/>
            </p:cNvSpPr>
            <p:nvPr/>
          </p:nvSpPr>
          <p:spPr bwMode="auto">
            <a:xfrm>
              <a:off x="748" y="709"/>
              <a:ext cx="49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sz="1200"/>
                <a:t>0,4-2 nm</a:t>
              </a:r>
            </a:p>
          </p:txBody>
        </p:sp>
        <p:grpSp>
          <p:nvGrpSpPr>
            <p:cNvPr id="63504" name="Group 4">
              <a:extLst>
                <a:ext uri="{FF2B5EF4-FFF2-40B4-BE49-F238E27FC236}">
                  <a16:creationId xmlns:a16="http://schemas.microsoft.com/office/drawing/2014/main" id="{4696A083-8F27-4281-89B8-D24560D90C8E}"/>
                </a:ext>
              </a:extLst>
            </p:cNvPr>
            <p:cNvGrpSpPr>
              <a:grpSpLocks/>
            </p:cNvGrpSpPr>
            <p:nvPr/>
          </p:nvGrpSpPr>
          <p:grpSpPr bwMode="auto">
            <a:xfrm>
              <a:off x="1020" y="164"/>
              <a:ext cx="3447" cy="944"/>
              <a:chOff x="204" y="981"/>
              <a:chExt cx="3447" cy="944"/>
            </a:xfrm>
          </p:grpSpPr>
          <p:grpSp>
            <p:nvGrpSpPr>
              <p:cNvPr id="63509" name="Group 5">
                <a:extLst>
                  <a:ext uri="{FF2B5EF4-FFF2-40B4-BE49-F238E27FC236}">
                    <a16:creationId xmlns:a16="http://schemas.microsoft.com/office/drawing/2014/main" id="{D92C2AB2-E89D-443A-ACF1-212822241BC9}"/>
                  </a:ext>
                </a:extLst>
              </p:cNvPr>
              <p:cNvGrpSpPr>
                <a:grpSpLocks/>
              </p:cNvGrpSpPr>
              <p:nvPr/>
            </p:nvGrpSpPr>
            <p:grpSpPr bwMode="auto">
              <a:xfrm>
                <a:off x="567" y="1117"/>
                <a:ext cx="2452" cy="453"/>
                <a:chOff x="420" y="1116"/>
                <a:chExt cx="2452" cy="453"/>
              </a:xfrm>
            </p:grpSpPr>
            <p:sp>
              <p:nvSpPr>
                <p:cNvPr id="63525" name="AutoShape 6">
                  <a:extLst>
                    <a:ext uri="{FF2B5EF4-FFF2-40B4-BE49-F238E27FC236}">
                      <a16:creationId xmlns:a16="http://schemas.microsoft.com/office/drawing/2014/main" id="{C2F73822-0811-4759-9C06-73F0B58DC695}"/>
                    </a:ext>
                  </a:extLst>
                </p:cNvPr>
                <p:cNvSpPr>
                  <a:spLocks noChangeArrowheads="1"/>
                </p:cNvSpPr>
                <p:nvPr/>
              </p:nvSpPr>
              <p:spPr bwMode="auto">
                <a:xfrm rot="4109381">
                  <a:off x="767" y="1001"/>
                  <a:ext cx="181" cy="875"/>
                </a:xfrm>
                <a:prstGeom prst="can">
                  <a:avLst>
                    <a:gd name="adj" fmla="val 120856"/>
                  </a:avLst>
                </a:pr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grpSp>
              <p:nvGrpSpPr>
                <p:cNvPr id="63526" name="Group 7">
                  <a:extLst>
                    <a:ext uri="{FF2B5EF4-FFF2-40B4-BE49-F238E27FC236}">
                      <a16:creationId xmlns:a16="http://schemas.microsoft.com/office/drawing/2014/main" id="{C871E599-3314-4CC7-AE51-FCE36F434951}"/>
                    </a:ext>
                  </a:extLst>
                </p:cNvPr>
                <p:cNvGrpSpPr>
                  <a:grpSpLocks/>
                </p:cNvGrpSpPr>
                <p:nvPr/>
              </p:nvGrpSpPr>
              <p:grpSpPr bwMode="auto">
                <a:xfrm>
                  <a:off x="1648" y="1116"/>
                  <a:ext cx="1224" cy="453"/>
                  <a:chOff x="1648" y="1116"/>
                  <a:chExt cx="1224" cy="453"/>
                </a:xfrm>
              </p:grpSpPr>
              <p:sp>
                <p:nvSpPr>
                  <p:cNvPr id="63527" name="AutoShape 8">
                    <a:extLst>
                      <a:ext uri="{FF2B5EF4-FFF2-40B4-BE49-F238E27FC236}">
                        <a16:creationId xmlns:a16="http://schemas.microsoft.com/office/drawing/2014/main" id="{E13A9021-649E-4A78-BBD8-FEFCE5D77DD2}"/>
                      </a:ext>
                    </a:extLst>
                  </p:cNvPr>
                  <p:cNvSpPr>
                    <a:spLocks noChangeArrowheads="1"/>
                  </p:cNvSpPr>
                  <p:nvPr/>
                </p:nvSpPr>
                <p:spPr bwMode="auto">
                  <a:xfrm rot="-5958483">
                    <a:off x="2123" y="867"/>
                    <a:ext cx="181" cy="1028"/>
                  </a:xfrm>
                  <a:prstGeom prst="can">
                    <a:avLst>
                      <a:gd name="adj" fmla="val 95027"/>
                    </a:avLst>
                  </a:pr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63528" name="AutoShape 9">
                    <a:extLst>
                      <a:ext uri="{FF2B5EF4-FFF2-40B4-BE49-F238E27FC236}">
                        <a16:creationId xmlns:a16="http://schemas.microsoft.com/office/drawing/2014/main" id="{321C9834-BD5E-41F4-84ED-A9C98B702AF2}"/>
                      </a:ext>
                    </a:extLst>
                  </p:cNvPr>
                  <p:cNvSpPr>
                    <a:spLocks noChangeArrowheads="1"/>
                  </p:cNvSpPr>
                  <p:nvPr/>
                </p:nvSpPr>
                <p:spPr bwMode="auto">
                  <a:xfrm rot="-5958483">
                    <a:off x="2056" y="806"/>
                    <a:ext cx="317" cy="1119"/>
                  </a:xfrm>
                  <a:prstGeom prst="can">
                    <a:avLst>
                      <a:gd name="adj" fmla="val 88249"/>
                    </a:avLst>
                  </a:pr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63529" name="AutoShape 10">
                    <a:extLst>
                      <a:ext uri="{FF2B5EF4-FFF2-40B4-BE49-F238E27FC236}">
                        <a16:creationId xmlns:a16="http://schemas.microsoft.com/office/drawing/2014/main" id="{AA62B2AD-9284-456A-8F3A-FCEDC552636C}"/>
                      </a:ext>
                    </a:extLst>
                  </p:cNvPr>
                  <p:cNvSpPr>
                    <a:spLocks noChangeArrowheads="1"/>
                  </p:cNvSpPr>
                  <p:nvPr/>
                </p:nvSpPr>
                <p:spPr bwMode="auto">
                  <a:xfrm rot="-5958483">
                    <a:off x="2033" y="731"/>
                    <a:ext cx="453" cy="1224"/>
                  </a:xfrm>
                  <a:prstGeom prst="can">
                    <a:avLst>
                      <a:gd name="adj" fmla="val 67550"/>
                    </a:avLst>
                  </a:pr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grpSp>
          </p:grpSp>
          <p:sp>
            <p:nvSpPr>
              <p:cNvPr id="63510" name="Text Box 11">
                <a:extLst>
                  <a:ext uri="{FF2B5EF4-FFF2-40B4-BE49-F238E27FC236}">
                    <a16:creationId xmlns:a16="http://schemas.microsoft.com/office/drawing/2014/main" id="{5866A259-3F26-4176-BFC8-FF4E8AEFABDA}"/>
                  </a:ext>
                </a:extLst>
              </p:cNvPr>
              <p:cNvSpPr txBox="1">
                <a:spLocks noChangeArrowheads="1"/>
              </p:cNvSpPr>
              <p:nvPr/>
            </p:nvSpPr>
            <p:spPr bwMode="auto">
              <a:xfrm>
                <a:off x="204" y="1752"/>
                <a:ext cx="294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sz="1200"/>
                  <a:t>manojos			monodispersos</a:t>
                </a:r>
                <a:endParaRPr lang="es-ES" altLang="es-AR"/>
              </a:p>
            </p:txBody>
          </p:sp>
          <p:sp>
            <p:nvSpPr>
              <p:cNvPr id="63511" name="Text Box 12">
                <a:extLst>
                  <a:ext uri="{FF2B5EF4-FFF2-40B4-BE49-F238E27FC236}">
                    <a16:creationId xmlns:a16="http://schemas.microsoft.com/office/drawing/2014/main" id="{8263B6C7-6A22-41A5-85A3-2B59060958FA}"/>
                  </a:ext>
                </a:extLst>
              </p:cNvPr>
              <p:cNvSpPr txBox="1">
                <a:spLocks noChangeArrowheads="1"/>
              </p:cNvSpPr>
              <p:nvPr/>
            </p:nvSpPr>
            <p:spPr bwMode="auto">
              <a:xfrm rot="-1501776">
                <a:off x="1429" y="981"/>
                <a:ext cx="54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sz="1200"/>
                  <a:t>0,34 nm</a:t>
                </a:r>
              </a:p>
            </p:txBody>
          </p:sp>
          <p:grpSp>
            <p:nvGrpSpPr>
              <p:cNvPr id="63512" name="Group 13">
                <a:extLst>
                  <a:ext uri="{FF2B5EF4-FFF2-40B4-BE49-F238E27FC236}">
                    <a16:creationId xmlns:a16="http://schemas.microsoft.com/office/drawing/2014/main" id="{718B1AAE-5C53-4449-8288-AE0B99B107ED}"/>
                  </a:ext>
                </a:extLst>
              </p:cNvPr>
              <p:cNvGrpSpPr>
                <a:grpSpLocks/>
              </p:cNvGrpSpPr>
              <p:nvPr/>
            </p:nvGrpSpPr>
            <p:grpSpPr bwMode="auto">
              <a:xfrm>
                <a:off x="1655" y="1207"/>
                <a:ext cx="91" cy="137"/>
                <a:chOff x="2154" y="2432"/>
                <a:chExt cx="227" cy="771"/>
              </a:xfrm>
            </p:grpSpPr>
            <p:sp>
              <p:nvSpPr>
                <p:cNvPr id="63522" name="Line 14">
                  <a:extLst>
                    <a:ext uri="{FF2B5EF4-FFF2-40B4-BE49-F238E27FC236}">
                      <a16:creationId xmlns:a16="http://schemas.microsoft.com/office/drawing/2014/main" id="{A9CB67FA-0A9A-4785-87D2-AA4880C1F67C}"/>
                    </a:ext>
                  </a:extLst>
                </p:cNvPr>
                <p:cNvSpPr>
                  <a:spLocks noChangeShapeType="1"/>
                </p:cNvSpPr>
                <p:nvPr/>
              </p:nvSpPr>
              <p:spPr bwMode="auto">
                <a:xfrm flipH="1">
                  <a:off x="2154" y="2432"/>
                  <a:ext cx="22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63523" name="Line 15">
                  <a:extLst>
                    <a:ext uri="{FF2B5EF4-FFF2-40B4-BE49-F238E27FC236}">
                      <a16:creationId xmlns:a16="http://schemas.microsoft.com/office/drawing/2014/main" id="{A45BFB1B-0128-4145-92B3-9DA43CB0CA41}"/>
                    </a:ext>
                  </a:extLst>
                </p:cNvPr>
                <p:cNvSpPr>
                  <a:spLocks noChangeShapeType="1"/>
                </p:cNvSpPr>
                <p:nvPr/>
              </p:nvSpPr>
              <p:spPr bwMode="auto">
                <a:xfrm flipH="1">
                  <a:off x="2154" y="3203"/>
                  <a:ext cx="22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63524" name="Line 16">
                  <a:extLst>
                    <a:ext uri="{FF2B5EF4-FFF2-40B4-BE49-F238E27FC236}">
                      <a16:creationId xmlns:a16="http://schemas.microsoft.com/office/drawing/2014/main" id="{FBABEF6F-E1C9-4C67-B409-C89A8797B1A3}"/>
                    </a:ext>
                  </a:extLst>
                </p:cNvPr>
                <p:cNvSpPr>
                  <a:spLocks noChangeShapeType="1"/>
                </p:cNvSpPr>
                <p:nvPr/>
              </p:nvSpPr>
              <p:spPr bwMode="auto">
                <a:xfrm>
                  <a:off x="2154" y="2432"/>
                  <a:ext cx="0" cy="7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AR"/>
                </a:p>
              </p:txBody>
            </p:sp>
          </p:grpSp>
          <p:grpSp>
            <p:nvGrpSpPr>
              <p:cNvPr id="63513" name="Group 17">
                <a:extLst>
                  <a:ext uri="{FF2B5EF4-FFF2-40B4-BE49-F238E27FC236}">
                    <a16:creationId xmlns:a16="http://schemas.microsoft.com/office/drawing/2014/main" id="{B99056FB-ECF5-47D7-8D83-1ED815BDEBFD}"/>
                  </a:ext>
                </a:extLst>
              </p:cNvPr>
              <p:cNvGrpSpPr>
                <a:grpSpLocks/>
              </p:cNvGrpSpPr>
              <p:nvPr/>
            </p:nvGrpSpPr>
            <p:grpSpPr bwMode="auto">
              <a:xfrm rot="10301879">
                <a:off x="3061" y="1026"/>
                <a:ext cx="44" cy="454"/>
                <a:chOff x="2154" y="2432"/>
                <a:chExt cx="227" cy="771"/>
              </a:xfrm>
            </p:grpSpPr>
            <p:sp>
              <p:nvSpPr>
                <p:cNvPr id="63519" name="Line 18">
                  <a:extLst>
                    <a:ext uri="{FF2B5EF4-FFF2-40B4-BE49-F238E27FC236}">
                      <a16:creationId xmlns:a16="http://schemas.microsoft.com/office/drawing/2014/main" id="{9DCB006C-8529-4F4F-B06F-CFE9991DFCD3}"/>
                    </a:ext>
                  </a:extLst>
                </p:cNvPr>
                <p:cNvSpPr>
                  <a:spLocks noChangeShapeType="1"/>
                </p:cNvSpPr>
                <p:nvPr/>
              </p:nvSpPr>
              <p:spPr bwMode="auto">
                <a:xfrm flipH="1">
                  <a:off x="2154" y="2432"/>
                  <a:ext cx="22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63520" name="Line 19">
                  <a:extLst>
                    <a:ext uri="{FF2B5EF4-FFF2-40B4-BE49-F238E27FC236}">
                      <a16:creationId xmlns:a16="http://schemas.microsoft.com/office/drawing/2014/main" id="{EDB07993-31F7-4668-85A1-34C0C182A533}"/>
                    </a:ext>
                  </a:extLst>
                </p:cNvPr>
                <p:cNvSpPr>
                  <a:spLocks noChangeShapeType="1"/>
                </p:cNvSpPr>
                <p:nvPr/>
              </p:nvSpPr>
              <p:spPr bwMode="auto">
                <a:xfrm flipH="1">
                  <a:off x="2154" y="3203"/>
                  <a:ext cx="22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63521" name="Line 20">
                  <a:extLst>
                    <a:ext uri="{FF2B5EF4-FFF2-40B4-BE49-F238E27FC236}">
                      <a16:creationId xmlns:a16="http://schemas.microsoft.com/office/drawing/2014/main" id="{40748E84-9F35-4A64-BD57-F73C4CDC1BB6}"/>
                    </a:ext>
                  </a:extLst>
                </p:cNvPr>
                <p:cNvSpPr>
                  <a:spLocks noChangeShapeType="1"/>
                </p:cNvSpPr>
                <p:nvPr/>
              </p:nvSpPr>
              <p:spPr bwMode="auto">
                <a:xfrm flipH="1">
                  <a:off x="2154" y="2432"/>
                  <a:ext cx="0" cy="7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AR"/>
                </a:p>
              </p:txBody>
            </p:sp>
          </p:grpSp>
          <p:sp>
            <p:nvSpPr>
              <p:cNvPr id="63514" name="Text Box 21">
                <a:extLst>
                  <a:ext uri="{FF2B5EF4-FFF2-40B4-BE49-F238E27FC236}">
                    <a16:creationId xmlns:a16="http://schemas.microsoft.com/office/drawing/2014/main" id="{85C1EA98-62A4-4FF8-9FE5-A31697B7AD86}"/>
                  </a:ext>
                </a:extLst>
              </p:cNvPr>
              <p:cNvSpPr txBox="1">
                <a:spLocks noChangeArrowheads="1"/>
              </p:cNvSpPr>
              <p:nvPr/>
            </p:nvSpPr>
            <p:spPr bwMode="auto">
              <a:xfrm>
                <a:off x="3016" y="1117"/>
                <a:ext cx="63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sz="1200"/>
                  <a:t>2-100 nm</a:t>
                </a:r>
              </a:p>
            </p:txBody>
          </p:sp>
          <p:grpSp>
            <p:nvGrpSpPr>
              <p:cNvPr id="63515" name="Group 22">
                <a:extLst>
                  <a:ext uri="{FF2B5EF4-FFF2-40B4-BE49-F238E27FC236}">
                    <a16:creationId xmlns:a16="http://schemas.microsoft.com/office/drawing/2014/main" id="{3FF5E697-D042-4A19-86EF-442D45371834}"/>
                  </a:ext>
                </a:extLst>
              </p:cNvPr>
              <p:cNvGrpSpPr>
                <a:grpSpLocks/>
              </p:cNvGrpSpPr>
              <p:nvPr/>
            </p:nvGrpSpPr>
            <p:grpSpPr bwMode="auto">
              <a:xfrm rot="-436824">
                <a:off x="521" y="1525"/>
                <a:ext cx="60" cy="139"/>
                <a:chOff x="2154" y="2432"/>
                <a:chExt cx="227" cy="771"/>
              </a:xfrm>
            </p:grpSpPr>
            <p:sp>
              <p:nvSpPr>
                <p:cNvPr id="63516" name="Line 23">
                  <a:extLst>
                    <a:ext uri="{FF2B5EF4-FFF2-40B4-BE49-F238E27FC236}">
                      <a16:creationId xmlns:a16="http://schemas.microsoft.com/office/drawing/2014/main" id="{F8E68142-6F84-4922-AB95-2C70B8F1D023}"/>
                    </a:ext>
                  </a:extLst>
                </p:cNvPr>
                <p:cNvSpPr>
                  <a:spLocks noChangeShapeType="1"/>
                </p:cNvSpPr>
                <p:nvPr/>
              </p:nvSpPr>
              <p:spPr bwMode="auto">
                <a:xfrm flipH="1">
                  <a:off x="2154" y="2432"/>
                  <a:ext cx="22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63517" name="Line 24">
                  <a:extLst>
                    <a:ext uri="{FF2B5EF4-FFF2-40B4-BE49-F238E27FC236}">
                      <a16:creationId xmlns:a16="http://schemas.microsoft.com/office/drawing/2014/main" id="{DBD0B820-A880-4956-9966-0F3359A259AE}"/>
                    </a:ext>
                  </a:extLst>
                </p:cNvPr>
                <p:cNvSpPr>
                  <a:spLocks noChangeShapeType="1"/>
                </p:cNvSpPr>
                <p:nvPr/>
              </p:nvSpPr>
              <p:spPr bwMode="auto">
                <a:xfrm flipH="1">
                  <a:off x="2154" y="3203"/>
                  <a:ext cx="22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63518" name="Line 25">
                  <a:extLst>
                    <a:ext uri="{FF2B5EF4-FFF2-40B4-BE49-F238E27FC236}">
                      <a16:creationId xmlns:a16="http://schemas.microsoft.com/office/drawing/2014/main" id="{9026F577-5689-4489-9260-59E80240A377}"/>
                    </a:ext>
                  </a:extLst>
                </p:cNvPr>
                <p:cNvSpPr>
                  <a:spLocks noChangeShapeType="1"/>
                </p:cNvSpPr>
                <p:nvPr/>
              </p:nvSpPr>
              <p:spPr bwMode="auto">
                <a:xfrm flipH="1">
                  <a:off x="2154" y="2432"/>
                  <a:ext cx="0" cy="7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AR"/>
                </a:p>
              </p:txBody>
            </p:sp>
          </p:grpSp>
        </p:grpSp>
        <p:sp>
          <p:nvSpPr>
            <p:cNvPr id="63505" name="Text Box 26">
              <a:extLst>
                <a:ext uri="{FF2B5EF4-FFF2-40B4-BE49-F238E27FC236}">
                  <a16:creationId xmlns:a16="http://schemas.microsoft.com/office/drawing/2014/main" id="{3B5B93CF-EEF4-4ABF-8BE5-7D3544A63DEC}"/>
                </a:ext>
              </a:extLst>
            </p:cNvPr>
            <p:cNvSpPr txBox="1">
              <a:spLocks noChangeArrowheads="1"/>
            </p:cNvSpPr>
            <p:nvPr/>
          </p:nvSpPr>
          <p:spPr bwMode="auto">
            <a:xfrm>
              <a:off x="703" y="1117"/>
              <a:ext cx="4581" cy="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sz="1200" b="1">
                  <a:solidFill>
                    <a:srgbClr val="0000FF"/>
                  </a:solidFill>
                </a:rPr>
                <a:t>MÉTODOS DE PREPARACIÓN</a:t>
              </a:r>
              <a:r>
                <a:rPr lang="es-ES" altLang="es-AR" sz="1200"/>
                <a:t>: i) descarga de arco, ii) ablación láser</a:t>
              </a:r>
            </a:p>
            <a:p>
              <a:pPr algn="ctr" eaLnBrk="1" hangingPunct="1">
                <a:spcBef>
                  <a:spcPct val="50000"/>
                </a:spcBef>
              </a:pPr>
              <a:r>
                <a:rPr lang="es-ES" altLang="es-AR" sz="1200" b="1">
                  <a:solidFill>
                    <a:srgbClr val="0000FF"/>
                  </a:solidFill>
                </a:rPr>
                <a:t>iii) deposición química de vapor</a:t>
              </a:r>
              <a:r>
                <a:rPr lang="es-ES" altLang="es-AR" sz="1200"/>
                <a:t>: reacción de gas (acetileno, etileno, etanol) que contiene C junto a partículas metálicas catalíticas (Co, Ni, Fe) a T &gt; 600 </a:t>
              </a:r>
              <a:r>
                <a:rPr lang="en-US" altLang="es-AR" sz="1200">
                  <a:cs typeface="Arial" panose="020B0604020202020204" pitchFamily="34" charset="0"/>
                </a:rPr>
                <a:t>°C</a:t>
              </a:r>
            </a:p>
            <a:p>
              <a:pPr algn="ctr" eaLnBrk="1" hangingPunct="1">
                <a:spcBef>
                  <a:spcPct val="50000"/>
                </a:spcBef>
              </a:pPr>
              <a:r>
                <a:rPr lang="en-US" altLang="es-AR" sz="1200">
                  <a:cs typeface="Arial" panose="020B0604020202020204" pitchFamily="34" charset="0"/>
                </a:rPr>
                <a:t>HiPCO (high pressure CO conversion) fácilmente escalable, pocas impurezas (30 % Ni, Fe, C amorfo, nanopartículas residuales) </a:t>
              </a:r>
              <a:r>
                <a:rPr lang="en-US" altLang="es-AR">
                  <a:cs typeface="Arial" panose="020B0604020202020204" pitchFamily="34" charset="0"/>
                </a:rPr>
                <a:t>obligatoriamente removidas</a:t>
              </a:r>
            </a:p>
          </p:txBody>
        </p:sp>
        <p:sp>
          <p:nvSpPr>
            <p:cNvPr id="63506" name="Line 27">
              <a:extLst>
                <a:ext uri="{FF2B5EF4-FFF2-40B4-BE49-F238E27FC236}">
                  <a16:creationId xmlns:a16="http://schemas.microsoft.com/office/drawing/2014/main" id="{9B26CFEB-85D8-49CB-96EA-BC977C1B1D91}"/>
                </a:ext>
              </a:extLst>
            </p:cNvPr>
            <p:cNvSpPr>
              <a:spLocks noChangeShapeType="1"/>
            </p:cNvSpPr>
            <p:nvPr/>
          </p:nvSpPr>
          <p:spPr bwMode="auto">
            <a:xfrm>
              <a:off x="839" y="890"/>
              <a:ext cx="4445" cy="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s-AR"/>
            </a:p>
          </p:txBody>
        </p:sp>
        <p:sp>
          <p:nvSpPr>
            <p:cNvPr id="63507" name="Text Box 28">
              <a:extLst>
                <a:ext uri="{FF2B5EF4-FFF2-40B4-BE49-F238E27FC236}">
                  <a16:creationId xmlns:a16="http://schemas.microsoft.com/office/drawing/2014/main" id="{BACD1266-1C57-4BD5-AC9F-EAC928697CA4}"/>
                </a:ext>
              </a:extLst>
            </p:cNvPr>
            <p:cNvSpPr txBox="1">
              <a:spLocks noChangeArrowheads="1"/>
            </p:cNvSpPr>
            <p:nvPr/>
          </p:nvSpPr>
          <p:spPr bwMode="auto">
            <a:xfrm>
              <a:off x="3651" y="618"/>
              <a:ext cx="19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ES" altLang="es-AR"/>
                <a:t>Ambos 1-50 </a:t>
              </a:r>
              <a:r>
                <a:rPr lang="es-ES" altLang="es-AR">
                  <a:sym typeface="Symbol" panose="05050102010706020507" pitchFamily="18" charset="2"/>
                </a:rPr>
                <a:t>m longitud</a:t>
              </a:r>
            </a:p>
          </p:txBody>
        </p:sp>
        <p:sp>
          <p:nvSpPr>
            <p:cNvPr id="63508" name="Rectangle 29">
              <a:extLst>
                <a:ext uri="{FF2B5EF4-FFF2-40B4-BE49-F238E27FC236}">
                  <a16:creationId xmlns:a16="http://schemas.microsoft.com/office/drawing/2014/main" id="{6F94AD30-98D0-432D-9CCF-A5FA915CCCD6}"/>
                </a:ext>
              </a:extLst>
            </p:cNvPr>
            <p:cNvSpPr>
              <a:spLocks noChangeArrowheads="1"/>
            </p:cNvSpPr>
            <p:nvPr/>
          </p:nvSpPr>
          <p:spPr bwMode="auto">
            <a:xfrm>
              <a:off x="431" y="119"/>
              <a:ext cx="4944" cy="1814"/>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grpSp>
      <p:sp>
        <p:nvSpPr>
          <p:cNvPr id="63491" name="Text Box 30">
            <a:extLst>
              <a:ext uri="{FF2B5EF4-FFF2-40B4-BE49-F238E27FC236}">
                <a16:creationId xmlns:a16="http://schemas.microsoft.com/office/drawing/2014/main" id="{4F456275-9CF0-4B50-A575-C4B9133A819A}"/>
              </a:ext>
            </a:extLst>
          </p:cNvPr>
          <p:cNvSpPr txBox="1">
            <a:spLocks noChangeArrowheads="1"/>
          </p:cNvSpPr>
          <p:nvPr/>
        </p:nvSpPr>
        <p:spPr bwMode="auto">
          <a:xfrm>
            <a:off x="250825" y="3349625"/>
            <a:ext cx="360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AR">
                <a:solidFill>
                  <a:schemeClr val="bg1"/>
                </a:solidFill>
              </a:rPr>
              <a:t>SEM image of a SWNT bundles</a:t>
            </a:r>
          </a:p>
        </p:txBody>
      </p:sp>
      <p:grpSp>
        <p:nvGrpSpPr>
          <p:cNvPr id="9" name="Group 31">
            <a:extLst>
              <a:ext uri="{FF2B5EF4-FFF2-40B4-BE49-F238E27FC236}">
                <a16:creationId xmlns:a16="http://schemas.microsoft.com/office/drawing/2014/main" id="{E9C09491-708D-41B6-A321-82273AE72677}"/>
              </a:ext>
            </a:extLst>
          </p:cNvPr>
          <p:cNvGrpSpPr>
            <a:grpSpLocks/>
          </p:cNvGrpSpPr>
          <p:nvPr/>
        </p:nvGrpSpPr>
        <p:grpSpPr bwMode="auto">
          <a:xfrm>
            <a:off x="-36513" y="3213100"/>
            <a:ext cx="9180513" cy="3644900"/>
            <a:chOff x="-23" y="2024"/>
            <a:chExt cx="5783" cy="2296"/>
          </a:xfrm>
        </p:grpSpPr>
        <p:grpSp>
          <p:nvGrpSpPr>
            <p:cNvPr id="63496" name="Group 32">
              <a:extLst>
                <a:ext uri="{FF2B5EF4-FFF2-40B4-BE49-F238E27FC236}">
                  <a16:creationId xmlns:a16="http://schemas.microsoft.com/office/drawing/2014/main" id="{E80D7D4C-1DA3-4BC5-9A67-1A6324461F92}"/>
                </a:ext>
              </a:extLst>
            </p:cNvPr>
            <p:cNvGrpSpPr>
              <a:grpSpLocks noChangeAspect="1"/>
            </p:cNvGrpSpPr>
            <p:nvPr/>
          </p:nvGrpSpPr>
          <p:grpSpPr bwMode="auto">
            <a:xfrm>
              <a:off x="-23" y="2024"/>
              <a:ext cx="5405" cy="2045"/>
              <a:chOff x="0" y="436"/>
              <a:chExt cx="5890" cy="2228"/>
            </a:xfrm>
          </p:grpSpPr>
          <p:pic>
            <p:nvPicPr>
              <p:cNvPr id="63501" name="Picture 33">
                <a:extLst>
                  <a:ext uri="{FF2B5EF4-FFF2-40B4-BE49-F238E27FC236}">
                    <a16:creationId xmlns:a16="http://schemas.microsoft.com/office/drawing/2014/main" id="{3078942D-3DC1-49D4-94BF-2358DA7B78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6"/>
                <a:ext cx="2806" cy="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2" name="Picture 34">
                <a:extLst>
                  <a:ext uri="{FF2B5EF4-FFF2-40B4-BE49-F238E27FC236}">
                    <a16:creationId xmlns:a16="http://schemas.microsoft.com/office/drawing/2014/main" id="{63927E2C-3145-46F4-8590-8F254FBAF7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 y="436"/>
                <a:ext cx="3282" cy="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497" name="Text Box 35">
              <a:extLst>
                <a:ext uri="{FF2B5EF4-FFF2-40B4-BE49-F238E27FC236}">
                  <a16:creationId xmlns:a16="http://schemas.microsoft.com/office/drawing/2014/main" id="{2A4DBFF9-1569-4BDD-AF31-3F0B6FBBBEB5}"/>
                </a:ext>
              </a:extLst>
            </p:cNvPr>
            <p:cNvSpPr txBox="1">
              <a:spLocks noChangeArrowheads="1"/>
            </p:cNvSpPr>
            <p:nvPr/>
          </p:nvSpPr>
          <p:spPr bwMode="auto">
            <a:xfrm>
              <a:off x="4445" y="2024"/>
              <a:ext cx="1315"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s-ES" altLang="es-AR" b="1">
                  <a:solidFill>
                    <a:srgbClr val="0000FF"/>
                  </a:solidFill>
                </a:rPr>
                <a:t>PURIFICACIÓN</a:t>
              </a:r>
              <a:r>
                <a:rPr lang="es-ES" altLang="es-AR"/>
                <a:t>:</a:t>
              </a:r>
              <a:r>
                <a:rPr lang="es-ES" altLang="es-AR" sz="1200"/>
                <a:t> </a:t>
              </a:r>
              <a:r>
                <a:rPr lang="es-ES" altLang="es-AR" sz="1200" b="1"/>
                <a:t>oxidación H+ fuertes</a:t>
              </a:r>
            </a:p>
            <a:p>
              <a:pPr algn="r" eaLnBrk="1" hangingPunct="1">
                <a:spcBef>
                  <a:spcPct val="50000"/>
                </a:spcBef>
              </a:pPr>
              <a:r>
                <a:rPr lang="es-ES" altLang="es-AR" sz="1200" b="1"/>
                <a:t>Puede cortar nanotubos y generar –COOH</a:t>
              </a:r>
            </a:p>
            <a:p>
              <a:pPr algn="r" eaLnBrk="1" hangingPunct="1">
                <a:spcBef>
                  <a:spcPct val="50000"/>
                </a:spcBef>
              </a:pPr>
              <a:r>
                <a:rPr lang="es-ES" altLang="es-AR" sz="1200" b="1"/>
                <a:t>GPC, centrifugación, filtración  cromatografía</a:t>
              </a:r>
            </a:p>
          </p:txBody>
        </p:sp>
        <p:sp>
          <p:nvSpPr>
            <p:cNvPr id="63498" name="Text Box 36">
              <a:extLst>
                <a:ext uri="{FF2B5EF4-FFF2-40B4-BE49-F238E27FC236}">
                  <a16:creationId xmlns:a16="http://schemas.microsoft.com/office/drawing/2014/main" id="{7C95D672-0182-4966-A272-6972CB4DEA75}"/>
                </a:ext>
              </a:extLst>
            </p:cNvPr>
            <p:cNvSpPr txBox="1">
              <a:spLocks noChangeArrowheads="1"/>
            </p:cNvSpPr>
            <p:nvPr/>
          </p:nvSpPr>
          <p:spPr bwMode="auto">
            <a:xfrm>
              <a:off x="4286" y="2966"/>
              <a:ext cx="1452" cy="1239"/>
            </a:xfrm>
            <a:prstGeom prst="rect">
              <a:avLst/>
            </a:prstGeom>
            <a:solidFill>
              <a:schemeClr val="bg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s-ES" altLang="es-AR" sz="1200" b="1"/>
                <a:t>PRÁCTICAMENTE INSOLUBLES EN TODO SOLVENTE</a:t>
              </a:r>
            </a:p>
            <a:p>
              <a:pPr algn="r" eaLnBrk="1" hangingPunct="1">
                <a:spcBef>
                  <a:spcPct val="50000"/>
                </a:spcBef>
              </a:pPr>
              <a:r>
                <a:rPr lang="es-ES" altLang="es-AR" b="1">
                  <a:solidFill>
                    <a:srgbClr val="FF0000"/>
                  </a:solidFill>
                </a:rPr>
                <a:t>EXIGEN MODIFICACIONES SUPERFICIALES</a:t>
              </a:r>
              <a:r>
                <a:rPr lang="es-ES" altLang="es-AR" sz="1200" b="1">
                  <a:solidFill>
                    <a:srgbClr val="FF0000"/>
                  </a:solidFill>
                </a:rPr>
                <a:t> PARA DISPERSARSE EN SOLVENTES ACUOSOS</a:t>
              </a:r>
            </a:p>
          </p:txBody>
        </p:sp>
        <p:sp>
          <p:nvSpPr>
            <p:cNvPr id="63499" name="Text Box 37">
              <a:extLst>
                <a:ext uri="{FF2B5EF4-FFF2-40B4-BE49-F238E27FC236}">
                  <a16:creationId xmlns:a16="http://schemas.microsoft.com/office/drawing/2014/main" id="{122A8345-84D2-495D-8EB8-8A0BFBB3962A}"/>
                </a:ext>
              </a:extLst>
            </p:cNvPr>
            <p:cNvSpPr txBox="1">
              <a:spLocks noChangeArrowheads="1"/>
            </p:cNvSpPr>
            <p:nvPr/>
          </p:nvSpPr>
          <p:spPr bwMode="auto">
            <a:xfrm>
              <a:off x="0" y="4032"/>
              <a:ext cx="42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s-ES" altLang="es-AR" sz="1200" i="1">
                  <a:latin typeface="Times New Roman" panose="02020603050405020304" pitchFamily="18" charset="0"/>
                </a:rPr>
                <a:t>The role of surfactants in dispersion of carbon nanotubes Linda Vaisman , H. Daniel Wagner , Gad Marom Advances in Colloid and Interface Science 128–130 (2006) 37–46</a:t>
              </a:r>
            </a:p>
          </p:txBody>
        </p:sp>
        <p:sp>
          <p:nvSpPr>
            <p:cNvPr id="63500" name="Text Box 38">
              <a:extLst>
                <a:ext uri="{FF2B5EF4-FFF2-40B4-BE49-F238E27FC236}">
                  <a16:creationId xmlns:a16="http://schemas.microsoft.com/office/drawing/2014/main" id="{3B37393E-DB1D-464C-A4A3-152B6DDEDD48}"/>
                </a:ext>
              </a:extLst>
            </p:cNvPr>
            <p:cNvSpPr txBox="1">
              <a:spLocks noChangeArrowheads="1"/>
            </p:cNvSpPr>
            <p:nvPr/>
          </p:nvSpPr>
          <p:spPr bwMode="auto">
            <a:xfrm>
              <a:off x="2562" y="2110"/>
              <a:ext cx="217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AR" altLang="es-AR"/>
                <a:t>TEM image of a SWNT bundles</a:t>
              </a:r>
              <a:endParaRPr lang="es-ES" altLang="es-AR"/>
            </a:p>
          </p:txBody>
        </p:sp>
      </p:grpSp>
      <p:sp>
        <p:nvSpPr>
          <p:cNvPr id="63493" name="Text Box 40">
            <a:extLst>
              <a:ext uri="{FF2B5EF4-FFF2-40B4-BE49-F238E27FC236}">
                <a16:creationId xmlns:a16="http://schemas.microsoft.com/office/drawing/2014/main" id="{49A21F1F-EF20-4842-B634-B01F2526E04F}"/>
              </a:ext>
            </a:extLst>
          </p:cNvPr>
          <p:cNvSpPr txBox="1">
            <a:spLocks noChangeArrowheads="1"/>
          </p:cNvSpPr>
          <p:nvPr/>
        </p:nvSpPr>
        <p:spPr bwMode="auto">
          <a:xfrm>
            <a:off x="7164388" y="1676400"/>
            <a:ext cx="938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AR" altLang="es-AR" sz="1200" b="1"/>
              <a:t>Extremos cerrados</a:t>
            </a:r>
          </a:p>
        </p:txBody>
      </p:sp>
      <p:sp>
        <p:nvSpPr>
          <p:cNvPr id="63494" name="Text Box 41">
            <a:extLst>
              <a:ext uri="{FF2B5EF4-FFF2-40B4-BE49-F238E27FC236}">
                <a16:creationId xmlns:a16="http://schemas.microsoft.com/office/drawing/2014/main" id="{436F13E8-5E77-488C-8E1D-5323FF0FFFBC}"/>
              </a:ext>
            </a:extLst>
          </p:cNvPr>
          <p:cNvSpPr txBox="1">
            <a:spLocks noChangeArrowheads="1"/>
          </p:cNvSpPr>
          <p:nvPr/>
        </p:nvSpPr>
        <p:spPr bwMode="auto">
          <a:xfrm>
            <a:off x="0" y="1844675"/>
            <a:ext cx="118745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s-AR" altLang="es-AR" sz="1200" b="1">
                <a:solidFill>
                  <a:srgbClr val="FF0000"/>
                </a:solidFill>
              </a:rPr>
              <a:t>Extremos abiertos muy reactivos</a:t>
            </a:r>
          </a:p>
        </p:txBody>
      </p:sp>
    </p:spTree>
    <p:extLst>
      <p:ext uri="{BB962C8B-B14F-4D97-AF65-F5344CB8AC3E}">
        <p14:creationId xmlns:p14="http://schemas.microsoft.com/office/powerpoint/2010/main" val="362392024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6CD6ABDD-0F1A-4EC8-8239-ACBEC5B2E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273175"/>
            <a:ext cx="733425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a:extLst>
              <a:ext uri="{FF2B5EF4-FFF2-40B4-BE49-F238E27FC236}">
                <a16:creationId xmlns:a16="http://schemas.microsoft.com/office/drawing/2014/main" id="{83CDC706-1CDA-4CD9-A225-1666367C0990}"/>
              </a:ext>
            </a:extLst>
          </p:cNvPr>
          <p:cNvSpPr>
            <a:spLocks noChangeArrowheads="1"/>
          </p:cNvSpPr>
          <p:nvPr/>
        </p:nvSpPr>
        <p:spPr bwMode="auto">
          <a:xfrm>
            <a:off x="16275" y="5445224"/>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s-AR" sz="1200" i="1" dirty="0"/>
              <a:t>Pulmonary toxicity of carbon nanotubes: a systematic report Jitendra </a:t>
            </a:r>
            <a:r>
              <a:rPr lang="en-GB" altLang="es-AR" sz="1200" i="1" dirty="0" err="1"/>
              <a:t>Kayat</a:t>
            </a:r>
            <a:r>
              <a:rPr lang="en-GB" altLang="es-AR" sz="1200" i="1" dirty="0"/>
              <a:t>, </a:t>
            </a:r>
            <a:r>
              <a:rPr lang="en-GB" altLang="es-AR" sz="1200" i="1" dirty="0" err="1"/>
              <a:t>MPharm</a:t>
            </a:r>
            <a:r>
              <a:rPr lang="en-GB" altLang="es-AR" sz="1200" i="1" dirty="0"/>
              <a:t>, Virendra </a:t>
            </a:r>
            <a:r>
              <a:rPr lang="en-GB" altLang="es-AR" sz="1200" i="1" dirty="0" err="1"/>
              <a:t>Gajbhiye</a:t>
            </a:r>
            <a:r>
              <a:rPr lang="en-GB" altLang="es-AR" sz="1200" i="1" dirty="0"/>
              <a:t>, </a:t>
            </a:r>
            <a:r>
              <a:rPr lang="en-GB" altLang="es-AR" sz="1200" i="1" dirty="0" err="1"/>
              <a:t>MPharm</a:t>
            </a:r>
            <a:r>
              <a:rPr lang="en-GB" altLang="es-AR" sz="1200" i="1" dirty="0"/>
              <a:t>, Rakesh Kumar </a:t>
            </a:r>
            <a:r>
              <a:rPr lang="en-GB" altLang="es-AR" sz="1200" i="1" dirty="0" err="1"/>
              <a:t>Tekade</a:t>
            </a:r>
            <a:r>
              <a:rPr lang="en-GB" altLang="es-AR" sz="1200" i="1" dirty="0"/>
              <a:t>, </a:t>
            </a:r>
            <a:r>
              <a:rPr lang="en-GB" altLang="es-AR" sz="1200" i="1" dirty="0" err="1"/>
              <a:t>MPharm</a:t>
            </a:r>
            <a:r>
              <a:rPr lang="en-GB" altLang="es-AR" sz="1200" i="1" dirty="0"/>
              <a:t>, Narendra Kumar Jain, </a:t>
            </a:r>
            <a:r>
              <a:rPr lang="en-GB" altLang="es-AR" sz="1200" i="1" dirty="0" err="1"/>
              <a:t>PhD⁎Nanomedicine</a:t>
            </a:r>
            <a:r>
              <a:rPr lang="en-GB" altLang="es-AR" sz="1200" i="1" dirty="0"/>
              <a:t>: Nanotechnology, Biology, and Medicine xx (2010) xxx–xxx</a:t>
            </a:r>
          </a:p>
        </p:txBody>
      </p:sp>
      <p:sp>
        <p:nvSpPr>
          <p:cNvPr id="5" name="Text Box 2">
            <a:extLst>
              <a:ext uri="{FF2B5EF4-FFF2-40B4-BE49-F238E27FC236}">
                <a16:creationId xmlns:a16="http://schemas.microsoft.com/office/drawing/2014/main" id="{C6F24746-C00B-448E-8D65-4305B5D9F217}"/>
              </a:ext>
            </a:extLst>
          </p:cNvPr>
          <p:cNvSpPr txBox="1">
            <a:spLocks noChangeArrowheads="1"/>
          </p:cNvSpPr>
          <p:nvPr/>
        </p:nvSpPr>
        <p:spPr bwMode="auto">
          <a:xfrm>
            <a:off x="0" y="109191"/>
            <a:ext cx="9144000" cy="46166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sz="2400" b="1" dirty="0"/>
              <a:t>Nanotubos C [inhalables, </a:t>
            </a:r>
            <a:r>
              <a:rPr lang="es-ES" altLang="es-AR" sz="2400" b="1" dirty="0" err="1"/>
              <a:t>biopersistentes</a:t>
            </a:r>
            <a:r>
              <a:rPr lang="es-ES" altLang="es-AR" sz="2400" b="1" dirty="0"/>
              <a:t>]</a:t>
            </a:r>
          </a:p>
        </p:txBody>
      </p:sp>
    </p:spTree>
    <p:extLst>
      <p:ext uri="{BB962C8B-B14F-4D97-AF65-F5344CB8AC3E}">
        <p14:creationId xmlns:p14="http://schemas.microsoft.com/office/powerpoint/2010/main" val="177302559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3" name="Text Box 10">
            <a:extLst>
              <a:ext uri="{FF2B5EF4-FFF2-40B4-BE49-F238E27FC236}">
                <a16:creationId xmlns:a16="http://schemas.microsoft.com/office/drawing/2014/main" id="{FC64E709-7042-41F3-AE51-4482BB782BA3}"/>
              </a:ext>
            </a:extLst>
          </p:cNvPr>
          <p:cNvSpPr txBox="1">
            <a:spLocks noChangeArrowheads="1"/>
          </p:cNvSpPr>
          <p:nvPr/>
        </p:nvSpPr>
        <p:spPr bwMode="auto">
          <a:xfrm>
            <a:off x="991570" y="1996140"/>
            <a:ext cx="269840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s-ES" altLang="es-AR" b="1" dirty="0" err="1"/>
              <a:t>Estabilizacion</a:t>
            </a:r>
            <a:r>
              <a:rPr lang="es-ES" altLang="es-AR" b="1" dirty="0"/>
              <a:t> no covalente</a:t>
            </a:r>
            <a:r>
              <a:rPr lang="es-ES" altLang="es-AR" dirty="0"/>
              <a:t> con surfactantes biológicos: preserva estructura electrónica superficie aromática (biosensores)</a:t>
            </a:r>
          </a:p>
        </p:txBody>
      </p:sp>
      <p:sp>
        <p:nvSpPr>
          <p:cNvPr id="3" name="Abrir llave 2">
            <a:extLst>
              <a:ext uri="{FF2B5EF4-FFF2-40B4-BE49-F238E27FC236}">
                <a16:creationId xmlns:a16="http://schemas.microsoft.com/office/drawing/2014/main" id="{544B8E1C-333D-4C41-8F93-5A67F9526E9F}"/>
              </a:ext>
            </a:extLst>
          </p:cNvPr>
          <p:cNvSpPr/>
          <p:nvPr/>
        </p:nvSpPr>
        <p:spPr>
          <a:xfrm>
            <a:off x="3689979" y="1785301"/>
            <a:ext cx="353990" cy="4054207"/>
          </a:xfrm>
          <a:prstGeom prst="leftBrace">
            <a:avLst/>
          </a:prstGeom>
          <a:ln w="38100">
            <a:solidFill>
              <a:srgbClr val="3333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solidFill>
                <a:srgbClr val="3333FF"/>
              </a:solidFill>
            </a:endParaRPr>
          </a:p>
        </p:txBody>
      </p:sp>
      <p:sp>
        <p:nvSpPr>
          <p:cNvPr id="4" name="Rectángulo 3">
            <a:extLst>
              <a:ext uri="{FF2B5EF4-FFF2-40B4-BE49-F238E27FC236}">
                <a16:creationId xmlns:a16="http://schemas.microsoft.com/office/drawing/2014/main" id="{7F7AADEE-3BB1-43CA-8620-34D0C020812D}"/>
              </a:ext>
            </a:extLst>
          </p:cNvPr>
          <p:cNvSpPr/>
          <p:nvPr/>
        </p:nvSpPr>
        <p:spPr>
          <a:xfrm>
            <a:off x="323528" y="4169916"/>
            <a:ext cx="3530585" cy="1200329"/>
          </a:xfrm>
          <a:prstGeom prst="rect">
            <a:avLst/>
          </a:prstGeom>
        </p:spPr>
        <p:txBody>
          <a:bodyPr wrap="square">
            <a:spAutoFit/>
          </a:bodyPr>
          <a:lstStyle/>
          <a:p>
            <a:pPr algn="r" eaLnBrk="1" hangingPunct="1">
              <a:spcBef>
                <a:spcPct val="50000"/>
              </a:spcBef>
            </a:pPr>
            <a:r>
              <a:rPr lang="es-ES" altLang="es-AR" sz="1200" b="1" dirty="0"/>
              <a:t>SDS:</a:t>
            </a:r>
            <a:r>
              <a:rPr lang="es-ES" altLang="es-AR" sz="1200" dirty="0"/>
              <a:t> 0,1-0,5 mg NTC/ml</a:t>
            </a:r>
          </a:p>
          <a:p>
            <a:pPr algn="r" eaLnBrk="1" hangingPunct="1">
              <a:spcBef>
                <a:spcPct val="50000"/>
              </a:spcBef>
            </a:pPr>
            <a:r>
              <a:rPr lang="es-ES" altLang="es-AR" sz="1200" b="1" dirty="0"/>
              <a:t>TRITON X100</a:t>
            </a:r>
            <a:r>
              <a:rPr lang="es-ES" altLang="es-AR" sz="1200" dirty="0"/>
              <a:t>: 0,1-0,7 mg </a:t>
            </a:r>
          </a:p>
          <a:p>
            <a:pPr algn="r" eaLnBrk="1" hangingPunct="1">
              <a:spcBef>
                <a:spcPct val="50000"/>
              </a:spcBef>
            </a:pPr>
            <a:r>
              <a:rPr lang="es-ES" altLang="es-AR" sz="1200" dirty="0"/>
              <a:t>NTC/ml</a:t>
            </a:r>
          </a:p>
          <a:p>
            <a:pPr algn="r" eaLnBrk="1" hangingPunct="1">
              <a:spcBef>
                <a:spcPts val="0"/>
              </a:spcBef>
            </a:pPr>
            <a:r>
              <a:rPr lang="es-ES" altLang="es-AR" sz="1200" b="1" dirty="0">
                <a:solidFill>
                  <a:srgbClr val="FF3300"/>
                </a:solidFill>
              </a:rPr>
              <a:t>PLURONICS</a:t>
            </a:r>
            <a:r>
              <a:rPr lang="es-ES" altLang="es-AR" sz="1200" dirty="0">
                <a:solidFill>
                  <a:srgbClr val="FF3300"/>
                </a:solidFill>
              </a:rPr>
              <a:t> (surfactantes </a:t>
            </a:r>
            <a:r>
              <a:rPr lang="es-ES" altLang="es-AR" sz="1200" dirty="0" err="1">
                <a:solidFill>
                  <a:srgbClr val="FF3300"/>
                </a:solidFill>
              </a:rPr>
              <a:t>triblock</a:t>
            </a:r>
            <a:r>
              <a:rPr lang="es-ES" altLang="es-AR" sz="1200" dirty="0">
                <a:solidFill>
                  <a:srgbClr val="FF3300"/>
                </a:solidFill>
              </a:rPr>
              <a:t> </a:t>
            </a:r>
            <a:r>
              <a:rPr lang="es-ES" altLang="es-AR" sz="1200" dirty="0" err="1">
                <a:solidFill>
                  <a:srgbClr val="FF3300"/>
                </a:solidFill>
              </a:rPr>
              <a:t>copolimeros</a:t>
            </a:r>
            <a:r>
              <a:rPr lang="es-ES" altLang="es-AR" sz="1200" dirty="0">
                <a:solidFill>
                  <a:srgbClr val="FF3300"/>
                </a:solidFill>
              </a:rPr>
              <a:t> oxido etileno, oxido propileno)</a:t>
            </a:r>
          </a:p>
        </p:txBody>
      </p:sp>
      <p:sp>
        <p:nvSpPr>
          <p:cNvPr id="17" name="Text Box 2">
            <a:extLst>
              <a:ext uri="{FF2B5EF4-FFF2-40B4-BE49-F238E27FC236}">
                <a16:creationId xmlns:a16="http://schemas.microsoft.com/office/drawing/2014/main" id="{ABEC0450-ED08-48F9-9C8D-B6130ABF4E26}"/>
              </a:ext>
            </a:extLst>
          </p:cNvPr>
          <p:cNvSpPr txBox="1">
            <a:spLocks noChangeArrowheads="1"/>
          </p:cNvSpPr>
          <p:nvPr/>
        </p:nvSpPr>
        <p:spPr bwMode="auto">
          <a:xfrm>
            <a:off x="0" y="109191"/>
            <a:ext cx="9144000" cy="46166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sz="2400" b="1" dirty="0"/>
              <a:t>Estabilización NTC</a:t>
            </a:r>
          </a:p>
        </p:txBody>
      </p:sp>
      <p:pic>
        <p:nvPicPr>
          <p:cNvPr id="19" name="Picture 14">
            <a:extLst>
              <a:ext uri="{FF2B5EF4-FFF2-40B4-BE49-F238E27FC236}">
                <a16:creationId xmlns:a16="http://schemas.microsoft.com/office/drawing/2014/main" id="{A419A335-EA30-4D5B-8226-33DF4EC93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0101" y="1843269"/>
            <a:ext cx="4485640" cy="393827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 name="Rectangle 15">
            <a:extLst>
              <a:ext uri="{FF2B5EF4-FFF2-40B4-BE49-F238E27FC236}">
                <a16:creationId xmlns:a16="http://schemas.microsoft.com/office/drawing/2014/main" id="{667DC166-7EB9-45C4-88A9-3AD36F1CFF10}"/>
              </a:ext>
            </a:extLst>
          </p:cNvPr>
          <p:cNvSpPr>
            <a:spLocks noChangeArrowheads="1"/>
          </p:cNvSpPr>
          <p:nvPr/>
        </p:nvSpPr>
        <p:spPr bwMode="auto">
          <a:xfrm>
            <a:off x="4544373" y="3616350"/>
            <a:ext cx="3991610" cy="5867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AR" sz="800" dirty="0" err="1"/>
              <a:t>Schematic</a:t>
            </a:r>
            <a:r>
              <a:rPr lang="es-ES" altLang="es-AR" sz="800" dirty="0"/>
              <a:t> </a:t>
            </a:r>
            <a:r>
              <a:rPr lang="es-ES" altLang="es-AR" sz="800" dirty="0" err="1"/>
              <a:t>representations</a:t>
            </a:r>
            <a:r>
              <a:rPr lang="es-ES" altLang="es-AR" sz="800" dirty="0"/>
              <a:t> </a:t>
            </a:r>
            <a:r>
              <a:rPr lang="es-ES" altLang="es-AR" sz="800" dirty="0" err="1"/>
              <a:t>of</a:t>
            </a:r>
            <a:r>
              <a:rPr lang="es-ES" altLang="es-AR" sz="800" dirty="0"/>
              <a:t> </a:t>
            </a:r>
            <a:r>
              <a:rPr lang="es-ES" altLang="es-AR" sz="800" dirty="0" err="1"/>
              <a:t>the</a:t>
            </a:r>
            <a:r>
              <a:rPr lang="es-ES" altLang="es-AR" sz="800" dirty="0"/>
              <a:t> </a:t>
            </a:r>
            <a:r>
              <a:rPr lang="es-ES" altLang="es-AR" sz="800" dirty="0" err="1"/>
              <a:t>mechanism</a:t>
            </a:r>
            <a:r>
              <a:rPr lang="es-ES" altLang="es-AR" sz="800" dirty="0"/>
              <a:t> </a:t>
            </a:r>
            <a:r>
              <a:rPr lang="es-ES" altLang="es-AR" sz="800" dirty="0" err="1"/>
              <a:t>by</a:t>
            </a:r>
            <a:r>
              <a:rPr lang="es-ES" altLang="es-AR" sz="800" dirty="0"/>
              <a:t> </a:t>
            </a:r>
            <a:r>
              <a:rPr lang="es-ES" altLang="es-AR" sz="800" dirty="0" err="1"/>
              <a:t>which</a:t>
            </a:r>
            <a:r>
              <a:rPr lang="es-ES" altLang="es-AR" sz="800" dirty="0"/>
              <a:t> </a:t>
            </a:r>
            <a:r>
              <a:rPr lang="es-ES" altLang="es-AR" b="1" dirty="0" err="1"/>
              <a:t>surfactants</a:t>
            </a:r>
            <a:r>
              <a:rPr lang="es-ES" altLang="es-AR" sz="800" dirty="0"/>
              <a:t> </a:t>
            </a:r>
            <a:r>
              <a:rPr lang="es-ES" altLang="es-AR" sz="800" dirty="0" err="1"/>
              <a:t>help</a:t>
            </a:r>
            <a:r>
              <a:rPr lang="es-ES" altLang="es-AR" sz="800" dirty="0"/>
              <a:t> </a:t>
            </a:r>
            <a:r>
              <a:rPr lang="es-ES" altLang="es-AR" sz="800" dirty="0" err="1"/>
              <a:t>to</a:t>
            </a:r>
            <a:r>
              <a:rPr lang="es-ES" altLang="es-AR" sz="800" dirty="0"/>
              <a:t> disperse SWNT. (a) SWNT </a:t>
            </a:r>
            <a:r>
              <a:rPr lang="es-ES" altLang="es-AR" sz="800" dirty="0" err="1"/>
              <a:t>encapsulated</a:t>
            </a:r>
            <a:r>
              <a:rPr lang="es-ES" altLang="es-AR" sz="800" dirty="0"/>
              <a:t> in a </a:t>
            </a:r>
            <a:r>
              <a:rPr lang="es-ES" altLang="es-AR" sz="800" dirty="0" err="1"/>
              <a:t>cylindrical</a:t>
            </a:r>
            <a:r>
              <a:rPr lang="es-ES" altLang="es-AR" sz="800" dirty="0"/>
              <a:t> </a:t>
            </a:r>
            <a:r>
              <a:rPr lang="es-ES" altLang="es-AR" sz="800" dirty="0" err="1"/>
              <a:t>surfactant</a:t>
            </a:r>
            <a:r>
              <a:rPr lang="es-ES" altLang="es-AR" sz="800" dirty="0"/>
              <a:t> </a:t>
            </a:r>
            <a:r>
              <a:rPr lang="es-ES" altLang="es-AR" sz="800" dirty="0" err="1"/>
              <a:t>micelle</a:t>
            </a:r>
            <a:r>
              <a:rPr lang="es-ES" altLang="es-AR" sz="800" dirty="0"/>
              <a:t> (</a:t>
            </a:r>
            <a:r>
              <a:rPr lang="es-ES" altLang="es-AR" sz="800" dirty="0" err="1"/>
              <a:t>both</a:t>
            </a:r>
            <a:r>
              <a:rPr lang="es-ES" altLang="es-AR" sz="800" dirty="0"/>
              <a:t> </a:t>
            </a:r>
            <a:r>
              <a:rPr lang="es-ES" altLang="es-AR" sz="800" dirty="0" err="1"/>
              <a:t>cross</a:t>
            </a:r>
            <a:r>
              <a:rPr lang="es-ES" altLang="es-AR" sz="800" dirty="0"/>
              <a:t> </a:t>
            </a:r>
            <a:r>
              <a:rPr lang="es-ES" altLang="es-AR" sz="800" dirty="0" err="1"/>
              <a:t>section</a:t>
            </a:r>
            <a:r>
              <a:rPr lang="es-ES" altLang="es-AR" sz="800" dirty="0"/>
              <a:t> and </a:t>
            </a:r>
            <a:r>
              <a:rPr lang="es-ES" altLang="es-AR" sz="800" dirty="0" err="1"/>
              <a:t>side-view</a:t>
            </a:r>
            <a:r>
              <a:rPr lang="es-ES" altLang="es-AR" sz="800" dirty="0"/>
              <a:t>); (b) </a:t>
            </a:r>
            <a:r>
              <a:rPr lang="es-ES" altLang="es-AR" sz="800" dirty="0" err="1"/>
              <a:t>hemimicellar</a:t>
            </a:r>
            <a:r>
              <a:rPr lang="es-ES" altLang="es-AR" sz="800" dirty="0"/>
              <a:t> </a:t>
            </a:r>
            <a:r>
              <a:rPr lang="es-ES" altLang="es-AR" sz="800" dirty="0" err="1"/>
              <a:t>adsorption</a:t>
            </a:r>
            <a:r>
              <a:rPr lang="es-ES" altLang="es-AR" sz="800" dirty="0"/>
              <a:t> </a:t>
            </a:r>
            <a:r>
              <a:rPr lang="es-ES" altLang="es-AR" sz="800" dirty="0" err="1"/>
              <a:t>of</a:t>
            </a:r>
            <a:r>
              <a:rPr lang="es-ES" altLang="es-AR" sz="800" dirty="0"/>
              <a:t> </a:t>
            </a:r>
            <a:r>
              <a:rPr lang="es-ES" altLang="es-AR" sz="800" dirty="0" err="1"/>
              <a:t>surfactant</a:t>
            </a:r>
            <a:r>
              <a:rPr lang="es-ES" altLang="es-AR" sz="800" dirty="0"/>
              <a:t> </a:t>
            </a:r>
            <a:r>
              <a:rPr lang="es-ES" altLang="es-AR" sz="800" dirty="0" err="1"/>
              <a:t>molecules</a:t>
            </a:r>
            <a:r>
              <a:rPr lang="es-ES" altLang="es-AR" sz="800" dirty="0"/>
              <a:t> </a:t>
            </a:r>
            <a:r>
              <a:rPr lang="es-ES" altLang="es-AR" sz="800" dirty="0" err="1"/>
              <a:t>on</a:t>
            </a:r>
            <a:r>
              <a:rPr lang="es-ES" altLang="es-AR" sz="800" dirty="0"/>
              <a:t> a SWNT; (c) </a:t>
            </a:r>
            <a:r>
              <a:rPr lang="es-ES" altLang="es-AR" sz="800" dirty="0" err="1"/>
              <a:t>random</a:t>
            </a:r>
            <a:r>
              <a:rPr lang="es-ES" altLang="es-AR" sz="800" dirty="0"/>
              <a:t> </a:t>
            </a:r>
            <a:r>
              <a:rPr lang="es-ES" altLang="es-AR" sz="800" dirty="0" err="1"/>
              <a:t>adsorption</a:t>
            </a:r>
            <a:r>
              <a:rPr lang="es-ES" altLang="es-AR" sz="800" dirty="0"/>
              <a:t> </a:t>
            </a:r>
            <a:r>
              <a:rPr lang="es-ES" altLang="es-AR" sz="800" dirty="0" err="1"/>
              <a:t>of</a:t>
            </a:r>
            <a:r>
              <a:rPr lang="es-ES" altLang="es-AR" sz="800" dirty="0"/>
              <a:t> </a:t>
            </a:r>
            <a:r>
              <a:rPr lang="es-ES" altLang="es-AR" sz="800" dirty="0" err="1"/>
              <a:t>surfactant</a:t>
            </a:r>
            <a:r>
              <a:rPr lang="es-ES" altLang="es-AR" sz="800" dirty="0"/>
              <a:t> </a:t>
            </a:r>
            <a:r>
              <a:rPr lang="es-ES" altLang="es-AR" sz="800" dirty="0" err="1"/>
              <a:t>molecules</a:t>
            </a:r>
            <a:r>
              <a:rPr lang="es-ES" altLang="es-AR" sz="800" dirty="0"/>
              <a:t> </a:t>
            </a:r>
            <a:r>
              <a:rPr lang="es-ES" altLang="es-AR" sz="800" dirty="0" err="1"/>
              <a:t>on</a:t>
            </a:r>
            <a:r>
              <a:rPr lang="es-ES" altLang="es-AR" sz="800" dirty="0"/>
              <a:t> a SWNT </a:t>
            </a:r>
            <a:r>
              <a:rPr lang="es-ES" altLang="es-AR" sz="800" dirty="0" err="1"/>
              <a:t>Yurekli</a:t>
            </a:r>
            <a:r>
              <a:rPr lang="es-ES" altLang="es-AR" sz="800" dirty="0"/>
              <a:t> K, Mitchell CA, </a:t>
            </a:r>
            <a:r>
              <a:rPr lang="es-ES" altLang="es-AR" sz="800" dirty="0" err="1"/>
              <a:t>Krishnamootri</a:t>
            </a:r>
            <a:r>
              <a:rPr lang="es-ES" altLang="es-AR" sz="800" dirty="0"/>
              <a:t> R. J Am </a:t>
            </a:r>
            <a:r>
              <a:rPr lang="es-ES" altLang="es-AR" sz="800" dirty="0" err="1"/>
              <a:t>Chem</a:t>
            </a:r>
            <a:r>
              <a:rPr lang="es-ES" altLang="es-AR" sz="800" dirty="0"/>
              <a:t> </a:t>
            </a:r>
            <a:r>
              <a:rPr lang="es-ES" altLang="es-AR" sz="800" dirty="0" err="1"/>
              <a:t>Soc</a:t>
            </a:r>
            <a:r>
              <a:rPr lang="es-ES" altLang="es-AR" sz="800" dirty="0"/>
              <a:t> 2004;126:9902.</a:t>
            </a:r>
          </a:p>
        </p:txBody>
      </p:sp>
      <p:sp>
        <p:nvSpPr>
          <p:cNvPr id="65538" name="Text Box 2">
            <a:extLst>
              <a:ext uri="{FF2B5EF4-FFF2-40B4-BE49-F238E27FC236}">
                <a16:creationId xmlns:a16="http://schemas.microsoft.com/office/drawing/2014/main" id="{FD760DF1-5C7A-4CB7-A579-91A804637468}"/>
              </a:ext>
            </a:extLst>
          </p:cNvPr>
          <p:cNvSpPr txBox="1">
            <a:spLocks noChangeArrowheads="1"/>
          </p:cNvSpPr>
          <p:nvPr/>
        </p:nvSpPr>
        <p:spPr bwMode="auto">
          <a:xfrm>
            <a:off x="91516" y="515293"/>
            <a:ext cx="8748713" cy="632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ES" altLang="es-AR" b="1" dirty="0"/>
              <a:t>1) </a:t>
            </a:r>
            <a:r>
              <a:rPr lang="es-ES" altLang="es-AR" b="1" dirty="0" err="1"/>
              <a:t>Sonicación</a:t>
            </a:r>
            <a:r>
              <a:rPr lang="es-ES" altLang="es-AR" dirty="0"/>
              <a:t>: punta (zona cónica 25 KHZ) o baño (sin zona 40-50 KHZ)</a:t>
            </a:r>
            <a:r>
              <a:rPr lang="es-ES" altLang="es-AR" b="1" dirty="0"/>
              <a:t> 		tanto oxidaciones como </a:t>
            </a:r>
            <a:r>
              <a:rPr lang="es-ES" altLang="es-AR" b="1" dirty="0" err="1"/>
              <a:t>sonicación</a:t>
            </a:r>
            <a:r>
              <a:rPr lang="es-ES" altLang="es-AR" dirty="0"/>
              <a:t>: inducen -COOH</a:t>
            </a:r>
          </a:p>
          <a:p>
            <a:pPr eaLnBrk="1" hangingPunct="1">
              <a:spcBef>
                <a:spcPct val="50000"/>
              </a:spcBef>
            </a:pPr>
            <a:r>
              <a:rPr lang="es-ES" altLang="es-AR" b="1" dirty="0">
                <a:solidFill>
                  <a:srgbClr val="0000FF"/>
                </a:solidFill>
              </a:rPr>
              <a:t>2) Estabilización surfactantes biológicos</a:t>
            </a:r>
            <a:r>
              <a:rPr lang="es-ES" altLang="es-AR" dirty="0"/>
              <a:t>: </a:t>
            </a:r>
            <a:r>
              <a:rPr lang="es-ES" altLang="es-AR" dirty="0" err="1"/>
              <a:t>drug</a:t>
            </a:r>
            <a:r>
              <a:rPr lang="es-ES" altLang="es-AR" dirty="0"/>
              <a:t> </a:t>
            </a:r>
            <a:r>
              <a:rPr lang="es-ES" altLang="es-AR" dirty="0" err="1"/>
              <a:t>delivery</a:t>
            </a:r>
            <a:r>
              <a:rPr lang="es-ES" altLang="es-AR" dirty="0"/>
              <a:t> &amp; vacunas (se salen…)</a:t>
            </a:r>
          </a:p>
          <a:p>
            <a:pPr eaLnBrk="1" hangingPunct="1">
              <a:spcBef>
                <a:spcPct val="50000"/>
              </a:spcBef>
            </a:pPr>
            <a:r>
              <a:rPr lang="es-ES" altLang="es-AR" dirty="0"/>
              <a:t>					</a:t>
            </a:r>
          </a:p>
          <a:p>
            <a:pPr eaLnBrk="1" hangingPunct="1">
              <a:spcBef>
                <a:spcPct val="50000"/>
              </a:spcBef>
            </a:pPr>
            <a:r>
              <a:rPr lang="es-ES" altLang="es-AR" dirty="0"/>
              <a:t>			</a:t>
            </a:r>
          </a:p>
          <a:p>
            <a:pPr eaLnBrk="1" hangingPunct="1">
              <a:spcBef>
                <a:spcPct val="50000"/>
              </a:spcBef>
            </a:pPr>
            <a:endParaRPr lang="es-ES" altLang="es-AR" dirty="0">
              <a:solidFill>
                <a:srgbClr val="FF3300"/>
              </a:solidFill>
            </a:endParaRPr>
          </a:p>
          <a:p>
            <a:pPr eaLnBrk="1" hangingPunct="1">
              <a:spcBef>
                <a:spcPct val="50000"/>
              </a:spcBef>
            </a:pPr>
            <a:endParaRPr lang="es-ES" altLang="es-AR" dirty="0">
              <a:solidFill>
                <a:srgbClr val="FF3300"/>
              </a:solidFill>
            </a:endParaRPr>
          </a:p>
          <a:p>
            <a:pPr eaLnBrk="1" hangingPunct="1">
              <a:spcBef>
                <a:spcPct val="50000"/>
              </a:spcBef>
            </a:pPr>
            <a:endParaRPr lang="es-ES" altLang="es-AR" dirty="0">
              <a:solidFill>
                <a:srgbClr val="FF3300"/>
              </a:solidFill>
            </a:endParaRPr>
          </a:p>
          <a:p>
            <a:pPr eaLnBrk="1" hangingPunct="1">
              <a:spcBef>
                <a:spcPct val="50000"/>
              </a:spcBef>
            </a:pPr>
            <a:endParaRPr lang="es-ES" altLang="es-AR" dirty="0">
              <a:solidFill>
                <a:srgbClr val="FF3300"/>
              </a:solidFill>
            </a:endParaRPr>
          </a:p>
          <a:p>
            <a:pPr eaLnBrk="1" hangingPunct="1">
              <a:spcBef>
                <a:spcPct val="50000"/>
              </a:spcBef>
            </a:pPr>
            <a:endParaRPr lang="es-ES" altLang="es-AR" dirty="0">
              <a:solidFill>
                <a:srgbClr val="FF3300"/>
              </a:solidFill>
            </a:endParaRPr>
          </a:p>
          <a:p>
            <a:pPr eaLnBrk="1" hangingPunct="1">
              <a:spcBef>
                <a:spcPct val="50000"/>
              </a:spcBef>
            </a:pPr>
            <a:endParaRPr lang="es-ES" altLang="es-AR" dirty="0">
              <a:solidFill>
                <a:srgbClr val="FF3300"/>
              </a:solidFill>
            </a:endParaRPr>
          </a:p>
          <a:p>
            <a:pPr eaLnBrk="1" hangingPunct="1">
              <a:spcBef>
                <a:spcPct val="50000"/>
              </a:spcBef>
            </a:pPr>
            <a:endParaRPr lang="es-ES" altLang="es-AR" dirty="0">
              <a:solidFill>
                <a:srgbClr val="FF3300"/>
              </a:solidFill>
            </a:endParaRPr>
          </a:p>
          <a:p>
            <a:pPr eaLnBrk="1" hangingPunct="1">
              <a:spcBef>
                <a:spcPct val="50000"/>
              </a:spcBef>
            </a:pPr>
            <a:endParaRPr lang="es-ES" altLang="es-AR" dirty="0">
              <a:solidFill>
                <a:srgbClr val="FF3300"/>
              </a:solidFill>
            </a:endParaRPr>
          </a:p>
          <a:p>
            <a:pPr eaLnBrk="1" hangingPunct="1">
              <a:spcBef>
                <a:spcPct val="50000"/>
              </a:spcBef>
            </a:pPr>
            <a:r>
              <a:rPr lang="es-ES" altLang="es-AR" dirty="0">
                <a:solidFill>
                  <a:srgbClr val="FF3300"/>
                </a:solidFill>
              </a:rPr>
              <a:t>ESTABILIZACION + SONICACION : TAMBIEN PURIFICAN DE C y METALES</a:t>
            </a:r>
          </a:p>
          <a:p>
            <a:pPr eaLnBrk="1" hangingPunct="1">
              <a:spcBef>
                <a:spcPct val="50000"/>
              </a:spcBef>
            </a:pPr>
            <a:r>
              <a:rPr lang="es-ES" altLang="es-AR" b="1" dirty="0">
                <a:solidFill>
                  <a:srgbClr val="0000FF"/>
                </a:solidFill>
              </a:rPr>
              <a:t>3) Funcionalización covalente</a:t>
            </a:r>
            <a:r>
              <a:rPr lang="es-ES" altLang="es-AR" dirty="0"/>
              <a:t>: unión </a:t>
            </a:r>
            <a:r>
              <a:rPr lang="es-ES" altLang="es-AR" dirty="0" err="1"/>
              <a:t>interNTC</a:t>
            </a:r>
            <a:r>
              <a:rPr lang="es-ES" altLang="es-AR" dirty="0"/>
              <a:t> o cobertura heterogénea. Sin estudios estabilidad a largo plazo.</a:t>
            </a:r>
          </a:p>
        </p:txBody>
      </p:sp>
    </p:spTree>
    <p:extLst>
      <p:ext uri="{BB962C8B-B14F-4D97-AF65-F5344CB8AC3E}">
        <p14:creationId xmlns:p14="http://schemas.microsoft.com/office/powerpoint/2010/main" val="359991293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2">
            <a:extLst>
              <a:ext uri="{FF2B5EF4-FFF2-40B4-BE49-F238E27FC236}">
                <a16:creationId xmlns:a16="http://schemas.microsoft.com/office/drawing/2014/main" id="{1A45FAE9-3519-4336-AF72-16E1E6D5C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78003"/>
            <a:ext cx="810418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13">
            <a:extLst>
              <a:ext uri="{FF2B5EF4-FFF2-40B4-BE49-F238E27FC236}">
                <a16:creationId xmlns:a16="http://schemas.microsoft.com/office/drawing/2014/main" id="{A3F81FC2-1167-4E21-BB10-B1F44EDDF219}"/>
              </a:ext>
            </a:extLst>
          </p:cNvPr>
          <p:cNvSpPr>
            <a:spLocks noChangeArrowheads="1"/>
          </p:cNvSpPr>
          <p:nvPr/>
        </p:nvSpPr>
        <p:spPr bwMode="auto">
          <a:xfrm>
            <a:off x="0" y="6169173"/>
            <a:ext cx="89646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s-AR" sz="1200" dirty="0"/>
              <a:t>Fig. 2. (A) Covalent sidewall chemistry. (B) Covalent chemistry at defects or open ends. (C) Non-covalent surfactant encapsulation. (D) Non-covalent polymer wrapping. Reproduced with permission. Copyright © 2008 Macmillan Publishers Limited.</a:t>
            </a:r>
            <a:r>
              <a:rPr lang="es-ES" altLang="es-AR" sz="1200" dirty="0"/>
              <a:t> </a:t>
            </a:r>
          </a:p>
        </p:txBody>
      </p:sp>
      <p:sp>
        <p:nvSpPr>
          <p:cNvPr id="10" name="Text Box 2">
            <a:extLst>
              <a:ext uri="{FF2B5EF4-FFF2-40B4-BE49-F238E27FC236}">
                <a16:creationId xmlns:a16="http://schemas.microsoft.com/office/drawing/2014/main" id="{F73B710A-416C-4855-AD28-F32D1C19B85D}"/>
              </a:ext>
            </a:extLst>
          </p:cNvPr>
          <p:cNvSpPr txBox="1">
            <a:spLocks noChangeArrowheads="1"/>
          </p:cNvSpPr>
          <p:nvPr/>
        </p:nvSpPr>
        <p:spPr bwMode="auto">
          <a:xfrm>
            <a:off x="0" y="109191"/>
            <a:ext cx="9144000" cy="46166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sz="2400" b="1" dirty="0"/>
              <a:t>Estabilización NTC: no covalente y covalente</a:t>
            </a:r>
          </a:p>
        </p:txBody>
      </p:sp>
    </p:spTree>
    <p:extLst>
      <p:ext uri="{BB962C8B-B14F-4D97-AF65-F5344CB8AC3E}">
        <p14:creationId xmlns:p14="http://schemas.microsoft.com/office/powerpoint/2010/main" val="110493858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a:extLst>
              <a:ext uri="{FF2B5EF4-FFF2-40B4-BE49-F238E27FC236}">
                <a16:creationId xmlns:a16="http://schemas.microsoft.com/office/drawing/2014/main" id="{9F47A3B0-B9A6-4825-8842-B01328A9D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92150"/>
            <a:ext cx="8307388"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5">
            <a:extLst>
              <a:ext uri="{FF2B5EF4-FFF2-40B4-BE49-F238E27FC236}">
                <a16:creationId xmlns:a16="http://schemas.microsoft.com/office/drawing/2014/main" id="{B9DC639A-8E2B-4FCB-89AC-EF6B76D8A35F}"/>
              </a:ext>
            </a:extLst>
          </p:cNvPr>
          <p:cNvSpPr txBox="1">
            <a:spLocks noChangeArrowheads="1"/>
          </p:cNvSpPr>
          <p:nvPr/>
        </p:nvSpPr>
        <p:spPr bwMode="auto">
          <a:xfrm>
            <a:off x="1403350" y="1773238"/>
            <a:ext cx="9366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a:solidFill>
                  <a:srgbClr val="FF0000"/>
                </a:solidFill>
              </a:rPr>
              <a:t>Reflujo acido</a:t>
            </a:r>
          </a:p>
        </p:txBody>
      </p:sp>
      <p:sp>
        <p:nvSpPr>
          <p:cNvPr id="67589" name="Text Box 6">
            <a:extLst>
              <a:ext uri="{FF2B5EF4-FFF2-40B4-BE49-F238E27FC236}">
                <a16:creationId xmlns:a16="http://schemas.microsoft.com/office/drawing/2014/main" id="{036B05D2-4EBF-415D-BF67-DAE4EF6C6D1E}"/>
              </a:ext>
            </a:extLst>
          </p:cNvPr>
          <p:cNvSpPr txBox="1">
            <a:spLocks noChangeArrowheads="1"/>
          </p:cNvSpPr>
          <p:nvPr/>
        </p:nvSpPr>
        <p:spPr bwMode="auto">
          <a:xfrm>
            <a:off x="1116013" y="2852738"/>
            <a:ext cx="16557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a:solidFill>
                  <a:srgbClr val="FF0000"/>
                </a:solidFill>
              </a:rPr>
              <a:t>Fluorinación</a:t>
            </a:r>
          </a:p>
        </p:txBody>
      </p:sp>
      <p:sp>
        <p:nvSpPr>
          <p:cNvPr id="67590" name="Text Box 7">
            <a:extLst>
              <a:ext uri="{FF2B5EF4-FFF2-40B4-BE49-F238E27FC236}">
                <a16:creationId xmlns:a16="http://schemas.microsoft.com/office/drawing/2014/main" id="{6AA2C036-E3AC-4925-A5E8-E8EFF3533CD5}"/>
              </a:ext>
            </a:extLst>
          </p:cNvPr>
          <p:cNvSpPr txBox="1">
            <a:spLocks noChangeArrowheads="1"/>
          </p:cNvSpPr>
          <p:nvPr/>
        </p:nvSpPr>
        <p:spPr bwMode="auto">
          <a:xfrm>
            <a:off x="3563938" y="2917825"/>
            <a:ext cx="1512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a:solidFill>
                  <a:srgbClr val="FF0000"/>
                </a:solidFill>
              </a:rPr>
              <a:t>Amidización</a:t>
            </a:r>
          </a:p>
        </p:txBody>
      </p:sp>
      <p:sp>
        <p:nvSpPr>
          <p:cNvPr id="67591" name="Text Box 8">
            <a:extLst>
              <a:ext uri="{FF2B5EF4-FFF2-40B4-BE49-F238E27FC236}">
                <a16:creationId xmlns:a16="http://schemas.microsoft.com/office/drawing/2014/main" id="{EAFF4AB4-040E-4424-946A-86B3061D06FE}"/>
              </a:ext>
            </a:extLst>
          </p:cNvPr>
          <p:cNvSpPr txBox="1">
            <a:spLocks noChangeArrowheads="1"/>
          </p:cNvSpPr>
          <p:nvPr/>
        </p:nvSpPr>
        <p:spPr bwMode="auto">
          <a:xfrm>
            <a:off x="2339975" y="555625"/>
            <a:ext cx="1511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a:solidFill>
                  <a:srgbClr val="0000FF"/>
                </a:solidFill>
              </a:rPr>
              <a:t>apertura de extremos</a:t>
            </a:r>
          </a:p>
        </p:txBody>
      </p:sp>
      <p:sp>
        <p:nvSpPr>
          <p:cNvPr id="67592" name="Text Box 9">
            <a:extLst>
              <a:ext uri="{FF2B5EF4-FFF2-40B4-BE49-F238E27FC236}">
                <a16:creationId xmlns:a16="http://schemas.microsoft.com/office/drawing/2014/main" id="{C34C8E6B-4C20-4E9A-A520-1AB8FD61648E}"/>
              </a:ext>
            </a:extLst>
          </p:cNvPr>
          <p:cNvSpPr txBox="1">
            <a:spLocks noChangeArrowheads="1"/>
          </p:cNvSpPr>
          <p:nvPr/>
        </p:nvSpPr>
        <p:spPr bwMode="auto">
          <a:xfrm>
            <a:off x="1187450" y="4076700"/>
            <a:ext cx="1295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s-AR" altLang="es-AR">
                <a:solidFill>
                  <a:srgbClr val="0000FF"/>
                </a:solidFill>
              </a:rPr>
              <a:t>Unión proteínas /aas</a:t>
            </a:r>
          </a:p>
        </p:txBody>
      </p:sp>
      <p:sp>
        <p:nvSpPr>
          <p:cNvPr id="11" name="Rectangle 2">
            <a:extLst>
              <a:ext uri="{FF2B5EF4-FFF2-40B4-BE49-F238E27FC236}">
                <a16:creationId xmlns:a16="http://schemas.microsoft.com/office/drawing/2014/main" id="{D4B8A942-071B-4AA8-ACF7-B9BA3A5E3569}"/>
              </a:ext>
            </a:extLst>
          </p:cNvPr>
          <p:cNvSpPr>
            <a:spLocks noChangeArrowheads="1"/>
          </p:cNvSpPr>
          <p:nvPr/>
        </p:nvSpPr>
        <p:spPr bwMode="auto">
          <a:xfrm>
            <a:off x="0" y="63690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s-AR" sz="1200" i="1" dirty="0"/>
              <a:t>Toxicity issues in the application of carbon nanotubes to biological systems. Constantine P. </a:t>
            </a:r>
            <a:r>
              <a:rPr lang="en-GB" altLang="es-AR" sz="1200" i="1" dirty="0" err="1"/>
              <a:t>Firme</a:t>
            </a:r>
            <a:r>
              <a:rPr lang="en-GB" altLang="es-AR" sz="1200" i="1" dirty="0"/>
              <a:t> III, </a:t>
            </a:r>
            <a:r>
              <a:rPr lang="en-GB" altLang="es-AR" sz="1200" i="1" dirty="0" err="1"/>
              <a:t>MSa</a:t>
            </a:r>
            <a:r>
              <a:rPr lang="en-GB" altLang="es-AR" sz="1200" i="1" dirty="0"/>
              <a:t>, Prabhakar R. </a:t>
            </a:r>
            <a:r>
              <a:rPr lang="en-GB" altLang="es-AR" sz="1200" i="1" dirty="0" err="1"/>
              <a:t>Bandaru</a:t>
            </a:r>
            <a:r>
              <a:rPr lang="en-GB" altLang="es-AR" sz="1200" i="1" dirty="0"/>
              <a:t>, </a:t>
            </a:r>
            <a:r>
              <a:rPr lang="en-GB" altLang="es-AR" sz="1200" i="1" dirty="0" err="1"/>
              <a:t>PhD.Nanomedicine</a:t>
            </a:r>
            <a:r>
              <a:rPr lang="en-GB" altLang="es-AR" sz="1200" i="1" dirty="0"/>
              <a:t>: Nanotechnology, Biology, and Medicine 6 (2010) 245–256</a:t>
            </a:r>
          </a:p>
        </p:txBody>
      </p:sp>
      <p:sp>
        <p:nvSpPr>
          <p:cNvPr id="12" name="Text Box 2">
            <a:extLst>
              <a:ext uri="{FF2B5EF4-FFF2-40B4-BE49-F238E27FC236}">
                <a16:creationId xmlns:a16="http://schemas.microsoft.com/office/drawing/2014/main" id="{51A08285-9298-433D-9AC1-6A5EEED8064F}"/>
              </a:ext>
            </a:extLst>
          </p:cNvPr>
          <p:cNvSpPr txBox="1">
            <a:spLocks noChangeArrowheads="1"/>
          </p:cNvSpPr>
          <p:nvPr/>
        </p:nvSpPr>
        <p:spPr bwMode="auto">
          <a:xfrm>
            <a:off x="0" y="109191"/>
            <a:ext cx="9144000" cy="46166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sz="2400" b="1" dirty="0"/>
              <a:t>Estabilización NTC por funcionalización covalente</a:t>
            </a:r>
          </a:p>
        </p:txBody>
      </p:sp>
    </p:spTree>
    <p:extLst>
      <p:ext uri="{BB962C8B-B14F-4D97-AF65-F5344CB8AC3E}">
        <p14:creationId xmlns:p14="http://schemas.microsoft.com/office/powerpoint/2010/main" val="167976874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EB34A225-62BD-44D8-BB60-9923ED5EB5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4325" y="1377950"/>
            <a:ext cx="4022725"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4">
            <a:extLst>
              <a:ext uri="{FF2B5EF4-FFF2-40B4-BE49-F238E27FC236}">
                <a16:creationId xmlns:a16="http://schemas.microsoft.com/office/drawing/2014/main" id="{53C36C07-D53A-4897-A1E9-FF2819F85674}"/>
              </a:ext>
            </a:extLst>
          </p:cNvPr>
          <p:cNvSpPr>
            <a:spLocks noChangeArrowheads="1"/>
          </p:cNvSpPr>
          <p:nvPr/>
        </p:nvSpPr>
        <p:spPr bwMode="auto">
          <a:xfrm>
            <a:off x="10396" y="63082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s-AR" sz="1200" i="1" dirty="0"/>
              <a:t>Toxicity issues in the application of carbon nanotubes to biological systems. Constantine P. </a:t>
            </a:r>
            <a:r>
              <a:rPr lang="en-GB" altLang="es-AR" sz="1200" i="1" dirty="0" err="1"/>
              <a:t>Firme</a:t>
            </a:r>
            <a:r>
              <a:rPr lang="en-GB" altLang="es-AR" sz="1200" i="1" dirty="0"/>
              <a:t> III, </a:t>
            </a:r>
            <a:r>
              <a:rPr lang="en-GB" altLang="es-AR" sz="1200" i="1" dirty="0" err="1"/>
              <a:t>MSa</a:t>
            </a:r>
            <a:r>
              <a:rPr lang="en-GB" altLang="es-AR" sz="1200" i="1" dirty="0"/>
              <a:t>, Prabhakar R. </a:t>
            </a:r>
            <a:r>
              <a:rPr lang="en-GB" altLang="es-AR" sz="1200" i="1" dirty="0" err="1"/>
              <a:t>Bandaru</a:t>
            </a:r>
            <a:r>
              <a:rPr lang="en-GB" altLang="es-AR" sz="1200" i="1" dirty="0"/>
              <a:t>, </a:t>
            </a:r>
            <a:r>
              <a:rPr lang="en-GB" altLang="es-AR" sz="1200" i="1" dirty="0" err="1"/>
              <a:t>PhD.Nanomedicine</a:t>
            </a:r>
            <a:r>
              <a:rPr lang="en-GB" altLang="es-AR" sz="1200" i="1" dirty="0"/>
              <a:t>: Nanotechnology, Biology, and Medicine 6 (2010) 245–256</a:t>
            </a:r>
          </a:p>
        </p:txBody>
      </p:sp>
      <p:sp>
        <p:nvSpPr>
          <p:cNvPr id="68612" name="Text Box 5">
            <a:extLst>
              <a:ext uri="{FF2B5EF4-FFF2-40B4-BE49-F238E27FC236}">
                <a16:creationId xmlns:a16="http://schemas.microsoft.com/office/drawing/2014/main" id="{AB70790A-FABF-420D-BE9B-42FFA22D05AA}"/>
              </a:ext>
            </a:extLst>
          </p:cNvPr>
          <p:cNvSpPr txBox="1">
            <a:spLocks noChangeArrowheads="1"/>
          </p:cNvSpPr>
          <p:nvPr/>
        </p:nvSpPr>
        <p:spPr bwMode="auto">
          <a:xfrm>
            <a:off x="982663" y="1881188"/>
            <a:ext cx="19446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s-AR" altLang="es-AR">
                <a:solidFill>
                  <a:srgbClr val="FF0000"/>
                </a:solidFill>
              </a:rPr>
              <a:t>Longitud descontrolada</a:t>
            </a:r>
          </a:p>
        </p:txBody>
      </p:sp>
      <p:sp>
        <p:nvSpPr>
          <p:cNvPr id="68613" name="Text Box 6">
            <a:extLst>
              <a:ext uri="{FF2B5EF4-FFF2-40B4-BE49-F238E27FC236}">
                <a16:creationId xmlns:a16="http://schemas.microsoft.com/office/drawing/2014/main" id="{FE9AEE7B-E63E-46AD-96AC-BAC5897A4397}"/>
              </a:ext>
            </a:extLst>
          </p:cNvPr>
          <p:cNvSpPr txBox="1">
            <a:spLocks noChangeArrowheads="1"/>
          </p:cNvSpPr>
          <p:nvPr/>
        </p:nvSpPr>
        <p:spPr bwMode="auto">
          <a:xfrm>
            <a:off x="982663" y="4762500"/>
            <a:ext cx="19446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s-AR" altLang="es-AR">
                <a:solidFill>
                  <a:srgbClr val="FF0000"/>
                </a:solidFill>
              </a:rPr>
              <a:t>Variaciones locales y generales de carga eléctrica</a:t>
            </a:r>
          </a:p>
        </p:txBody>
      </p:sp>
      <p:sp>
        <p:nvSpPr>
          <p:cNvPr id="68614" name="Text Box 7">
            <a:extLst>
              <a:ext uri="{FF2B5EF4-FFF2-40B4-BE49-F238E27FC236}">
                <a16:creationId xmlns:a16="http://schemas.microsoft.com/office/drawing/2014/main" id="{1948AEBE-3F7B-48EA-B592-14014F0BB5F7}"/>
              </a:ext>
            </a:extLst>
          </p:cNvPr>
          <p:cNvSpPr txBox="1">
            <a:spLocks noChangeArrowheads="1"/>
          </p:cNvSpPr>
          <p:nvPr/>
        </p:nvSpPr>
        <p:spPr bwMode="auto">
          <a:xfrm>
            <a:off x="982663" y="3249613"/>
            <a:ext cx="19446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s-AR" altLang="es-AR">
                <a:solidFill>
                  <a:srgbClr val="FF0000"/>
                </a:solidFill>
              </a:rPr>
              <a:t>Presencia de impurezas</a:t>
            </a:r>
          </a:p>
        </p:txBody>
      </p:sp>
      <p:sp>
        <p:nvSpPr>
          <p:cNvPr id="68615" name="Text Box 9">
            <a:extLst>
              <a:ext uri="{FF2B5EF4-FFF2-40B4-BE49-F238E27FC236}">
                <a16:creationId xmlns:a16="http://schemas.microsoft.com/office/drawing/2014/main" id="{4D210A91-20A3-405D-8657-26677A3AC0D3}"/>
              </a:ext>
            </a:extLst>
          </p:cNvPr>
          <p:cNvSpPr txBox="1">
            <a:spLocks noChangeArrowheads="1"/>
          </p:cNvSpPr>
          <p:nvPr/>
        </p:nvSpPr>
        <p:spPr bwMode="auto">
          <a:xfrm>
            <a:off x="4211638" y="5805488"/>
            <a:ext cx="3240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AR" altLang="es-AR">
                <a:solidFill>
                  <a:srgbClr val="FF0000"/>
                </a:solidFill>
              </a:rPr>
              <a:t>1-3 % probabilidades/4</a:t>
            </a:r>
            <a:r>
              <a:rPr lang="es-AR" altLang="es-AR">
                <a:solidFill>
                  <a:srgbClr val="FF0000"/>
                </a:solidFill>
                <a:sym typeface="Symbol" panose="05050102010706020507" pitchFamily="18" charset="2"/>
              </a:rPr>
              <a:t>m</a:t>
            </a:r>
          </a:p>
        </p:txBody>
      </p:sp>
      <p:sp>
        <p:nvSpPr>
          <p:cNvPr id="68616" name="Text Box 10">
            <a:extLst>
              <a:ext uri="{FF2B5EF4-FFF2-40B4-BE49-F238E27FC236}">
                <a16:creationId xmlns:a16="http://schemas.microsoft.com/office/drawing/2014/main" id="{0D96E796-C6DE-4312-BF62-87011F1FAB0D}"/>
              </a:ext>
            </a:extLst>
          </p:cNvPr>
          <p:cNvSpPr txBox="1">
            <a:spLocks noChangeArrowheads="1"/>
          </p:cNvSpPr>
          <p:nvPr/>
        </p:nvSpPr>
        <p:spPr bwMode="auto">
          <a:xfrm>
            <a:off x="3851275" y="5006975"/>
            <a:ext cx="2873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AR" altLang="es-AR">
                <a:solidFill>
                  <a:srgbClr val="FF0000"/>
                </a:solidFill>
              </a:rPr>
              <a:t>7</a:t>
            </a:r>
          </a:p>
        </p:txBody>
      </p:sp>
      <p:sp>
        <p:nvSpPr>
          <p:cNvPr id="68617" name="Text Box 11">
            <a:extLst>
              <a:ext uri="{FF2B5EF4-FFF2-40B4-BE49-F238E27FC236}">
                <a16:creationId xmlns:a16="http://schemas.microsoft.com/office/drawing/2014/main" id="{56A81F08-615F-4EB8-92A6-63770468FD54}"/>
              </a:ext>
            </a:extLst>
          </p:cNvPr>
          <p:cNvSpPr txBox="1">
            <a:spLocks noChangeArrowheads="1"/>
          </p:cNvSpPr>
          <p:nvPr/>
        </p:nvSpPr>
        <p:spPr bwMode="auto">
          <a:xfrm>
            <a:off x="3708400" y="5222875"/>
            <a:ext cx="2873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AR" altLang="es-AR">
                <a:solidFill>
                  <a:srgbClr val="0000FF"/>
                </a:solidFill>
              </a:rPr>
              <a:t>5</a:t>
            </a:r>
          </a:p>
        </p:txBody>
      </p:sp>
      <p:sp>
        <p:nvSpPr>
          <p:cNvPr id="68618" name="Text Box 12">
            <a:extLst>
              <a:ext uri="{FF2B5EF4-FFF2-40B4-BE49-F238E27FC236}">
                <a16:creationId xmlns:a16="http://schemas.microsoft.com/office/drawing/2014/main" id="{B73EDCA3-EBFB-4C58-9520-B39339C7B570}"/>
              </a:ext>
            </a:extLst>
          </p:cNvPr>
          <p:cNvSpPr txBox="1">
            <a:spLocks noChangeArrowheads="1"/>
          </p:cNvSpPr>
          <p:nvPr/>
        </p:nvSpPr>
        <p:spPr bwMode="auto">
          <a:xfrm>
            <a:off x="7019925" y="4981575"/>
            <a:ext cx="19081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AR" altLang="es-AR"/>
              <a:t>Alteración cantidad-intensidad </a:t>
            </a:r>
            <a:r>
              <a:rPr lang="es-AR" altLang="es-AR" i="1"/>
              <a:t>binding </a:t>
            </a:r>
            <a:r>
              <a:rPr lang="es-AR" altLang="es-AR"/>
              <a:t>ADN</a:t>
            </a:r>
          </a:p>
        </p:txBody>
      </p:sp>
      <p:sp>
        <p:nvSpPr>
          <p:cNvPr id="13" name="Text Box 2">
            <a:extLst>
              <a:ext uri="{FF2B5EF4-FFF2-40B4-BE49-F238E27FC236}">
                <a16:creationId xmlns:a16="http://schemas.microsoft.com/office/drawing/2014/main" id="{F790C45A-AD2E-4BA1-BBCC-6E89EC8F7026}"/>
              </a:ext>
            </a:extLst>
          </p:cNvPr>
          <p:cNvSpPr txBox="1">
            <a:spLocks noChangeArrowheads="1"/>
          </p:cNvSpPr>
          <p:nvPr/>
        </p:nvSpPr>
        <p:spPr bwMode="auto">
          <a:xfrm>
            <a:off x="0" y="109191"/>
            <a:ext cx="9144000" cy="46166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sz="2400" b="1" dirty="0"/>
              <a:t>Defectos estructurales NTC</a:t>
            </a:r>
          </a:p>
        </p:txBody>
      </p:sp>
    </p:spTree>
    <p:extLst>
      <p:ext uri="{BB962C8B-B14F-4D97-AF65-F5344CB8AC3E}">
        <p14:creationId xmlns:p14="http://schemas.microsoft.com/office/powerpoint/2010/main" val="40899485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a:extLst>
              <a:ext uri="{FF2B5EF4-FFF2-40B4-BE49-F238E27FC236}">
                <a16:creationId xmlns:a16="http://schemas.microsoft.com/office/drawing/2014/main" id="{483828FB-1F0E-45CA-A492-B81FCB268F66}"/>
              </a:ext>
            </a:extLst>
          </p:cNvPr>
          <p:cNvSpPr txBox="1">
            <a:spLocks noChangeArrowheads="1"/>
          </p:cNvSpPr>
          <p:nvPr/>
        </p:nvSpPr>
        <p:spPr bwMode="auto">
          <a:xfrm>
            <a:off x="0" y="6034088"/>
            <a:ext cx="91440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s-ES" altLang="es-AR"/>
              <a:t>SWNT adsorption spectra in aqueous suspension of SDS surfactant. </a:t>
            </a:r>
            <a:r>
              <a:rPr lang="es-ES" altLang="es-AR" sz="1200"/>
              <a:t>Traces </a:t>
            </a:r>
            <a:r>
              <a:rPr lang="es-ES" altLang="es-AR" sz="1200" b="1">
                <a:solidFill>
                  <a:srgbClr val="3333FF"/>
                </a:solidFill>
              </a:rPr>
              <a:t>A,</a:t>
            </a:r>
            <a:r>
              <a:rPr lang="es-ES" altLang="es-AR" sz="1200"/>
              <a:t> </a:t>
            </a:r>
            <a:r>
              <a:rPr lang="es-ES" altLang="es-AR" sz="1200" b="1">
                <a:solidFill>
                  <a:srgbClr val="FF3300"/>
                </a:solidFill>
              </a:rPr>
              <a:t>B</a:t>
            </a:r>
            <a:r>
              <a:rPr lang="es-ES" altLang="es-AR" sz="1200"/>
              <a:t> and </a:t>
            </a:r>
            <a:r>
              <a:rPr lang="es-ES" altLang="es-AR" sz="1200" b="1">
                <a:solidFill>
                  <a:srgbClr val="66FF66"/>
                </a:solidFill>
              </a:rPr>
              <a:t>C</a:t>
            </a:r>
            <a:r>
              <a:rPr lang="es-ES" altLang="es-AR" sz="1200"/>
              <a:t> are from individual nanotubes at different diameters, coated by SDS micelles prior/after poly(vinylpyrrolidone) wrapping. The top trace</a:t>
            </a:r>
            <a:r>
              <a:rPr lang="es-ES" altLang="es-AR" sz="1200" b="1"/>
              <a:t> D </a:t>
            </a:r>
            <a:r>
              <a:rPr lang="es-ES" altLang="es-AR" sz="1200"/>
              <a:t>is the spectrum of </a:t>
            </a:r>
            <a:r>
              <a:rPr lang="es-ES" altLang="es-AR" sz="1200" b="1"/>
              <a:t>aggregated nanotubes</a:t>
            </a:r>
            <a:r>
              <a:rPr lang="es-ES" altLang="es-AR" sz="1200"/>
              <a:t> in SDS micelles</a:t>
            </a:r>
            <a:r>
              <a:rPr lang="es-ES" altLang="es-AR"/>
              <a:t>. </a:t>
            </a:r>
          </a:p>
        </p:txBody>
      </p:sp>
      <p:grpSp>
        <p:nvGrpSpPr>
          <p:cNvPr id="2" name="Group 3">
            <a:extLst>
              <a:ext uri="{FF2B5EF4-FFF2-40B4-BE49-F238E27FC236}">
                <a16:creationId xmlns:a16="http://schemas.microsoft.com/office/drawing/2014/main" id="{A74525CD-9166-4254-A3B1-49C1F9E310CE}"/>
              </a:ext>
            </a:extLst>
          </p:cNvPr>
          <p:cNvGrpSpPr>
            <a:grpSpLocks/>
          </p:cNvGrpSpPr>
          <p:nvPr/>
        </p:nvGrpSpPr>
        <p:grpSpPr bwMode="auto">
          <a:xfrm>
            <a:off x="1763713" y="549275"/>
            <a:ext cx="7380287" cy="5238750"/>
            <a:chOff x="1111" y="346"/>
            <a:chExt cx="4649" cy="3300"/>
          </a:xfrm>
        </p:grpSpPr>
        <p:pic>
          <p:nvPicPr>
            <p:cNvPr id="69646" name="Picture 4">
              <a:extLst>
                <a:ext uri="{FF2B5EF4-FFF2-40B4-BE49-F238E27FC236}">
                  <a16:creationId xmlns:a16="http://schemas.microsoft.com/office/drawing/2014/main" id="{33474E4B-9C3A-4483-8798-B2813CA43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7" y="346"/>
              <a:ext cx="2693" cy="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7" name="Text Box 5">
              <a:extLst>
                <a:ext uri="{FF2B5EF4-FFF2-40B4-BE49-F238E27FC236}">
                  <a16:creationId xmlns:a16="http://schemas.microsoft.com/office/drawing/2014/main" id="{FA7350ED-0078-4BCC-887E-1AD90C73E2C0}"/>
                </a:ext>
              </a:extLst>
            </p:cNvPr>
            <p:cNvSpPr txBox="1">
              <a:spLocks noChangeArrowheads="1"/>
            </p:cNvSpPr>
            <p:nvPr/>
          </p:nvSpPr>
          <p:spPr bwMode="auto">
            <a:xfrm>
              <a:off x="1111" y="482"/>
              <a:ext cx="235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s-ES" altLang="es-AR" sz="1200"/>
                <a:t>O'Connell MJ, Bachilo SM, Huffman CB, Moore VC, Strano MS, Haroz EH, et al. Science 2002;297:593</a:t>
              </a:r>
            </a:p>
          </p:txBody>
        </p:sp>
      </p:grpSp>
      <p:grpSp>
        <p:nvGrpSpPr>
          <p:cNvPr id="3" name="Group 6">
            <a:extLst>
              <a:ext uri="{FF2B5EF4-FFF2-40B4-BE49-F238E27FC236}">
                <a16:creationId xmlns:a16="http://schemas.microsoft.com/office/drawing/2014/main" id="{A5409D71-F499-4DB0-8DD6-9CAB1899BEB7}"/>
              </a:ext>
            </a:extLst>
          </p:cNvPr>
          <p:cNvGrpSpPr>
            <a:grpSpLocks/>
          </p:cNvGrpSpPr>
          <p:nvPr/>
        </p:nvGrpSpPr>
        <p:grpSpPr bwMode="auto">
          <a:xfrm>
            <a:off x="0" y="1196975"/>
            <a:ext cx="4859338" cy="4464050"/>
            <a:chOff x="0" y="754"/>
            <a:chExt cx="3061" cy="2812"/>
          </a:xfrm>
        </p:grpSpPr>
        <p:pic>
          <p:nvPicPr>
            <p:cNvPr id="69642" name="Picture 7">
              <a:extLst>
                <a:ext uri="{FF2B5EF4-FFF2-40B4-BE49-F238E27FC236}">
                  <a16:creationId xmlns:a16="http://schemas.microsoft.com/office/drawing/2014/main" id="{B155F9A7-4D40-4E90-B9E7-DBBB59747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3"/>
              <a:ext cx="3039" cy="1742"/>
            </a:xfrm>
            <a:prstGeom prst="rect">
              <a:avLst/>
            </a:prstGeom>
            <a:solidFill>
              <a:srgbClr val="CC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9643" name="Text Box 8">
              <a:extLst>
                <a:ext uri="{FF2B5EF4-FFF2-40B4-BE49-F238E27FC236}">
                  <a16:creationId xmlns:a16="http://schemas.microsoft.com/office/drawing/2014/main" id="{0E35CAB7-011B-4069-A8D5-32EF79654492}"/>
                </a:ext>
              </a:extLst>
            </p:cNvPr>
            <p:cNvSpPr txBox="1">
              <a:spLocks noChangeArrowheads="1"/>
            </p:cNvSpPr>
            <p:nvPr/>
          </p:nvSpPr>
          <p:spPr bwMode="auto">
            <a:xfrm>
              <a:off x="68" y="845"/>
              <a:ext cx="2880" cy="346"/>
            </a:xfrm>
            <a:prstGeom prst="rect">
              <a:avLst/>
            </a:prstGeom>
            <a:solidFill>
              <a:srgbClr val="CC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AR" sz="1200"/>
                <a:t>Strano MS, Moore VC, Miller MK, Allen MJ, Haroz EH, Kittrell C, et al. J Nanosci Nanotech 2003;3:81</a:t>
              </a:r>
              <a:r>
                <a:rPr lang="es-ES" altLang="es-AR"/>
                <a:t>.</a:t>
              </a:r>
            </a:p>
          </p:txBody>
        </p:sp>
        <p:sp>
          <p:nvSpPr>
            <p:cNvPr id="69644" name="Text Box 9">
              <a:extLst>
                <a:ext uri="{FF2B5EF4-FFF2-40B4-BE49-F238E27FC236}">
                  <a16:creationId xmlns:a16="http://schemas.microsoft.com/office/drawing/2014/main" id="{9671555E-D256-4730-B56B-9563B9E37C2F}"/>
                </a:ext>
              </a:extLst>
            </p:cNvPr>
            <p:cNvSpPr txBox="1">
              <a:spLocks noChangeArrowheads="1"/>
            </p:cNvSpPr>
            <p:nvPr/>
          </p:nvSpPr>
          <p:spPr bwMode="auto">
            <a:xfrm>
              <a:off x="158" y="2976"/>
              <a:ext cx="2880" cy="577"/>
            </a:xfrm>
            <a:prstGeom prst="rect">
              <a:avLst/>
            </a:prstGeom>
            <a:solidFill>
              <a:srgbClr val="CC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S" altLang="es-AR"/>
                <a:t>Mechanism of nanotube isolation from bundle obtained by ultrasonication</a:t>
              </a:r>
            </a:p>
            <a:p>
              <a:pPr algn="ctr" eaLnBrk="1" hangingPunct="1"/>
              <a:r>
                <a:rPr lang="es-ES" altLang="es-AR"/>
                <a:t>and surfactant stabilization</a:t>
              </a:r>
            </a:p>
          </p:txBody>
        </p:sp>
        <p:sp>
          <p:nvSpPr>
            <p:cNvPr id="69645" name="Rectangle 10">
              <a:extLst>
                <a:ext uri="{FF2B5EF4-FFF2-40B4-BE49-F238E27FC236}">
                  <a16:creationId xmlns:a16="http://schemas.microsoft.com/office/drawing/2014/main" id="{24DC4E97-4158-49A5-BC8E-68058942D5BD}"/>
                </a:ext>
              </a:extLst>
            </p:cNvPr>
            <p:cNvSpPr>
              <a:spLocks noChangeArrowheads="1"/>
            </p:cNvSpPr>
            <p:nvPr/>
          </p:nvSpPr>
          <p:spPr bwMode="auto">
            <a:xfrm>
              <a:off x="0" y="754"/>
              <a:ext cx="3061" cy="2812"/>
            </a:xfrm>
            <a:prstGeom prst="rect">
              <a:avLst/>
            </a:prstGeom>
            <a:solidFill>
              <a:srgbClr val="CCFFFF">
                <a:alpha val="20000"/>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grpSp>
      <p:grpSp>
        <p:nvGrpSpPr>
          <p:cNvPr id="4" name="Group 16">
            <a:extLst>
              <a:ext uri="{FF2B5EF4-FFF2-40B4-BE49-F238E27FC236}">
                <a16:creationId xmlns:a16="http://schemas.microsoft.com/office/drawing/2014/main" id="{85D0A20E-7CFA-4269-BB42-D84561A038B1}"/>
              </a:ext>
            </a:extLst>
          </p:cNvPr>
          <p:cNvGrpSpPr>
            <a:grpSpLocks/>
          </p:cNvGrpSpPr>
          <p:nvPr/>
        </p:nvGrpSpPr>
        <p:grpSpPr bwMode="auto">
          <a:xfrm>
            <a:off x="7092950" y="981075"/>
            <a:ext cx="1511300" cy="582613"/>
            <a:chOff x="4468" y="618"/>
            <a:chExt cx="952" cy="367"/>
          </a:xfrm>
        </p:grpSpPr>
        <p:sp>
          <p:nvSpPr>
            <p:cNvPr id="69640" name="AutoShape 13">
              <a:extLst>
                <a:ext uri="{FF2B5EF4-FFF2-40B4-BE49-F238E27FC236}">
                  <a16:creationId xmlns:a16="http://schemas.microsoft.com/office/drawing/2014/main" id="{2910DA4C-591B-476C-9B2D-330F9501C51A}"/>
                </a:ext>
              </a:extLst>
            </p:cNvPr>
            <p:cNvSpPr>
              <a:spLocks noChangeArrowheads="1"/>
            </p:cNvSpPr>
            <p:nvPr/>
          </p:nvSpPr>
          <p:spPr bwMode="auto">
            <a:xfrm>
              <a:off x="4785" y="618"/>
              <a:ext cx="363" cy="226"/>
            </a:xfrm>
            <a:prstGeom prst="rightArrow">
              <a:avLst>
                <a:gd name="adj1" fmla="val 50000"/>
                <a:gd name="adj2" fmla="val 40155"/>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69641" name="Text Box 14">
              <a:extLst>
                <a:ext uri="{FF2B5EF4-FFF2-40B4-BE49-F238E27FC236}">
                  <a16:creationId xmlns:a16="http://schemas.microsoft.com/office/drawing/2014/main" id="{FED80D3A-EEA0-486F-A5E4-E9BE508B039C}"/>
                </a:ext>
              </a:extLst>
            </p:cNvPr>
            <p:cNvSpPr txBox="1">
              <a:spLocks noChangeArrowheads="1"/>
            </p:cNvSpPr>
            <p:nvPr/>
          </p:nvSpPr>
          <p:spPr bwMode="auto">
            <a:xfrm>
              <a:off x="4468" y="754"/>
              <a:ext cx="9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s-AR" altLang="es-AR"/>
                <a:t>agregación</a:t>
              </a:r>
            </a:p>
          </p:txBody>
        </p:sp>
      </p:grpSp>
      <p:sp>
        <p:nvSpPr>
          <p:cNvPr id="16" name="Text Box 2">
            <a:extLst>
              <a:ext uri="{FF2B5EF4-FFF2-40B4-BE49-F238E27FC236}">
                <a16:creationId xmlns:a16="http://schemas.microsoft.com/office/drawing/2014/main" id="{C043C30F-86B6-48FE-8CD7-1D53A0625F6E}"/>
              </a:ext>
            </a:extLst>
          </p:cNvPr>
          <p:cNvSpPr txBox="1">
            <a:spLocks noChangeArrowheads="1"/>
          </p:cNvSpPr>
          <p:nvPr/>
        </p:nvSpPr>
        <p:spPr bwMode="auto">
          <a:xfrm>
            <a:off x="0" y="109191"/>
            <a:ext cx="9144000" cy="46166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sz="2400" b="1" dirty="0"/>
              <a:t>NTC: fluorescencia en función de agregación</a:t>
            </a:r>
          </a:p>
        </p:txBody>
      </p:sp>
    </p:spTree>
    <p:extLst>
      <p:ext uri="{BB962C8B-B14F-4D97-AF65-F5344CB8AC3E}">
        <p14:creationId xmlns:p14="http://schemas.microsoft.com/office/powerpoint/2010/main" val="104758563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DFFFB124-FFED-4A29-AF74-375004554A7D}"/>
              </a:ext>
            </a:extLst>
          </p:cNvPr>
          <p:cNvSpPr>
            <a:spLocks noChangeArrowheads="1"/>
          </p:cNvSpPr>
          <p:nvPr/>
        </p:nvSpPr>
        <p:spPr bwMode="auto">
          <a:xfrm>
            <a:off x="684213" y="6021388"/>
            <a:ext cx="80645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AR" sz="1200"/>
              <a:t>Mammalian pharmacokinetics of carbon nanotubes using intrinsic near-infrared fluorescence Paul Cherukuri, Christopher J. Gannon, Tonya K. Leeuw , Howard K. Schmidt, Richard E. Smalley, Steven A. Curley, and R. Bruce Weisman 18882–18886  PNAS  December 12, 2006  vol. 103  no. 50 </a:t>
            </a:r>
          </a:p>
        </p:txBody>
      </p:sp>
      <p:pic>
        <p:nvPicPr>
          <p:cNvPr id="70659" name="Picture 3">
            <a:extLst>
              <a:ext uri="{FF2B5EF4-FFF2-40B4-BE49-F238E27FC236}">
                <a16:creationId xmlns:a16="http://schemas.microsoft.com/office/drawing/2014/main" id="{F26E7E2B-0B69-4D0A-9BBB-B264D443B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0"/>
            <a:ext cx="7010400"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4">
            <a:extLst>
              <a:ext uri="{FF2B5EF4-FFF2-40B4-BE49-F238E27FC236}">
                <a16:creationId xmlns:a16="http://schemas.microsoft.com/office/drawing/2014/main" id="{DF6A608E-F6D0-4357-80A6-939589F0F2F7}"/>
              </a:ext>
            </a:extLst>
          </p:cNvPr>
          <p:cNvSpPr txBox="1">
            <a:spLocks noChangeArrowheads="1"/>
          </p:cNvSpPr>
          <p:nvPr/>
        </p:nvSpPr>
        <p:spPr bwMode="auto">
          <a:xfrm>
            <a:off x="3132138" y="5300663"/>
            <a:ext cx="363537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AR" altLang="es-AR" sz="1200"/>
              <a:t>HiPCO- ultrasonido+ ultracentrifugacion</a:t>
            </a:r>
          </a:p>
          <a:p>
            <a:pPr eaLnBrk="1" hangingPunct="1">
              <a:spcBef>
                <a:spcPct val="50000"/>
              </a:spcBef>
            </a:pPr>
            <a:r>
              <a:rPr lang="es-AR" altLang="es-AR" sz="1200"/>
              <a:t>Pluronic F 108 SWCNT 10 </a:t>
            </a:r>
            <a:r>
              <a:rPr lang="es-AR" altLang="es-AR" sz="1200">
                <a:sym typeface="Symbol" panose="05050102010706020507" pitchFamily="18" charset="2"/>
              </a:rPr>
              <a:t>g/ml</a:t>
            </a:r>
          </a:p>
          <a:p>
            <a:pPr eaLnBrk="1" hangingPunct="1">
              <a:spcBef>
                <a:spcPct val="50000"/>
              </a:spcBef>
            </a:pPr>
            <a:r>
              <a:rPr lang="es-AR" altLang="es-AR" sz="1200"/>
              <a:t>Conejos 3-4 kg IV</a:t>
            </a:r>
            <a:r>
              <a:rPr lang="es-ES" altLang="es-AR" sz="1200"/>
              <a:t>- </a:t>
            </a:r>
            <a:r>
              <a:rPr lang="es-AR" altLang="es-AR" sz="1200"/>
              <a:t>7,5 ml en Pluronic 1 %</a:t>
            </a:r>
          </a:p>
        </p:txBody>
      </p:sp>
      <p:grpSp>
        <p:nvGrpSpPr>
          <p:cNvPr id="2" name="Group 5">
            <a:extLst>
              <a:ext uri="{FF2B5EF4-FFF2-40B4-BE49-F238E27FC236}">
                <a16:creationId xmlns:a16="http://schemas.microsoft.com/office/drawing/2014/main" id="{4D894C83-CFFB-4803-A5F9-AE833C0EF99E}"/>
              </a:ext>
            </a:extLst>
          </p:cNvPr>
          <p:cNvGrpSpPr>
            <a:grpSpLocks/>
          </p:cNvGrpSpPr>
          <p:nvPr/>
        </p:nvGrpSpPr>
        <p:grpSpPr bwMode="auto">
          <a:xfrm>
            <a:off x="1619250" y="1125538"/>
            <a:ext cx="6902450" cy="2997200"/>
            <a:chOff x="1020" y="709"/>
            <a:chExt cx="4348" cy="1888"/>
          </a:xfrm>
        </p:grpSpPr>
        <p:pic>
          <p:nvPicPr>
            <p:cNvPr id="70667" name="Picture 6">
              <a:extLst>
                <a:ext uri="{FF2B5EF4-FFF2-40B4-BE49-F238E27FC236}">
                  <a16:creationId xmlns:a16="http://schemas.microsoft.com/office/drawing/2014/main" id="{288F1C53-C706-4E29-9E50-2517E4BA07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 y="709"/>
              <a:ext cx="434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8" name="Text Box 7">
              <a:extLst>
                <a:ext uri="{FF2B5EF4-FFF2-40B4-BE49-F238E27FC236}">
                  <a16:creationId xmlns:a16="http://schemas.microsoft.com/office/drawing/2014/main" id="{B768414C-2034-406B-9645-BEAB48A4C527}"/>
                </a:ext>
              </a:extLst>
            </p:cNvPr>
            <p:cNvSpPr txBox="1">
              <a:spLocks noChangeArrowheads="1"/>
            </p:cNvSpPr>
            <p:nvPr/>
          </p:nvSpPr>
          <p:spPr bwMode="auto">
            <a:xfrm>
              <a:off x="1247" y="2024"/>
              <a:ext cx="394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AR" sz="1200">
                  <a:solidFill>
                    <a:schemeClr val="bg1"/>
                  </a:solidFill>
                </a:rPr>
                <a:t>the SWNT fluorescence from </a:t>
              </a:r>
              <a:r>
                <a:rPr lang="es-ES" altLang="es-AR" sz="1200" i="1">
                  <a:solidFill>
                    <a:schemeClr val="bg1"/>
                  </a:solidFill>
                </a:rPr>
                <a:t>A </a:t>
              </a:r>
              <a:r>
                <a:rPr lang="es-ES" altLang="es-AR" sz="1200">
                  <a:solidFill>
                    <a:schemeClr val="bg1"/>
                  </a:solidFill>
                </a:rPr>
                <a:t>and </a:t>
              </a:r>
              <a:r>
                <a:rPr lang="es-ES" altLang="es-AR" sz="1200" i="1">
                  <a:solidFill>
                    <a:schemeClr val="bg1"/>
                  </a:solidFill>
                </a:rPr>
                <a:t>B </a:t>
              </a:r>
              <a:r>
                <a:rPr lang="es-ES" altLang="es-AR" sz="1200">
                  <a:solidFill>
                    <a:schemeClr val="bg1"/>
                  </a:solidFill>
                </a:rPr>
                <a:t>is shown overlaid as false-color green onto visible bright-field images from adjacent 3-m-thick specimen slices that had been stained with hematoxylin and eosin. (liver tissue)</a:t>
              </a:r>
            </a:p>
          </p:txBody>
        </p:sp>
      </p:grpSp>
      <p:sp>
        <p:nvSpPr>
          <p:cNvPr id="70663" name="AutoShape 9">
            <a:extLst>
              <a:ext uri="{FF2B5EF4-FFF2-40B4-BE49-F238E27FC236}">
                <a16:creationId xmlns:a16="http://schemas.microsoft.com/office/drawing/2014/main" id="{DD1512A7-C239-4D1C-8F28-271BDD95BA4D}"/>
              </a:ext>
            </a:extLst>
          </p:cNvPr>
          <p:cNvSpPr>
            <a:spLocks noChangeArrowheads="1"/>
          </p:cNvSpPr>
          <p:nvPr/>
        </p:nvSpPr>
        <p:spPr bwMode="auto">
          <a:xfrm>
            <a:off x="5435600" y="476250"/>
            <a:ext cx="576263" cy="358775"/>
          </a:xfrm>
          <a:prstGeom prst="rightArrow">
            <a:avLst>
              <a:gd name="adj1" fmla="val 50000"/>
              <a:gd name="adj2" fmla="val 40155"/>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70664" name="Text Box 10">
            <a:extLst>
              <a:ext uri="{FF2B5EF4-FFF2-40B4-BE49-F238E27FC236}">
                <a16:creationId xmlns:a16="http://schemas.microsoft.com/office/drawing/2014/main" id="{4EFEA083-8E70-4FB8-AD48-97242E58FF5B}"/>
              </a:ext>
            </a:extLst>
          </p:cNvPr>
          <p:cNvSpPr txBox="1">
            <a:spLocks noChangeArrowheads="1"/>
          </p:cNvSpPr>
          <p:nvPr/>
        </p:nvSpPr>
        <p:spPr bwMode="auto">
          <a:xfrm>
            <a:off x="4932363" y="692150"/>
            <a:ext cx="1511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s-AR" altLang="es-AR"/>
              <a:t>agregación</a:t>
            </a:r>
          </a:p>
        </p:txBody>
      </p:sp>
    </p:spTree>
    <p:extLst>
      <p:ext uri="{BB962C8B-B14F-4D97-AF65-F5344CB8AC3E}">
        <p14:creationId xmlns:p14="http://schemas.microsoft.com/office/powerpoint/2010/main" val="315084897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01E64399-8D2D-4222-AB31-BC3BCFB6C3DC}"/>
              </a:ext>
            </a:extLst>
          </p:cNvPr>
          <p:cNvSpPr>
            <a:spLocks noChangeArrowheads="1"/>
          </p:cNvSpPr>
          <p:nvPr/>
        </p:nvSpPr>
        <p:spPr bwMode="auto">
          <a:xfrm>
            <a:off x="0" y="6021388"/>
            <a:ext cx="9144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s-ES" altLang="es-AR" sz="1200" b="1" dirty="0" err="1"/>
              <a:t>Circulation</a:t>
            </a:r>
            <a:r>
              <a:rPr lang="es-ES" altLang="es-AR" sz="1200" b="1" dirty="0"/>
              <a:t> and </a:t>
            </a:r>
            <a:r>
              <a:rPr lang="es-ES" altLang="es-AR" sz="1200" b="1" dirty="0" err="1"/>
              <a:t>long-term</a:t>
            </a:r>
            <a:r>
              <a:rPr lang="es-ES" altLang="es-AR" sz="1200" b="1" dirty="0"/>
              <a:t> </a:t>
            </a:r>
            <a:r>
              <a:rPr lang="es-ES" altLang="es-AR" sz="1200" b="1" dirty="0" err="1"/>
              <a:t>fate</a:t>
            </a:r>
            <a:r>
              <a:rPr lang="es-ES" altLang="es-AR" sz="1200" b="1" dirty="0"/>
              <a:t> </a:t>
            </a:r>
            <a:r>
              <a:rPr lang="es-ES" altLang="es-AR" sz="1200" b="1" dirty="0" err="1"/>
              <a:t>of</a:t>
            </a:r>
            <a:r>
              <a:rPr lang="es-ES" altLang="es-AR" sz="1200" b="1" dirty="0"/>
              <a:t> </a:t>
            </a:r>
            <a:r>
              <a:rPr lang="es-ES" altLang="es-AR" sz="1200" b="1" dirty="0" err="1"/>
              <a:t>functionalized</a:t>
            </a:r>
            <a:r>
              <a:rPr lang="es-ES" altLang="es-AR" sz="1200" b="1" dirty="0"/>
              <a:t>, biocompatible single-</a:t>
            </a:r>
            <a:r>
              <a:rPr lang="es-ES" altLang="es-AR" sz="1200" b="1" dirty="0" err="1"/>
              <a:t>walled</a:t>
            </a:r>
            <a:r>
              <a:rPr lang="es-ES" altLang="es-AR" sz="1200" b="1" dirty="0"/>
              <a:t> </a:t>
            </a:r>
            <a:r>
              <a:rPr lang="es-ES" altLang="es-AR" sz="1200" b="1" dirty="0" err="1"/>
              <a:t>carbon</a:t>
            </a:r>
            <a:r>
              <a:rPr lang="es-ES" altLang="es-AR" sz="1200" b="1" dirty="0"/>
              <a:t> </a:t>
            </a:r>
            <a:r>
              <a:rPr lang="es-ES" altLang="es-AR" sz="1200" b="1" dirty="0" err="1"/>
              <a:t>nanotubes</a:t>
            </a:r>
            <a:r>
              <a:rPr lang="es-ES" altLang="es-AR" sz="1200" b="1" dirty="0"/>
              <a:t> in </a:t>
            </a:r>
            <a:r>
              <a:rPr lang="es-ES" altLang="es-AR" sz="1200" b="1" dirty="0" err="1"/>
              <a:t>mice</a:t>
            </a:r>
            <a:r>
              <a:rPr lang="es-ES" altLang="es-AR" sz="1200" b="1" dirty="0"/>
              <a:t> </a:t>
            </a:r>
            <a:r>
              <a:rPr lang="es-ES" altLang="es-AR" sz="1200" b="1" dirty="0" err="1"/>
              <a:t>probed</a:t>
            </a:r>
            <a:r>
              <a:rPr lang="es-ES" altLang="es-AR" sz="1200" b="1" dirty="0"/>
              <a:t> </a:t>
            </a:r>
            <a:r>
              <a:rPr lang="es-ES" altLang="es-AR" sz="1200" b="1" dirty="0" err="1"/>
              <a:t>by</a:t>
            </a:r>
            <a:r>
              <a:rPr lang="es-ES" altLang="es-AR" sz="1200" b="1" dirty="0"/>
              <a:t> </a:t>
            </a:r>
            <a:r>
              <a:rPr lang="es-ES" altLang="es-AR" sz="1200" b="1" dirty="0" err="1"/>
              <a:t>Raman</a:t>
            </a:r>
            <a:r>
              <a:rPr lang="es-ES" altLang="es-AR" sz="1200" b="1" dirty="0"/>
              <a:t> </a:t>
            </a:r>
            <a:r>
              <a:rPr lang="es-ES" altLang="es-AR" sz="1200" b="1" dirty="0" err="1"/>
              <a:t>spectroscopy</a:t>
            </a:r>
            <a:r>
              <a:rPr lang="es-ES" altLang="es-AR" sz="1200" b="1" dirty="0"/>
              <a:t>. </a:t>
            </a:r>
            <a:r>
              <a:rPr lang="es-ES" altLang="es-AR" sz="1200" b="1" dirty="0" err="1"/>
              <a:t>Zhuang</a:t>
            </a:r>
            <a:r>
              <a:rPr lang="es-ES" altLang="es-AR" sz="1200" b="1" dirty="0"/>
              <a:t> Liu, </a:t>
            </a:r>
            <a:r>
              <a:rPr lang="es-ES" altLang="es-AR" sz="1200" b="1" dirty="0" err="1"/>
              <a:t>Corrine</a:t>
            </a:r>
            <a:r>
              <a:rPr lang="es-ES" altLang="es-AR" sz="1200" b="1" dirty="0"/>
              <a:t> Davis, Weibo </a:t>
            </a:r>
            <a:r>
              <a:rPr lang="es-ES" altLang="es-AR" sz="1200" b="1" dirty="0" err="1"/>
              <a:t>Cai</a:t>
            </a:r>
            <a:r>
              <a:rPr lang="es-ES" altLang="es-AR" sz="1200" b="1" dirty="0"/>
              <a:t>, Lina He, </a:t>
            </a:r>
            <a:r>
              <a:rPr lang="es-ES" altLang="es-AR" sz="1200" b="1" dirty="0" err="1"/>
              <a:t>Xiaoyuan</a:t>
            </a:r>
            <a:r>
              <a:rPr lang="es-ES" altLang="es-AR" sz="1200" b="1" dirty="0"/>
              <a:t> Chen, and </a:t>
            </a:r>
            <a:r>
              <a:rPr lang="es-ES" altLang="es-AR" sz="1200" b="1" dirty="0" err="1"/>
              <a:t>Hongjie</a:t>
            </a:r>
            <a:r>
              <a:rPr lang="es-ES" altLang="es-AR" sz="1200" b="1" dirty="0"/>
              <a:t> </a:t>
            </a:r>
            <a:r>
              <a:rPr lang="es-ES" altLang="es-AR" sz="1200" b="1" dirty="0" err="1"/>
              <a:t>Dai</a:t>
            </a:r>
            <a:r>
              <a:rPr lang="es-ES" altLang="es-AR" sz="1200" b="1" dirty="0"/>
              <a:t> </a:t>
            </a:r>
            <a:r>
              <a:rPr lang="es-ES" altLang="es-AR" sz="1200" b="1" dirty="0" err="1"/>
              <a:t>Zhuang</a:t>
            </a:r>
            <a:r>
              <a:rPr lang="es-ES" altLang="es-AR" sz="1200" b="1" dirty="0"/>
              <a:t> Liu, </a:t>
            </a:r>
            <a:r>
              <a:rPr lang="es-ES" altLang="es-AR" sz="1200" b="1" dirty="0" err="1"/>
              <a:t>Corrine</a:t>
            </a:r>
            <a:r>
              <a:rPr lang="es-ES" altLang="es-AR" sz="1200" b="1" dirty="0"/>
              <a:t> Davis, Weibo </a:t>
            </a:r>
            <a:r>
              <a:rPr lang="es-ES" altLang="es-AR" sz="1200" b="1" dirty="0" err="1"/>
              <a:t>Cai</a:t>
            </a:r>
            <a:r>
              <a:rPr lang="es-ES" altLang="es-AR" sz="1200" b="1" dirty="0"/>
              <a:t>, Lina He, </a:t>
            </a:r>
            <a:r>
              <a:rPr lang="es-ES" altLang="es-AR" sz="1200" b="1" dirty="0" err="1"/>
              <a:t>Xiaoyuan</a:t>
            </a:r>
            <a:r>
              <a:rPr lang="es-ES" altLang="es-AR" sz="1200" b="1" dirty="0"/>
              <a:t> Chen, and </a:t>
            </a:r>
            <a:r>
              <a:rPr lang="es-ES" altLang="es-AR" sz="1200" b="1" dirty="0" err="1"/>
              <a:t>Hongjie</a:t>
            </a:r>
            <a:r>
              <a:rPr lang="es-ES" altLang="es-AR" sz="1200" b="1" dirty="0"/>
              <a:t> </a:t>
            </a:r>
            <a:r>
              <a:rPr lang="es-ES" altLang="es-AR" sz="1200" b="1" dirty="0" err="1"/>
              <a:t>Dai</a:t>
            </a:r>
            <a:r>
              <a:rPr lang="es-ES" altLang="es-AR" sz="1200" b="1" dirty="0"/>
              <a:t>. 1410–1415 </a:t>
            </a:r>
            <a:r>
              <a:rPr lang="es-ES" altLang="es-AR" sz="1200" dirty="0"/>
              <a:t> </a:t>
            </a:r>
            <a:r>
              <a:rPr lang="es-ES" altLang="es-AR" dirty="0"/>
              <a:t>PNAS  </a:t>
            </a:r>
            <a:r>
              <a:rPr lang="es-ES" altLang="es-AR" b="1" dirty="0" err="1"/>
              <a:t>February</a:t>
            </a:r>
            <a:r>
              <a:rPr lang="es-ES" altLang="es-AR" b="1" dirty="0"/>
              <a:t> 5, 2008</a:t>
            </a:r>
            <a:r>
              <a:rPr lang="es-ES" altLang="es-AR" sz="1200" b="1" dirty="0"/>
              <a:t> </a:t>
            </a:r>
            <a:r>
              <a:rPr lang="es-ES" altLang="es-AR" sz="1200" dirty="0"/>
              <a:t> vol. 105  no. 5</a:t>
            </a:r>
            <a:endParaRPr lang="es-ES" altLang="es-AR" sz="1200" b="1" dirty="0"/>
          </a:p>
        </p:txBody>
      </p:sp>
      <p:pic>
        <p:nvPicPr>
          <p:cNvPr id="75779" name="Picture 3">
            <a:extLst>
              <a:ext uri="{FF2B5EF4-FFF2-40B4-BE49-F238E27FC236}">
                <a16:creationId xmlns:a16="http://schemas.microsoft.com/office/drawing/2014/main" id="{29ADD8E6-B953-4B44-AB5B-E798B182D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3" y="307862"/>
            <a:ext cx="6697663"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a:extLst>
              <a:ext uri="{FF2B5EF4-FFF2-40B4-BE49-F238E27FC236}">
                <a16:creationId xmlns:a16="http://schemas.microsoft.com/office/drawing/2014/main" id="{472CA7DB-FD72-4395-9B40-22FB3BFCC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789363"/>
            <a:ext cx="7489825"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5">
            <a:extLst>
              <a:ext uri="{FF2B5EF4-FFF2-40B4-BE49-F238E27FC236}">
                <a16:creationId xmlns:a16="http://schemas.microsoft.com/office/drawing/2014/main" id="{B52796FF-D9C5-4380-890A-AA1FFFA59001}"/>
              </a:ext>
            </a:extLst>
          </p:cNvPr>
          <p:cNvSpPr txBox="1">
            <a:spLocks noChangeArrowheads="1"/>
          </p:cNvSpPr>
          <p:nvPr/>
        </p:nvSpPr>
        <p:spPr bwMode="auto">
          <a:xfrm>
            <a:off x="0" y="2636838"/>
            <a:ext cx="8964613"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AR"/>
              <a:t>tangential graphite-like phonon mode (G band),</a:t>
            </a:r>
            <a:r>
              <a:rPr lang="es-ES" altLang="es-AR" sz="1200"/>
              <a:t> the strongest peak in the SWNT Raman spectrum, was used to detect nanotubes in solution, blood, and tissue lysates. No obvious decay in the Raman signal was observed by measuring the Raman spectrum of a SWNT solution for up to 3 months. Raman spectra of SWNT solutions with known concentrations from 0.02 to 4 g/ml were taken, and the G band intensities (integrated peak areas) were plotted against SWNT concentrations [measured by their near infrared (NIR) absorptions] as the calibration curve.</a:t>
            </a:r>
          </a:p>
        </p:txBody>
      </p:sp>
      <p:sp>
        <p:nvSpPr>
          <p:cNvPr id="75782" name="Text Box 6">
            <a:extLst>
              <a:ext uri="{FF2B5EF4-FFF2-40B4-BE49-F238E27FC236}">
                <a16:creationId xmlns:a16="http://schemas.microsoft.com/office/drawing/2014/main" id="{EB902820-E41E-4A44-957C-EBBCCB48C61A}"/>
              </a:ext>
            </a:extLst>
          </p:cNvPr>
          <p:cNvSpPr txBox="1">
            <a:spLocks noChangeArrowheads="1"/>
          </p:cNvSpPr>
          <p:nvPr/>
        </p:nvSpPr>
        <p:spPr bwMode="auto">
          <a:xfrm>
            <a:off x="6804025" y="1557338"/>
            <a:ext cx="23399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AR" dirty="0"/>
              <a:t>Raw </a:t>
            </a:r>
            <a:r>
              <a:rPr lang="es-ES" altLang="es-AR" dirty="0" err="1"/>
              <a:t>Hipco</a:t>
            </a:r>
            <a:r>
              <a:rPr lang="es-ES" altLang="es-AR" dirty="0"/>
              <a:t> </a:t>
            </a:r>
            <a:r>
              <a:rPr lang="es-ES" altLang="es-AR" dirty="0" err="1"/>
              <a:t>SWNTs</a:t>
            </a:r>
            <a:endParaRPr lang="es-ES" altLang="es-AR" dirty="0"/>
          </a:p>
          <a:p>
            <a:pPr eaLnBrk="1" hangingPunct="1"/>
            <a:r>
              <a:rPr lang="es-ES" altLang="es-AR" dirty="0"/>
              <a:t>200l </a:t>
            </a:r>
            <a:r>
              <a:rPr lang="es-ES" altLang="es-AR" dirty="0" err="1"/>
              <a:t>of</a:t>
            </a:r>
            <a:r>
              <a:rPr lang="es-ES" altLang="es-AR" dirty="0"/>
              <a:t> 0,1-0.5 mg/ml </a:t>
            </a:r>
            <a:r>
              <a:rPr lang="es-ES" altLang="es-AR" dirty="0" err="1"/>
              <a:t>SWNTs</a:t>
            </a:r>
            <a:r>
              <a:rPr lang="es-ES" altLang="es-AR" dirty="0"/>
              <a:t> IV </a:t>
            </a:r>
            <a:r>
              <a:rPr lang="es-ES" altLang="es-AR" dirty="0" err="1"/>
              <a:t>mice</a:t>
            </a:r>
            <a:endParaRPr lang="es-ES" altLang="es-AR" dirty="0"/>
          </a:p>
          <a:p>
            <a:pPr eaLnBrk="1" hangingPunct="1"/>
            <a:endParaRPr lang="es-ES" altLang="es-AR" sz="1200" dirty="0"/>
          </a:p>
        </p:txBody>
      </p:sp>
      <p:sp>
        <p:nvSpPr>
          <p:cNvPr id="10" name="Text Box 2">
            <a:extLst>
              <a:ext uri="{FF2B5EF4-FFF2-40B4-BE49-F238E27FC236}">
                <a16:creationId xmlns:a16="http://schemas.microsoft.com/office/drawing/2014/main" id="{E75685EB-B640-4841-9305-540245BE17E4}"/>
              </a:ext>
            </a:extLst>
          </p:cNvPr>
          <p:cNvSpPr txBox="1">
            <a:spLocks noChangeArrowheads="1"/>
          </p:cNvSpPr>
          <p:nvPr/>
        </p:nvSpPr>
        <p:spPr bwMode="auto">
          <a:xfrm>
            <a:off x="0" y="25211"/>
            <a:ext cx="9144000" cy="46166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AR" sz="2400" b="1" dirty="0"/>
              <a:t>Cuantificación NTC en tejidos </a:t>
            </a:r>
            <a:r>
              <a:rPr lang="es-ES" altLang="es-AR" sz="2400" b="1" dirty="0" err="1"/>
              <a:t>biologicos</a:t>
            </a:r>
            <a:endParaRPr lang="es-ES" altLang="es-AR" sz="2400" b="1" dirty="0"/>
          </a:p>
        </p:txBody>
      </p:sp>
    </p:spTree>
    <p:extLst>
      <p:ext uri="{BB962C8B-B14F-4D97-AF65-F5344CB8AC3E}">
        <p14:creationId xmlns:p14="http://schemas.microsoft.com/office/powerpoint/2010/main" val="286400921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a:extLst>
              <a:ext uri="{FF2B5EF4-FFF2-40B4-BE49-F238E27FC236}">
                <a16:creationId xmlns:a16="http://schemas.microsoft.com/office/drawing/2014/main" id="{C40A2D84-02AD-4014-A2EE-3340576C2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692150"/>
            <a:ext cx="8888413"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5">
            <a:extLst>
              <a:ext uri="{FF2B5EF4-FFF2-40B4-BE49-F238E27FC236}">
                <a16:creationId xmlns:a16="http://schemas.microsoft.com/office/drawing/2014/main" id="{8B933AD6-001E-4ED1-AEDE-A3AF15CFF440}"/>
              </a:ext>
            </a:extLst>
          </p:cNvPr>
          <p:cNvSpPr>
            <a:spLocks noChangeArrowheads="1"/>
          </p:cNvSpPr>
          <p:nvPr/>
        </p:nvSpPr>
        <p:spPr bwMode="auto">
          <a:xfrm>
            <a:off x="1407705" y="6093296"/>
            <a:ext cx="6288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AR" altLang="es-AR" dirty="0" err="1"/>
              <a:t>Carbon</a:t>
            </a:r>
            <a:r>
              <a:rPr lang="es-AR" altLang="es-AR" dirty="0"/>
              <a:t> </a:t>
            </a:r>
            <a:r>
              <a:rPr lang="es-AR" altLang="es-AR" dirty="0" err="1"/>
              <a:t>nanotube</a:t>
            </a:r>
            <a:r>
              <a:rPr lang="es-AR" altLang="es-AR" dirty="0"/>
              <a:t> </a:t>
            </a:r>
            <a:r>
              <a:rPr lang="es-AR" altLang="es-AR" dirty="0" err="1"/>
              <a:t>release</a:t>
            </a:r>
            <a:r>
              <a:rPr lang="es-AR" altLang="es-AR" dirty="0"/>
              <a:t> </a:t>
            </a:r>
            <a:r>
              <a:rPr lang="es-AR" altLang="es-AR" dirty="0" err="1"/>
              <a:t>to</a:t>
            </a:r>
            <a:r>
              <a:rPr lang="es-AR" altLang="es-AR" dirty="0"/>
              <a:t> human </a:t>
            </a:r>
            <a:r>
              <a:rPr lang="es-AR" altLang="es-AR" dirty="0" err="1"/>
              <a:t>beings</a:t>
            </a:r>
            <a:r>
              <a:rPr lang="es-AR" altLang="es-AR" dirty="0"/>
              <a:t> and </a:t>
            </a:r>
            <a:r>
              <a:rPr lang="es-AR" altLang="es-AR" dirty="0" err="1"/>
              <a:t>ecosystems</a:t>
            </a:r>
            <a:endParaRPr lang="es-AR" altLang="es-AR" dirty="0"/>
          </a:p>
        </p:txBody>
      </p:sp>
    </p:spTree>
    <p:extLst>
      <p:ext uri="{BB962C8B-B14F-4D97-AF65-F5344CB8AC3E}">
        <p14:creationId xmlns:p14="http://schemas.microsoft.com/office/powerpoint/2010/main" val="419706858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Rectángulo">
            <a:extLst>
              <a:ext uri="{FF2B5EF4-FFF2-40B4-BE49-F238E27FC236}">
                <a16:creationId xmlns:a16="http://schemas.microsoft.com/office/drawing/2014/main" id="{036C1D2B-EFA1-43FF-8ABA-E8BED472D993}"/>
              </a:ext>
            </a:extLst>
          </p:cNvPr>
          <p:cNvSpPr>
            <a:spLocks noChangeArrowheads="1"/>
          </p:cNvSpPr>
          <p:nvPr/>
        </p:nvSpPr>
        <p:spPr bwMode="auto">
          <a:xfrm>
            <a:off x="428625" y="571500"/>
            <a:ext cx="8358188"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s-AR" sz="2400" b="1"/>
              <a:t>Nanotoxicology </a:t>
            </a:r>
            <a:r>
              <a:rPr lang="en-US" altLang="es-AR"/>
              <a:t>was proposed as a new branch of toxicology to address the gaps in knowledge and to </a:t>
            </a:r>
            <a:r>
              <a:rPr lang="en-US" altLang="es-AR" b="1"/>
              <a:t>specifically address the adverse health effects likely to be caused by nanomaterials </a:t>
            </a:r>
            <a:r>
              <a:rPr lang="en-US" altLang="es-AR"/>
              <a:t>(Donaldson et al., 2004 </a:t>
            </a:r>
            <a:r>
              <a:rPr lang="en-US" altLang="es-AR" b="1">
                <a:solidFill>
                  <a:srgbClr val="3333FF"/>
                </a:solidFill>
              </a:rPr>
              <a:t>Donaldson, K., Stone, V., Tran, C.L., Kreyling, W., Borm, P.J.A., 2004. Nanotoxicology. </a:t>
            </a:r>
            <a:r>
              <a:rPr lang="fr-FR" altLang="es-AR" b="1">
                <a:solidFill>
                  <a:srgbClr val="3333FF"/>
                </a:solidFill>
              </a:rPr>
              <a:t>Occup. Environ. Med. 61, 727–728.</a:t>
            </a:r>
            <a:r>
              <a:rPr lang="en-US" altLang="es-AR"/>
              <a:t>). In the original article on nanotoxicology, Donaldson et al. (2004) quoted, “discipline of nanotoxicology would make an important contribution to the development of a sustainable and safe nanotechnology”.</a:t>
            </a:r>
          </a:p>
          <a:p>
            <a:pPr eaLnBrk="1" hangingPunct="1"/>
            <a:endParaRPr lang="en-US" altLang="es-AR"/>
          </a:p>
          <a:p>
            <a:pPr algn="ctr" eaLnBrk="1" hangingPunct="1"/>
            <a:r>
              <a:rPr lang="en-US" altLang="es-AR"/>
              <a:t>physicochemical determinants</a:t>
            </a:r>
          </a:p>
          <a:p>
            <a:pPr algn="ctr" eaLnBrk="1" hangingPunct="1"/>
            <a:r>
              <a:rPr lang="en-US" altLang="es-AR"/>
              <a:t>routes of exposure</a:t>
            </a:r>
          </a:p>
          <a:p>
            <a:pPr algn="ctr" eaLnBrk="1" hangingPunct="1"/>
            <a:r>
              <a:rPr lang="en-US" altLang="es-AR"/>
              <a:t>biodistribution</a:t>
            </a:r>
          </a:p>
          <a:p>
            <a:pPr algn="ctr" eaLnBrk="1" hangingPunct="1"/>
            <a:r>
              <a:rPr lang="en-US" altLang="es-AR"/>
              <a:t>molecular determinants</a:t>
            </a:r>
          </a:p>
          <a:p>
            <a:pPr algn="ctr" eaLnBrk="1" hangingPunct="1"/>
            <a:r>
              <a:rPr lang="en-US" altLang="es-AR"/>
              <a:t>genotoxicity</a:t>
            </a:r>
          </a:p>
          <a:p>
            <a:pPr algn="ctr" eaLnBrk="1" hangingPunct="1"/>
            <a:r>
              <a:rPr lang="en-US" altLang="es-AR"/>
              <a:t>and regulatory aspects</a:t>
            </a:r>
          </a:p>
          <a:p>
            <a:pPr eaLnBrk="1" hangingPunct="1"/>
            <a:endParaRPr lang="es-AR" altLang="es-AR"/>
          </a:p>
          <a:p>
            <a:pPr eaLnBrk="1" hangingPunct="1"/>
            <a:endParaRPr lang="en-US" altLang="es-AR"/>
          </a:p>
          <a:p>
            <a:pPr algn="ctr" eaLnBrk="1" hangingPunct="1"/>
            <a:r>
              <a:rPr lang="en-US" altLang="es-AR" b="1"/>
              <a:t>reliable, robust, and data-assured test protocols for nanomaterials in human and environmental risk assessment </a:t>
            </a:r>
          </a:p>
        </p:txBody>
      </p:sp>
      <p:sp>
        <p:nvSpPr>
          <p:cNvPr id="29699" name="2 Rectángulo">
            <a:extLst>
              <a:ext uri="{FF2B5EF4-FFF2-40B4-BE49-F238E27FC236}">
                <a16:creationId xmlns:a16="http://schemas.microsoft.com/office/drawing/2014/main" id="{97D85608-7184-43B6-B835-5959B5D142D5}"/>
              </a:ext>
            </a:extLst>
          </p:cNvPr>
          <p:cNvSpPr>
            <a:spLocks noChangeArrowheads="1"/>
          </p:cNvSpPr>
          <p:nvPr/>
        </p:nvSpPr>
        <p:spPr bwMode="auto">
          <a:xfrm>
            <a:off x="0" y="614045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s-AR" sz="1200"/>
              <a:t>Toxicology and Applied Pharmacology 258 (2012) 151–165 Nanotoxicology and in vitro studies: The need of the hour Sumit Arora, Jyutika M. Rajwade, Kishore M. Paknikar ⁎Centre for Nanobioscience, Agharkar Research Institute, G.G. Agarkar road, Pune 411 004, India</a:t>
            </a:r>
          </a:p>
        </p:txBody>
      </p:sp>
      <p:sp>
        <p:nvSpPr>
          <p:cNvPr id="4" name="3 CuadroTexto">
            <a:extLst>
              <a:ext uri="{FF2B5EF4-FFF2-40B4-BE49-F238E27FC236}">
                <a16:creationId xmlns:a16="http://schemas.microsoft.com/office/drawing/2014/main" id="{9BD72798-D270-4E6E-ABAB-31CE2A46E9DE}"/>
              </a:ext>
            </a:extLst>
          </p:cNvPr>
          <p:cNvSpPr txBox="1"/>
          <p:nvPr/>
        </p:nvSpPr>
        <p:spPr>
          <a:xfrm>
            <a:off x="0" y="0"/>
            <a:ext cx="9144000" cy="461963"/>
          </a:xfrm>
          <a:prstGeom prst="rect">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es-ES_tradnl" sz="2400" b="1" dirty="0" err="1">
                <a:cs typeface="Arial" panose="020B0604020202020204" pitchFamily="34" charset="0"/>
              </a:rPr>
              <a:t>Nanotoxicologia</a:t>
            </a:r>
            <a:r>
              <a:rPr lang="es-ES_tradnl" sz="2400" b="1" dirty="0">
                <a:cs typeface="Arial" panose="020B0604020202020204" pitchFamily="34" charset="0"/>
              </a:rPr>
              <a:t> </a:t>
            </a:r>
            <a:endParaRPr lang="es-AR" sz="2400" b="1" dirty="0">
              <a:cs typeface="Arial" panose="020B0604020202020204" pitchFamily="34" charset="0"/>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a:extLst>
              <a:ext uri="{FF2B5EF4-FFF2-40B4-BE49-F238E27FC236}">
                <a16:creationId xmlns:a16="http://schemas.microsoft.com/office/drawing/2014/main" id="{D8F0660D-E06B-4B0D-B80A-04AB3F0A76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3325" y="107950"/>
            <a:ext cx="41306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 Box 4">
            <a:extLst>
              <a:ext uri="{FF2B5EF4-FFF2-40B4-BE49-F238E27FC236}">
                <a16:creationId xmlns:a16="http://schemas.microsoft.com/office/drawing/2014/main" id="{89562DE9-C651-491A-96BD-0E2954BE3451}"/>
              </a:ext>
            </a:extLst>
          </p:cNvPr>
          <p:cNvSpPr txBox="1">
            <a:spLocks noChangeArrowheads="1"/>
          </p:cNvSpPr>
          <p:nvPr/>
        </p:nvSpPr>
        <p:spPr bwMode="auto">
          <a:xfrm>
            <a:off x="3276600" y="5949950"/>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b="1">
                <a:solidFill>
                  <a:srgbClr val="FF0000"/>
                </a:solidFill>
              </a:rPr>
              <a:t>?</a:t>
            </a:r>
          </a:p>
        </p:txBody>
      </p:sp>
      <p:sp>
        <p:nvSpPr>
          <p:cNvPr id="52229" name="Rectangle 5">
            <a:extLst>
              <a:ext uri="{FF2B5EF4-FFF2-40B4-BE49-F238E27FC236}">
                <a16:creationId xmlns:a16="http://schemas.microsoft.com/office/drawing/2014/main" id="{7AD279A6-A182-4BA0-BAEA-3319564A6B89}"/>
              </a:ext>
            </a:extLst>
          </p:cNvPr>
          <p:cNvSpPr>
            <a:spLocks noChangeArrowheads="1"/>
          </p:cNvSpPr>
          <p:nvPr/>
        </p:nvSpPr>
        <p:spPr bwMode="auto">
          <a:xfrm>
            <a:off x="5219700" y="1341438"/>
            <a:ext cx="1296988" cy="503237"/>
          </a:xfrm>
          <a:prstGeom prst="rect">
            <a:avLst/>
          </a:prstGeom>
          <a:solidFill>
            <a:srgbClr val="FF0000">
              <a:alpha val="25098"/>
            </a:srgbClr>
          </a:solidFill>
          <a:ln w="50800">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grpSp>
        <p:nvGrpSpPr>
          <p:cNvPr id="2" name="Group 6">
            <a:extLst>
              <a:ext uri="{FF2B5EF4-FFF2-40B4-BE49-F238E27FC236}">
                <a16:creationId xmlns:a16="http://schemas.microsoft.com/office/drawing/2014/main" id="{6CC86503-2F54-4BF4-8CEC-D20FE26968FF}"/>
              </a:ext>
            </a:extLst>
          </p:cNvPr>
          <p:cNvGrpSpPr>
            <a:grpSpLocks/>
          </p:cNvGrpSpPr>
          <p:nvPr/>
        </p:nvGrpSpPr>
        <p:grpSpPr bwMode="auto">
          <a:xfrm>
            <a:off x="-252413" y="620713"/>
            <a:ext cx="5254626" cy="5911850"/>
            <a:chOff x="-159" y="391"/>
            <a:chExt cx="3310" cy="3724"/>
          </a:xfrm>
        </p:grpSpPr>
        <p:pic>
          <p:nvPicPr>
            <p:cNvPr id="77836" name="Picture 7">
              <a:extLst>
                <a:ext uri="{FF2B5EF4-FFF2-40B4-BE49-F238E27FC236}">
                  <a16:creationId xmlns:a16="http://schemas.microsoft.com/office/drawing/2014/main" id="{AE03CFBF-E762-4D9F-AD8A-30DE5BD6A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 y="391"/>
              <a:ext cx="3310" cy="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7" name="Text Box 8">
              <a:extLst>
                <a:ext uri="{FF2B5EF4-FFF2-40B4-BE49-F238E27FC236}">
                  <a16:creationId xmlns:a16="http://schemas.microsoft.com/office/drawing/2014/main" id="{86E4769B-C11F-4B85-93EA-3F897EEDEE9E}"/>
                </a:ext>
              </a:extLst>
            </p:cNvPr>
            <p:cNvSpPr txBox="1">
              <a:spLocks noChangeArrowheads="1"/>
            </p:cNvSpPr>
            <p:nvPr/>
          </p:nvSpPr>
          <p:spPr bwMode="auto">
            <a:xfrm>
              <a:off x="317" y="3884"/>
              <a:ext cx="13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b="1">
                  <a:solidFill>
                    <a:srgbClr val="FF0000"/>
                  </a:solidFill>
                </a:rPr>
                <a:t>Traslocación?</a:t>
              </a:r>
            </a:p>
          </p:txBody>
        </p:sp>
      </p:grpSp>
      <p:sp>
        <p:nvSpPr>
          <p:cNvPr id="77830" name="Text Box 9">
            <a:extLst>
              <a:ext uri="{FF2B5EF4-FFF2-40B4-BE49-F238E27FC236}">
                <a16:creationId xmlns:a16="http://schemas.microsoft.com/office/drawing/2014/main" id="{47704D4D-1111-4AE8-84DC-8DAB1DEFB992}"/>
              </a:ext>
            </a:extLst>
          </p:cNvPr>
          <p:cNvSpPr txBox="1">
            <a:spLocks noChangeArrowheads="1"/>
          </p:cNvSpPr>
          <p:nvPr/>
        </p:nvSpPr>
        <p:spPr bwMode="auto">
          <a:xfrm>
            <a:off x="1476375" y="188913"/>
            <a:ext cx="30241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b="1">
                <a:solidFill>
                  <a:srgbClr val="0000FF"/>
                </a:solidFill>
              </a:rPr>
              <a:t>Administración IV NTC</a:t>
            </a:r>
          </a:p>
        </p:txBody>
      </p:sp>
      <p:sp>
        <p:nvSpPr>
          <p:cNvPr id="52234" name="Rectangle 10">
            <a:extLst>
              <a:ext uri="{FF2B5EF4-FFF2-40B4-BE49-F238E27FC236}">
                <a16:creationId xmlns:a16="http://schemas.microsoft.com/office/drawing/2014/main" id="{248DCC84-A774-4E1D-8047-CD5956E61C03}"/>
              </a:ext>
            </a:extLst>
          </p:cNvPr>
          <p:cNvSpPr>
            <a:spLocks noChangeArrowheads="1"/>
          </p:cNvSpPr>
          <p:nvPr/>
        </p:nvSpPr>
        <p:spPr bwMode="auto">
          <a:xfrm>
            <a:off x="3419475" y="3357563"/>
            <a:ext cx="1223963" cy="719137"/>
          </a:xfrm>
          <a:prstGeom prst="rect">
            <a:avLst/>
          </a:prstGeom>
          <a:noFill/>
          <a:ln w="508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pic>
        <p:nvPicPr>
          <p:cNvPr id="52235" name="Picture 11">
            <a:extLst>
              <a:ext uri="{FF2B5EF4-FFF2-40B4-BE49-F238E27FC236}">
                <a16:creationId xmlns:a16="http://schemas.microsoft.com/office/drawing/2014/main" id="{C521D3A6-20CD-4460-81E2-F365FEED44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8" y="3644900"/>
            <a:ext cx="3878263" cy="485775"/>
          </a:xfrm>
          <a:prstGeom prst="rect">
            <a:avLst/>
          </a:prstGeom>
          <a:noFill/>
          <a:ln w="50800">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52236" name="Picture 12">
            <a:extLst>
              <a:ext uri="{FF2B5EF4-FFF2-40B4-BE49-F238E27FC236}">
                <a16:creationId xmlns:a16="http://schemas.microsoft.com/office/drawing/2014/main" id="{8E83A9CA-8F9A-41BA-8417-3DB228DBF8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75" y="4292600"/>
            <a:ext cx="3770313" cy="485775"/>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2237" name="Text Box 13">
            <a:extLst>
              <a:ext uri="{FF2B5EF4-FFF2-40B4-BE49-F238E27FC236}">
                <a16:creationId xmlns:a16="http://schemas.microsoft.com/office/drawing/2014/main" id="{F9D208AE-B5E8-4B95-AF4E-F182EE9CC4C6}"/>
              </a:ext>
            </a:extLst>
          </p:cNvPr>
          <p:cNvSpPr txBox="1">
            <a:spLocks noChangeArrowheads="1"/>
          </p:cNvSpPr>
          <p:nvPr/>
        </p:nvSpPr>
        <p:spPr bwMode="auto">
          <a:xfrm>
            <a:off x="-252413" y="4941888"/>
            <a:ext cx="9396413" cy="830262"/>
          </a:xfrm>
          <a:prstGeom prst="rect">
            <a:avLst/>
          </a:prstGeom>
          <a:solidFill>
            <a:schemeClr val="bg1"/>
          </a:solidFill>
          <a:ln w="50800">
            <a:solidFill>
              <a:srgbClr val="FF00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b="1"/>
              <a:t>Control biodistribucion: dificultosa (sin retención sitio administración)</a:t>
            </a:r>
          </a:p>
          <a:p>
            <a:pPr algn="ctr" eaLnBrk="1" hangingPunct="1">
              <a:spcBef>
                <a:spcPct val="50000"/>
              </a:spcBef>
            </a:pPr>
            <a:r>
              <a:rPr lang="es-AR" altLang="es-AR" b="1">
                <a:solidFill>
                  <a:srgbClr val="FF0000"/>
                </a:solidFill>
              </a:rPr>
              <a:t>TARGETING pasivo efecto EPR??</a:t>
            </a:r>
          </a:p>
        </p:txBody>
      </p:sp>
    </p:spTree>
    <p:extLst>
      <p:ext uri="{BB962C8B-B14F-4D97-AF65-F5344CB8AC3E}">
        <p14:creationId xmlns:p14="http://schemas.microsoft.com/office/powerpoint/2010/main" val="278458292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3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223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223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222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22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mph" presetSubtype="0" repeatCount="indefinite" fill="hold" grpId="1" nodeType="clickEffect">
                                  <p:stCondLst>
                                    <p:cond delay="0"/>
                                  </p:stCondLst>
                                  <p:childTnLst>
                                    <p:animClr clrSpc="rgb" dir="cw">
                                      <p:cBhvr override="childStyle">
                                        <p:cTn id="30" dur="250" autoRev="1" fill="hold"/>
                                        <p:tgtEl>
                                          <p:spTgt spid="52229"/>
                                        </p:tgtEl>
                                        <p:attrNameLst>
                                          <p:attrName>style.color</p:attrName>
                                        </p:attrNameLst>
                                      </p:cBhvr>
                                      <p:to>
                                        <a:schemeClr val="bg1"/>
                                      </p:to>
                                    </p:animClr>
                                    <p:animClr clrSpc="rgb" dir="cw">
                                      <p:cBhvr>
                                        <p:cTn id="31" dur="250" autoRev="1" fill="hold"/>
                                        <p:tgtEl>
                                          <p:spTgt spid="52229"/>
                                        </p:tgtEl>
                                        <p:attrNameLst>
                                          <p:attrName>fillcolor</p:attrName>
                                        </p:attrNameLst>
                                      </p:cBhvr>
                                      <p:to>
                                        <a:schemeClr val="bg1"/>
                                      </p:to>
                                    </p:animClr>
                                    <p:set>
                                      <p:cBhvr>
                                        <p:cTn id="32" dur="250" autoRev="1" fill="hold"/>
                                        <p:tgtEl>
                                          <p:spTgt spid="52229"/>
                                        </p:tgtEl>
                                        <p:attrNameLst>
                                          <p:attrName>fill.type</p:attrName>
                                        </p:attrNameLst>
                                      </p:cBhvr>
                                      <p:to>
                                        <p:strVal val="solid"/>
                                      </p:to>
                                    </p:set>
                                    <p:set>
                                      <p:cBhvr>
                                        <p:cTn id="33" dur="250" autoRev="1" fill="hold"/>
                                        <p:tgtEl>
                                          <p:spTgt spid="52229"/>
                                        </p:tgtEl>
                                        <p:attrNameLst>
                                          <p:attrName>fill.on</p:attrName>
                                        </p:attrNameLst>
                                      </p:cBhvr>
                                      <p:to>
                                        <p:strVal val="tru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2237"/>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7" presetClass="emph" presetSubtype="2" repeatCount="indefinite" fill="hold" nodeType="clickEffect">
                                  <p:stCondLst>
                                    <p:cond delay="0"/>
                                  </p:stCondLst>
                                  <p:childTnLst>
                                    <p:animClr clrSpc="rgb" dir="cw">
                                      <p:cBhvr>
                                        <p:cTn id="41" dur="500" fill="hold"/>
                                        <p:tgtEl>
                                          <p:spTgt spid="52237"/>
                                        </p:tgtEl>
                                        <p:attrNameLst>
                                          <p:attrName>stroke.color</p:attrName>
                                        </p:attrNameLst>
                                      </p:cBhvr>
                                      <p:to>
                                        <a:schemeClr val="accent2"/>
                                      </p:to>
                                    </p:animClr>
                                    <p:set>
                                      <p:cBhvr>
                                        <p:cTn id="42" dur="500" fill="hold"/>
                                        <p:tgtEl>
                                          <p:spTgt spid="52237"/>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animBg="1"/>
      <p:bldP spid="52229" grpId="1" animBg="1"/>
      <p:bldP spid="52234" grpId="0" animBg="1"/>
      <p:bldP spid="5223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a:extLst>
              <a:ext uri="{FF2B5EF4-FFF2-40B4-BE49-F238E27FC236}">
                <a16:creationId xmlns:a16="http://schemas.microsoft.com/office/drawing/2014/main" id="{52C63113-8D2C-406D-9FF1-B7627D934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060575"/>
            <a:ext cx="7485063"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5">
            <a:extLst>
              <a:ext uri="{FF2B5EF4-FFF2-40B4-BE49-F238E27FC236}">
                <a16:creationId xmlns:a16="http://schemas.microsoft.com/office/drawing/2014/main" id="{09E4B190-CBF2-4E1D-B6A9-426BBD333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4767263"/>
            <a:ext cx="7704137"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6">
            <a:extLst>
              <a:ext uri="{FF2B5EF4-FFF2-40B4-BE49-F238E27FC236}">
                <a16:creationId xmlns:a16="http://schemas.microsoft.com/office/drawing/2014/main" id="{28CFC71C-F1CF-45AA-B979-732FF203ED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260350"/>
            <a:ext cx="7691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7">
            <a:extLst>
              <a:ext uri="{FF2B5EF4-FFF2-40B4-BE49-F238E27FC236}">
                <a16:creationId xmlns:a16="http://schemas.microsoft.com/office/drawing/2014/main" id="{118EE8BF-928D-4242-A0B3-AC47E4C97B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908050"/>
            <a:ext cx="748982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Rectangle 8">
            <a:extLst>
              <a:ext uri="{FF2B5EF4-FFF2-40B4-BE49-F238E27FC236}">
                <a16:creationId xmlns:a16="http://schemas.microsoft.com/office/drawing/2014/main" id="{6769AEE6-5E1F-48DD-8DBC-647D3706AC76}"/>
              </a:ext>
            </a:extLst>
          </p:cNvPr>
          <p:cNvSpPr>
            <a:spLocks noChangeArrowheads="1"/>
          </p:cNvSpPr>
          <p:nvPr/>
        </p:nvSpPr>
        <p:spPr bwMode="auto">
          <a:xfrm>
            <a:off x="900113" y="2420938"/>
            <a:ext cx="7704137" cy="23034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79879" name="Rectangle 9">
            <a:extLst>
              <a:ext uri="{FF2B5EF4-FFF2-40B4-BE49-F238E27FC236}">
                <a16:creationId xmlns:a16="http://schemas.microsoft.com/office/drawing/2014/main" id="{732C4B90-18E5-42FD-AE47-33A3886BFA74}"/>
              </a:ext>
            </a:extLst>
          </p:cNvPr>
          <p:cNvSpPr>
            <a:spLocks noChangeArrowheads="1"/>
          </p:cNvSpPr>
          <p:nvPr/>
        </p:nvSpPr>
        <p:spPr bwMode="auto">
          <a:xfrm>
            <a:off x="900113" y="4724400"/>
            <a:ext cx="7704137" cy="2133600"/>
          </a:xfrm>
          <a:prstGeom prst="rect">
            <a:avLst/>
          </a:prstGeom>
          <a:noFill/>
          <a:ln w="254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Tree>
    <p:extLst>
      <p:ext uri="{BB962C8B-B14F-4D97-AF65-F5344CB8AC3E}">
        <p14:creationId xmlns:p14="http://schemas.microsoft.com/office/powerpoint/2010/main" val="49316916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5">
            <a:extLst>
              <a:ext uri="{FF2B5EF4-FFF2-40B4-BE49-F238E27FC236}">
                <a16:creationId xmlns:a16="http://schemas.microsoft.com/office/drawing/2014/main" id="{E3652E51-80D4-4936-A9D6-BDE7E9E9B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700213"/>
            <a:ext cx="8982075"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8">
            <a:extLst>
              <a:ext uri="{FF2B5EF4-FFF2-40B4-BE49-F238E27FC236}">
                <a16:creationId xmlns:a16="http://schemas.microsoft.com/office/drawing/2014/main" id="{5579D4B0-D740-4A70-8DC3-1F75A20DA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44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AutoShape 9">
            <a:extLst>
              <a:ext uri="{FF2B5EF4-FFF2-40B4-BE49-F238E27FC236}">
                <a16:creationId xmlns:a16="http://schemas.microsoft.com/office/drawing/2014/main" id="{F0B9752F-4357-4F19-A348-5A196924FCF3}"/>
              </a:ext>
            </a:extLst>
          </p:cNvPr>
          <p:cNvSpPr>
            <a:spLocks noChangeArrowheads="1"/>
          </p:cNvSpPr>
          <p:nvPr/>
        </p:nvSpPr>
        <p:spPr bwMode="auto">
          <a:xfrm>
            <a:off x="0" y="1484313"/>
            <a:ext cx="9144000" cy="4824412"/>
          </a:xfrm>
          <a:prstGeom prst="roundRect">
            <a:avLst>
              <a:gd name="adj" fmla="val 16667"/>
            </a:avLst>
          </a:prstGeom>
          <a:noFill/>
          <a:ln w="254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66570" name="Rectangle 10">
            <a:extLst>
              <a:ext uri="{FF2B5EF4-FFF2-40B4-BE49-F238E27FC236}">
                <a16:creationId xmlns:a16="http://schemas.microsoft.com/office/drawing/2014/main" id="{E2655FDA-2E94-4730-AA2E-835925805B54}"/>
              </a:ext>
            </a:extLst>
          </p:cNvPr>
          <p:cNvSpPr>
            <a:spLocks noChangeArrowheads="1"/>
          </p:cNvSpPr>
          <p:nvPr/>
        </p:nvSpPr>
        <p:spPr bwMode="auto">
          <a:xfrm>
            <a:off x="0" y="5516563"/>
            <a:ext cx="9144000" cy="649287"/>
          </a:xfrm>
          <a:prstGeom prst="rect">
            <a:avLst/>
          </a:prstGeom>
          <a:solidFill>
            <a:srgbClr val="FF3300">
              <a:alpha val="25098"/>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Tree>
    <p:extLst>
      <p:ext uri="{BB962C8B-B14F-4D97-AF65-F5344CB8AC3E}">
        <p14:creationId xmlns:p14="http://schemas.microsoft.com/office/powerpoint/2010/main" val="35259218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AA3A4407-3F97-4881-A31E-278DD262F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187450"/>
            <a:ext cx="873760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a:extLst>
              <a:ext uri="{FF2B5EF4-FFF2-40B4-BE49-F238E27FC236}">
                <a16:creationId xmlns:a16="http://schemas.microsoft.com/office/drawing/2014/main" id="{BC519B9B-138D-4080-BA0F-392DBDAB3021}"/>
              </a:ext>
            </a:extLst>
          </p:cNvPr>
          <p:cNvSpPr>
            <a:spLocks noChangeArrowheads="1"/>
          </p:cNvSpPr>
          <p:nvPr/>
        </p:nvSpPr>
        <p:spPr bwMode="auto">
          <a:xfrm>
            <a:off x="0" y="4941888"/>
            <a:ext cx="9144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AR" altLang="es-AR" sz="1200"/>
              <a:t>SWNT can absorb NIR radiation energy and cause local heating, which can lead to HeLa cell destruction. (a) Temperature evolution of a DNA-SWNT solution (approximately 25 mg/l) during continuous radiation by an 808 nm laser at 1.4 W/cm2 for two minutes. (b) Image of HeLa cells without internalized SWNTs after continuous 808 nm laser radiation at 3.5 W/cm2 for 5 min. No cell death was observed. (c) Image of dead and aggregated cells after internalization of DNA-SWNT and laser radiation at 1.4 W/cm2 for 2 min. The dead cells showed rounded and aggregated. Reproduced, with permission, from Ref. [49]. Copyright 2005 National Academy of Sciences, USA.</a:t>
            </a:r>
          </a:p>
        </p:txBody>
      </p:sp>
      <p:sp>
        <p:nvSpPr>
          <p:cNvPr id="81924" name="Rectangle 5">
            <a:extLst>
              <a:ext uri="{FF2B5EF4-FFF2-40B4-BE49-F238E27FC236}">
                <a16:creationId xmlns:a16="http://schemas.microsoft.com/office/drawing/2014/main" id="{CC98D7E2-94C7-4F4B-9A59-7B5C80B4C38D}"/>
              </a:ext>
            </a:extLst>
          </p:cNvPr>
          <p:cNvSpPr>
            <a:spLocks noChangeArrowheads="1"/>
          </p:cNvSpPr>
          <p:nvPr/>
        </p:nvSpPr>
        <p:spPr bwMode="auto">
          <a:xfrm>
            <a:off x="0" y="6267451"/>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s-AR" altLang="es-AR" sz="1200" i="1" dirty="0"/>
              <a:t>Yi Zhang </a:t>
            </a:r>
            <a:r>
              <a:rPr lang="es-AR" altLang="es-AR" sz="1200" i="1" dirty="0" err="1"/>
              <a:t>Yuhong</a:t>
            </a:r>
            <a:r>
              <a:rPr lang="es-AR" altLang="es-AR" sz="1200" i="1" dirty="0"/>
              <a:t> Bai and Bing Yan </a:t>
            </a:r>
            <a:r>
              <a:rPr lang="es-AR" altLang="es-AR" sz="1200" i="1" dirty="0" err="1"/>
              <a:t>Functionalized</a:t>
            </a:r>
            <a:r>
              <a:rPr lang="es-AR" altLang="es-AR" sz="1200" i="1" dirty="0"/>
              <a:t> </a:t>
            </a:r>
            <a:r>
              <a:rPr lang="es-AR" altLang="es-AR" sz="1200" i="1" dirty="0" err="1"/>
              <a:t>carbon</a:t>
            </a:r>
            <a:r>
              <a:rPr lang="es-AR" altLang="es-AR" sz="1200" i="1" dirty="0"/>
              <a:t> </a:t>
            </a:r>
            <a:r>
              <a:rPr lang="es-AR" altLang="es-AR" sz="1200" i="1" dirty="0" err="1"/>
              <a:t>nanotubes</a:t>
            </a:r>
            <a:r>
              <a:rPr lang="es-AR" altLang="es-AR" sz="1200" i="1" dirty="0"/>
              <a:t> </a:t>
            </a:r>
            <a:r>
              <a:rPr lang="es-AR" altLang="es-AR" sz="1200" i="1" dirty="0" err="1"/>
              <a:t>for</a:t>
            </a:r>
            <a:r>
              <a:rPr lang="es-AR" altLang="es-AR" sz="1200" i="1" dirty="0"/>
              <a:t> </a:t>
            </a:r>
            <a:r>
              <a:rPr lang="es-AR" altLang="es-AR" sz="1200" i="1" dirty="0" err="1"/>
              <a:t>potential</a:t>
            </a:r>
            <a:r>
              <a:rPr lang="es-AR" altLang="es-AR" sz="1200" i="1" dirty="0"/>
              <a:t> medicinal </a:t>
            </a:r>
            <a:r>
              <a:rPr lang="es-AR" altLang="es-AR" sz="1200" i="1" dirty="0" err="1"/>
              <a:t>applications</a:t>
            </a:r>
            <a:r>
              <a:rPr lang="es-AR" altLang="es-AR" sz="1200" i="1" dirty="0"/>
              <a:t> </a:t>
            </a:r>
            <a:r>
              <a:rPr lang="es-AR" altLang="es-AR" sz="1200" i="1" dirty="0" err="1"/>
              <a:t>Drug</a:t>
            </a:r>
            <a:r>
              <a:rPr lang="es-AR" altLang="es-AR" sz="1200" i="1" dirty="0"/>
              <a:t> Discovery </a:t>
            </a:r>
            <a:r>
              <a:rPr lang="es-AR" altLang="es-AR" sz="1200" i="1" dirty="0" err="1"/>
              <a:t>Today</a:t>
            </a:r>
            <a:r>
              <a:rPr lang="es-AR" altLang="es-AR" sz="1200" i="1" dirty="0"/>
              <a:t>  </a:t>
            </a:r>
            <a:r>
              <a:rPr lang="es-AR" altLang="es-AR" sz="1200" i="1" dirty="0" err="1"/>
              <a:t>Volume</a:t>
            </a:r>
            <a:r>
              <a:rPr lang="es-AR" altLang="es-AR" sz="1200" i="1" dirty="0"/>
              <a:t> 15, </a:t>
            </a:r>
            <a:r>
              <a:rPr lang="es-AR" altLang="es-AR" sz="1200" i="1" dirty="0" err="1"/>
              <a:t>Numbers</a:t>
            </a:r>
            <a:r>
              <a:rPr lang="es-AR" altLang="es-AR" sz="1200" i="1" dirty="0"/>
              <a:t> 11/12  June 2010</a:t>
            </a:r>
          </a:p>
        </p:txBody>
      </p:sp>
      <p:sp>
        <p:nvSpPr>
          <p:cNvPr id="2" name="CuadroTexto 1">
            <a:extLst>
              <a:ext uri="{FF2B5EF4-FFF2-40B4-BE49-F238E27FC236}">
                <a16:creationId xmlns:a16="http://schemas.microsoft.com/office/drawing/2014/main" id="{D527544E-93AB-4796-A72E-02D94E9B374A}"/>
              </a:ext>
            </a:extLst>
          </p:cNvPr>
          <p:cNvSpPr txBox="1"/>
          <p:nvPr/>
        </p:nvSpPr>
        <p:spPr>
          <a:xfrm>
            <a:off x="0" y="39688"/>
            <a:ext cx="9144000" cy="461665"/>
          </a:xfrm>
          <a:prstGeom prst="rect">
            <a:avLst/>
          </a:prstGeom>
          <a:noFill/>
          <a:ln w="38100">
            <a:solidFill>
              <a:schemeClr val="tx1"/>
            </a:solidFill>
          </a:ln>
        </p:spPr>
        <p:txBody>
          <a:bodyPr wrap="square" rtlCol="0">
            <a:spAutoFit/>
          </a:bodyPr>
          <a:lstStyle/>
          <a:p>
            <a:pPr algn="ctr"/>
            <a:r>
              <a:rPr lang="es-AR" sz="2400" b="1" dirty="0"/>
              <a:t>Potenciales usos terapéuticos de NTC</a:t>
            </a:r>
          </a:p>
        </p:txBody>
      </p:sp>
    </p:spTree>
    <p:extLst>
      <p:ext uri="{BB962C8B-B14F-4D97-AF65-F5344CB8AC3E}">
        <p14:creationId xmlns:p14="http://schemas.microsoft.com/office/powerpoint/2010/main" val="168071074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5">
            <a:extLst>
              <a:ext uri="{FF2B5EF4-FFF2-40B4-BE49-F238E27FC236}">
                <a16:creationId xmlns:a16="http://schemas.microsoft.com/office/drawing/2014/main" id="{7A614FFB-6881-4002-A1B2-F34A1383AC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8" y="539110"/>
            <a:ext cx="91440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6">
            <a:extLst>
              <a:ext uri="{FF2B5EF4-FFF2-40B4-BE49-F238E27FC236}">
                <a16:creationId xmlns:a16="http://schemas.microsoft.com/office/drawing/2014/main" id="{289C3655-B282-4606-8357-9552B0D4D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791" y="2660887"/>
            <a:ext cx="3806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7">
            <a:extLst>
              <a:ext uri="{FF2B5EF4-FFF2-40B4-BE49-F238E27FC236}">
                <a16:creationId xmlns:a16="http://schemas.microsoft.com/office/drawing/2014/main" id="{3C306EB4-29A3-4D5B-9874-52E6E0FCFF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87019"/>
            <a:ext cx="5580063"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Rectangle 8">
            <a:extLst>
              <a:ext uri="{FF2B5EF4-FFF2-40B4-BE49-F238E27FC236}">
                <a16:creationId xmlns:a16="http://schemas.microsoft.com/office/drawing/2014/main" id="{F282CFD0-6C3D-4F12-930C-2D70E24B73FD}"/>
              </a:ext>
            </a:extLst>
          </p:cNvPr>
          <p:cNvSpPr>
            <a:spLocks noChangeArrowheads="1"/>
          </p:cNvSpPr>
          <p:nvPr/>
        </p:nvSpPr>
        <p:spPr bwMode="auto">
          <a:xfrm>
            <a:off x="4572000" y="6100763"/>
            <a:ext cx="457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s-AR" altLang="es-AR" dirty="0"/>
              <a:t>(B) </a:t>
            </a:r>
            <a:r>
              <a:rPr lang="es-AR" altLang="es-AR" dirty="0" err="1"/>
              <a:t>Raman</a:t>
            </a:r>
            <a:r>
              <a:rPr lang="es-AR" altLang="es-AR" dirty="0"/>
              <a:t> </a:t>
            </a:r>
            <a:r>
              <a:rPr lang="es-AR" altLang="es-AR" dirty="0" err="1"/>
              <a:t>spectrum</a:t>
            </a:r>
            <a:r>
              <a:rPr lang="es-AR" altLang="es-AR" dirty="0"/>
              <a:t> </a:t>
            </a:r>
            <a:r>
              <a:rPr lang="es-AR" altLang="es-AR" dirty="0" err="1"/>
              <a:t>of</a:t>
            </a:r>
            <a:r>
              <a:rPr lang="es-AR" altLang="es-AR" dirty="0"/>
              <a:t> </a:t>
            </a:r>
            <a:r>
              <a:rPr lang="es-AR" altLang="es-AR" dirty="0" err="1"/>
              <a:t>the</a:t>
            </a:r>
            <a:endParaRPr lang="es-AR" altLang="es-AR" dirty="0"/>
          </a:p>
          <a:p>
            <a:pPr algn="r" eaLnBrk="1" hangingPunct="1"/>
            <a:r>
              <a:rPr lang="es-AR" altLang="es-AR" dirty="0" err="1"/>
              <a:t>purified</a:t>
            </a:r>
            <a:r>
              <a:rPr lang="es-AR" altLang="es-AR" dirty="0"/>
              <a:t> SWCNT-NH2 </a:t>
            </a:r>
            <a:r>
              <a:rPr lang="es-AR" altLang="es-AR" dirty="0" err="1"/>
              <a:t>starting</a:t>
            </a:r>
            <a:r>
              <a:rPr lang="es-AR" altLang="es-AR" dirty="0"/>
              <a:t> material</a:t>
            </a:r>
          </a:p>
        </p:txBody>
      </p:sp>
      <p:pic>
        <p:nvPicPr>
          <p:cNvPr id="82950" name="Picture 11">
            <a:extLst>
              <a:ext uri="{FF2B5EF4-FFF2-40B4-BE49-F238E27FC236}">
                <a16:creationId xmlns:a16="http://schemas.microsoft.com/office/drawing/2014/main" id="{CBEC55FB-BF1B-49AD-AF51-7F1CFD037B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5275" y="3471863"/>
            <a:ext cx="3768725"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1" name="Line 10">
            <a:extLst>
              <a:ext uri="{FF2B5EF4-FFF2-40B4-BE49-F238E27FC236}">
                <a16:creationId xmlns:a16="http://schemas.microsoft.com/office/drawing/2014/main" id="{90ACE247-D31A-47B3-8A49-353B4B46E813}"/>
              </a:ext>
            </a:extLst>
          </p:cNvPr>
          <p:cNvSpPr>
            <a:spLocks noChangeShapeType="1"/>
          </p:cNvSpPr>
          <p:nvPr/>
        </p:nvSpPr>
        <p:spPr bwMode="auto">
          <a:xfrm>
            <a:off x="7596188" y="3213100"/>
            <a:ext cx="0" cy="2089150"/>
          </a:xfrm>
          <a:prstGeom prst="line">
            <a:avLst/>
          </a:prstGeom>
          <a:noFill/>
          <a:ln w="25400">
            <a:solidFill>
              <a:srgbClr val="3333FF"/>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82952" name="Rectangle 12">
            <a:extLst>
              <a:ext uri="{FF2B5EF4-FFF2-40B4-BE49-F238E27FC236}">
                <a16:creationId xmlns:a16="http://schemas.microsoft.com/office/drawing/2014/main" id="{8B7AA8E2-A37F-45E0-937F-9F4AB7DCBBDE}"/>
              </a:ext>
            </a:extLst>
          </p:cNvPr>
          <p:cNvSpPr>
            <a:spLocks noChangeArrowheads="1"/>
          </p:cNvSpPr>
          <p:nvPr/>
        </p:nvSpPr>
        <p:spPr bwMode="auto">
          <a:xfrm>
            <a:off x="0" y="2973555"/>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s-AR" b="1" dirty="0" err="1"/>
              <a:t>i.v.</a:t>
            </a:r>
            <a:r>
              <a:rPr lang="en-US" altLang="es-AR" b="1" dirty="0"/>
              <a:t> injection of 0.008 mg per mouse</a:t>
            </a:r>
            <a:r>
              <a:rPr lang="en-US" altLang="es-AR" dirty="0"/>
              <a:t> [initially 2.78 </a:t>
            </a:r>
            <a:r>
              <a:rPr lang="en-US" altLang="es-AR" dirty="0" err="1"/>
              <a:t>MBq</a:t>
            </a:r>
            <a:r>
              <a:rPr lang="en-US" altLang="es-AR" dirty="0"/>
              <a:t> (0.075 </a:t>
            </a:r>
            <a:r>
              <a:rPr lang="en-US" altLang="es-AR" dirty="0" err="1"/>
              <a:t>mCi</a:t>
            </a:r>
            <a:r>
              <a:rPr lang="en-US" altLang="es-AR" dirty="0"/>
              <a:t>)] of CNT-[([86Y]DOTA) (AF488)(AF680)] </a:t>
            </a:r>
          </a:p>
        </p:txBody>
      </p:sp>
      <p:sp>
        <p:nvSpPr>
          <p:cNvPr id="82953" name="Text Box 13">
            <a:extLst>
              <a:ext uri="{FF2B5EF4-FFF2-40B4-BE49-F238E27FC236}">
                <a16:creationId xmlns:a16="http://schemas.microsoft.com/office/drawing/2014/main" id="{3003333B-8B44-41A3-BC49-57495AA859E4}"/>
              </a:ext>
            </a:extLst>
          </p:cNvPr>
          <p:cNvSpPr txBox="1">
            <a:spLocks noChangeArrowheads="1"/>
          </p:cNvSpPr>
          <p:nvPr/>
        </p:nvSpPr>
        <p:spPr bwMode="auto">
          <a:xfrm>
            <a:off x="6156325" y="3213100"/>
            <a:ext cx="1258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s-AR" altLang="es-AR" b="1">
                <a:solidFill>
                  <a:srgbClr val="3333FF"/>
                </a:solidFill>
              </a:rPr>
              <a:t>Banda G</a:t>
            </a:r>
          </a:p>
        </p:txBody>
      </p:sp>
      <p:sp>
        <p:nvSpPr>
          <p:cNvPr id="11" name="CuadroTexto 10">
            <a:extLst>
              <a:ext uri="{FF2B5EF4-FFF2-40B4-BE49-F238E27FC236}">
                <a16:creationId xmlns:a16="http://schemas.microsoft.com/office/drawing/2014/main" id="{B9B05699-F170-4AE2-A0F6-A1F8E73E38C4}"/>
              </a:ext>
            </a:extLst>
          </p:cNvPr>
          <p:cNvSpPr txBox="1"/>
          <p:nvPr/>
        </p:nvSpPr>
        <p:spPr>
          <a:xfrm>
            <a:off x="0" y="39688"/>
            <a:ext cx="9144000" cy="461665"/>
          </a:xfrm>
          <a:prstGeom prst="rect">
            <a:avLst/>
          </a:prstGeom>
          <a:noFill/>
          <a:ln w="38100">
            <a:solidFill>
              <a:schemeClr val="tx1"/>
            </a:solidFill>
          </a:ln>
        </p:spPr>
        <p:txBody>
          <a:bodyPr wrap="square" rtlCol="0">
            <a:spAutoFit/>
          </a:bodyPr>
          <a:lstStyle/>
          <a:p>
            <a:pPr algn="ctr"/>
            <a:r>
              <a:rPr lang="es-AR" sz="2400" b="1" dirty="0"/>
              <a:t>Filtración paradójica de NTC</a:t>
            </a:r>
          </a:p>
        </p:txBody>
      </p:sp>
    </p:spTree>
    <p:extLst>
      <p:ext uri="{BB962C8B-B14F-4D97-AF65-F5344CB8AC3E}">
        <p14:creationId xmlns:p14="http://schemas.microsoft.com/office/powerpoint/2010/main" val="105903392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a:extLst>
              <a:ext uri="{FF2B5EF4-FFF2-40B4-BE49-F238E27FC236}">
                <a16:creationId xmlns:a16="http://schemas.microsoft.com/office/drawing/2014/main" id="{20E841F4-159B-4FE2-9566-583D684CF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8" y="1700213"/>
            <a:ext cx="276225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5">
            <a:extLst>
              <a:ext uri="{FF2B5EF4-FFF2-40B4-BE49-F238E27FC236}">
                <a16:creationId xmlns:a16="http://schemas.microsoft.com/office/drawing/2014/main" id="{8D4189F3-2EDD-49AD-B7E9-D5FB5F58B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50" y="2033588"/>
            <a:ext cx="5859463"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6">
            <a:extLst>
              <a:ext uri="{FF2B5EF4-FFF2-40B4-BE49-F238E27FC236}">
                <a16:creationId xmlns:a16="http://schemas.microsoft.com/office/drawing/2014/main" id="{DB1F198F-CD81-4E64-A9F7-B5F2A9D16101}"/>
              </a:ext>
            </a:extLst>
          </p:cNvPr>
          <p:cNvSpPr>
            <a:spLocks noChangeArrowheads="1"/>
          </p:cNvSpPr>
          <p:nvPr/>
        </p:nvSpPr>
        <p:spPr bwMode="auto">
          <a:xfrm>
            <a:off x="0" y="3795713"/>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AR" altLang="es-AR"/>
              <a:t>Reverse-phase HPLC chromatographs of SWCNT-[([86Y]DOTA)(AF488)(AF680)] showing a UV-Vis trace of the absorbance at 330 nm (CNT signature) (C), a radioactivity trace of the 86Y (D), and superimposed fluorescence traces of the AF488 (green) and AF680 (red) dye moieties (E).</a:t>
            </a:r>
          </a:p>
        </p:txBody>
      </p:sp>
      <p:sp>
        <p:nvSpPr>
          <p:cNvPr id="6" name="CuadroTexto 5">
            <a:extLst>
              <a:ext uri="{FF2B5EF4-FFF2-40B4-BE49-F238E27FC236}">
                <a16:creationId xmlns:a16="http://schemas.microsoft.com/office/drawing/2014/main" id="{5FBC7910-6E39-4BE7-AB0E-08CA219820DB}"/>
              </a:ext>
            </a:extLst>
          </p:cNvPr>
          <p:cNvSpPr txBox="1"/>
          <p:nvPr/>
        </p:nvSpPr>
        <p:spPr>
          <a:xfrm>
            <a:off x="0" y="39688"/>
            <a:ext cx="9144000" cy="461665"/>
          </a:xfrm>
          <a:prstGeom prst="rect">
            <a:avLst/>
          </a:prstGeom>
          <a:noFill/>
          <a:ln w="38100">
            <a:solidFill>
              <a:schemeClr val="tx1"/>
            </a:solidFill>
          </a:ln>
        </p:spPr>
        <p:txBody>
          <a:bodyPr wrap="square" rtlCol="0">
            <a:spAutoFit/>
          </a:bodyPr>
          <a:lstStyle/>
          <a:p>
            <a:pPr algn="ctr"/>
            <a:r>
              <a:rPr lang="es-AR" sz="2400" b="1" dirty="0"/>
              <a:t>Filtración paradójica de NTC</a:t>
            </a:r>
          </a:p>
        </p:txBody>
      </p:sp>
    </p:spTree>
    <p:extLst>
      <p:ext uri="{BB962C8B-B14F-4D97-AF65-F5344CB8AC3E}">
        <p14:creationId xmlns:p14="http://schemas.microsoft.com/office/powerpoint/2010/main" val="427816009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a:extLst>
              <a:ext uri="{FF2B5EF4-FFF2-40B4-BE49-F238E27FC236}">
                <a16:creationId xmlns:a16="http://schemas.microsoft.com/office/drawing/2014/main" id="{54822454-B610-408B-80D1-AD2E57876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2700"/>
            <a:ext cx="318135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5">
            <a:extLst>
              <a:ext uri="{FF2B5EF4-FFF2-40B4-BE49-F238E27FC236}">
                <a16:creationId xmlns:a16="http://schemas.microsoft.com/office/drawing/2014/main" id="{68CFD3A5-DAC1-4508-8BE8-630DF7B72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333375"/>
            <a:ext cx="3554412"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6">
            <a:extLst>
              <a:ext uri="{FF2B5EF4-FFF2-40B4-BE49-F238E27FC236}">
                <a16:creationId xmlns:a16="http://schemas.microsoft.com/office/drawing/2014/main" id="{D8B2BDD1-0C11-4AF9-855C-F9CB81714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2997200"/>
            <a:ext cx="3662362"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7">
            <a:extLst>
              <a:ext uri="{FF2B5EF4-FFF2-40B4-BE49-F238E27FC236}">
                <a16:creationId xmlns:a16="http://schemas.microsoft.com/office/drawing/2014/main" id="{B7448C40-5CDB-47A5-9258-D61734BE43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5876925"/>
            <a:ext cx="539115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AutoShape 8">
            <a:extLst>
              <a:ext uri="{FF2B5EF4-FFF2-40B4-BE49-F238E27FC236}">
                <a16:creationId xmlns:a16="http://schemas.microsoft.com/office/drawing/2014/main" id="{EFAFAF5B-7E9D-40EA-BF19-DF9A1841D967}"/>
              </a:ext>
            </a:extLst>
          </p:cNvPr>
          <p:cNvSpPr>
            <a:spLocks noChangeArrowheads="1"/>
          </p:cNvSpPr>
          <p:nvPr/>
        </p:nvSpPr>
        <p:spPr bwMode="auto">
          <a:xfrm>
            <a:off x="6156325" y="2997200"/>
            <a:ext cx="720725" cy="2592388"/>
          </a:xfrm>
          <a:prstGeom prst="roundRect">
            <a:avLst>
              <a:gd name="adj" fmla="val 16667"/>
            </a:avLst>
          </a:prstGeom>
          <a:noFill/>
          <a:ln w="254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84999" name="Rectangle 9">
            <a:extLst>
              <a:ext uri="{FF2B5EF4-FFF2-40B4-BE49-F238E27FC236}">
                <a16:creationId xmlns:a16="http://schemas.microsoft.com/office/drawing/2014/main" id="{39AD1780-F581-4583-ABCA-6D37F91F47C6}"/>
              </a:ext>
            </a:extLst>
          </p:cNvPr>
          <p:cNvSpPr>
            <a:spLocks noChangeArrowheads="1"/>
          </p:cNvSpPr>
          <p:nvPr/>
        </p:nvSpPr>
        <p:spPr bwMode="auto">
          <a:xfrm>
            <a:off x="3316288" y="5445125"/>
            <a:ext cx="59356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s-AR" b="1"/>
              <a:t>renal elimination of </a:t>
            </a:r>
            <a:r>
              <a:rPr lang="en-US" altLang="es-AR" b="1">
                <a:sym typeface="Symbol" panose="05050102010706020507" pitchFamily="18" charset="2"/>
              </a:rPr>
              <a:t></a:t>
            </a:r>
            <a:r>
              <a:rPr lang="en-US" altLang="es-AR" b="1"/>
              <a:t>65% of the recovered construct</a:t>
            </a:r>
            <a:r>
              <a:rPr lang="es-ES" altLang="es-AR">
                <a:sym typeface="Symbol" panose="05050102010706020507" pitchFamily="18" charset="2"/>
              </a:rPr>
              <a:t> </a:t>
            </a:r>
          </a:p>
        </p:txBody>
      </p:sp>
      <p:sp>
        <p:nvSpPr>
          <p:cNvPr id="8" name="CuadroTexto 7">
            <a:extLst>
              <a:ext uri="{FF2B5EF4-FFF2-40B4-BE49-F238E27FC236}">
                <a16:creationId xmlns:a16="http://schemas.microsoft.com/office/drawing/2014/main" id="{02579F16-0616-4A74-8C40-F0D89AF1BC1E}"/>
              </a:ext>
            </a:extLst>
          </p:cNvPr>
          <p:cNvSpPr txBox="1"/>
          <p:nvPr/>
        </p:nvSpPr>
        <p:spPr>
          <a:xfrm>
            <a:off x="0" y="39688"/>
            <a:ext cx="9144000" cy="461665"/>
          </a:xfrm>
          <a:prstGeom prst="rect">
            <a:avLst/>
          </a:prstGeom>
          <a:noFill/>
          <a:ln w="38100">
            <a:solidFill>
              <a:schemeClr val="tx1"/>
            </a:solidFill>
          </a:ln>
        </p:spPr>
        <p:txBody>
          <a:bodyPr wrap="square" rtlCol="0">
            <a:spAutoFit/>
          </a:bodyPr>
          <a:lstStyle/>
          <a:p>
            <a:pPr algn="r"/>
            <a:r>
              <a:rPr lang="es-AR" sz="2400" b="1" dirty="0"/>
              <a:t>Filtración paradójica de NTC</a:t>
            </a:r>
          </a:p>
        </p:txBody>
      </p:sp>
    </p:spTree>
    <p:extLst>
      <p:ext uri="{BB962C8B-B14F-4D97-AF65-F5344CB8AC3E}">
        <p14:creationId xmlns:p14="http://schemas.microsoft.com/office/powerpoint/2010/main" val="186130944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20"/>
                                        </p:tgtEl>
                                        <p:attrNameLst>
                                          <p:attrName>style.visibility</p:attrName>
                                        </p:attrNameLst>
                                      </p:cBhvr>
                                      <p:to>
                                        <p:strVal val="visible"/>
                                      </p:to>
                                    </p:set>
                                  </p:childTnLst>
                                </p:cTn>
                              </p:par>
                              <p:par>
                                <p:cTn id="7" presetID="7" presetClass="emph" presetSubtype="2" repeatCount="indefinite" fill="hold" nodeType="withEffect">
                                  <p:stCondLst>
                                    <p:cond delay="0"/>
                                  </p:stCondLst>
                                  <p:childTnLst>
                                    <p:animClr clrSpc="rgb" dir="cw">
                                      <p:cBhvr>
                                        <p:cTn id="8" dur="500" fill="hold"/>
                                        <p:tgtEl>
                                          <p:spTgt spid="64520"/>
                                        </p:tgtEl>
                                        <p:attrNameLst>
                                          <p:attrName>stroke.color</p:attrName>
                                        </p:attrNameLst>
                                      </p:cBhvr>
                                      <p:to>
                                        <a:srgbClr val="66FF66"/>
                                      </p:to>
                                    </p:animClr>
                                    <p:set>
                                      <p:cBhvr>
                                        <p:cTn id="9" dur="500" fill="hold"/>
                                        <p:tgtEl>
                                          <p:spTgt spid="64520"/>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a:extLst>
              <a:ext uri="{FF2B5EF4-FFF2-40B4-BE49-F238E27FC236}">
                <a16:creationId xmlns:a16="http://schemas.microsoft.com/office/drawing/2014/main" id="{AD04C27D-1386-48E9-8A03-C35BCC91F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 y="477469"/>
            <a:ext cx="53975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5">
            <a:extLst>
              <a:ext uri="{FF2B5EF4-FFF2-40B4-BE49-F238E27FC236}">
                <a16:creationId xmlns:a16="http://schemas.microsoft.com/office/drawing/2014/main" id="{39DFB186-2E42-41F3-B582-787CC2F21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127500"/>
            <a:ext cx="53975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Rectangle 6">
            <a:extLst>
              <a:ext uri="{FF2B5EF4-FFF2-40B4-BE49-F238E27FC236}">
                <a16:creationId xmlns:a16="http://schemas.microsoft.com/office/drawing/2014/main" id="{7E3036FA-A361-44D5-AB51-3A394179F87B}"/>
              </a:ext>
            </a:extLst>
          </p:cNvPr>
          <p:cNvSpPr>
            <a:spLocks noChangeArrowheads="1"/>
          </p:cNvSpPr>
          <p:nvPr/>
        </p:nvSpPr>
        <p:spPr bwMode="auto">
          <a:xfrm>
            <a:off x="5651500" y="958825"/>
            <a:ext cx="33131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AR" b="1">
                <a:solidFill>
                  <a:srgbClr val="3333FF"/>
                </a:solidFill>
              </a:rPr>
              <a:t>γ</a:t>
            </a:r>
            <a:r>
              <a:rPr lang="en-US" altLang="es-AR" b="1">
                <a:solidFill>
                  <a:srgbClr val="3333FF"/>
                </a:solidFill>
              </a:rPr>
              <a:t>/Drot,</a:t>
            </a:r>
            <a:r>
              <a:rPr lang="en-US" altLang="es-AR"/>
              <a:t> where </a:t>
            </a:r>
            <a:r>
              <a:rPr lang="es-ES" altLang="es-AR"/>
              <a:t>γ</a:t>
            </a:r>
            <a:r>
              <a:rPr lang="en-US" altLang="es-AR"/>
              <a:t> is the </a:t>
            </a:r>
            <a:r>
              <a:rPr lang="en-US" altLang="es-AR" b="1"/>
              <a:t>rate of strain in the fluid</a:t>
            </a:r>
            <a:r>
              <a:rPr lang="en-US" altLang="es-AR"/>
              <a:t> and </a:t>
            </a:r>
            <a:r>
              <a:rPr lang="en-US" altLang="es-AR" b="1"/>
              <a:t>Drot is the rotational diffusivity of a fiber or molecule</a:t>
            </a:r>
            <a:r>
              <a:rPr lang="es-ES" altLang="es-AR" b="1"/>
              <a:t> </a:t>
            </a:r>
          </a:p>
        </p:txBody>
      </p:sp>
      <p:pic>
        <p:nvPicPr>
          <p:cNvPr id="86021" name="Picture 7">
            <a:extLst>
              <a:ext uri="{FF2B5EF4-FFF2-40B4-BE49-F238E27FC236}">
                <a16:creationId xmlns:a16="http://schemas.microsoft.com/office/drawing/2014/main" id="{C9BB23EA-6A9B-4985-AEDA-98785F62F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4486250"/>
            <a:ext cx="20891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Rectangle 8">
            <a:extLst>
              <a:ext uri="{FF2B5EF4-FFF2-40B4-BE49-F238E27FC236}">
                <a16:creationId xmlns:a16="http://schemas.microsoft.com/office/drawing/2014/main" id="{CFDCDA00-A5C6-43F8-BE35-7BB193C99DEB}"/>
              </a:ext>
            </a:extLst>
          </p:cNvPr>
          <p:cNvSpPr>
            <a:spLocks noChangeArrowheads="1"/>
          </p:cNvSpPr>
          <p:nvPr/>
        </p:nvSpPr>
        <p:spPr bwMode="auto">
          <a:xfrm>
            <a:off x="5724525" y="2182788"/>
            <a:ext cx="341947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AR" b="1">
                <a:solidFill>
                  <a:srgbClr val="3333FF"/>
                </a:solidFill>
              </a:rPr>
              <a:t>γ</a:t>
            </a:r>
            <a:r>
              <a:rPr lang="en-US" altLang="es-AR"/>
              <a:t> = 4u/r </a:t>
            </a:r>
          </a:p>
          <a:p>
            <a:pPr eaLnBrk="1" hangingPunct="1"/>
            <a:r>
              <a:rPr lang="en-US" altLang="es-AR"/>
              <a:t>u = 2 × 10</a:t>
            </a:r>
            <a:r>
              <a:rPr lang="en-US" altLang="es-AR" baseline="30000"/>
              <a:t>−5</a:t>
            </a:r>
            <a:r>
              <a:rPr lang="en-US" altLang="es-AR"/>
              <a:t> m/s (average velocity at a fenestral opening) </a:t>
            </a:r>
          </a:p>
          <a:p>
            <a:pPr eaLnBrk="1" hangingPunct="1"/>
            <a:r>
              <a:rPr lang="en-US" altLang="es-AR"/>
              <a:t>r = 5 × 10</a:t>
            </a:r>
            <a:r>
              <a:rPr lang="en-US" altLang="es-AR" baseline="30000"/>
              <a:t>−9</a:t>
            </a:r>
            <a:r>
              <a:rPr lang="en-US" altLang="es-AR"/>
              <a:t> m </a:t>
            </a:r>
          </a:p>
          <a:p>
            <a:pPr eaLnBrk="1" hangingPunct="1"/>
            <a:r>
              <a:rPr lang="es-ES" altLang="es-AR"/>
              <a:t>γ</a:t>
            </a:r>
            <a:r>
              <a:rPr lang="en-US" altLang="es-AR"/>
              <a:t> = 1.6 × 10</a:t>
            </a:r>
            <a:r>
              <a:rPr lang="en-US" altLang="es-AR" baseline="30000"/>
              <a:t>4</a:t>
            </a:r>
            <a:r>
              <a:rPr lang="en-US" altLang="es-AR"/>
              <a:t> s</a:t>
            </a:r>
            <a:r>
              <a:rPr lang="en-US" altLang="es-AR" baseline="30000"/>
              <a:t>−1</a:t>
            </a:r>
            <a:r>
              <a:rPr lang="en-US" altLang="es-AR"/>
              <a:t>.</a:t>
            </a:r>
            <a:r>
              <a:rPr lang="es-ES" altLang="es-AR"/>
              <a:t> (</a:t>
            </a:r>
            <a:r>
              <a:rPr lang="en-US" altLang="es-AR"/>
              <a:t>representative rate of strain for fluid entering a glomerular pore) </a:t>
            </a:r>
            <a:endParaRPr lang="es-ES" altLang="es-AR"/>
          </a:p>
        </p:txBody>
      </p:sp>
      <p:sp>
        <p:nvSpPr>
          <p:cNvPr id="86023" name="Rectangle 9">
            <a:extLst>
              <a:ext uri="{FF2B5EF4-FFF2-40B4-BE49-F238E27FC236}">
                <a16:creationId xmlns:a16="http://schemas.microsoft.com/office/drawing/2014/main" id="{1D5D5434-71B2-4699-9E7E-941837AAC29B}"/>
              </a:ext>
            </a:extLst>
          </p:cNvPr>
          <p:cNvSpPr>
            <a:spLocks noChangeArrowheads="1"/>
          </p:cNvSpPr>
          <p:nvPr/>
        </p:nvSpPr>
        <p:spPr bwMode="auto">
          <a:xfrm>
            <a:off x="3059113" y="1246163"/>
            <a:ext cx="16621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AR" b="1">
                <a:solidFill>
                  <a:srgbClr val="3333FF"/>
                </a:solidFill>
              </a:rPr>
              <a:t>γ</a:t>
            </a:r>
            <a:r>
              <a:rPr lang="en-US" altLang="es-AR" b="1">
                <a:solidFill>
                  <a:srgbClr val="3333FF"/>
                </a:solidFill>
              </a:rPr>
              <a:t>/Drot≅ 9–15</a:t>
            </a:r>
            <a:r>
              <a:rPr lang="es-ES" altLang="es-AR" b="1">
                <a:solidFill>
                  <a:srgbClr val="3333FF"/>
                </a:solidFill>
              </a:rPr>
              <a:t> </a:t>
            </a:r>
          </a:p>
        </p:txBody>
      </p:sp>
      <p:sp>
        <p:nvSpPr>
          <p:cNvPr id="8" name="CuadroTexto 7">
            <a:extLst>
              <a:ext uri="{FF2B5EF4-FFF2-40B4-BE49-F238E27FC236}">
                <a16:creationId xmlns:a16="http://schemas.microsoft.com/office/drawing/2014/main" id="{BF305D78-E03C-4D5C-A60F-C68B223319F7}"/>
              </a:ext>
            </a:extLst>
          </p:cNvPr>
          <p:cNvSpPr txBox="1"/>
          <p:nvPr/>
        </p:nvSpPr>
        <p:spPr>
          <a:xfrm>
            <a:off x="0" y="39688"/>
            <a:ext cx="9144000" cy="461665"/>
          </a:xfrm>
          <a:prstGeom prst="rect">
            <a:avLst/>
          </a:prstGeom>
          <a:noFill/>
          <a:ln w="38100">
            <a:solidFill>
              <a:schemeClr val="tx1"/>
            </a:solidFill>
          </a:ln>
        </p:spPr>
        <p:txBody>
          <a:bodyPr wrap="square" rtlCol="0">
            <a:spAutoFit/>
          </a:bodyPr>
          <a:lstStyle/>
          <a:p>
            <a:pPr algn="ctr"/>
            <a:r>
              <a:rPr lang="es-AR" sz="2400" b="1" dirty="0"/>
              <a:t>Filtración paradójica de NTC</a:t>
            </a:r>
          </a:p>
        </p:txBody>
      </p:sp>
    </p:spTree>
    <p:extLst>
      <p:ext uri="{BB962C8B-B14F-4D97-AF65-F5344CB8AC3E}">
        <p14:creationId xmlns:p14="http://schemas.microsoft.com/office/powerpoint/2010/main" val="95624868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E0E1D38E-9FEB-4DA0-AF15-546E81DE0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94" y="185352"/>
            <a:ext cx="4706937" cy="432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a:extLst>
              <a:ext uri="{FF2B5EF4-FFF2-40B4-BE49-F238E27FC236}">
                <a16:creationId xmlns:a16="http://schemas.microsoft.com/office/drawing/2014/main" id="{1491BEBB-12D2-4046-B240-D327D26D1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4581525"/>
            <a:ext cx="65786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6">
            <a:extLst>
              <a:ext uri="{FF2B5EF4-FFF2-40B4-BE49-F238E27FC236}">
                <a16:creationId xmlns:a16="http://schemas.microsoft.com/office/drawing/2014/main" id="{07E0FA80-BB8B-4CA0-9FF7-9603AF91A7EC}"/>
              </a:ext>
            </a:extLst>
          </p:cNvPr>
          <p:cNvSpPr txBox="1">
            <a:spLocks noChangeArrowheads="1"/>
          </p:cNvSpPr>
          <p:nvPr/>
        </p:nvSpPr>
        <p:spPr bwMode="auto">
          <a:xfrm>
            <a:off x="552519" y="2724374"/>
            <a:ext cx="89646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b="1" dirty="0">
                <a:solidFill>
                  <a:srgbClr val="3333FF"/>
                </a:solidFill>
              </a:rPr>
              <a:t>Tamaño de nano-objetos </a:t>
            </a:r>
            <a:r>
              <a:rPr lang="es-AR" altLang="es-AR" b="1" dirty="0">
                <a:solidFill>
                  <a:srgbClr val="3333FF"/>
                </a:solidFill>
                <a:cs typeface="Arial" panose="020B0604020202020204" pitchFamily="34" charset="0"/>
              </a:rPr>
              <a:t>≡</a:t>
            </a:r>
            <a:r>
              <a:rPr lang="es-AR" altLang="es-AR" b="1" u="sng" dirty="0">
                <a:solidFill>
                  <a:srgbClr val="3333FF"/>
                </a:solidFill>
              </a:rPr>
              <a:t>  virus y </a:t>
            </a:r>
            <a:r>
              <a:rPr lang="es-AR" altLang="es-AR" b="1" u="sng" dirty="0" err="1">
                <a:solidFill>
                  <a:srgbClr val="3333FF"/>
                </a:solidFill>
              </a:rPr>
              <a:t>nanobacterias</a:t>
            </a:r>
            <a:endParaRPr lang="es-AR" altLang="es-AR" b="1" u="sng" dirty="0">
              <a:solidFill>
                <a:srgbClr val="3333FF"/>
              </a:solidFill>
            </a:endParaRPr>
          </a:p>
        </p:txBody>
      </p:sp>
      <p:sp>
        <p:nvSpPr>
          <p:cNvPr id="6" name="CuadroTexto 5">
            <a:extLst>
              <a:ext uri="{FF2B5EF4-FFF2-40B4-BE49-F238E27FC236}">
                <a16:creationId xmlns:a16="http://schemas.microsoft.com/office/drawing/2014/main" id="{0E34747A-0E90-4941-924A-2D47016878CA}"/>
              </a:ext>
            </a:extLst>
          </p:cNvPr>
          <p:cNvSpPr txBox="1"/>
          <p:nvPr/>
        </p:nvSpPr>
        <p:spPr>
          <a:xfrm>
            <a:off x="0" y="0"/>
            <a:ext cx="9144000" cy="461665"/>
          </a:xfrm>
          <a:prstGeom prst="rect">
            <a:avLst/>
          </a:prstGeom>
          <a:noFill/>
          <a:ln w="38100">
            <a:solidFill>
              <a:schemeClr val="tx1"/>
            </a:solidFill>
          </a:ln>
        </p:spPr>
        <p:txBody>
          <a:bodyPr wrap="square" rtlCol="0">
            <a:spAutoFit/>
          </a:bodyPr>
          <a:lstStyle/>
          <a:p>
            <a:pPr algn="ctr"/>
            <a:r>
              <a:rPr lang="es-AR" sz="2400" b="1" dirty="0"/>
              <a:t>Exposición intencional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iy230821">
            <a:extLst>
              <a:ext uri="{FF2B5EF4-FFF2-40B4-BE49-F238E27FC236}">
                <a16:creationId xmlns:a16="http://schemas.microsoft.com/office/drawing/2014/main" id="{2169CE6E-23B9-46B4-861B-7234D0E27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333375"/>
            <a:ext cx="7143750"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a:extLst>
              <a:ext uri="{FF2B5EF4-FFF2-40B4-BE49-F238E27FC236}">
                <a16:creationId xmlns:a16="http://schemas.microsoft.com/office/drawing/2014/main" id="{10E50F82-9FD1-4B30-A697-4FC497D8F00C}"/>
              </a:ext>
            </a:extLst>
          </p:cNvPr>
          <p:cNvGrpSpPr>
            <a:grpSpLocks/>
          </p:cNvGrpSpPr>
          <p:nvPr/>
        </p:nvGrpSpPr>
        <p:grpSpPr bwMode="auto">
          <a:xfrm>
            <a:off x="323850" y="1844675"/>
            <a:ext cx="8497888" cy="3024188"/>
            <a:chOff x="249" y="1162"/>
            <a:chExt cx="5353" cy="1905"/>
          </a:xfrm>
        </p:grpSpPr>
        <p:sp>
          <p:nvSpPr>
            <p:cNvPr id="45065" name="Rectangle 16">
              <a:extLst>
                <a:ext uri="{FF2B5EF4-FFF2-40B4-BE49-F238E27FC236}">
                  <a16:creationId xmlns:a16="http://schemas.microsoft.com/office/drawing/2014/main" id="{FC1DE319-932F-463B-97B7-9784DFB80809}"/>
                </a:ext>
              </a:extLst>
            </p:cNvPr>
            <p:cNvSpPr>
              <a:spLocks noChangeArrowheads="1"/>
            </p:cNvSpPr>
            <p:nvPr/>
          </p:nvSpPr>
          <p:spPr bwMode="auto">
            <a:xfrm>
              <a:off x="249" y="1162"/>
              <a:ext cx="5353" cy="1905"/>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grpSp>
          <p:nvGrpSpPr>
            <p:cNvPr id="45066" name="Group 17">
              <a:extLst>
                <a:ext uri="{FF2B5EF4-FFF2-40B4-BE49-F238E27FC236}">
                  <a16:creationId xmlns:a16="http://schemas.microsoft.com/office/drawing/2014/main" id="{9E6B108D-C498-454E-8AA1-9774BDA71112}"/>
                </a:ext>
              </a:extLst>
            </p:cNvPr>
            <p:cNvGrpSpPr>
              <a:grpSpLocks/>
            </p:cNvGrpSpPr>
            <p:nvPr/>
          </p:nvGrpSpPr>
          <p:grpSpPr bwMode="auto">
            <a:xfrm>
              <a:off x="476" y="1253"/>
              <a:ext cx="4898" cy="1674"/>
              <a:chOff x="295" y="1661"/>
              <a:chExt cx="4898" cy="1674"/>
            </a:xfrm>
          </p:grpSpPr>
          <p:sp>
            <p:nvSpPr>
              <p:cNvPr id="45067" name="Text Box 18">
                <a:extLst>
                  <a:ext uri="{FF2B5EF4-FFF2-40B4-BE49-F238E27FC236}">
                    <a16:creationId xmlns:a16="http://schemas.microsoft.com/office/drawing/2014/main" id="{C707AE13-0D8D-4BE2-8AD2-432762933C00}"/>
                  </a:ext>
                </a:extLst>
              </p:cNvPr>
              <p:cNvSpPr txBox="1">
                <a:spLocks noChangeArrowheads="1"/>
              </p:cNvSpPr>
              <p:nvPr/>
            </p:nvSpPr>
            <p:spPr bwMode="auto">
              <a:xfrm>
                <a:off x="295" y="2341"/>
                <a:ext cx="8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AR" altLang="es-AR"/>
                  <a:t>Liposomas </a:t>
                </a:r>
              </a:p>
            </p:txBody>
          </p:sp>
          <p:sp>
            <p:nvSpPr>
              <p:cNvPr id="45068" name="Text Box 19">
                <a:extLst>
                  <a:ext uri="{FF2B5EF4-FFF2-40B4-BE49-F238E27FC236}">
                    <a16:creationId xmlns:a16="http://schemas.microsoft.com/office/drawing/2014/main" id="{9550E007-852A-43DF-9C07-64B2A10C903D}"/>
                  </a:ext>
                </a:extLst>
              </p:cNvPr>
              <p:cNvSpPr txBox="1">
                <a:spLocks noChangeArrowheads="1"/>
              </p:cNvSpPr>
              <p:nvPr/>
            </p:nvSpPr>
            <p:spPr bwMode="auto">
              <a:xfrm>
                <a:off x="1474" y="1661"/>
                <a:ext cx="158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AR" altLang="es-AR"/>
                  <a:t>Activan C vía clásica</a:t>
                </a:r>
              </a:p>
            </p:txBody>
          </p:sp>
          <p:sp>
            <p:nvSpPr>
              <p:cNvPr id="45069" name="Text Box 20">
                <a:extLst>
                  <a:ext uri="{FF2B5EF4-FFF2-40B4-BE49-F238E27FC236}">
                    <a16:creationId xmlns:a16="http://schemas.microsoft.com/office/drawing/2014/main" id="{EAF13929-30D8-49DD-AC2B-D90DCDEE68BF}"/>
                  </a:ext>
                </a:extLst>
              </p:cNvPr>
              <p:cNvSpPr txBox="1">
                <a:spLocks noChangeArrowheads="1"/>
              </p:cNvSpPr>
              <p:nvPr/>
            </p:nvSpPr>
            <p:spPr bwMode="auto">
              <a:xfrm>
                <a:off x="1474" y="2341"/>
                <a:ext cx="190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AR" altLang="es-AR"/>
                  <a:t>Activan C vía alternativa </a:t>
                </a:r>
              </a:p>
            </p:txBody>
          </p:sp>
          <p:sp>
            <p:nvSpPr>
              <p:cNvPr id="45070" name="Text Box 21">
                <a:extLst>
                  <a:ext uri="{FF2B5EF4-FFF2-40B4-BE49-F238E27FC236}">
                    <a16:creationId xmlns:a16="http://schemas.microsoft.com/office/drawing/2014/main" id="{4CA3F06D-BA65-4381-9BF3-466D22D3702D}"/>
                  </a:ext>
                </a:extLst>
              </p:cNvPr>
              <p:cNvSpPr txBox="1">
                <a:spLocks noChangeArrowheads="1"/>
              </p:cNvSpPr>
              <p:nvPr/>
            </p:nvSpPr>
            <p:spPr bwMode="auto">
              <a:xfrm>
                <a:off x="1474" y="2931"/>
                <a:ext cx="371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AR" altLang="es-AR" b="1"/>
                  <a:t>Activan C via lectinas (recientemente): independiente de C1q, MBL-MASP dependiente</a:t>
                </a:r>
              </a:p>
            </p:txBody>
          </p:sp>
          <p:sp>
            <p:nvSpPr>
              <p:cNvPr id="45071" name="Line 22">
                <a:extLst>
                  <a:ext uri="{FF2B5EF4-FFF2-40B4-BE49-F238E27FC236}">
                    <a16:creationId xmlns:a16="http://schemas.microsoft.com/office/drawing/2014/main" id="{11C088E7-66A3-47FE-AFDC-C7A8AA8B8440}"/>
                  </a:ext>
                </a:extLst>
              </p:cNvPr>
              <p:cNvSpPr>
                <a:spLocks noChangeShapeType="1"/>
              </p:cNvSpPr>
              <p:nvPr/>
            </p:nvSpPr>
            <p:spPr bwMode="auto">
              <a:xfrm>
                <a:off x="1338" y="1752"/>
                <a:ext cx="0" cy="136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45072" name="Line 23">
                <a:extLst>
                  <a:ext uri="{FF2B5EF4-FFF2-40B4-BE49-F238E27FC236}">
                    <a16:creationId xmlns:a16="http://schemas.microsoft.com/office/drawing/2014/main" id="{027129AB-CBE3-4109-829C-47D0CC4F0099}"/>
                  </a:ext>
                </a:extLst>
              </p:cNvPr>
              <p:cNvSpPr>
                <a:spLocks noChangeShapeType="1"/>
              </p:cNvSpPr>
              <p:nvPr/>
            </p:nvSpPr>
            <p:spPr bwMode="auto">
              <a:xfrm>
                <a:off x="1338" y="1752"/>
                <a:ext cx="1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45073" name="Line 24">
                <a:extLst>
                  <a:ext uri="{FF2B5EF4-FFF2-40B4-BE49-F238E27FC236}">
                    <a16:creationId xmlns:a16="http://schemas.microsoft.com/office/drawing/2014/main" id="{DBA95027-6A56-4917-A5F7-46AF8F56865D}"/>
                  </a:ext>
                </a:extLst>
              </p:cNvPr>
              <p:cNvSpPr>
                <a:spLocks noChangeShapeType="1"/>
              </p:cNvSpPr>
              <p:nvPr/>
            </p:nvSpPr>
            <p:spPr bwMode="auto">
              <a:xfrm>
                <a:off x="1338" y="2432"/>
                <a:ext cx="1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45074" name="Line 25">
                <a:extLst>
                  <a:ext uri="{FF2B5EF4-FFF2-40B4-BE49-F238E27FC236}">
                    <a16:creationId xmlns:a16="http://schemas.microsoft.com/office/drawing/2014/main" id="{A9CFD367-B606-42CD-AA3F-AF023A17527D}"/>
                  </a:ext>
                </a:extLst>
              </p:cNvPr>
              <p:cNvSpPr>
                <a:spLocks noChangeShapeType="1"/>
              </p:cNvSpPr>
              <p:nvPr/>
            </p:nvSpPr>
            <p:spPr bwMode="auto">
              <a:xfrm>
                <a:off x="1338" y="3113"/>
                <a:ext cx="1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s-AR"/>
              </a:p>
            </p:txBody>
          </p:sp>
        </p:grpSp>
      </p:grpSp>
      <p:grpSp>
        <p:nvGrpSpPr>
          <p:cNvPr id="4" name="Group 31">
            <a:extLst>
              <a:ext uri="{FF2B5EF4-FFF2-40B4-BE49-F238E27FC236}">
                <a16:creationId xmlns:a16="http://schemas.microsoft.com/office/drawing/2014/main" id="{3E0AC7EC-6607-481F-8971-D2BDE1E23873}"/>
              </a:ext>
            </a:extLst>
          </p:cNvPr>
          <p:cNvGrpSpPr>
            <a:grpSpLocks/>
          </p:cNvGrpSpPr>
          <p:nvPr/>
        </p:nvGrpSpPr>
        <p:grpSpPr bwMode="auto">
          <a:xfrm>
            <a:off x="539750" y="1773238"/>
            <a:ext cx="8604250" cy="3375025"/>
            <a:chOff x="340" y="1117"/>
            <a:chExt cx="5420" cy="2126"/>
          </a:xfrm>
        </p:grpSpPr>
        <p:pic>
          <p:nvPicPr>
            <p:cNvPr id="45063" name="Picture 26">
              <a:extLst>
                <a:ext uri="{FF2B5EF4-FFF2-40B4-BE49-F238E27FC236}">
                  <a16:creationId xmlns:a16="http://schemas.microsoft.com/office/drawing/2014/main" id="{503E75F6-0F22-48CB-B9D6-D823CC06E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 y="1117"/>
              <a:ext cx="2897" cy="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27">
              <a:extLst>
                <a:ext uri="{FF2B5EF4-FFF2-40B4-BE49-F238E27FC236}">
                  <a16:creationId xmlns:a16="http://schemas.microsoft.com/office/drawing/2014/main" id="{A9695397-B24E-4336-BC1F-8590665E0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9" y="2296"/>
              <a:ext cx="2541" cy="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88" name="Rectangle 28">
            <a:extLst>
              <a:ext uri="{FF2B5EF4-FFF2-40B4-BE49-F238E27FC236}">
                <a16:creationId xmlns:a16="http://schemas.microsoft.com/office/drawing/2014/main" id="{FBAA82AD-B96D-48E1-85B5-6ECC68F677D1}"/>
              </a:ext>
            </a:extLst>
          </p:cNvPr>
          <p:cNvSpPr>
            <a:spLocks noChangeArrowheads="1"/>
          </p:cNvSpPr>
          <p:nvPr/>
        </p:nvSpPr>
        <p:spPr bwMode="auto">
          <a:xfrm>
            <a:off x="5148263" y="1484313"/>
            <a:ext cx="2843212" cy="22891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s-AR" altLang="es-AR"/>
              <a:t>Liposomas carecen proteínas de membrana que </a:t>
            </a:r>
            <a:r>
              <a:rPr lang="es-AR" altLang="es-AR" b="1"/>
              <a:t>evitan activación C</a:t>
            </a:r>
            <a:r>
              <a:rPr lang="es-AR" altLang="es-AR"/>
              <a:t>: </a:t>
            </a:r>
          </a:p>
          <a:p>
            <a:pPr algn="r" eaLnBrk="1" hangingPunct="1"/>
            <a:r>
              <a:rPr lang="es-AR" altLang="es-AR"/>
              <a:t>C receptor type 1 </a:t>
            </a:r>
            <a:r>
              <a:rPr lang="es-AR" altLang="es-AR" b="1">
                <a:solidFill>
                  <a:srgbClr val="3333FF"/>
                </a:solidFill>
              </a:rPr>
              <a:t>(CR1),</a:t>
            </a:r>
          </a:p>
          <a:p>
            <a:pPr algn="r" eaLnBrk="1" hangingPunct="1"/>
            <a:r>
              <a:rPr lang="es-AR" altLang="es-AR"/>
              <a:t>Decay accelerating factor </a:t>
            </a:r>
            <a:r>
              <a:rPr lang="es-AR" altLang="es-AR" b="1">
                <a:solidFill>
                  <a:srgbClr val="3333FF"/>
                </a:solidFill>
              </a:rPr>
              <a:t>(DAF),</a:t>
            </a:r>
            <a:r>
              <a:rPr lang="es-AR" altLang="es-AR"/>
              <a:t> membrane cofactor protein </a:t>
            </a:r>
            <a:r>
              <a:rPr lang="es-AR" altLang="es-AR" b="1">
                <a:solidFill>
                  <a:srgbClr val="3333FF"/>
                </a:solidFill>
              </a:rPr>
              <a:t>(MCP)</a:t>
            </a:r>
            <a:r>
              <a:rPr lang="es-AR" altLang="es-AR"/>
              <a:t> </a:t>
            </a:r>
          </a:p>
          <a:p>
            <a:pPr algn="r" eaLnBrk="1" hangingPunct="1"/>
            <a:r>
              <a:rPr lang="es-AR" altLang="es-AR"/>
              <a:t>y </a:t>
            </a:r>
            <a:r>
              <a:rPr lang="es-AR" altLang="es-AR" b="1">
                <a:solidFill>
                  <a:srgbClr val="3333FF"/>
                </a:solidFill>
              </a:rPr>
              <a:t>CD59</a:t>
            </a:r>
          </a:p>
        </p:txBody>
      </p:sp>
      <p:sp>
        <p:nvSpPr>
          <p:cNvPr id="19" name="CuadroTexto 18">
            <a:extLst>
              <a:ext uri="{FF2B5EF4-FFF2-40B4-BE49-F238E27FC236}">
                <a16:creationId xmlns:a16="http://schemas.microsoft.com/office/drawing/2014/main" id="{B71A4B03-36DB-4731-86D7-52E3C6140342}"/>
              </a:ext>
            </a:extLst>
          </p:cNvPr>
          <p:cNvSpPr txBox="1"/>
          <p:nvPr/>
        </p:nvSpPr>
        <p:spPr>
          <a:xfrm>
            <a:off x="0" y="0"/>
            <a:ext cx="9144000" cy="461665"/>
          </a:xfrm>
          <a:prstGeom prst="rect">
            <a:avLst/>
          </a:prstGeom>
          <a:noFill/>
          <a:ln w="38100">
            <a:solidFill>
              <a:schemeClr val="tx1"/>
            </a:solidFill>
          </a:ln>
        </p:spPr>
        <p:txBody>
          <a:bodyPr wrap="square" rtlCol="0">
            <a:spAutoFit/>
          </a:bodyPr>
          <a:lstStyle/>
          <a:p>
            <a:pPr algn="ctr"/>
            <a:r>
              <a:rPr lang="es-AR" sz="2400" b="1" dirty="0"/>
              <a:t>Sistema de complemento</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B6A764A1-0F47-4445-872F-651F39B721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42875"/>
            <a:ext cx="8535988"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a:extLst>
              <a:ext uri="{FF2B5EF4-FFF2-40B4-BE49-F238E27FC236}">
                <a16:creationId xmlns:a16="http://schemas.microsoft.com/office/drawing/2014/main" id="{0E07B8EE-BACB-4D58-B817-908B18A2B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1075"/>
            <a:ext cx="91440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5">
            <a:extLst>
              <a:ext uri="{FF2B5EF4-FFF2-40B4-BE49-F238E27FC236}">
                <a16:creationId xmlns:a16="http://schemas.microsoft.com/office/drawing/2014/main" id="{31434347-F444-4836-9BE2-448D10AB9E08}"/>
              </a:ext>
            </a:extLst>
          </p:cNvPr>
          <p:cNvSpPr txBox="1">
            <a:spLocks noChangeArrowheads="1"/>
          </p:cNvSpPr>
          <p:nvPr/>
        </p:nvSpPr>
        <p:spPr bwMode="auto">
          <a:xfrm>
            <a:off x="-20601" y="0"/>
            <a:ext cx="9144000" cy="1200329"/>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sz="2400" b="1" dirty="0">
                <a:solidFill>
                  <a:srgbClr val="3333FF"/>
                </a:solidFill>
              </a:rPr>
              <a:t>Liposomas /micelas / polímeros terapéuticos </a:t>
            </a:r>
            <a:r>
              <a:rPr lang="es-AR" altLang="es-AR" sz="2400" dirty="0">
                <a:solidFill>
                  <a:srgbClr val="3333FF"/>
                </a:solidFill>
              </a:rPr>
              <a:t>generan reacciones de hipersensibilidad aguda = </a:t>
            </a:r>
            <a:r>
              <a:rPr lang="es-AR" altLang="es-AR" sz="2400" b="1" dirty="0">
                <a:solidFill>
                  <a:srgbClr val="3333FF"/>
                </a:solidFill>
              </a:rPr>
              <a:t>HSR</a:t>
            </a:r>
            <a:r>
              <a:rPr lang="es-AR" altLang="es-AR" sz="2400" dirty="0">
                <a:solidFill>
                  <a:srgbClr val="3333FF"/>
                </a:solidFill>
              </a:rPr>
              <a:t> (reacciones de infusión)</a:t>
            </a:r>
          </a:p>
        </p:txBody>
      </p:sp>
      <p:pic>
        <p:nvPicPr>
          <p:cNvPr id="46084" name="Picture 6">
            <a:extLst>
              <a:ext uri="{FF2B5EF4-FFF2-40B4-BE49-F238E27FC236}">
                <a16:creationId xmlns:a16="http://schemas.microsoft.com/office/drawing/2014/main" id="{856A91DC-17BA-43A2-AA60-A8ECB0C87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05263"/>
            <a:ext cx="914400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7">
            <a:extLst>
              <a:ext uri="{FF2B5EF4-FFF2-40B4-BE49-F238E27FC236}">
                <a16:creationId xmlns:a16="http://schemas.microsoft.com/office/drawing/2014/main" id="{4B2160CC-ED03-41B1-9A40-BBA1EC608C30}"/>
              </a:ext>
            </a:extLst>
          </p:cNvPr>
          <p:cNvSpPr txBox="1">
            <a:spLocks noChangeArrowheads="1"/>
          </p:cNvSpPr>
          <p:nvPr/>
        </p:nvSpPr>
        <p:spPr bwMode="auto">
          <a:xfrm>
            <a:off x="0" y="332656"/>
            <a:ext cx="9144000" cy="830997"/>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sz="2400" b="1" dirty="0">
                <a:solidFill>
                  <a:srgbClr val="3333FF"/>
                </a:solidFill>
              </a:rPr>
              <a:t>HSR </a:t>
            </a:r>
            <a:r>
              <a:rPr lang="es-AR" altLang="es-AR" sz="2400" b="1" dirty="0" err="1">
                <a:solidFill>
                  <a:srgbClr val="3333FF"/>
                </a:solidFill>
              </a:rPr>
              <a:t>liposomales</a:t>
            </a:r>
            <a:r>
              <a:rPr lang="es-AR" altLang="es-AR" sz="2400" b="1" dirty="0">
                <a:solidFill>
                  <a:srgbClr val="3333FF"/>
                </a:solidFill>
              </a:rPr>
              <a:t>: Diferencias con hipersensibilidad aguda tipo I convencional</a:t>
            </a:r>
          </a:p>
        </p:txBody>
      </p:sp>
      <p:pic>
        <p:nvPicPr>
          <p:cNvPr id="47107" name="Picture 10">
            <a:extLst>
              <a:ext uri="{FF2B5EF4-FFF2-40B4-BE49-F238E27FC236}">
                <a16:creationId xmlns:a16="http://schemas.microsoft.com/office/drawing/2014/main" id="{D5ADB63D-7014-499B-BDB6-115A5C1C4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825" y="1827213"/>
            <a:ext cx="711835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68D3D933-ED5D-4FA9-95F2-DAF7E55B5C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01"/>
          <a:stretch/>
        </p:blipFill>
        <p:spPr bwMode="auto">
          <a:xfrm>
            <a:off x="1116013" y="764703"/>
            <a:ext cx="6859587" cy="517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11">
            <a:extLst>
              <a:ext uri="{FF2B5EF4-FFF2-40B4-BE49-F238E27FC236}">
                <a16:creationId xmlns:a16="http://schemas.microsoft.com/office/drawing/2014/main" id="{99C99981-D095-45B3-AE5D-70636C3933E7}"/>
              </a:ext>
            </a:extLst>
          </p:cNvPr>
          <p:cNvSpPr>
            <a:spLocks noChangeArrowheads="1"/>
          </p:cNvSpPr>
          <p:nvPr/>
        </p:nvSpPr>
        <p:spPr bwMode="auto">
          <a:xfrm>
            <a:off x="1908175" y="5876925"/>
            <a:ext cx="5292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s-AR" sz="1200"/>
              <a:t>Fig. 5. Proposed new scheme of hypersensitivity reactions with Revision of the Type 1 category. Partially reproduced from (Szebeni et al., 2002).</a:t>
            </a:r>
          </a:p>
        </p:txBody>
      </p:sp>
      <p:grpSp>
        <p:nvGrpSpPr>
          <p:cNvPr id="48132" name="Group 24">
            <a:extLst>
              <a:ext uri="{FF2B5EF4-FFF2-40B4-BE49-F238E27FC236}">
                <a16:creationId xmlns:a16="http://schemas.microsoft.com/office/drawing/2014/main" id="{DFD72194-5C82-4B30-AD15-99FA2C71B0C9}"/>
              </a:ext>
            </a:extLst>
          </p:cNvPr>
          <p:cNvGrpSpPr>
            <a:grpSpLocks/>
          </p:cNvGrpSpPr>
          <p:nvPr/>
        </p:nvGrpSpPr>
        <p:grpSpPr bwMode="auto">
          <a:xfrm>
            <a:off x="468313" y="1335087"/>
            <a:ext cx="8064500" cy="1073149"/>
            <a:chOff x="295" y="841"/>
            <a:chExt cx="5080" cy="676"/>
          </a:xfrm>
        </p:grpSpPr>
        <p:sp>
          <p:nvSpPr>
            <p:cNvPr id="48139" name="Text Box 15">
              <a:extLst>
                <a:ext uri="{FF2B5EF4-FFF2-40B4-BE49-F238E27FC236}">
                  <a16:creationId xmlns:a16="http://schemas.microsoft.com/office/drawing/2014/main" id="{DC31831A-0075-462F-B95C-1C16535E57F5}"/>
                </a:ext>
              </a:extLst>
            </p:cNvPr>
            <p:cNvSpPr txBox="1">
              <a:spLocks noChangeArrowheads="1"/>
            </p:cNvSpPr>
            <p:nvPr/>
          </p:nvSpPr>
          <p:spPr bwMode="auto">
            <a:xfrm>
              <a:off x="295" y="845"/>
              <a:ext cx="1588" cy="420"/>
            </a:xfrm>
            <a:prstGeom prst="rect">
              <a:avLst/>
            </a:prstGeom>
            <a:solidFill>
              <a:srgbClr val="FFFF00"/>
            </a:solidFill>
            <a:ln w="25400">
              <a:solidFill>
                <a:srgbClr val="FF00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b="1"/>
                <a:t>INMEDIATA</a:t>
              </a:r>
              <a:r>
                <a:rPr lang="es-AR" altLang="es-AR"/>
                <a:t> Tipo I mastocitos/basofilos</a:t>
              </a:r>
            </a:p>
          </p:txBody>
        </p:sp>
        <p:sp>
          <p:nvSpPr>
            <p:cNvPr id="48140" name="Text Box 16">
              <a:extLst>
                <a:ext uri="{FF2B5EF4-FFF2-40B4-BE49-F238E27FC236}">
                  <a16:creationId xmlns:a16="http://schemas.microsoft.com/office/drawing/2014/main" id="{E0F9D9D9-8FC1-4917-B749-02C4DCB7BB30}"/>
                </a:ext>
              </a:extLst>
            </p:cNvPr>
            <p:cNvSpPr txBox="1">
              <a:spLocks noChangeArrowheads="1"/>
            </p:cNvSpPr>
            <p:nvPr/>
          </p:nvSpPr>
          <p:spPr bwMode="auto">
            <a:xfrm>
              <a:off x="1927" y="841"/>
              <a:ext cx="1134" cy="593"/>
            </a:xfrm>
            <a:prstGeom prst="rect">
              <a:avLst/>
            </a:prstGeom>
            <a:solidFill>
              <a:srgbClr val="00FF00"/>
            </a:solidFill>
            <a:ln w="25400">
              <a:solidFill>
                <a:srgbClr val="FF00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dirty="0"/>
                <a:t>Tipo II          </a:t>
              </a:r>
              <a:r>
                <a:rPr lang="es-AR" altLang="es-AR" b="1" dirty="0"/>
                <a:t>IgG</a:t>
              </a:r>
              <a:r>
                <a:rPr lang="es-AR" altLang="es-AR" dirty="0"/>
                <a:t>/células inflamatorias</a:t>
              </a:r>
            </a:p>
          </p:txBody>
        </p:sp>
        <p:sp>
          <p:nvSpPr>
            <p:cNvPr id="48141" name="Text Box 17">
              <a:extLst>
                <a:ext uri="{FF2B5EF4-FFF2-40B4-BE49-F238E27FC236}">
                  <a16:creationId xmlns:a16="http://schemas.microsoft.com/office/drawing/2014/main" id="{AA9F10C1-BAFA-4E83-A9A7-D1ED69171CBA}"/>
                </a:ext>
              </a:extLst>
            </p:cNvPr>
            <p:cNvSpPr txBox="1">
              <a:spLocks noChangeArrowheads="1"/>
            </p:cNvSpPr>
            <p:nvPr/>
          </p:nvSpPr>
          <p:spPr bwMode="auto">
            <a:xfrm>
              <a:off x="3107" y="841"/>
              <a:ext cx="1089" cy="593"/>
            </a:xfrm>
            <a:prstGeom prst="rect">
              <a:avLst/>
            </a:prstGeom>
            <a:solidFill>
              <a:srgbClr val="00FF00"/>
            </a:solidFill>
            <a:ln w="25400">
              <a:solidFill>
                <a:srgbClr val="FF00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dirty="0"/>
                <a:t>Tipo  III </a:t>
              </a:r>
              <a:r>
                <a:rPr lang="es-AR" altLang="es-AR" b="1" dirty="0"/>
                <a:t>CI</a:t>
              </a:r>
              <a:r>
                <a:rPr lang="es-AR" altLang="es-AR" dirty="0"/>
                <a:t>/células inflamatorias</a:t>
              </a:r>
            </a:p>
          </p:txBody>
        </p:sp>
        <p:sp>
          <p:nvSpPr>
            <p:cNvPr id="48142" name="Text Box 18">
              <a:extLst>
                <a:ext uri="{FF2B5EF4-FFF2-40B4-BE49-F238E27FC236}">
                  <a16:creationId xmlns:a16="http://schemas.microsoft.com/office/drawing/2014/main" id="{C93AEC55-D4ED-4182-8C07-2BE873DFF398}"/>
                </a:ext>
              </a:extLst>
            </p:cNvPr>
            <p:cNvSpPr txBox="1">
              <a:spLocks noChangeArrowheads="1"/>
            </p:cNvSpPr>
            <p:nvPr/>
          </p:nvSpPr>
          <p:spPr bwMode="auto">
            <a:xfrm>
              <a:off x="4286" y="935"/>
              <a:ext cx="1089" cy="582"/>
            </a:xfrm>
            <a:prstGeom prst="rect">
              <a:avLst/>
            </a:prstGeom>
            <a:solidFill>
              <a:srgbClr val="00FF00"/>
            </a:solidFill>
            <a:ln w="25400">
              <a:solidFill>
                <a:srgbClr val="FF00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dirty="0"/>
                <a:t>Tipo IV </a:t>
              </a:r>
              <a:r>
                <a:rPr lang="es-AR" altLang="es-AR" dirty="0" err="1"/>
                <a:t>macrofagos</a:t>
              </a:r>
              <a:r>
                <a:rPr lang="es-AR" altLang="es-AR" dirty="0"/>
                <a:t> activados</a:t>
              </a:r>
            </a:p>
          </p:txBody>
        </p:sp>
      </p:grpSp>
      <p:sp>
        <p:nvSpPr>
          <p:cNvPr id="48133" name="Text Box 19">
            <a:extLst>
              <a:ext uri="{FF2B5EF4-FFF2-40B4-BE49-F238E27FC236}">
                <a16:creationId xmlns:a16="http://schemas.microsoft.com/office/drawing/2014/main" id="{0EB64ACF-A31F-4F85-A61A-C54072434D29}"/>
              </a:ext>
            </a:extLst>
          </p:cNvPr>
          <p:cNvSpPr txBox="1">
            <a:spLocks noChangeArrowheads="1"/>
          </p:cNvSpPr>
          <p:nvPr/>
        </p:nvSpPr>
        <p:spPr bwMode="auto">
          <a:xfrm>
            <a:off x="2916238" y="2997200"/>
            <a:ext cx="3600450" cy="392113"/>
          </a:xfrm>
          <a:prstGeom prst="rect">
            <a:avLst/>
          </a:prstGeom>
          <a:solidFill>
            <a:srgbClr val="00CCFF"/>
          </a:solidFill>
          <a:ln w="254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b="1"/>
              <a:t>Mediada por receptores</a:t>
            </a:r>
          </a:p>
        </p:txBody>
      </p:sp>
      <p:sp>
        <p:nvSpPr>
          <p:cNvPr id="48134" name="Text Box 20">
            <a:extLst>
              <a:ext uri="{FF2B5EF4-FFF2-40B4-BE49-F238E27FC236}">
                <a16:creationId xmlns:a16="http://schemas.microsoft.com/office/drawing/2014/main" id="{DFB58F7B-527A-4EE9-A119-B91CC247885A}"/>
              </a:ext>
            </a:extLst>
          </p:cNvPr>
          <p:cNvSpPr txBox="1">
            <a:spLocks noChangeArrowheads="1"/>
          </p:cNvSpPr>
          <p:nvPr/>
        </p:nvSpPr>
        <p:spPr bwMode="auto">
          <a:xfrm>
            <a:off x="1258888" y="3213100"/>
            <a:ext cx="1547812" cy="666750"/>
          </a:xfrm>
          <a:prstGeom prst="rect">
            <a:avLst/>
          </a:prstGeom>
          <a:solidFill>
            <a:srgbClr val="FFFF00"/>
          </a:solidFill>
          <a:ln w="25400">
            <a:solidFill>
              <a:srgbClr val="FFCC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b="1"/>
              <a:t>Fisica intracelular</a:t>
            </a:r>
          </a:p>
        </p:txBody>
      </p:sp>
      <p:sp>
        <p:nvSpPr>
          <p:cNvPr id="9237" name="Rectangle 21">
            <a:extLst>
              <a:ext uri="{FF2B5EF4-FFF2-40B4-BE49-F238E27FC236}">
                <a16:creationId xmlns:a16="http://schemas.microsoft.com/office/drawing/2014/main" id="{D526DFBF-5320-475A-95E9-98995884CEBF}"/>
              </a:ext>
            </a:extLst>
          </p:cNvPr>
          <p:cNvSpPr>
            <a:spLocks noChangeArrowheads="1"/>
          </p:cNvSpPr>
          <p:nvPr/>
        </p:nvSpPr>
        <p:spPr bwMode="auto">
          <a:xfrm>
            <a:off x="2916238" y="3573463"/>
            <a:ext cx="1295400" cy="1150937"/>
          </a:xfrm>
          <a:prstGeom prst="rect">
            <a:avLst/>
          </a:prstGeom>
          <a:solidFill>
            <a:srgbClr val="FFFF00">
              <a:alpha val="50195"/>
            </a:srgbClr>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9238" name="Rectangle 22">
            <a:extLst>
              <a:ext uri="{FF2B5EF4-FFF2-40B4-BE49-F238E27FC236}">
                <a16:creationId xmlns:a16="http://schemas.microsoft.com/office/drawing/2014/main" id="{AA725BC6-08C4-42E7-9785-18B323A9FAD4}"/>
              </a:ext>
            </a:extLst>
          </p:cNvPr>
          <p:cNvSpPr>
            <a:spLocks noChangeArrowheads="1"/>
          </p:cNvSpPr>
          <p:nvPr/>
        </p:nvSpPr>
        <p:spPr bwMode="auto">
          <a:xfrm>
            <a:off x="2916238" y="4797425"/>
            <a:ext cx="1295400" cy="28892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9239" name="Rectangle 23">
            <a:extLst>
              <a:ext uri="{FF2B5EF4-FFF2-40B4-BE49-F238E27FC236}">
                <a16:creationId xmlns:a16="http://schemas.microsoft.com/office/drawing/2014/main" id="{D16D052E-826B-4DA4-9394-5D5AA444658D}"/>
              </a:ext>
            </a:extLst>
          </p:cNvPr>
          <p:cNvSpPr>
            <a:spLocks noChangeArrowheads="1"/>
          </p:cNvSpPr>
          <p:nvPr/>
        </p:nvSpPr>
        <p:spPr bwMode="auto">
          <a:xfrm>
            <a:off x="1979613" y="5156200"/>
            <a:ext cx="1439862" cy="36036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15" name="Text Box 7">
            <a:extLst>
              <a:ext uri="{FF2B5EF4-FFF2-40B4-BE49-F238E27FC236}">
                <a16:creationId xmlns:a16="http://schemas.microsoft.com/office/drawing/2014/main" id="{34BB2A21-CC4A-413D-A18A-D1488E8E2B0C}"/>
              </a:ext>
            </a:extLst>
          </p:cNvPr>
          <p:cNvSpPr txBox="1">
            <a:spLocks noChangeArrowheads="1"/>
          </p:cNvSpPr>
          <p:nvPr/>
        </p:nvSpPr>
        <p:spPr bwMode="auto">
          <a:xfrm>
            <a:off x="0" y="13795"/>
            <a:ext cx="9144000" cy="461665"/>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sz="2400" b="1" dirty="0">
                <a:solidFill>
                  <a:srgbClr val="3333FF"/>
                </a:solidFill>
              </a:rPr>
              <a:t>Nuevo esquema de reacciones de hipersensibilidad </a:t>
            </a:r>
          </a:p>
        </p:txBody>
      </p:sp>
      <p:sp>
        <p:nvSpPr>
          <p:cNvPr id="2" name="Rectángulo 1">
            <a:extLst>
              <a:ext uri="{FF2B5EF4-FFF2-40B4-BE49-F238E27FC236}">
                <a16:creationId xmlns:a16="http://schemas.microsoft.com/office/drawing/2014/main" id="{4D014326-BEB0-4452-AC1D-A6523A38C415}"/>
              </a:ext>
            </a:extLst>
          </p:cNvPr>
          <p:cNvSpPr/>
          <p:nvPr/>
        </p:nvSpPr>
        <p:spPr>
          <a:xfrm>
            <a:off x="1728788" y="470975"/>
            <a:ext cx="3749744" cy="369332"/>
          </a:xfrm>
          <a:prstGeom prst="rect">
            <a:avLst/>
          </a:prstGeom>
        </p:spPr>
        <p:txBody>
          <a:bodyPr wrap="none">
            <a:spAutoFit/>
          </a:bodyPr>
          <a:lstStyle/>
          <a:p>
            <a:r>
              <a:rPr lang="es-AR" altLang="es-AR" b="1" dirty="0">
                <a:solidFill>
                  <a:srgbClr val="3333FF"/>
                </a:solidFill>
              </a:rPr>
              <a:t>reacciones de hipersensibilidad </a:t>
            </a:r>
            <a:endParaRPr lang="es-AR"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38"/>
                                        </p:tgtEl>
                                        <p:attrNameLst>
                                          <p:attrName>style.visibility</p:attrName>
                                        </p:attrNameLst>
                                      </p:cBhvr>
                                      <p:to>
                                        <p:strVal val="visible"/>
                                      </p:to>
                                    </p:set>
                                  </p:childTnLst>
                                </p:cTn>
                              </p:par>
                              <p:par>
                                <p:cTn id="11" presetID="7" presetClass="emph" presetSubtype="2" repeatCount="indefinite" fill="hold" nodeType="withEffect">
                                  <p:stCondLst>
                                    <p:cond delay="0"/>
                                  </p:stCondLst>
                                  <p:childTnLst>
                                    <p:animClr clrSpc="rgb" dir="cw">
                                      <p:cBhvr>
                                        <p:cTn id="12" dur="1000" fill="hold"/>
                                        <p:tgtEl>
                                          <p:spTgt spid="9238"/>
                                        </p:tgtEl>
                                        <p:attrNameLst>
                                          <p:attrName>stroke.color</p:attrName>
                                        </p:attrNameLst>
                                      </p:cBhvr>
                                      <p:to>
                                        <a:schemeClr val="accent2"/>
                                      </p:to>
                                    </p:animClr>
                                    <p:set>
                                      <p:cBhvr>
                                        <p:cTn id="13" dur="1000" fill="hold"/>
                                        <p:tgtEl>
                                          <p:spTgt spid="9238"/>
                                        </p:tgtEl>
                                        <p:attrNameLst>
                                          <p:attrName>stroke.on</p:attrName>
                                        </p:attrNameLst>
                                      </p:cBhvr>
                                      <p:to>
                                        <p:strVal val="tru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239"/>
                                        </p:tgtEl>
                                        <p:attrNameLst>
                                          <p:attrName>style.visibility</p:attrName>
                                        </p:attrNameLst>
                                      </p:cBhvr>
                                      <p:to>
                                        <p:strVal val="visible"/>
                                      </p:to>
                                    </p:set>
                                  </p:childTnLst>
                                </p:cTn>
                              </p:par>
                              <p:par>
                                <p:cTn id="18" presetID="7" presetClass="emph" presetSubtype="2" repeatCount="indefinite" fill="hold" nodeType="withEffect">
                                  <p:stCondLst>
                                    <p:cond delay="0"/>
                                  </p:stCondLst>
                                  <p:childTnLst>
                                    <p:animClr clrSpc="rgb" dir="cw">
                                      <p:cBhvr>
                                        <p:cTn id="19" dur="500" fill="hold"/>
                                        <p:tgtEl>
                                          <p:spTgt spid="9239"/>
                                        </p:tgtEl>
                                        <p:attrNameLst>
                                          <p:attrName>stroke.color</p:attrName>
                                        </p:attrNameLst>
                                      </p:cBhvr>
                                      <p:to>
                                        <a:schemeClr val="accent2"/>
                                      </p:to>
                                    </p:animClr>
                                    <p:set>
                                      <p:cBhvr>
                                        <p:cTn id="20" dur="500" fill="hold"/>
                                        <p:tgtEl>
                                          <p:spTgt spid="923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7" grpId="0" animBg="1"/>
      <p:bldP spid="9238" grpId="0" animBg="1"/>
      <p:bldP spid="923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a:extLst>
              <a:ext uri="{FF2B5EF4-FFF2-40B4-BE49-F238E27FC236}">
                <a16:creationId xmlns:a16="http://schemas.microsoft.com/office/drawing/2014/main" id="{562E202C-DA6D-4B79-8A83-0704D628CA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975" y="858838"/>
            <a:ext cx="7766050"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5">
            <a:extLst>
              <a:ext uri="{FF2B5EF4-FFF2-40B4-BE49-F238E27FC236}">
                <a16:creationId xmlns:a16="http://schemas.microsoft.com/office/drawing/2014/main" id="{95A9C675-77A1-4BB6-8C56-06AC75D2756B}"/>
              </a:ext>
            </a:extLst>
          </p:cNvPr>
          <p:cNvSpPr>
            <a:spLocks noChangeArrowheads="1"/>
          </p:cNvSpPr>
          <p:nvPr/>
        </p:nvSpPr>
        <p:spPr bwMode="auto">
          <a:xfrm>
            <a:off x="1619672" y="53300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s-AR" altLang="es-AR" b="1" dirty="0">
              <a:solidFill>
                <a:srgbClr val="3333FF"/>
              </a:solidFill>
            </a:endParaRPr>
          </a:p>
        </p:txBody>
      </p:sp>
      <p:sp>
        <p:nvSpPr>
          <p:cNvPr id="49156" name="Rectangle 7">
            <a:extLst>
              <a:ext uri="{FF2B5EF4-FFF2-40B4-BE49-F238E27FC236}">
                <a16:creationId xmlns:a16="http://schemas.microsoft.com/office/drawing/2014/main" id="{5E60374A-D50D-4090-8C23-AA5FD9E08F30}"/>
              </a:ext>
            </a:extLst>
          </p:cNvPr>
          <p:cNvSpPr>
            <a:spLocks noChangeArrowheads="1"/>
          </p:cNvSpPr>
          <p:nvPr/>
        </p:nvSpPr>
        <p:spPr bwMode="auto">
          <a:xfrm>
            <a:off x="0" y="59499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AR" altLang="es-AR"/>
              <a:t>La liberacion diferencial </a:t>
            </a:r>
            <a:r>
              <a:rPr lang="es-AR" altLang="es-AR" b="1">
                <a:solidFill>
                  <a:srgbClr val="FF3300"/>
                </a:solidFill>
              </a:rPr>
              <a:t>alergomedinas</a:t>
            </a:r>
          </a:p>
          <a:p>
            <a:pPr algn="ctr" eaLnBrk="1" hangingPunct="1"/>
            <a:r>
              <a:rPr lang="es-AR" altLang="es-AR"/>
              <a:t>puede explicar la variacion en el inicio de sintomas clinicos </a:t>
            </a:r>
          </a:p>
        </p:txBody>
      </p:sp>
      <p:sp>
        <p:nvSpPr>
          <p:cNvPr id="6" name="Text Box 7">
            <a:extLst>
              <a:ext uri="{FF2B5EF4-FFF2-40B4-BE49-F238E27FC236}">
                <a16:creationId xmlns:a16="http://schemas.microsoft.com/office/drawing/2014/main" id="{ABE47C14-2853-46DA-B0C3-032C5C868356}"/>
              </a:ext>
            </a:extLst>
          </p:cNvPr>
          <p:cNvSpPr txBox="1">
            <a:spLocks noChangeArrowheads="1"/>
          </p:cNvSpPr>
          <p:nvPr/>
        </p:nvSpPr>
        <p:spPr bwMode="auto">
          <a:xfrm>
            <a:off x="0" y="13795"/>
            <a:ext cx="9144000" cy="461665"/>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sz="2400" b="1" dirty="0">
                <a:solidFill>
                  <a:srgbClr val="3333FF"/>
                </a:solidFill>
              </a:rPr>
              <a:t>CARPA (</a:t>
            </a:r>
            <a:r>
              <a:rPr lang="es-AR" altLang="es-AR" sz="2400" b="1" dirty="0" err="1">
                <a:solidFill>
                  <a:srgbClr val="3333FF"/>
                </a:solidFill>
              </a:rPr>
              <a:t>Complement-Activaton</a:t>
            </a:r>
            <a:r>
              <a:rPr lang="es-AR" altLang="es-AR" sz="2400" b="1" dirty="0">
                <a:solidFill>
                  <a:srgbClr val="3333FF"/>
                </a:solidFill>
              </a:rPr>
              <a:t> </a:t>
            </a:r>
            <a:r>
              <a:rPr lang="es-AR" altLang="es-AR" sz="2400" b="1" dirty="0" err="1">
                <a:solidFill>
                  <a:srgbClr val="3333FF"/>
                </a:solidFill>
              </a:rPr>
              <a:t>Related</a:t>
            </a:r>
            <a:r>
              <a:rPr lang="es-AR" altLang="es-AR" sz="2400" b="1" dirty="0">
                <a:solidFill>
                  <a:srgbClr val="3333FF"/>
                </a:solidFill>
              </a:rPr>
              <a:t> </a:t>
            </a:r>
            <a:r>
              <a:rPr lang="es-AR" altLang="es-AR" sz="2400" b="1" dirty="0" err="1">
                <a:solidFill>
                  <a:srgbClr val="3333FF"/>
                </a:solidFill>
              </a:rPr>
              <a:t>PseudoAllergy</a:t>
            </a:r>
            <a:r>
              <a:rPr lang="es-AR" altLang="es-AR" sz="2400" b="1" dirty="0">
                <a:solidFill>
                  <a:srgbClr val="3333FF"/>
                </a:solidFill>
              </a:rPr>
              <a:t>)</a:t>
            </a: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a:extLst>
              <a:ext uri="{FF2B5EF4-FFF2-40B4-BE49-F238E27FC236}">
                <a16:creationId xmlns:a16="http://schemas.microsoft.com/office/drawing/2014/main" id="{B10AE456-D0ED-4E6C-B297-3CC27ECD90F8}"/>
              </a:ext>
            </a:extLst>
          </p:cNvPr>
          <p:cNvSpPr>
            <a:spLocks noChangeArrowheads="1"/>
          </p:cNvSpPr>
          <p:nvPr/>
        </p:nvSpPr>
        <p:spPr bwMode="auto">
          <a:xfrm>
            <a:off x="0" y="0"/>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AR" altLang="es-AR" b="1" dirty="0">
                <a:solidFill>
                  <a:srgbClr val="3333FF"/>
                </a:solidFill>
              </a:rPr>
              <a:t>Casi nunca es posible predecir la inducción de CARPA por liposomas</a:t>
            </a:r>
          </a:p>
          <a:p>
            <a:pPr algn="ctr" eaLnBrk="1" hangingPunct="1"/>
            <a:r>
              <a:rPr lang="es-AR" altLang="es-AR" dirty="0"/>
              <a:t>Ni mediante </a:t>
            </a:r>
            <a:r>
              <a:rPr lang="es-AR" altLang="es-AR" b="1" dirty="0" err="1"/>
              <a:t>tests</a:t>
            </a:r>
            <a:r>
              <a:rPr lang="es-AR" altLang="es-AR" b="1" dirty="0"/>
              <a:t> estándar de alergia en animales</a:t>
            </a:r>
            <a:r>
              <a:rPr lang="es-AR" altLang="es-AR" dirty="0"/>
              <a:t> (incluyendo </a:t>
            </a:r>
            <a:r>
              <a:rPr lang="es-AR" altLang="es-AR" dirty="0" err="1"/>
              <a:t>tests</a:t>
            </a:r>
            <a:r>
              <a:rPr lang="es-AR" altLang="es-AR" dirty="0"/>
              <a:t> de alergia cutáneos, test </a:t>
            </a:r>
            <a:r>
              <a:rPr lang="es-AR" altLang="es-AR" dirty="0" err="1"/>
              <a:t>prick</a:t>
            </a:r>
            <a:r>
              <a:rPr lang="es-AR" altLang="es-AR" dirty="0"/>
              <a:t>, </a:t>
            </a:r>
            <a:r>
              <a:rPr lang="es-AR" altLang="es-AR" dirty="0" err="1"/>
              <a:t>intradermico</a:t>
            </a:r>
            <a:r>
              <a:rPr lang="es-AR" altLang="es-AR" dirty="0"/>
              <a:t>), </a:t>
            </a:r>
          </a:p>
          <a:p>
            <a:pPr algn="ctr" eaLnBrk="1" hangingPunct="1"/>
            <a:r>
              <a:rPr lang="es-AR" altLang="es-AR" dirty="0"/>
              <a:t>ni mediante </a:t>
            </a:r>
            <a:r>
              <a:rPr lang="es-AR" altLang="es-AR" b="1" dirty="0" err="1"/>
              <a:t>tests</a:t>
            </a:r>
            <a:r>
              <a:rPr lang="es-AR" altLang="es-AR" b="1" dirty="0"/>
              <a:t> </a:t>
            </a:r>
            <a:r>
              <a:rPr lang="es-AR" altLang="es-AR" b="1" dirty="0" err="1"/>
              <a:t>inmunotoxicologicos</a:t>
            </a:r>
            <a:r>
              <a:rPr lang="es-AR" altLang="es-AR" b="1" dirty="0"/>
              <a:t> estándar </a:t>
            </a:r>
            <a:r>
              <a:rPr lang="es-AR" altLang="es-AR" b="1" i="1" dirty="0"/>
              <a:t>in vitro</a:t>
            </a:r>
            <a:r>
              <a:rPr lang="es-AR" altLang="es-AR" dirty="0"/>
              <a:t>, </a:t>
            </a:r>
          </a:p>
        </p:txBody>
      </p:sp>
      <p:sp>
        <p:nvSpPr>
          <p:cNvPr id="16389" name="Rectangle 5">
            <a:extLst>
              <a:ext uri="{FF2B5EF4-FFF2-40B4-BE49-F238E27FC236}">
                <a16:creationId xmlns:a16="http://schemas.microsoft.com/office/drawing/2014/main" id="{D3D02B5F-EE10-43D5-BB85-F3DBD4314285}"/>
              </a:ext>
            </a:extLst>
          </p:cNvPr>
          <p:cNvSpPr>
            <a:spLocks noChangeArrowheads="1"/>
          </p:cNvSpPr>
          <p:nvPr/>
        </p:nvSpPr>
        <p:spPr bwMode="auto">
          <a:xfrm>
            <a:off x="1116013" y="3759200"/>
            <a:ext cx="73088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AR" altLang="es-AR" b="1">
                <a:solidFill>
                  <a:srgbClr val="3333FF"/>
                </a:solidFill>
              </a:rPr>
              <a:t>1) CARPA fatal: reportadas principalmente para paclitaxel.</a:t>
            </a:r>
          </a:p>
          <a:p>
            <a:pPr eaLnBrk="1" hangingPunct="1"/>
            <a:r>
              <a:rPr lang="es-AR" altLang="es-AR"/>
              <a:t>2) Causa mas frecuente de muerte inmediata post infusión: </a:t>
            </a:r>
            <a:r>
              <a:rPr lang="es-AR" altLang="es-AR" b="1"/>
              <a:t>anafilaxia </a:t>
            </a:r>
            <a:r>
              <a:rPr lang="es-AR" altLang="es-AR"/>
              <a:t>con disfunción cardiaca, finalizando en fibrilación ventricular fatal. </a:t>
            </a:r>
          </a:p>
          <a:p>
            <a:pPr eaLnBrk="1" hangingPunct="1"/>
            <a:r>
              <a:rPr lang="es-AR" altLang="es-AR"/>
              <a:t>3) Prospecto Doxil ocurrencia de HSRs </a:t>
            </a:r>
          </a:p>
          <a:p>
            <a:pPr eaLnBrk="1" hangingPunct="1"/>
            <a:r>
              <a:rPr lang="es-AR" altLang="es-AR"/>
              <a:t>4) CARPA modelo sensitivo en cerdos.  En este modelo la anafilaxia cardiaca incluye broncoconstriccion pulmonar, hipertension pulmonar y vasoconstriccion coronaria . </a:t>
            </a:r>
          </a:p>
          <a:p>
            <a:pPr eaLnBrk="1" hangingPunct="1"/>
            <a:r>
              <a:rPr lang="es-AR" altLang="es-AR"/>
              <a:t>5) No existen estudios sistematico detallados de decesos inducidos por HSR-liposomales. Tampoco se dispone de protocolos estandares premedicación.</a:t>
            </a:r>
            <a:endParaRPr lang="es-AR" altLang="es-AR" b="1">
              <a:solidFill>
                <a:srgbClr val="FF3300"/>
              </a:solidFill>
            </a:endParaRPr>
          </a:p>
        </p:txBody>
      </p:sp>
      <p:pic>
        <p:nvPicPr>
          <p:cNvPr id="16390" name="Picture 6">
            <a:extLst>
              <a:ext uri="{FF2B5EF4-FFF2-40B4-BE49-F238E27FC236}">
                <a16:creationId xmlns:a16="http://schemas.microsoft.com/office/drawing/2014/main" id="{10F64F7E-4D26-4CB2-B985-2BD9AE615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268413"/>
            <a:ext cx="6264275"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8">
            <a:extLst>
              <a:ext uri="{FF2B5EF4-FFF2-40B4-BE49-F238E27FC236}">
                <a16:creationId xmlns:a16="http://schemas.microsoft.com/office/drawing/2014/main" id="{DA4837B4-9461-4B59-BF8F-FC6395D5AA04}"/>
              </a:ext>
            </a:extLst>
          </p:cNvPr>
          <p:cNvSpPr txBox="1">
            <a:spLocks noChangeArrowheads="1"/>
          </p:cNvSpPr>
          <p:nvPr/>
        </p:nvSpPr>
        <p:spPr bwMode="auto">
          <a:xfrm>
            <a:off x="5940425" y="1268413"/>
            <a:ext cx="3097213" cy="2497137"/>
          </a:xfrm>
          <a:prstGeom prst="rect">
            <a:avLst/>
          </a:prstGeom>
          <a:solidFill>
            <a:schemeClr val="bg1"/>
          </a:solidFill>
          <a:ln w="25400">
            <a:solidFill>
              <a:srgbClr val="FF3300"/>
            </a:solidFill>
            <a:miter lim="800000"/>
            <a:headEnd/>
            <a:tailEnd/>
          </a:ln>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sz="1200" b="1"/>
              <a:t>TEST </a:t>
            </a:r>
            <a:r>
              <a:rPr lang="es-AR" altLang="es-AR" sz="1200" b="1" i="1"/>
              <a:t>in vitro</a:t>
            </a:r>
            <a:r>
              <a:rPr lang="es-AR" altLang="es-AR" sz="1200" b="1"/>
              <a:t> de activacion de C: </a:t>
            </a:r>
          </a:p>
          <a:p>
            <a:pPr algn="ctr" eaLnBrk="1" hangingPunct="1">
              <a:spcBef>
                <a:spcPct val="50000"/>
              </a:spcBef>
            </a:pPr>
            <a:r>
              <a:rPr lang="es-AR" altLang="es-AR" sz="1200"/>
              <a:t>inducción de </a:t>
            </a:r>
            <a:r>
              <a:rPr lang="es-AR" altLang="es-AR" sz="1200" b="1"/>
              <a:t>C5b-9</a:t>
            </a:r>
            <a:r>
              <a:rPr lang="es-AR" altLang="es-AR" sz="1200"/>
              <a:t> serico como endpoint</a:t>
            </a:r>
          </a:p>
          <a:p>
            <a:pPr algn="ctr" eaLnBrk="1" hangingPunct="1">
              <a:spcBef>
                <a:spcPct val="50000"/>
              </a:spcBef>
            </a:pPr>
            <a:r>
              <a:rPr lang="es-AR" altLang="es-AR" sz="1200" b="1"/>
              <a:t>Extremadamente variable</a:t>
            </a:r>
          </a:p>
          <a:p>
            <a:pPr algn="ctr" eaLnBrk="1" hangingPunct="1">
              <a:spcBef>
                <a:spcPct val="50000"/>
              </a:spcBef>
              <a:buFontTx/>
              <a:buAutoNum type="arabicPeriod"/>
            </a:pPr>
            <a:r>
              <a:rPr lang="es-AR" altLang="es-AR" sz="1200"/>
              <a:t>Batch droga</a:t>
            </a:r>
          </a:p>
          <a:p>
            <a:pPr algn="ctr" eaLnBrk="1" hangingPunct="1">
              <a:spcBef>
                <a:spcPct val="50000"/>
              </a:spcBef>
              <a:buFontTx/>
              <a:buAutoNum type="arabicPeriod"/>
            </a:pPr>
            <a:r>
              <a:rPr lang="es-AR" altLang="es-AR" sz="1200"/>
              <a:t>Tiempo almacenamiento</a:t>
            </a:r>
          </a:p>
          <a:p>
            <a:pPr algn="ctr" eaLnBrk="1" hangingPunct="1">
              <a:spcBef>
                <a:spcPct val="50000"/>
              </a:spcBef>
              <a:buFontTx/>
              <a:buAutoNum type="arabicPeriod"/>
            </a:pPr>
            <a:r>
              <a:rPr lang="es-AR" altLang="es-AR" sz="1200"/>
              <a:t>Dilución en suero</a:t>
            </a:r>
          </a:p>
          <a:p>
            <a:pPr algn="ctr" eaLnBrk="1" hangingPunct="1">
              <a:spcBef>
                <a:spcPct val="50000"/>
              </a:spcBef>
              <a:buFontTx/>
              <a:buAutoNum type="arabicPeriod"/>
            </a:pPr>
            <a:r>
              <a:rPr lang="es-AR" altLang="es-AR" sz="1200"/>
              <a:t>Tiempo almacenamiento suero</a:t>
            </a:r>
          </a:p>
          <a:p>
            <a:pPr algn="ctr" eaLnBrk="1" hangingPunct="1">
              <a:spcBef>
                <a:spcPct val="50000"/>
              </a:spcBef>
              <a:buFontTx/>
              <a:buAutoNum type="arabicPeriod"/>
            </a:pPr>
            <a:r>
              <a:rPr lang="es-AR" altLang="es-AR" sz="1200"/>
              <a:t>Condiciones incubación </a:t>
            </a:r>
          </a:p>
          <a:p>
            <a:pPr algn="ctr" eaLnBrk="1" hangingPunct="1">
              <a:spcBef>
                <a:spcPct val="50000"/>
              </a:spcBef>
            </a:pPr>
            <a:r>
              <a:rPr lang="es-AR" altLang="es-AR" sz="1200" b="1"/>
              <a:t>Necesidad estandarizar &amp; validar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39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a:extLst>
              <a:ext uri="{FF2B5EF4-FFF2-40B4-BE49-F238E27FC236}">
                <a16:creationId xmlns:a16="http://schemas.microsoft.com/office/drawing/2014/main" id="{7030DC2A-CB89-47A0-B5DC-F94AB6E96B4B}"/>
              </a:ext>
            </a:extLst>
          </p:cNvPr>
          <p:cNvGrpSpPr>
            <a:grpSpLocks/>
          </p:cNvGrpSpPr>
          <p:nvPr/>
        </p:nvGrpSpPr>
        <p:grpSpPr bwMode="auto">
          <a:xfrm>
            <a:off x="0" y="530225"/>
            <a:ext cx="9144000" cy="6327775"/>
            <a:chOff x="0" y="334"/>
            <a:chExt cx="5760" cy="3986"/>
          </a:xfrm>
        </p:grpSpPr>
        <p:pic>
          <p:nvPicPr>
            <p:cNvPr id="51209" name="Picture 7">
              <a:extLst>
                <a:ext uri="{FF2B5EF4-FFF2-40B4-BE49-F238E27FC236}">
                  <a16:creationId xmlns:a16="http://schemas.microsoft.com/office/drawing/2014/main" id="{7A1496DE-DAFA-4AAF-B103-C81D3FF01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4"/>
              <a:ext cx="4326" cy="3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8">
              <a:extLst>
                <a:ext uri="{FF2B5EF4-FFF2-40B4-BE49-F238E27FC236}">
                  <a16:creationId xmlns:a16="http://schemas.microsoft.com/office/drawing/2014/main" id="{9A13377A-9592-4283-81B5-16AA80499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 y="2342"/>
              <a:ext cx="260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7" name="Rectangle 9">
            <a:extLst>
              <a:ext uri="{FF2B5EF4-FFF2-40B4-BE49-F238E27FC236}">
                <a16:creationId xmlns:a16="http://schemas.microsoft.com/office/drawing/2014/main" id="{6306A7F7-4305-40E6-BE76-9FC522C7F9E6}"/>
              </a:ext>
            </a:extLst>
          </p:cNvPr>
          <p:cNvSpPr>
            <a:spLocks noChangeArrowheads="1"/>
          </p:cNvSpPr>
          <p:nvPr/>
        </p:nvSpPr>
        <p:spPr bwMode="auto">
          <a:xfrm>
            <a:off x="34925" y="1916113"/>
            <a:ext cx="9074150" cy="1760537"/>
          </a:xfrm>
          <a:prstGeom prst="rect">
            <a:avLst/>
          </a:prstGeom>
          <a:solidFill>
            <a:schemeClr val="bg1"/>
          </a:solidFill>
          <a:ln w="25400">
            <a:solidFill>
              <a:schemeClr val="tx1"/>
            </a:solidFill>
            <a:miter lim="800000"/>
            <a:headEnd/>
            <a:tailEnd/>
          </a:ln>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AutoNum type="arabicParenR"/>
            </a:pPr>
            <a:r>
              <a:rPr lang="es-AR" altLang="es-AR" sz="1200" b="1">
                <a:solidFill>
                  <a:srgbClr val="FF3300"/>
                </a:solidFill>
              </a:rPr>
              <a:t>mPEGylated dipalmitoylphosphatidylcholine (DPPC) liposomes activan C por poseer (single negatively charged phosphor diester moiety) </a:t>
            </a:r>
          </a:p>
          <a:p>
            <a:pPr eaLnBrk="1" hangingPunct="1">
              <a:buFontTx/>
              <a:buAutoNum type="arabicParenR"/>
            </a:pPr>
            <a:r>
              <a:rPr lang="es-AR" altLang="es-AR" sz="1200" b="1">
                <a:solidFill>
                  <a:srgbClr val="FF3300"/>
                </a:solidFill>
              </a:rPr>
              <a:t>La carga negativa debe pertenecer a los fosfolipidos. Z negativo no es suficiente para activar C</a:t>
            </a:r>
          </a:p>
          <a:p>
            <a:pPr eaLnBrk="1" hangingPunct="1">
              <a:buFontTx/>
              <a:buAutoNum type="arabicParenR"/>
            </a:pPr>
            <a:r>
              <a:rPr lang="es-AR" altLang="es-AR" sz="1200" b="1">
                <a:solidFill>
                  <a:srgbClr val="FF3300"/>
                </a:solidFill>
              </a:rPr>
              <a:t>La activacion de C es SENSIBLE A LA TOPOGRAFIA SUPERFICIAL  de cargas negativas </a:t>
            </a:r>
          </a:p>
          <a:p>
            <a:pPr eaLnBrk="1" hangingPunct="1">
              <a:buFontTx/>
              <a:buAutoNum type="arabicParenR"/>
            </a:pPr>
            <a:r>
              <a:rPr lang="es-AR" altLang="es-AR" sz="1200" b="1">
                <a:solidFill>
                  <a:srgbClr val="FF3300"/>
                </a:solidFill>
              </a:rPr>
              <a:t>Se ha reportado que cambios menoresen Rcurvatura liposomal pueden inducir activacion C por via clasica via binding IgM</a:t>
            </a:r>
          </a:p>
          <a:p>
            <a:pPr eaLnBrk="1" hangingPunct="1">
              <a:buFontTx/>
              <a:buAutoNum type="arabicParenR"/>
            </a:pPr>
            <a:r>
              <a:rPr lang="es-AR" altLang="es-AR" sz="1200" b="1">
                <a:solidFill>
                  <a:srgbClr val="FF3300"/>
                </a:solidFill>
              </a:rPr>
              <a:t>DOXIL: liberacion doxorubicina (antraciclina +): agregacion de liposomas</a:t>
            </a:r>
            <a:r>
              <a:rPr lang="es-AR" altLang="es-AR" sz="1200" b="1">
                <a:solidFill>
                  <a:srgbClr val="FF3300"/>
                </a:solidFill>
                <a:cs typeface="Arial" panose="020B0604020202020204" pitchFamily="34" charset="0"/>
              </a:rPr>
              <a:t>→cambios en superficie expuesta:  </a:t>
            </a:r>
            <a:r>
              <a:rPr lang="es-AR" altLang="es-AR" sz="1200" b="1"/>
              <a:t>10</a:t>
            </a:r>
            <a:r>
              <a:rPr lang="es-AR" altLang="es-AR" sz="1200" b="1" baseline="30000"/>
              <a:t>13</a:t>
            </a:r>
            <a:r>
              <a:rPr lang="es-AR" altLang="es-AR" sz="1200" b="1"/>
              <a:t>-</a:t>
            </a:r>
            <a:r>
              <a:rPr lang="es-AR" altLang="es-AR" sz="1200" b="1" baseline="30000"/>
              <a:t>14</a:t>
            </a:r>
            <a:r>
              <a:rPr lang="es-AR" altLang="es-AR" sz="1200" b="1"/>
              <a:t> liposomas </a:t>
            </a:r>
            <a:r>
              <a:rPr lang="es-AR" altLang="es-AR" sz="1200" b="1">
                <a:sym typeface="Symbol" panose="05050102010706020507" pitchFamily="18" charset="2"/>
              </a:rPr>
              <a:t></a:t>
            </a:r>
            <a:r>
              <a:rPr lang="es-AR" altLang="es-AR" sz="1200" b="1"/>
              <a:t> cm</a:t>
            </a:r>
            <a:r>
              <a:rPr lang="es-AR" altLang="es-AR" sz="1200" b="1" baseline="30000"/>
              <a:t>2/</a:t>
            </a:r>
            <a:r>
              <a:rPr lang="es-AR" altLang="es-AR" sz="1200" b="1"/>
              <a:t>dosis)</a:t>
            </a:r>
            <a:r>
              <a:rPr lang="es-AR" altLang="es-AR" sz="1200" b="1">
                <a:solidFill>
                  <a:srgbClr val="FF3300"/>
                </a:solidFill>
              </a:rPr>
              <a:t>. Doxorrubicina liberada puede alterar forma y superficie expuesta liposomas que puede gatillar activacion C </a:t>
            </a:r>
          </a:p>
        </p:txBody>
      </p:sp>
      <p:sp>
        <p:nvSpPr>
          <p:cNvPr id="51205" name="Text Box 17">
            <a:extLst>
              <a:ext uri="{FF2B5EF4-FFF2-40B4-BE49-F238E27FC236}">
                <a16:creationId xmlns:a16="http://schemas.microsoft.com/office/drawing/2014/main" id="{DD514529-6F74-458A-A755-58E1079E1A3C}"/>
              </a:ext>
            </a:extLst>
          </p:cNvPr>
          <p:cNvSpPr txBox="1">
            <a:spLocks noChangeArrowheads="1"/>
          </p:cNvSpPr>
          <p:nvPr/>
        </p:nvSpPr>
        <p:spPr bwMode="auto">
          <a:xfrm>
            <a:off x="-10212" y="-4336"/>
            <a:ext cx="9144000" cy="830997"/>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AR" altLang="es-AR" sz="2400" b="1" dirty="0">
                <a:solidFill>
                  <a:srgbClr val="3333FF"/>
                </a:solidFill>
              </a:rPr>
              <a:t>Identificación </a:t>
            </a:r>
            <a:r>
              <a:rPr lang="es-AR" altLang="es-AR" sz="2400" b="1" i="1" dirty="0">
                <a:solidFill>
                  <a:srgbClr val="3333FF"/>
                </a:solidFill>
              </a:rPr>
              <a:t>in vitro</a:t>
            </a:r>
            <a:r>
              <a:rPr lang="es-AR" altLang="es-AR" sz="2400" b="1" dirty="0">
                <a:solidFill>
                  <a:srgbClr val="3333FF"/>
                </a:solidFill>
              </a:rPr>
              <a:t> de factores estructurales inductores de CARPA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73B740F8-C736-4AC5-97CF-94E704A84A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798" y="1052736"/>
            <a:ext cx="6402387"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7E8BA773-139A-4E0C-8588-9CCEB69A9A20}"/>
              </a:ext>
            </a:extLst>
          </p:cNvPr>
          <p:cNvSpPr txBox="1"/>
          <p:nvPr/>
        </p:nvSpPr>
        <p:spPr>
          <a:xfrm>
            <a:off x="0" y="406405"/>
            <a:ext cx="9144000" cy="646331"/>
          </a:xfrm>
          <a:prstGeom prst="rect">
            <a:avLst/>
          </a:prstGeom>
          <a:noFill/>
        </p:spPr>
        <p:txBody>
          <a:bodyPr wrap="square" rtlCol="0">
            <a:spAutoFit/>
          </a:bodyPr>
          <a:lstStyle/>
          <a:p>
            <a:r>
              <a:rPr lang="es-AR" dirty="0"/>
              <a:t>Imágenes </a:t>
            </a:r>
            <a:r>
              <a:rPr lang="es-AR" dirty="0" err="1"/>
              <a:t>Cryo</a:t>
            </a:r>
            <a:r>
              <a:rPr lang="es-AR" dirty="0"/>
              <a:t>-TEM de a) </a:t>
            </a:r>
            <a:r>
              <a:rPr lang="es-AR" dirty="0" err="1"/>
              <a:t>Doxil</a:t>
            </a:r>
            <a:r>
              <a:rPr lang="es-AR" dirty="0"/>
              <a:t> b) SPI-77 (cisplatino </a:t>
            </a:r>
            <a:r>
              <a:rPr lang="es-AR" dirty="0" err="1"/>
              <a:t>liposomal</a:t>
            </a:r>
            <a:r>
              <a:rPr lang="es-AR" dirty="0"/>
              <a:t>) c) </a:t>
            </a:r>
            <a:r>
              <a:rPr lang="es-AR" dirty="0" err="1"/>
              <a:t>Doxil</a:t>
            </a:r>
            <a:r>
              <a:rPr lang="es-AR" dirty="0"/>
              <a:t> placebo [</a:t>
            </a:r>
            <a:r>
              <a:rPr lang="es-AR" dirty="0" err="1"/>
              <a:t>Doxil</a:t>
            </a:r>
            <a:r>
              <a:rPr lang="es-AR" dirty="0"/>
              <a:t> sin </a:t>
            </a:r>
            <a:r>
              <a:rPr lang="es-AR" dirty="0" err="1"/>
              <a:t>doxorubicina</a:t>
            </a:r>
            <a:r>
              <a:rPr lang="es-AR" dirty="0"/>
              <a:t>]  </a:t>
            </a:r>
          </a:p>
        </p:txBody>
      </p:sp>
      <p:sp>
        <p:nvSpPr>
          <p:cNvPr id="6" name="CuadroTexto 5">
            <a:extLst>
              <a:ext uri="{FF2B5EF4-FFF2-40B4-BE49-F238E27FC236}">
                <a16:creationId xmlns:a16="http://schemas.microsoft.com/office/drawing/2014/main" id="{09A16210-5DFD-4C47-9F34-A2E3CFD04419}"/>
              </a:ext>
            </a:extLst>
          </p:cNvPr>
          <p:cNvSpPr txBox="1"/>
          <p:nvPr/>
        </p:nvSpPr>
        <p:spPr>
          <a:xfrm>
            <a:off x="0" y="5445224"/>
            <a:ext cx="9144000" cy="646331"/>
          </a:xfrm>
          <a:prstGeom prst="rect">
            <a:avLst/>
          </a:prstGeom>
          <a:noFill/>
        </p:spPr>
        <p:txBody>
          <a:bodyPr wrap="square" rtlCol="0">
            <a:spAutoFit/>
          </a:bodyPr>
          <a:lstStyle/>
          <a:p>
            <a:r>
              <a:rPr lang="es-AR" dirty="0"/>
              <a:t>d-f) Microscopias DIC de agregados de </a:t>
            </a:r>
            <a:r>
              <a:rPr lang="es-AR" dirty="0" err="1"/>
              <a:t>Doxil</a:t>
            </a:r>
            <a:r>
              <a:rPr lang="es-AR" dirty="0"/>
              <a:t>, mostrando </a:t>
            </a:r>
            <a:r>
              <a:rPr lang="es-AR" dirty="0" err="1"/>
              <a:t>doxorubicina</a:t>
            </a:r>
            <a:r>
              <a:rPr lang="es-AR" dirty="0"/>
              <a:t> como un material rojo pegajoso intercalado entre las vesículas   </a:t>
            </a:r>
          </a:p>
        </p:txBody>
      </p:sp>
      <p:sp>
        <p:nvSpPr>
          <p:cNvPr id="7" name="CuadroTexto 6">
            <a:extLst>
              <a:ext uri="{FF2B5EF4-FFF2-40B4-BE49-F238E27FC236}">
                <a16:creationId xmlns:a16="http://schemas.microsoft.com/office/drawing/2014/main" id="{D4E2D032-1A43-4648-90C6-035212EBF89E}"/>
              </a:ext>
            </a:extLst>
          </p:cNvPr>
          <p:cNvSpPr txBox="1"/>
          <p:nvPr/>
        </p:nvSpPr>
        <p:spPr>
          <a:xfrm>
            <a:off x="2555776" y="2636912"/>
            <a:ext cx="1008112" cy="229326"/>
          </a:xfrm>
          <a:prstGeom prst="rect">
            <a:avLst/>
          </a:prstGeom>
          <a:noFill/>
        </p:spPr>
        <p:txBody>
          <a:bodyPr wrap="square" rtlCol="0">
            <a:spAutoFit/>
          </a:bodyPr>
          <a:lstStyle/>
          <a:p>
            <a:pPr algn="ctr"/>
            <a:r>
              <a:rPr lang="es-AR" dirty="0"/>
              <a:t>100 nm</a:t>
            </a:r>
          </a:p>
        </p:txBody>
      </p:sp>
      <p:sp>
        <p:nvSpPr>
          <p:cNvPr id="9" name="CuadroTexto 8">
            <a:extLst>
              <a:ext uri="{FF2B5EF4-FFF2-40B4-BE49-F238E27FC236}">
                <a16:creationId xmlns:a16="http://schemas.microsoft.com/office/drawing/2014/main" id="{656EC747-5534-4721-B876-C741030D712D}"/>
              </a:ext>
            </a:extLst>
          </p:cNvPr>
          <p:cNvSpPr txBox="1"/>
          <p:nvPr/>
        </p:nvSpPr>
        <p:spPr>
          <a:xfrm>
            <a:off x="2555776" y="4581128"/>
            <a:ext cx="1008112" cy="229326"/>
          </a:xfrm>
          <a:prstGeom prst="rect">
            <a:avLst/>
          </a:prstGeom>
          <a:noFill/>
        </p:spPr>
        <p:txBody>
          <a:bodyPr wrap="square" rtlCol="0">
            <a:spAutoFit/>
          </a:bodyPr>
          <a:lstStyle/>
          <a:p>
            <a:pPr algn="ctr"/>
            <a:r>
              <a:rPr lang="es-AR" dirty="0"/>
              <a:t>100 nm</a:t>
            </a:r>
          </a:p>
        </p:txBody>
      </p:sp>
    </p:spTree>
    <p:extLst>
      <p:ext uri="{BB962C8B-B14F-4D97-AF65-F5344CB8AC3E}">
        <p14:creationId xmlns:p14="http://schemas.microsoft.com/office/powerpoint/2010/main" val="257515061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a:extLst>
              <a:ext uri="{FF2B5EF4-FFF2-40B4-BE49-F238E27FC236}">
                <a16:creationId xmlns:a16="http://schemas.microsoft.com/office/drawing/2014/main" id="{9A70F279-0184-40F6-AE8E-3215C327F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15888"/>
            <a:ext cx="7010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6">
            <a:extLst>
              <a:ext uri="{FF2B5EF4-FFF2-40B4-BE49-F238E27FC236}">
                <a16:creationId xmlns:a16="http://schemas.microsoft.com/office/drawing/2014/main" id="{DF074D6B-C6E3-4A98-AD70-11AA48750654}"/>
              </a:ext>
            </a:extLst>
          </p:cNvPr>
          <p:cNvSpPr>
            <a:spLocks noChangeArrowheads="1"/>
          </p:cNvSpPr>
          <p:nvPr/>
        </p:nvSpPr>
        <p:spPr bwMode="auto">
          <a:xfrm>
            <a:off x="0" y="720725"/>
            <a:ext cx="9144000" cy="863600"/>
          </a:xfrm>
          <a:prstGeom prst="rect">
            <a:avLst/>
          </a:prstGeom>
          <a:solidFill>
            <a:srgbClr val="00FF00">
              <a:alpha val="25098"/>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18439" name="Rectangle 7">
            <a:extLst>
              <a:ext uri="{FF2B5EF4-FFF2-40B4-BE49-F238E27FC236}">
                <a16:creationId xmlns:a16="http://schemas.microsoft.com/office/drawing/2014/main" id="{EF4EC35F-506C-43DB-B21E-DCA56A9660E5}"/>
              </a:ext>
            </a:extLst>
          </p:cNvPr>
          <p:cNvSpPr>
            <a:spLocks noChangeArrowheads="1"/>
          </p:cNvSpPr>
          <p:nvPr/>
        </p:nvSpPr>
        <p:spPr bwMode="auto">
          <a:xfrm>
            <a:off x="900113" y="1773238"/>
            <a:ext cx="5616575" cy="287337"/>
          </a:xfrm>
          <a:prstGeom prst="rect">
            <a:avLst/>
          </a:prstGeom>
          <a:solidFill>
            <a:srgbClr val="FF3300">
              <a:alpha val="25098"/>
            </a:srgbClr>
          </a:solidFill>
          <a:ln w="9525">
            <a:solidFill>
              <a:srgbClr val="FF33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18440" name="Rectangle 8">
            <a:extLst>
              <a:ext uri="{FF2B5EF4-FFF2-40B4-BE49-F238E27FC236}">
                <a16:creationId xmlns:a16="http://schemas.microsoft.com/office/drawing/2014/main" id="{6879D3B3-22B3-4BDD-8476-402CE5610AB4}"/>
              </a:ext>
            </a:extLst>
          </p:cNvPr>
          <p:cNvSpPr>
            <a:spLocks noChangeArrowheads="1"/>
          </p:cNvSpPr>
          <p:nvPr/>
        </p:nvSpPr>
        <p:spPr bwMode="auto">
          <a:xfrm>
            <a:off x="0" y="2808288"/>
            <a:ext cx="9144000" cy="433387"/>
          </a:xfrm>
          <a:prstGeom prst="rect">
            <a:avLst/>
          </a:prstGeom>
          <a:solidFill>
            <a:srgbClr val="FF3300">
              <a:alpha val="25098"/>
            </a:srgbClr>
          </a:solidFill>
          <a:ln w="9525">
            <a:solidFill>
              <a:srgbClr val="FF33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18441" name="Rectangle 9">
            <a:extLst>
              <a:ext uri="{FF2B5EF4-FFF2-40B4-BE49-F238E27FC236}">
                <a16:creationId xmlns:a16="http://schemas.microsoft.com/office/drawing/2014/main" id="{840EB9F1-844E-4EDA-B207-9357CED36875}"/>
              </a:ext>
            </a:extLst>
          </p:cNvPr>
          <p:cNvSpPr>
            <a:spLocks noChangeArrowheads="1"/>
          </p:cNvSpPr>
          <p:nvPr/>
        </p:nvSpPr>
        <p:spPr bwMode="auto">
          <a:xfrm>
            <a:off x="0" y="6192838"/>
            <a:ext cx="9144000" cy="433387"/>
          </a:xfrm>
          <a:prstGeom prst="rect">
            <a:avLst/>
          </a:prstGeom>
          <a:solidFill>
            <a:srgbClr val="FF3300">
              <a:alpha val="25098"/>
            </a:srgbClr>
          </a:solidFill>
          <a:ln w="9525">
            <a:solidFill>
              <a:srgbClr val="FF33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18442" name="Rectangle 10">
            <a:extLst>
              <a:ext uri="{FF2B5EF4-FFF2-40B4-BE49-F238E27FC236}">
                <a16:creationId xmlns:a16="http://schemas.microsoft.com/office/drawing/2014/main" id="{7456C6BD-B325-4157-BF94-AD6AA568B645}"/>
              </a:ext>
            </a:extLst>
          </p:cNvPr>
          <p:cNvSpPr>
            <a:spLocks noChangeArrowheads="1"/>
          </p:cNvSpPr>
          <p:nvPr/>
        </p:nvSpPr>
        <p:spPr bwMode="auto">
          <a:xfrm>
            <a:off x="0" y="5761038"/>
            <a:ext cx="9144000" cy="431800"/>
          </a:xfrm>
          <a:prstGeom prst="rect">
            <a:avLst/>
          </a:prstGeom>
          <a:solidFill>
            <a:srgbClr val="00FF00">
              <a:alpha val="25098"/>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pic>
        <p:nvPicPr>
          <p:cNvPr id="18443" name="Picture 11">
            <a:extLst>
              <a:ext uri="{FF2B5EF4-FFF2-40B4-BE49-F238E27FC236}">
                <a16:creationId xmlns:a16="http://schemas.microsoft.com/office/drawing/2014/main" id="{7E04BD67-14A7-4769-81F9-E4384B37C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5157788"/>
            <a:ext cx="36353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Rectangle 12">
            <a:extLst>
              <a:ext uri="{FF2B5EF4-FFF2-40B4-BE49-F238E27FC236}">
                <a16:creationId xmlns:a16="http://schemas.microsoft.com/office/drawing/2014/main" id="{32511CD1-6617-4EA0-AE07-E368636891CE}"/>
              </a:ext>
            </a:extLst>
          </p:cNvPr>
          <p:cNvSpPr>
            <a:spLocks noChangeArrowheads="1"/>
          </p:cNvSpPr>
          <p:nvPr/>
        </p:nvSpPr>
        <p:spPr bwMode="auto">
          <a:xfrm>
            <a:off x="7092950" y="1341438"/>
            <a:ext cx="17287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AR" altLang="es-AR" sz="1000" b="1"/>
              <a:t>Sensibilidad hemodinamica perros </a:t>
            </a:r>
            <a:r>
              <a:rPr lang="es-AR" altLang="es-AR" sz="1000" b="1">
                <a:sym typeface="Symbol" panose="05050102010706020507" pitchFamily="18" charset="2"/>
              </a:rPr>
              <a:t>cerdos</a:t>
            </a:r>
          </a:p>
          <a:p>
            <a:pPr eaLnBrk="1" hangingPunct="1"/>
            <a:r>
              <a:rPr lang="es-AR" altLang="es-AR" sz="1000" b="1">
                <a:sym typeface="Symbol" panose="05050102010706020507" pitchFamily="18" charset="2"/>
              </a:rPr>
              <a:t>Perros reaccionan a lipidos micelares </a:t>
            </a:r>
            <a:r>
              <a:rPr lang="es-AR" altLang="es-AR" sz="1000" b="1"/>
              <a:t> (Cremophor EL)</a:t>
            </a:r>
          </a:p>
        </p:txBody>
      </p:sp>
      <p:sp>
        <p:nvSpPr>
          <p:cNvPr id="52234" name="Text Box 13">
            <a:extLst>
              <a:ext uri="{FF2B5EF4-FFF2-40B4-BE49-F238E27FC236}">
                <a16:creationId xmlns:a16="http://schemas.microsoft.com/office/drawing/2014/main" id="{7BA27D11-21F4-454C-856D-61A64FCED992}"/>
              </a:ext>
            </a:extLst>
          </p:cNvPr>
          <p:cNvSpPr txBox="1">
            <a:spLocks noChangeArrowheads="1"/>
          </p:cNvSpPr>
          <p:nvPr/>
        </p:nvSpPr>
        <p:spPr bwMode="auto">
          <a:xfrm>
            <a:off x="1" y="0"/>
            <a:ext cx="9144000" cy="366713"/>
          </a:xfrm>
          <a:prstGeom prst="rect">
            <a:avLst/>
          </a:prstGeom>
          <a:solidFill>
            <a:schemeClr val="bg1"/>
          </a:solidFill>
          <a:ln w="38100">
            <a:solidFill>
              <a:srgbClr val="000000"/>
            </a:solidFill>
            <a:miter lim="800000"/>
            <a:headEnd/>
            <a:tailEnd/>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b="1" dirty="0">
                <a:solidFill>
                  <a:srgbClr val="3333FF"/>
                </a:solidFill>
              </a:rPr>
              <a:t>Identificación </a:t>
            </a:r>
            <a:r>
              <a:rPr lang="es-AR" altLang="es-AR" b="1" i="1" dirty="0">
                <a:solidFill>
                  <a:srgbClr val="3333FF"/>
                </a:solidFill>
              </a:rPr>
              <a:t>in vivo</a:t>
            </a:r>
            <a:r>
              <a:rPr lang="es-AR" altLang="es-AR" b="1" dirty="0">
                <a:solidFill>
                  <a:srgbClr val="3333FF"/>
                </a:solidFill>
              </a:rPr>
              <a:t> de factores estructurales inductores de CARPA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4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4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44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animBg="1"/>
      <p:bldP spid="18439" grpId="0" animBg="1"/>
      <p:bldP spid="18440" grpId="0" animBg="1"/>
      <p:bldP spid="18441" grpId="0" animBg="1"/>
      <p:bldP spid="18442" grpId="0" animBg="1"/>
      <p:bldP spid="1844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a:extLst>
              <a:ext uri="{FF2B5EF4-FFF2-40B4-BE49-F238E27FC236}">
                <a16:creationId xmlns:a16="http://schemas.microsoft.com/office/drawing/2014/main" id="{12F72ECA-6E68-4C44-B4E6-D0860E4370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10" b="7356"/>
          <a:stretch/>
        </p:blipFill>
        <p:spPr bwMode="auto">
          <a:xfrm>
            <a:off x="1" y="485977"/>
            <a:ext cx="9174656" cy="582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D1923DA9-1DAE-4BD4-B5D8-4E8B8CBF3442}"/>
              </a:ext>
            </a:extLst>
          </p:cNvPr>
          <p:cNvSpPr txBox="1"/>
          <p:nvPr/>
        </p:nvSpPr>
        <p:spPr>
          <a:xfrm>
            <a:off x="30656" y="24312"/>
            <a:ext cx="9144000" cy="461665"/>
          </a:xfrm>
          <a:prstGeom prst="rect">
            <a:avLst/>
          </a:prstGeom>
          <a:noFill/>
          <a:ln w="38100">
            <a:solidFill>
              <a:schemeClr val="tx1"/>
            </a:solidFill>
          </a:ln>
        </p:spPr>
        <p:txBody>
          <a:bodyPr wrap="square" rtlCol="0">
            <a:spAutoFit/>
          </a:bodyPr>
          <a:lstStyle/>
          <a:p>
            <a:pPr algn="ctr"/>
            <a:r>
              <a:rPr lang="es-AR" sz="2400" b="1" dirty="0"/>
              <a:t>Esquema del modelo porcino para estimar efecto CARPA </a:t>
            </a: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C9AAE60-D343-4CF5-87DF-47EDC7AF1921}"/>
              </a:ext>
            </a:extLst>
          </p:cNvPr>
          <p:cNvSpPr txBox="1"/>
          <p:nvPr/>
        </p:nvSpPr>
        <p:spPr>
          <a:xfrm>
            <a:off x="0" y="-27384"/>
            <a:ext cx="9144000" cy="461665"/>
          </a:xfrm>
          <a:prstGeom prst="rect">
            <a:avLst/>
          </a:prstGeom>
          <a:noFill/>
          <a:ln w="38100">
            <a:solidFill>
              <a:schemeClr val="tx1"/>
            </a:solidFill>
          </a:ln>
        </p:spPr>
        <p:txBody>
          <a:bodyPr wrap="square" rtlCol="0">
            <a:spAutoFit/>
          </a:bodyPr>
          <a:lstStyle/>
          <a:p>
            <a:pPr algn="ctr"/>
            <a:r>
              <a:rPr lang="es-AR" sz="2400" b="1" dirty="0"/>
              <a:t>Efecto CARPA</a:t>
            </a:r>
          </a:p>
        </p:txBody>
      </p:sp>
      <p:pic>
        <p:nvPicPr>
          <p:cNvPr id="1026" name="Picture 2" descr="http://img.medscapestatic.com/pi/features/drugdirectory/octupdate/ALZ09600.jpg">
            <a:extLst>
              <a:ext uri="{FF2B5EF4-FFF2-40B4-BE49-F238E27FC236}">
                <a16:creationId xmlns:a16="http://schemas.microsoft.com/office/drawing/2014/main" id="{508B528E-E2F0-4A67-B276-16B1B3060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767" y="60326"/>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20">
            <a:extLst>
              <a:ext uri="{FF2B5EF4-FFF2-40B4-BE49-F238E27FC236}">
                <a16:creationId xmlns:a16="http://schemas.microsoft.com/office/drawing/2014/main" id="{F10E32F9-036C-4CA0-B22D-51C8A36B7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3" y="1341438"/>
            <a:ext cx="5607050"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22">
            <a:extLst>
              <a:ext uri="{FF2B5EF4-FFF2-40B4-BE49-F238E27FC236}">
                <a16:creationId xmlns:a16="http://schemas.microsoft.com/office/drawing/2014/main" id="{ABCA6694-520F-4BBE-B5B6-06E225B610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1341438"/>
            <a:ext cx="2667000"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23">
            <a:extLst>
              <a:ext uri="{FF2B5EF4-FFF2-40B4-BE49-F238E27FC236}">
                <a16:creationId xmlns:a16="http://schemas.microsoft.com/office/drawing/2014/main" id="{235F51D6-64ED-4D74-934B-74F8A772B078}"/>
              </a:ext>
            </a:extLst>
          </p:cNvPr>
          <p:cNvSpPr txBox="1">
            <a:spLocks noChangeArrowheads="1"/>
          </p:cNvSpPr>
          <p:nvPr/>
        </p:nvSpPr>
        <p:spPr bwMode="auto">
          <a:xfrm rot="5400000" flipH="1" flipV="1">
            <a:off x="5943601" y="2849562"/>
            <a:ext cx="79216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s-AR" b="1">
                <a:solidFill>
                  <a:srgbClr val="0000FF"/>
                </a:solidFill>
              </a:rPr>
              <a:t>PAS</a:t>
            </a:r>
          </a:p>
        </p:txBody>
      </p:sp>
      <p:sp>
        <p:nvSpPr>
          <p:cNvPr id="54279" name="Text Box 24">
            <a:extLst>
              <a:ext uri="{FF2B5EF4-FFF2-40B4-BE49-F238E27FC236}">
                <a16:creationId xmlns:a16="http://schemas.microsoft.com/office/drawing/2014/main" id="{A65CE8AD-8E13-430E-9035-E3B466DE26F4}"/>
              </a:ext>
            </a:extLst>
          </p:cNvPr>
          <p:cNvSpPr txBox="1">
            <a:spLocks noChangeArrowheads="1"/>
          </p:cNvSpPr>
          <p:nvPr/>
        </p:nvSpPr>
        <p:spPr bwMode="auto">
          <a:xfrm rot="10800000" flipH="1" flipV="1">
            <a:off x="7667625" y="1333500"/>
            <a:ext cx="792163"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s-AR" b="1">
                <a:solidFill>
                  <a:srgbClr val="0000FF"/>
                </a:solidFill>
              </a:rPr>
              <a:t>PAS</a:t>
            </a:r>
          </a:p>
        </p:txBody>
      </p:sp>
      <p:sp>
        <p:nvSpPr>
          <p:cNvPr id="54280" name="Text Box 25">
            <a:extLst>
              <a:ext uri="{FF2B5EF4-FFF2-40B4-BE49-F238E27FC236}">
                <a16:creationId xmlns:a16="http://schemas.microsoft.com/office/drawing/2014/main" id="{FCA8A084-3E24-43C8-8DEB-C4E784D9D121}"/>
              </a:ext>
            </a:extLst>
          </p:cNvPr>
          <p:cNvSpPr txBox="1">
            <a:spLocks noChangeArrowheads="1"/>
          </p:cNvSpPr>
          <p:nvPr/>
        </p:nvSpPr>
        <p:spPr bwMode="auto">
          <a:xfrm rot="10800000" flipH="1" flipV="1">
            <a:off x="7308850" y="2708275"/>
            <a:ext cx="431800" cy="214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s-AR" sz="800" b="1">
                <a:solidFill>
                  <a:srgbClr val="0000FF"/>
                </a:solidFill>
              </a:rPr>
              <a:t>PAS</a:t>
            </a:r>
          </a:p>
        </p:txBody>
      </p:sp>
      <p:pic>
        <p:nvPicPr>
          <p:cNvPr id="54281" name="Picture 26">
            <a:extLst>
              <a:ext uri="{FF2B5EF4-FFF2-40B4-BE49-F238E27FC236}">
                <a16:creationId xmlns:a16="http://schemas.microsoft.com/office/drawing/2014/main" id="{83C17DC8-7F5A-45C6-B44E-D14DA6D766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4797425"/>
            <a:ext cx="299720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Rectangle 27">
            <a:extLst>
              <a:ext uri="{FF2B5EF4-FFF2-40B4-BE49-F238E27FC236}">
                <a16:creationId xmlns:a16="http://schemas.microsoft.com/office/drawing/2014/main" id="{3EC2109D-DA4A-436C-A277-DFC95834A98A}"/>
              </a:ext>
            </a:extLst>
          </p:cNvPr>
          <p:cNvSpPr>
            <a:spLocks noChangeArrowheads="1"/>
          </p:cNvSpPr>
          <p:nvPr/>
        </p:nvSpPr>
        <p:spPr bwMode="auto">
          <a:xfrm>
            <a:off x="7380288" y="2492375"/>
            <a:ext cx="936625" cy="4032250"/>
          </a:xfrm>
          <a:prstGeom prst="rect">
            <a:avLst/>
          </a:prstGeom>
          <a:solidFill>
            <a:srgbClr val="FF0000">
              <a:alpha val="25098"/>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54283" name="Text Box 28">
            <a:extLst>
              <a:ext uri="{FF2B5EF4-FFF2-40B4-BE49-F238E27FC236}">
                <a16:creationId xmlns:a16="http://schemas.microsoft.com/office/drawing/2014/main" id="{2420EED5-CA24-4C1A-84AB-F9314A89E21E}"/>
              </a:ext>
            </a:extLst>
          </p:cNvPr>
          <p:cNvSpPr txBox="1">
            <a:spLocks noChangeArrowheads="1"/>
          </p:cNvSpPr>
          <p:nvPr/>
        </p:nvSpPr>
        <p:spPr bwMode="auto">
          <a:xfrm>
            <a:off x="4319588" y="4724400"/>
            <a:ext cx="48244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GB" altLang="es-AR">
                <a:solidFill>
                  <a:srgbClr val="FF0000"/>
                </a:solidFill>
              </a:rPr>
              <a:t>Anormalidades similares a las causadas por </a:t>
            </a:r>
            <a:r>
              <a:rPr lang="en-GB" altLang="es-AR" b="1">
                <a:solidFill>
                  <a:srgbClr val="FF0000"/>
                </a:solidFill>
              </a:rPr>
              <a:t>zimosan</a:t>
            </a:r>
          </a:p>
        </p:txBody>
      </p:sp>
      <p:grpSp>
        <p:nvGrpSpPr>
          <p:cNvPr id="54284" name="Group 29">
            <a:extLst>
              <a:ext uri="{FF2B5EF4-FFF2-40B4-BE49-F238E27FC236}">
                <a16:creationId xmlns:a16="http://schemas.microsoft.com/office/drawing/2014/main" id="{687A8BFA-A240-4C50-B9E4-837B56F5E6C2}"/>
              </a:ext>
            </a:extLst>
          </p:cNvPr>
          <p:cNvGrpSpPr>
            <a:grpSpLocks/>
          </p:cNvGrpSpPr>
          <p:nvPr/>
        </p:nvGrpSpPr>
        <p:grpSpPr bwMode="auto">
          <a:xfrm>
            <a:off x="250825" y="620713"/>
            <a:ext cx="1441450" cy="5400675"/>
            <a:chOff x="158" y="391"/>
            <a:chExt cx="908" cy="3402"/>
          </a:xfrm>
        </p:grpSpPr>
        <p:sp>
          <p:nvSpPr>
            <p:cNvPr id="54288" name="Line 30">
              <a:extLst>
                <a:ext uri="{FF2B5EF4-FFF2-40B4-BE49-F238E27FC236}">
                  <a16:creationId xmlns:a16="http://schemas.microsoft.com/office/drawing/2014/main" id="{E2938A90-2E9A-47C4-87C6-DA51E1B8D25B}"/>
                </a:ext>
              </a:extLst>
            </p:cNvPr>
            <p:cNvSpPr>
              <a:spLocks noChangeShapeType="1"/>
            </p:cNvSpPr>
            <p:nvPr/>
          </p:nvSpPr>
          <p:spPr bwMode="auto">
            <a:xfrm flipH="1">
              <a:off x="158" y="391"/>
              <a:ext cx="63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s-AR"/>
            </a:p>
          </p:txBody>
        </p:sp>
        <p:grpSp>
          <p:nvGrpSpPr>
            <p:cNvPr id="54289" name="Group 31">
              <a:extLst>
                <a:ext uri="{FF2B5EF4-FFF2-40B4-BE49-F238E27FC236}">
                  <a16:creationId xmlns:a16="http://schemas.microsoft.com/office/drawing/2014/main" id="{7F8B68A2-231C-4A0F-8C71-401A3F5EC2C7}"/>
                </a:ext>
              </a:extLst>
            </p:cNvPr>
            <p:cNvGrpSpPr>
              <a:grpSpLocks/>
            </p:cNvGrpSpPr>
            <p:nvPr/>
          </p:nvGrpSpPr>
          <p:grpSpPr bwMode="auto">
            <a:xfrm>
              <a:off x="158" y="391"/>
              <a:ext cx="908" cy="3402"/>
              <a:chOff x="158" y="391"/>
              <a:chExt cx="908" cy="3402"/>
            </a:xfrm>
          </p:grpSpPr>
          <p:sp>
            <p:nvSpPr>
              <p:cNvPr id="54290" name="Line 32">
                <a:extLst>
                  <a:ext uri="{FF2B5EF4-FFF2-40B4-BE49-F238E27FC236}">
                    <a16:creationId xmlns:a16="http://schemas.microsoft.com/office/drawing/2014/main" id="{7C5582E7-231C-454A-BBD3-471DADA73746}"/>
                  </a:ext>
                </a:extLst>
              </p:cNvPr>
              <p:cNvSpPr>
                <a:spLocks noChangeShapeType="1"/>
              </p:cNvSpPr>
              <p:nvPr/>
            </p:nvSpPr>
            <p:spPr bwMode="auto">
              <a:xfrm>
                <a:off x="158" y="391"/>
                <a:ext cx="0" cy="3402"/>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54291" name="Line 33">
                <a:extLst>
                  <a:ext uri="{FF2B5EF4-FFF2-40B4-BE49-F238E27FC236}">
                    <a16:creationId xmlns:a16="http://schemas.microsoft.com/office/drawing/2014/main" id="{5A29E4BF-6F5E-42D4-B56F-52F9D28BE02D}"/>
                  </a:ext>
                </a:extLst>
              </p:cNvPr>
              <p:cNvSpPr>
                <a:spLocks noChangeShapeType="1"/>
              </p:cNvSpPr>
              <p:nvPr/>
            </p:nvSpPr>
            <p:spPr bwMode="auto">
              <a:xfrm>
                <a:off x="158" y="3793"/>
                <a:ext cx="908" cy="0"/>
              </a:xfrm>
              <a:prstGeom prst="line">
                <a:avLst/>
              </a:prstGeom>
              <a:noFill/>
              <a:ln w="254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s-AR"/>
              </a:p>
            </p:txBody>
          </p:sp>
        </p:grpSp>
      </p:grpSp>
      <p:sp>
        <p:nvSpPr>
          <p:cNvPr id="54285" name="Text Box 34">
            <a:extLst>
              <a:ext uri="{FF2B5EF4-FFF2-40B4-BE49-F238E27FC236}">
                <a16:creationId xmlns:a16="http://schemas.microsoft.com/office/drawing/2014/main" id="{F8A29A28-C65C-41BA-8654-54AC6FE40E4B}"/>
              </a:ext>
            </a:extLst>
          </p:cNvPr>
          <p:cNvSpPr txBox="1">
            <a:spLocks noChangeArrowheads="1"/>
          </p:cNvSpPr>
          <p:nvPr/>
        </p:nvSpPr>
        <p:spPr bwMode="auto">
          <a:xfrm rot="5400000" flipH="1" flipV="1">
            <a:off x="-220662" y="2678112"/>
            <a:ext cx="1296988" cy="639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s-AR" sz="1200" b="1">
                <a:solidFill>
                  <a:srgbClr val="0000FF"/>
                </a:solidFill>
              </a:rPr>
              <a:t>Presion arterial sistemica (PAS)</a:t>
            </a:r>
          </a:p>
        </p:txBody>
      </p:sp>
      <p:sp>
        <p:nvSpPr>
          <p:cNvPr id="54286" name="Text Box 35">
            <a:extLst>
              <a:ext uri="{FF2B5EF4-FFF2-40B4-BE49-F238E27FC236}">
                <a16:creationId xmlns:a16="http://schemas.microsoft.com/office/drawing/2014/main" id="{C6A1CA1F-0343-4507-B2BF-2B5938C6916F}"/>
              </a:ext>
            </a:extLst>
          </p:cNvPr>
          <p:cNvSpPr txBox="1">
            <a:spLocks noChangeArrowheads="1"/>
          </p:cNvSpPr>
          <p:nvPr/>
        </p:nvSpPr>
        <p:spPr bwMode="auto">
          <a:xfrm>
            <a:off x="1908175" y="5229225"/>
            <a:ext cx="51117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s-AR" b="1">
                <a:solidFill>
                  <a:srgbClr val="FF0000"/>
                </a:solidFill>
              </a:rPr>
              <a:t>Gatilla activación C</a:t>
            </a:r>
            <a:r>
              <a:rPr lang="en-GB" altLang="es-AR">
                <a:solidFill>
                  <a:srgbClr val="0000FF"/>
                </a:solidFill>
              </a:rPr>
              <a:t> : deposición + degradación C3b plateau 5 ´</a:t>
            </a:r>
          </a:p>
          <a:p>
            <a:pPr eaLnBrk="1" hangingPunct="1">
              <a:spcBef>
                <a:spcPct val="50000"/>
              </a:spcBef>
            </a:pPr>
            <a:r>
              <a:rPr lang="en-GB" altLang="es-AR" b="1">
                <a:solidFill>
                  <a:srgbClr val="0000FF"/>
                </a:solidFill>
              </a:rPr>
              <a:t>Complejos </a:t>
            </a:r>
            <a:r>
              <a:rPr lang="en-GB" altLang="es-AR" b="1">
                <a:solidFill>
                  <a:srgbClr val="0000FF"/>
                </a:solidFill>
                <a:sym typeface="Symbol" panose="05050102010706020507" pitchFamily="18" charset="2"/>
              </a:rPr>
              <a:t>PM </a:t>
            </a:r>
            <a:r>
              <a:rPr lang="en-GB" altLang="es-AR" b="1">
                <a:solidFill>
                  <a:srgbClr val="0000FF"/>
                </a:solidFill>
                <a:cs typeface="Arial" panose="020B0604020202020204" pitchFamily="34" charset="0"/>
              </a:rPr>
              <a:t>C3b iCeb (C3-X)</a:t>
            </a:r>
          </a:p>
          <a:p>
            <a:pPr eaLnBrk="1" hangingPunct="1">
              <a:spcBef>
                <a:spcPct val="50000"/>
              </a:spcBef>
            </a:pPr>
            <a:r>
              <a:rPr lang="en-GB" altLang="es-AR" b="1">
                <a:solidFill>
                  <a:srgbClr val="0000FF"/>
                </a:solidFill>
                <a:sym typeface="Symbol" panose="05050102010706020507" pitchFamily="18" charset="2"/>
              </a:rPr>
              <a:t></a:t>
            </a:r>
            <a:r>
              <a:rPr lang="en-GB" altLang="es-AR"/>
              <a:t> </a:t>
            </a:r>
            <a:r>
              <a:rPr lang="en-GB" altLang="es-AR" b="1">
                <a:solidFill>
                  <a:srgbClr val="0000FF"/>
                </a:solidFill>
                <a:sym typeface="Symbol" panose="05050102010706020507" pitchFamily="18" charset="2"/>
              </a:rPr>
              <a:t></a:t>
            </a:r>
            <a:r>
              <a:rPr lang="en-GB" altLang="es-AR"/>
              <a:t> </a:t>
            </a:r>
            <a:r>
              <a:rPr lang="en-GB" altLang="es-AR" b="1">
                <a:solidFill>
                  <a:srgbClr val="0000FF"/>
                </a:solidFill>
                <a:cs typeface="Arial" panose="020B0604020202020204" pitchFamily="34" charset="0"/>
              </a:rPr>
              <a:t>SC5b-9 (marcador complejo terminal)</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8" descr="http://www.ultrazvuc.ru/UserFiles/Image/particlesize_surface_p0500.gif">
            <a:extLst>
              <a:ext uri="{FF2B5EF4-FFF2-40B4-BE49-F238E27FC236}">
                <a16:creationId xmlns:a16="http://schemas.microsoft.com/office/drawing/2014/main" id="{7F40D5DB-DDB3-4A32-86F8-B7CD55196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313" y="1428750"/>
            <a:ext cx="47625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4 CuadroTexto">
            <a:extLst>
              <a:ext uri="{FF2B5EF4-FFF2-40B4-BE49-F238E27FC236}">
                <a16:creationId xmlns:a16="http://schemas.microsoft.com/office/drawing/2014/main" id="{0A1BD201-DC59-4EA5-AC72-F40A721471A6}"/>
              </a:ext>
            </a:extLst>
          </p:cNvPr>
          <p:cNvSpPr txBox="1">
            <a:spLocks noChangeArrowheads="1"/>
          </p:cNvSpPr>
          <p:nvPr/>
        </p:nvSpPr>
        <p:spPr bwMode="auto">
          <a:xfrm>
            <a:off x="4929188" y="4572000"/>
            <a:ext cx="107156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AR" altLang="es-AR">
                <a:solidFill>
                  <a:srgbClr val="3333FF"/>
                </a:solidFill>
              </a:rPr>
              <a:t>100 nm</a:t>
            </a:r>
            <a:endParaRPr lang="en-US" altLang="es-AR">
              <a:solidFill>
                <a:srgbClr val="3333FF"/>
              </a:solidFill>
            </a:endParaRPr>
          </a:p>
        </p:txBody>
      </p:sp>
      <p:sp>
        <p:nvSpPr>
          <p:cNvPr id="32772" name="5 CuadroTexto">
            <a:extLst>
              <a:ext uri="{FF2B5EF4-FFF2-40B4-BE49-F238E27FC236}">
                <a16:creationId xmlns:a16="http://schemas.microsoft.com/office/drawing/2014/main" id="{BA212540-D0C6-4D2D-BD8E-CC2B6B70A781}"/>
              </a:ext>
            </a:extLst>
          </p:cNvPr>
          <p:cNvSpPr txBox="1">
            <a:spLocks noChangeArrowheads="1"/>
          </p:cNvSpPr>
          <p:nvPr/>
        </p:nvSpPr>
        <p:spPr bwMode="auto">
          <a:xfrm>
            <a:off x="6072188" y="4572000"/>
            <a:ext cx="107156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AR" altLang="es-AR">
                <a:solidFill>
                  <a:srgbClr val="FF3300"/>
                </a:solidFill>
              </a:rPr>
              <a:t>10 nm</a:t>
            </a:r>
            <a:endParaRPr lang="en-US" altLang="es-AR">
              <a:solidFill>
                <a:srgbClr val="FF3300"/>
              </a:solidFill>
            </a:endParaRPr>
          </a:p>
        </p:txBody>
      </p:sp>
      <p:cxnSp>
        <p:nvCxnSpPr>
          <p:cNvPr id="12" name="11 Conector recto de flecha">
            <a:extLst>
              <a:ext uri="{FF2B5EF4-FFF2-40B4-BE49-F238E27FC236}">
                <a16:creationId xmlns:a16="http://schemas.microsoft.com/office/drawing/2014/main" id="{E26FCB10-D8DC-409E-91D3-201457380D78}"/>
              </a:ext>
            </a:extLst>
          </p:cNvPr>
          <p:cNvCxnSpPr/>
          <p:nvPr/>
        </p:nvCxnSpPr>
        <p:spPr>
          <a:xfrm rot="16200000" flipH="1">
            <a:off x="4893469" y="4607719"/>
            <a:ext cx="1928813" cy="1000125"/>
          </a:xfrm>
          <a:prstGeom prst="straightConnector1">
            <a:avLst/>
          </a:prstGeom>
          <a:ln w="19050">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32774" name="12 CuadroTexto">
            <a:extLst>
              <a:ext uri="{FF2B5EF4-FFF2-40B4-BE49-F238E27FC236}">
                <a16:creationId xmlns:a16="http://schemas.microsoft.com/office/drawing/2014/main" id="{3766A4B6-264D-49A9-A062-CAB110402D81}"/>
              </a:ext>
            </a:extLst>
          </p:cNvPr>
          <p:cNvSpPr txBox="1">
            <a:spLocks noChangeArrowheads="1"/>
          </p:cNvSpPr>
          <p:nvPr/>
        </p:nvSpPr>
        <p:spPr bwMode="auto">
          <a:xfrm>
            <a:off x="6500813" y="5857875"/>
            <a:ext cx="1285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AR" altLang="es-AR">
                <a:solidFill>
                  <a:srgbClr val="3333FF"/>
                </a:solidFill>
              </a:rPr>
              <a:t>Doxil</a:t>
            </a:r>
          </a:p>
          <a:p>
            <a:pPr eaLnBrk="1" hangingPunct="1"/>
            <a:r>
              <a:rPr lang="es-AR" altLang="es-AR">
                <a:solidFill>
                  <a:srgbClr val="3333FF"/>
                </a:solidFill>
              </a:rPr>
              <a:t>Ambisome</a:t>
            </a:r>
            <a:endParaRPr lang="en-US" altLang="es-AR">
              <a:solidFill>
                <a:srgbClr val="3333FF"/>
              </a:solidFill>
            </a:endParaRPr>
          </a:p>
        </p:txBody>
      </p:sp>
      <p:cxnSp>
        <p:nvCxnSpPr>
          <p:cNvPr id="15" name="14 Conector recto de flecha">
            <a:extLst>
              <a:ext uri="{FF2B5EF4-FFF2-40B4-BE49-F238E27FC236}">
                <a16:creationId xmlns:a16="http://schemas.microsoft.com/office/drawing/2014/main" id="{E0781660-BF13-476D-95B9-96C5FE18F563}"/>
              </a:ext>
            </a:extLst>
          </p:cNvPr>
          <p:cNvCxnSpPr/>
          <p:nvPr/>
        </p:nvCxnSpPr>
        <p:spPr>
          <a:xfrm flipV="1">
            <a:off x="6286500" y="1785938"/>
            <a:ext cx="1643063" cy="285750"/>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32776" name="15 CuadroTexto">
            <a:extLst>
              <a:ext uri="{FF2B5EF4-FFF2-40B4-BE49-F238E27FC236}">
                <a16:creationId xmlns:a16="http://schemas.microsoft.com/office/drawing/2014/main" id="{2E96EDEB-1F4D-45D5-BB2A-30ABDAC08B36}"/>
              </a:ext>
            </a:extLst>
          </p:cNvPr>
          <p:cNvSpPr txBox="1">
            <a:spLocks noChangeArrowheads="1"/>
          </p:cNvSpPr>
          <p:nvPr/>
        </p:nvSpPr>
        <p:spPr bwMode="auto">
          <a:xfrm>
            <a:off x="7572375" y="1357313"/>
            <a:ext cx="157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AR" altLang="es-AR">
                <a:solidFill>
                  <a:srgbClr val="FF3300"/>
                </a:solidFill>
              </a:rPr>
              <a:t>dendrimeros</a:t>
            </a:r>
            <a:endParaRPr lang="en-US" altLang="es-AR">
              <a:solidFill>
                <a:srgbClr val="FF3300"/>
              </a:solidFill>
            </a:endParaRPr>
          </a:p>
        </p:txBody>
      </p:sp>
      <p:cxnSp>
        <p:nvCxnSpPr>
          <p:cNvPr id="18" name="17 Conector recto">
            <a:extLst>
              <a:ext uri="{FF2B5EF4-FFF2-40B4-BE49-F238E27FC236}">
                <a16:creationId xmlns:a16="http://schemas.microsoft.com/office/drawing/2014/main" id="{B8DFD31A-62AB-4EAD-8ED7-0A0AF64B7D72}"/>
              </a:ext>
            </a:extLst>
          </p:cNvPr>
          <p:cNvCxnSpPr/>
          <p:nvPr/>
        </p:nvCxnSpPr>
        <p:spPr>
          <a:xfrm rot="5400000">
            <a:off x="4894263" y="4464050"/>
            <a:ext cx="357188" cy="1587"/>
          </a:xfrm>
          <a:prstGeom prst="line">
            <a:avLst/>
          </a:prstGeom>
          <a:ln w="254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0" name="19 Conector recto">
            <a:extLst>
              <a:ext uri="{FF2B5EF4-FFF2-40B4-BE49-F238E27FC236}">
                <a16:creationId xmlns:a16="http://schemas.microsoft.com/office/drawing/2014/main" id="{0B46585F-9ABF-41BF-AA96-7FFE1527C2BE}"/>
              </a:ext>
            </a:extLst>
          </p:cNvPr>
          <p:cNvCxnSpPr/>
          <p:nvPr/>
        </p:nvCxnSpPr>
        <p:spPr>
          <a:xfrm rot="5400000">
            <a:off x="6109494" y="4464844"/>
            <a:ext cx="355600" cy="1588"/>
          </a:xfrm>
          <a:prstGeom prst="line">
            <a:avLst/>
          </a:prstGeom>
          <a:ln w="25400">
            <a:solidFill>
              <a:srgbClr val="FF3300"/>
            </a:solidFill>
          </a:ln>
        </p:spPr>
        <p:style>
          <a:lnRef idx="1">
            <a:schemeClr val="accent1"/>
          </a:lnRef>
          <a:fillRef idx="0">
            <a:schemeClr val="accent1"/>
          </a:fillRef>
          <a:effectRef idx="0">
            <a:schemeClr val="accent1"/>
          </a:effectRef>
          <a:fontRef idx="minor">
            <a:schemeClr val="tx1"/>
          </a:fontRef>
        </p:style>
      </p:cxnSp>
      <p:sp>
        <p:nvSpPr>
          <p:cNvPr id="21" name="20 CuadroTexto">
            <a:extLst>
              <a:ext uri="{FF2B5EF4-FFF2-40B4-BE49-F238E27FC236}">
                <a16:creationId xmlns:a16="http://schemas.microsoft.com/office/drawing/2014/main" id="{018E9A07-CF94-4AC7-850E-D9D749F16CAF}"/>
              </a:ext>
            </a:extLst>
          </p:cNvPr>
          <p:cNvSpPr txBox="1"/>
          <p:nvPr/>
        </p:nvSpPr>
        <p:spPr>
          <a:xfrm>
            <a:off x="0" y="142875"/>
            <a:ext cx="9144000" cy="461963"/>
          </a:xfrm>
          <a:prstGeom prst="rect">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es-AR" sz="2400" b="1" dirty="0">
                <a:cs typeface="Arial" pitchFamily="34" charset="0"/>
              </a:rPr>
              <a:t>Nano-objetos: gran cantidad de superficie total expuesta</a:t>
            </a: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21">
            <a:extLst>
              <a:ext uri="{FF2B5EF4-FFF2-40B4-BE49-F238E27FC236}">
                <a16:creationId xmlns:a16="http://schemas.microsoft.com/office/drawing/2014/main" id="{4DF01FAD-814F-482C-BF2E-8E4C1486FAC4}"/>
              </a:ext>
            </a:extLst>
          </p:cNvPr>
          <p:cNvSpPr txBox="1">
            <a:spLocks noChangeArrowheads="1"/>
          </p:cNvSpPr>
          <p:nvPr/>
        </p:nvSpPr>
        <p:spPr bwMode="auto">
          <a:xfrm>
            <a:off x="-74775" y="5297357"/>
            <a:ext cx="9143999"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s-AR" b="1" dirty="0">
                <a:solidFill>
                  <a:srgbClr val="FF0000"/>
                </a:solidFill>
              </a:rPr>
              <a:t>METILACION: </a:t>
            </a:r>
            <a:r>
              <a:rPr lang="en-GB" altLang="es-AR" b="1" dirty="0" err="1">
                <a:solidFill>
                  <a:srgbClr val="FF0000"/>
                </a:solidFill>
              </a:rPr>
              <a:t>Impide</a:t>
            </a:r>
            <a:r>
              <a:rPr lang="en-GB" altLang="es-AR" b="1" dirty="0">
                <a:solidFill>
                  <a:srgbClr val="FF0000"/>
                </a:solidFill>
              </a:rPr>
              <a:t> </a:t>
            </a:r>
            <a:r>
              <a:rPr lang="en-GB" altLang="es-AR" b="1" dirty="0" err="1">
                <a:solidFill>
                  <a:srgbClr val="FF0000"/>
                </a:solidFill>
              </a:rPr>
              <a:t>activacion</a:t>
            </a:r>
            <a:r>
              <a:rPr lang="en-GB" altLang="es-AR" b="1" dirty="0">
                <a:solidFill>
                  <a:srgbClr val="FF0000"/>
                </a:solidFill>
              </a:rPr>
              <a:t> de C</a:t>
            </a:r>
          </a:p>
        </p:txBody>
      </p:sp>
      <p:sp>
        <p:nvSpPr>
          <p:cNvPr id="55300" name="Rectangle 24">
            <a:extLst>
              <a:ext uri="{FF2B5EF4-FFF2-40B4-BE49-F238E27FC236}">
                <a16:creationId xmlns:a16="http://schemas.microsoft.com/office/drawing/2014/main" id="{B6DB325F-49A5-431C-92EE-DA6026DD0ABA}"/>
              </a:ext>
            </a:extLst>
          </p:cNvPr>
          <p:cNvSpPr>
            <a:spLocks noChangeArrowheads="1"/>
          </p:cNvSpPr>
          <p:nvPr/>
        </p:nvSpPr>
        <p:spPr bwMode="auto">
          <a:xfrm>
            <a:off x="358775" y="5661248"/>
            <a:ext cx="7921625"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s-AR" altLang="es-AR" sz="1200" dirty="0" err="1"/>
              <a:t>Likewise</a:t>
            </a:r>
            <a:r>
              <a:rPr lang="es-AR" altLang="es-AR" sz="1200" dirty="0"/>
              <a:t>, </a:t>
            </a:r>
            <a:r>
              <a:rPr lang="es-AR" altLang="es-AR" sz="1200" dirty="0" err="1"/>
              <a:t>the</a:t>
            </a:r>
            <a:r>
              <a:rPr lang="es-AR" altLang="es-AR" sz="1200" dirty="0"/>
              <a:t> </a:t>
            </a:r>
            <a:r>
              <a:rPr lang="es-AR" altLang="es-AR" sz="1200" dirty="0" err="1"/>
              <a:t>strong</a:t>
            </a:r>
            <a:r>
              <a:rPr lang="es-AR" altLang="es-AR" sz="1200" dirty="0"/>
              <a:t> C-</a:t>
            </a:r>
            <a:r>
              <a:rPr lang="es-AR" altLang="es-AR" sz="1200" dirty="0" err="1"/>
              <a:t>activating</a:t>
            </a:r>
            <a:r>
              <a:rPr lang="es-AR" altLang="es-AR" sz="1200" dirty="0"/>
              <a:t> </a:t>
            </a:r>
            <a:r>
              <a:rPr lang="es-AR" altLang="es-AR" sz="1200" dirty="0" err="1"/>
              <a:t>effect</a:t>
            </a:r>
            <a:r>
              <a:rPr lang="es-AR" altLang="es-AR" sz="1200" dirty="0"/>
              <a:t> </a:t>
            </a:r>
            <a:r>
              <a:rPr lang="es-AR" altLang="es-AR" sz="1200" dirty="0" err="1"/>
              <a:t>of</a:t>
            </a:r>
            <a:r>
              <a:rPr lang="es-AR" altLang="es-AR" sz="1200" dirty="0"/>
              <a:t> (</a:t>
            </a:r>
            <a:r>
              <a:rPr lang="es-AR" altLang="es-AR" sz="1200" dirty="0" err="1"/>
              <a:t>negatively</a:t>
            </a:r>
            <a:r>
              <a:rPr lang="es-AR" altLang="es-AR" sz="1200" dirty="0"/>
              <a:t> </a:t>
            </a:r>
            <a:r>
              <a:rPr lang="es-AR" altLang="es-AR" sz="1200" dirty="0" err="1"/>
              <a:t>charged</a:t>
            </a:r>
            <a:r>
              <a:rPr lang="es-AR" altLang="es-AR" sz="1200" dirty="0"/>
              <a:t>) </a:t>
            </a:r>
            <a:r>
              <a:rPr lang="es-AR" altLang="es-AR" sz="1200" dirty="0" err="1"/>
              <a:t>drug</a:t>
            </a:r>
            <a:r>
              <a:rPr lang="es-AR" altLang="es-AR" sz="1200" dirty="0"/>
              <a:t>-free </a:t>
            </a:r>
            <a:r>
              <a:rPr lang="es-AR" altLang="es-AR" sz="1200" dirty="0" err="1"/>
              <a:t>liposomes</a:t>
            </a:r>
            <a:r>
              <a:rPr lang="es-AR" altLang="es-AR" sz="1200" dirty="0"/>
              <a:t> </a:t>
            </a:r>
            <a:r>
              <a:rPr lang="es-AR" altLang="es-AR" sz="1200" dirty="0" err="1"/>
              <a:t>is</a:t>
            </a:r>
            <a:r>
              <a:rPr lang="es-AR" altLang="es-AR" sz="1200" dirty="0"/>
              <a:t> </a:t>
            </a:r>
            <a:r>
              <a:rPr lang="es-AR" altLang="es-AR" sz="1200" dirty="0" err="1"/>
              <a:t>hardly</a:t>
            </a:r>
            <a:r>
              <a:rPr lang="es-AR" altLang="es-AR" sz="1200" dirty="0"/>
              <a:t> </a:t>
            </a:r>
            <a:r>
              <a:rPr lang="es-AR" altLang="es-AR" sz="1200" dirty="0" err="1"/>
              <a:t>explainable</a:t>
            </a:r>
            <a:r>
              <a:rPr lang="es-AR" altLang="es-AR" sz="1200" dirty="0"/>
              <a:t> </a:t>
            </a:r>
            <a:r>
              <a:rPr lang="es-AR" altLang="es-AR" sz="1200" dirty="0" err="1"/>
              <a:t>by</a:t>
            </a:r>
            <a:r>
              <a:rPr lang="es-AR" altLang="es-AR" sz="1200" dirty="0"/>
              <a:t> </a:t>
            </a:r>
            <a:r>
              <a:rPr lang="es-AR" altLang="es-AR" sz="1200" dirty="0" err="1"/>
              <a:t>endotoxin</a:t>
            </a:r>
            <a:r>
              <a:rPr lang="es-AR" altLang="es-AR" sz="1200" dirty="0"/>
              <a:t> </a:t>
            </a:r>
            <a:r>
              <a:rPr lang="es-AR" altLang="es-AR" sz="1200" dirty="0" err="1"/>
              <a:t>contamination</a:t>
            </a:r>
            <a:r>
              <a:rPr lang="es-AR" altLang="es-AR" sz="1200" dirty="0"/>
              <a:t> </a:t>
            </a:r>
            <a:r>
              <a:rPr lang="es-AR" altLang="es-AR" sz="1200" dirty="0" err="1"/>
              <a:t>because</a:t>
            </a:r>
            <a:r>
              <a:rPr lang="es-AR" altLang="es-AR" sz="1200" dirty="0"/>
              <a:t>, </a:t>
            </a:r>
            <a:r>
              <a:rPr lang="es-AR" altLang="es-AR" sz="1200" dirty="0" err="1"/>
              <a:t>upon</a:t>
            </a:r>
            <a:r>
              <a:rPr lang="es-AR" altLang="es-AR" sz="1200" dirty="0"/>
              <a:t> </a:t>
            </a:r>
            <a:r>
              <a:rPr lang="es-AR" altLang="es-AR" sz="1200" dirty="0" err="1"/>
              <a:t>their</a:t>
            </a:r>
            <a:r>
              <a:rPr lang="es-AR" altLang="es-AR" sz="1200" dirty="0"/>
              <a:t> </a:t>
            </a:r>
            <a:r>
              <a:rPr lang="es-AR" altLang="es-AR" sz="1200" dirty="0" err="1"/>
              <a:t>preparation</a:t>
            </a:r>
            <a:r>
              <a:rPr lang="es-AR" altLang="es-AR" sz="1200" dirty="0"/>
              <a:t>, </a:t>
            </a:r>
            <a:r>
              <a:rPr lang="es-AR" altLang="es-AR" sz="1200" dirty="0" err="1"/>
              <a:t>they</a:t>
            </a:r>
            <a:r>
              <a:rPr lang="es-AR" altLang="es-AR" sz="1200" dirty="0"/>
              <a:t> </a:t>
            </a:r>
            <a:r>
              <a:rPr lang="es-AR" altLang="es-AR" sz="1200" dirty="0" err="1"/>
              <a:t>had</a:t>
            </a:r>
            <a:r>
              <a:rPr lang="es-AR" altLang="es-AR" sz="1200" dirty="0"/>
              <a:t> ≤0.5 EU/</a:t>
            </a:r>
            <a:r>
              <a:rPr lang="es-AR" altLang="es-AR" sz="1200" dirty="0" err="1"/>
              <a:t>mL</a:t>
            </a:r>
            <a:r>
              <a:rPr lang="es-AR" altLang="es-AR" sz="1200" dirty="0"/>
              <a:t> LPS (≤0.01-0.25 ng LPS/</a:t>
            </a:r>
            <a:r>
              <a:rPr lang="es-AR" altLang="es-AR" sz="1200" dirty="0" err="1"/>
              <a:t>mL</a:t>
            </a:r>
            <a:r>
              <a:rPr lang="es-AR" altLang="es-AR" sz="1200" dirty="0"/>
              <a:t>), </a:t>
            </a:r>
            <a:r>
              <a:rPr lang="es-AR" altLang="es-AR" sz="1200" dirty="0" err="1"/>
              <a:t>which</a:t>
            </a:r>
            <a:r>
              <a:rPr lang="es-AR" altLang="es-AR" sz="1200" dirty="0"/>
              <a:t> </a:t>
            </a:r>
            <a:r>
              <a:rPr lang="es-AR" altLang="es-AR" sz="1200" dirty="0" err="1"/>
              <a:t>is</a:t>
            </a:r>
            <a:r>
              <a:rPr lang="es-AR" altLang="es-AR" sz="1200" dirty="0"/>
              <a:t> </a:t>
            </a:r>
            <a:r>
              <a:rPr lang="es-AR" altLang="es-AR" sz="1200" dirty="0" err="1"/>
              <a:t>six</a:t>
            </a:r>
            <a:r>
              <a:rPr lang="es-AR" altLang="es-AR" sz="1200" dirty="0"/>
              <a:t> </a:t>
            </a:r>
            <a:r>
              <a:rPr lang="es-AR" altLang="es-AR" sz="1200" dirty="0" err="1"/>
              <a:t>to</a:t>
            </a:r>
            <a:r>
              <a:rPr lang="es-AR" altLang="es-AR" sz="1200" dirty="0"/>
              <a:t> </a:t>
            </a:r>
            <a:r>
              <a:rPr lang="es-AR" altLang="es-AR" sz="1200" dirty="0" err="1"/>
              <a:t>eight</a:t>
            </a:r>
            <a:r>
              <a:rPr lang="es-AR" altLang="es-AR" sz="1200" dirty="0"/>
              <a:t> </a:t>
            </a:r>
            <a:r>
              <a:rPr lang="es-AR" altLang="es-AR" sz="1200" dirty="0" err="1"/>
              <a:t>orders</a:t>
            </a:r>
            <a:r>
              <a:rPr lang="es-AR" altLang="es-AR" sz="1200" dirty="0"/>
              <a:t> </a:t>
            </a:r>
            <a:r>
              <a:rPr lang="es-AR" altLang="es-AR" sz="1200" dirty="0" err="1"/>
              <a:t>of</a:t>
            </a:r>
            <a:r>
              <a:rPr lang="es-AR" altLang="es-AR" sz="1200" dirty="0"/>
              <a:t> </a:t>
            </a:r>
            <a:r>
              <a:rPr lang="es-AR" altLang="es-AR" sz="1200" dirty="0" err="1"/>
              <a:t>magnitude</a:t>
            </a:r>
            <a:r>
              <a:rPr lang="es-AR" altLang="es-AR" sz="1200" dirty="0"/>
              <a:t> </a:t>
            </a:r>
            <a:r>
              <a:rPr lang="es-AR" altLang="es-AR" sz="1200" dirty="0" err="1"/>
              <a:t>lower</a:t>
            </a:r>
            <a:r>
              <a:rPr lang="es-AR" altLang="es-AR" sz="1200" dirty="0"/>
              <a:t> </a:t>
            </a:r>
            <a:r>
              <a:rPr lang="es-AR" altLang="es-AR" sz="1200" dirty="0" err="1"/>
              <a:t>than</a:t>
            </a:r>
            <a:r>
              <a:rPr lang="es-AR" altLang="es-AR" sz="1200" dirty="0"/>
              <a:t> </a:t>
            </a:r>
            <a:r>
              <a:rPr lang="es-AR" altLang="es-AR" sz="1200" dirty="0" err="1"/>
              <a:t>the</a:t>
            </a:r>
            <a:r>
              <a:rPr lang="es-AR" altLang="es-AR" sz="1200" dirty="0"/>
              <a:t> </a:t>
            </a:r>
            <a:r>
              <a:rPr lang="es-AR" altLang="es-AR" sz="1200" dirty="0" err="1"/>
              <a:t>reported</a:t>
            </a:r>
            <a:r>
              <a:rPr lang="es-AR" altLang="es-AR" sz="1200" dirty="0"/>
              <a:t> </a:t>
            </a:r>
            <a:r>
              <a:rPr lang="es-AR" altLang="es-AR" sz="1200" dirty="0" err="1"/>
              <a:t>minimum</a:t>
            </a:r>
            <a:r>
              <a:rPr lang="es-AR" altLang="es-AR" sz="1200" dirty="0"/>
              <a:t> </a:t>
            </a:r>
            <a:r>
              <a:rPr lang="es-AR" altLang="es-AR" sz="1200" dirty="0" err="1"/>
              <a:t>concentration</a:t>
            </a:r>
            <a:r>
              <a:rPr lang="es-AR" altLang="es-AR" sz="1200" dirty="0"/>
              <a:t> </a:t>
            </a:r>
            <a:r>
              <a:rPr lang="es-AR" altLang="es-AR" sz="1200" dirty="0" err="1"/>
              <a:t>of</a:t>
            </a:r>
            <a:r>
              <a:rPr lang="es-AR" altLang="es-AR" sz="1200" dirty="0"/>
              <a:t> LPS (200-500 μg/</a:t>
            </a:r>
            <a:r>
              <a:rPr lang="es-AR" altLang="es-AR" sz="1200" dirty="0" err="1"/>
              <a:t>mL</a:t>
            </a:r>
            <a:r>
              <a:rPr lang="es-AR" altLang="es-AR" sz="1200" dirty="0"/>
              <a:t>),41,42 </a:t>
            </a:r>
            <a:r>
              <a:rPr lang="es-AR" altLang="es-AR" sz="1200" dirty="0" err="1"/>
              <a:t>causing</a:t>
            </a:r>
            <a:r>
              <a:rPr lang="es-AR" altLang="es-AR" sz="1200" dirty="0"/>
              <a:t> short-</a:t>
            </a:r>
            <a:r>
              <a:rPr lang="es-AR" altLang="es-AR" sz="1200" dirty="0" err="1"/>
              <a:t>term</a:t>
            </a:r>
            <a:r>
              <a:rPr lang="es-AR" altLang="es-AR" sz="1200" dirty="0"/>
              <a:t> (</a:t>
            </a:r>
            <a:r>
              <a:rPr lang="es-AR" altLang="es-AR" sz="1200" dirty="0" err="1"/>
              <a:t>within</a:t>
            </a:r>
            <a:r>
              <a:rPr lang="es-AR" altLang="es-AR" sz="1200" dirty="0"/>
              <a:t> 1 </a:t>
            </a:r>
            <a:r>
              <a:rPr lang="es-AR" altLang="es-AR" sz="1200" dirty="0" err="1"/>
              <a:t>hour</a:t>
            </a:r>
            <a:r>
              <a:rPr lang="es-AR" altLang="es-AR" sz="1200" dirty="0"/>
              <a:t>) C </a:t>
            </a:r>
            <a:r>
              <a:rPr lang="es-AR" altLang="es-AR" sz="1200" dirty="0" err="1"/>
              <a:t>activation</a:t>
            </a:r>
            <a:r>
              <a:rPr lang="es-AR" altLang="es-AR" sz="1200" dirty="0"/>
              <a:t> in human plasma </a:t>
            </a:r>
            <a:r>
              <a:rPr lang="es-AR" altLang="es-AR" sz="1200" dirty="0" err="1"/>
              <a:t>or</a:t>
            </a:r>
            <a:r>
              <a:rPr lang="es-AR" altLang="es-AR" sz="1200" dirty="0"/>
              <a:t> </a:t>
            </a:r>
            <a:r>
              <a:rPr lang="es-AR" altLang="es-AR" sz="1200" dirty="0" err="1"/>
              <a:t>serum</a:t>
            </a:r>
            <a:r>
              <a:rPr lang="es-AR" altLang="es-AR" sz="1200" dirty="0"/>
              <a:t>.</a:t>
            </a:r>
          </a:p>
        </p:txBody>
      </p:sp>
      <p:sp>
        <p:nvSpPr>
          <p:cNvPr id="55301" name="Text Box 25">
            <a:extLst>
              <a:ext uri="{FF2B5EF4-FFF2-40B4-BE49-F238E27FC236}">
                <a16:creationId xmlns:a16="http://schemas.microsoft.com/office/drawing/2014/main" id="{E9BB966E-BFAD-4635-B8A2-B57DF76A78B1}"/>
              </a:ext>
            </a:extLst>
          </p:cNvPr>
          <p:cNvSpPr txBox="1">
            <a:spLocks noChangeArrowheads="1"/>
          </p:cNvSpPr>
          <p:nvPr/>
        </p:nvSpPr>
        <p:spPr bwMode="auto">
          <a:xfrm>
            <a:off x="150381" y="1395123"/>
            <a:ext cx="6553200"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AR" altLang="es-AR" dirty="0"/>
              <a:t>1) DOXIL (10%): superficie oval casi plana (</a:t>
            </a:r>
            <a:r>
              <a:rPr lang="es-AR" altLang="es-AR" dirty="0" err="1"/>
              <a:t>doxorrubicina</a:t>
            </a:r>
            <a:r>
              <a:rPr lang="es-AR" altLang="es-AR" dirty="0"/>
              <a:t> cristalina), </a:t>
            </a:r>
            <a:r>
              <a:rPr lang="es-AR" altLang="es-AR" dirty="0" err="1"/>
              <a:t>agregacion</a:t>
            </a:r>
            <a:r>
              <a:rPr lang="es-AR" altLang="es-AR" dirty="0"/>
              <a:t> causada por </a:t>
            </a:r>
            <a:r>
              <a:rPr lang="es-AR" altLang="es-AR" dirty="0" err="1"/>
              <a:t>doxorrubicina</a:t>
            </a:r>
            <a:r>
              <a:rPr lang="es-AR" altLang="es-AR" dirty="0"/>
              <a:t> </a:t>
            </a:r>
            <a:r>
              <a:rPr lang="es-AR" altLang="es-AR" dirty="0" err="1"/>
              <a:t>extravesicular</a:t>
            </a:r>
            <a:r>
              <a:rPr lang="es-AR" altLang="es-AR" dirty="0"/>
              <a:t> (</a:t>
            </a:r>
            <a:r>
              <a:rPr lang="es-AR" altLang="es-AR" b="1" dirty="0"/>
              <a:t>no</a:t>
            </a:r>
            <a:r>
              <a:rPr lang="es-AR" altLang="es-AR" dirty="0"/>
              <a:t>: 2 K-, 0.35 K-, and 12 K-PEG</a:t>
            </a:r>
            <a:r>
              <a:rPr lang="es-AR" altLang="es-AR" b="1" dirty="0"/>
              <a:t>PE</a:t>
            </a:r>
            <a:r>
              <a:rPr lang="es-AR" altLang="es-AR" dirty="0"/>
              <a:t>. 2K-PEG</a:t>
            </a:r>
            <a:r>
              <a:rPr lang="es-AR" altLang="es-AR" b="1" dirty="0"/>
              <a:t>DSPE</a:t>
            </a:r>
            <a:r>
              <a:rPr lang="es-AR" altLang="es-AR" dirty="0"/>
              <a:t>,2K-PEG-</a:t>
            </a:r>
            <a:r>
              <a:rPr lang="es-AR" altLang="es-AR" b="1" dirty="0"/>
              <a:t>DS</a:t>
            </a:r>
            <a:r>
              <a:rPr lang="es-AR" altLang="es-AR" dirty="0"/>
              <a:t>, 2K-PEG-</a:t>
            </a:r>
            <a:r>
              <a:rPr lang="es-AR" altLang="es-AR" b="1" dirty="0"/>
              <a:t>DSPG</a:t>
            </a:r>
            <a:r>
              <a:rPr lang="es-AR" altLang="es-AR" dirty="0"/>
              <a:t>, 2K-PEG-</a:t>
            </a:r>
            <a:r>
              <a:rPr lang="es-AR" altLang="es-AR" b="1" dirty="0"/>
              <a:t>EPG</a:t>
            </a:r>
            <a:r>
              <a:rPr lang="es-AR" altLang="es-AR" dirty="0"/>
              <a:t>). Muy variable en sueros pacientes sensibles.</a:t>
            </a:r>
          </a:p>
          <a:p>
            <a:pPr eaLnBrk="1" hangingPunct="1">
              <a:spcBef>
                <a:spcPct val="50000"/>
              </a:spcBef>
            </a:pPr>
            <a:r>
              <a:rPr lang="es-AR" altLang="es-AR" dirty="0"/>
              <a:t>2) Micelas mixtas </a:t>
            </a:r>
            <a:r>
              <a:rPr lang="es-AR" altLang="es-AR" dirty="0" err="1"/>
              <a:t>CremophorEL</a:t>
            </a:r>
            <a:r>
              <a:rPr lang="es-AR" altLang="es-AR" dirty="0"/>
              <a:t>: superficie activadora C3 </a:t>
            </a:r>
            <a:r>
              <a:rPr lang="es-AR" altLang="es-AR" dirty="0" err="1"/>
              <a:t>convertasa</a:t>
            </a:r>
            <a:r>
              <a:rPr lang="es-AR" altLang="es-AR" dirty="0"/>
              <a:t>, </a:t>
            </a:r>
            <a:r>
              <a:rPr lang="en-GB" altLang="es-AR" dirty="0">
                <a:solidFill>
                  <a:srgbClr val="FF0000"/>
                </a:solidFill>
              </a:rPr>
              <a:t>MICELAS </a:t>
            </a:r>
            <a:r>
              <a:rPr lang="en-GB" altLang="es-AR" dirty="0" err="1">
                <a:solidFill>
                  <a:srgbClr val="FF0000"/>
                </a:solidFill>
              </a:rPr>
              <a:t>poloxamero</a:t>
            </a:r>
            <a:r>
              <a:rPr lang="en-GB" altLang="es-AR" dirty="0">
                <a:solidFill>
                  <a:srgbClr val="FF0000"/>
                </a:solidFill>
              </a:rPr>
              <a:t> 188 / 407 </a:t>
            </a:r>
            <a:r>
              <a:rPr lang="en-GB" altLang="es-AR" b="1" dirty="0">
                <a:solidFill>
                  <a:srgbClr val="FF0000"/>
                </a:solidFill>
              </a:rPr>
              <a:t>ACTIVAN C</a:t>
            </a:r>
            <a:endParaRPr lang="es-AR" altLang="es-AR" dirty="0"/>
          </a:p>
          <a:p>
            <a:pPr eaLnBrk="1" hangingPunct="1">
              <a:spcBef>
                <a:spcPct val="50000"/>
              </a:spcBef>
            </a:pPr>
            <a:r>
              <a:rPr lang="es-AR" altLang="es-AR" dirty="0"/>
              <a:t>3) </a:t>
            </a:r>
            <a:r>
              <a:rPr lang="en-GB" altLang="es-AR" dirty="0"/>
              <a:t>MICELAS </a:t>
            </a:r>
            <a:r>
              <a:rPr lang="en-GB" altLang="es-AR" dirty="0" err="1"/>
              <a:t>methoxyPEG</a:t>
            </a:r>
            <a:r>
              <a:rPr lang="en-GB" altLang="es-AR" dirty="0"/>
              <a:t> 2000-5000-fosfolipidos (</a:t>
            </a:r>
            <a:r>
              <a:rPr lang="en-GB" altLang="es-AR" dirty="0" err="1"/>
              <a:t>mPEG</a:t>
            </a:r>
            <a:r>
              <a:rPr lang="en-GB" altLang="es-AR" dirty="0"/>
              <a:t>-PL) /PEG-DSPE 10-20 nm </a:t>
            </a:r>
            <a:r>
              <a:rPr lang="en-GB" altLang="es-AR" dirty="0" err="1"/>
              <a:t>diametro</a:t>
            </a:r>
            <a:r>
              <a:rPr lang="en-GB" altLang="es-AR" dirty="0"/>
              <a:t> </a:t>
            </a:r>
            <a:r>
              <a:rPr lang="en-GB" altLang="es-AR" b="1" dirty="0" err="1">
                <a:solidFill>
                  <a:srgbClr val="0000FF"/>
                </a:solidFill>
              </a:rPr>
              <a:t>impiden</a:t>
            </a:r>
            <a:r>
              <a:rPr lang="en-GB" altLang="es-AR" b="1" dirty="0">
                <a:solidFill>
                  <a:srgbClr val="0000FF"/>
                </a:solidFill>
              </a:rPr>
              <a:t> </a:t>
            </a:r>
            <a:r>
              <a:rPr lang="en-GB" altLang="es-AR" b="1" dirty="0" err="1">
                <a:solidFill>
                  <a:srgbClr val="0000FF"/>
                </a:solidFill>
              </a:rPr>
              <a:t>ensamblaje</a:t>
            </a:r>
            <a:r>
              <a:rPr lang="en-GB" altLang="es-AR" b="1" dirty="0">
                <a:solidFill>
                  <a:srgbClr val="0000FF"/>
                </a:solidFill>
              </a:rPr>
              <a:t> </a:t>
            </a:r>
            <a:r>
              <a:rPr lang="en-GB" altLang="es-AR" b="1" dirty="0" err="1">
                <a:solidFill>
                  <a:srgbClr val="0000FF"/>
                </a:solidFill>
              </a:rPr>
              <a:t>convertasas</a:t>
            </a:r>
            <a:r>
              <a:rPr lang="en-GB" altLang="es-AR" b="1" dirty="0">
                <a:solidFill>
                  <a:srgbClr val="0000FF"/>
                </a:solidFill>
              </a:rPr>
              <a:t>. No hay </a:t>
            </a:r>
            <a:r>
              <a:rPr lang="en-GB" altLang="es-AR" b="1" dirty="0" err="1">
                <a:solidFill>
                  <a:srgbClr val="0000FF"/>
                </a:solidFill>
              </a:rPr>
              <a:t>contribucion</a:t>
            </a:r>
            <a:r>
              <a:rPr lang="en-GB" altLang="es-AR" b="1" dirty="0">
                <a:solidFill>
                  <a:srgbClr val="0000FF"/>
                </a:solidFill>
              </a:rPr>
              <a:t> al </a:t>
            </a:r>
            <a:r>
              <a:rPr lang="en-GB" altLang="es-AR" b="1" dirty="0" err="1">
                <a:solidFill>
                  <a:srgbClr val="0000FF"/>
                </a:solidFill>
              </a:rPr>
              <a:t>tickover</a:t>
            </a:r>
            <a:r>
              <a:rPr lang="en-GB" altLang="es-AR" b="1" dirty="0">
                <a:solidFill>
                  <a:srgbClr val="0000FF"/>
                </a:solidFill>
              </a:rPr>
              <a:t> C3 (sin </a:t>
            </a:r>
            <a:r>
              <a:rPr lang="en-GB" altLang="es-AR" b="1" dirty="0" err="1">
                <a:solidFill>
                  <a:srgbClr val="0000FF"/>
                </a:solidFill>
              </a:rPr>
              <a:t>atrapamiento</a:t>
            </a:r>
            <a:r>
              <a:rPr lang="en-GB" altLang="es-AR" b="1" dirty="0">
                <a:solidFill>
                  <a:srgbClr val="0000FF"/>
                </a:solidFill>
              </a:rPr>
              <a:t> </a:t>
            </a:r>
            <a:r>
              <a:rPr lang="en-GB" altLang="es-AR" b="1" dirty="0" err="1">
                <a:solidFill>
                  <a:srgbClr val="0000FF"/>
                </a:solidFill>
              </a:rPr>
              <a:t>en</a:t>
            </a:r>
            <a:r>
              <a:rPr lang="en-GB" altLang="es-AR" b="1" dirty="0">
                <a:solidFill>
                  <a:srgbClr val="0000FF"/>
                </a:solidFill>
              </a:rPr>
              <a:t> PEG)</a:t>
            </a:r>
          </a:p>
          <a:p>
            <a:pPr eaLnBrk="1" hangingPunct="1">
              <a:spcBef>
                <a:spcPct val="50000"/>
              </a:spcBef>
            </a:pPr>
            <a:r>
              <a:rPr lang="es-AR" altLang="es-AR" dirty="0"/>
              <a:t>4) </a:t>
            </a:r>
            <a:r>
              <a:rPr lang="es-AR" altLang="es-AR" dirty="0" err="1"/>
              <a:t>Ambisome</a:t>
            </a:r>
            <a:r>
              <a:rPr lang="es-AR" altLang="es-AR" dirty="0"/>
              <a:t>: intenso efecto CARPA, sin variaciones (30%).</a:t>
            </a:r>
          </a:p>
        </p:txBody>
      </p:sp>
      <p:pic>
        <p:nvPicPr>
          <p:cNvPr id="2050" name="Picture 2" descr="http://img.medscapestatic.com/pi/features/drugdirectory/octupdate/ALZ09600.jpg">
            <a:extLst>
              <a:ext uri="{FF2B5EF4-FFF2-40B4-BE49-F238E27FC236}">
                <a16:creationId xmlns:a16="http://schemas.microsoft.com/office/drawing/2014/main" id="{8EAA20C7-A4B5-469C-9CE4-39BDB5AB44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183"/>
          <a:stretch/>
        </p:blipFill>
        <p:spPr bwMode="auto">
          <a:xfrm>
            <a:off x="6703581" y="1412776"/>
            <a:ext cx="2408992" cy="2057400"/>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F2C8274F-0AA0-4AE3-9107-4984F5B3C519}"/>
              </a:ext>
            </a:extLst>
          </p:cNvPr>
          <p:cNvSpPr txBox="1"/>
          <p:nvPr/>
        </p:nvSpPr>
        <p:spPr>
          <a:xfrm>
            <a:off x="0" y="-27384"/>
            <a:ext cx="9144000" cy="830997"/>
          </a:xfrm>
          <a:prstGeom prst="rect">
            <a:avLst/>
          </a:prstGeom>
          <a:noFill/>
          <a:ln w="38100">
            <a:solidFill>
              <a:schemeClr val="tx1"/>
            </a:solidFill>
          </a:ln>
        </p:spPr>
        <p:txBody>
          <a:bodyPr wrap="square" rtlCol="0">
            <a:spAutoFit/>
          </a:bodyPr>
          <a:lstStyle/>
          <a:p>
            <a:pPr algn="ctr"/>
            <a:r>
              <a:rPr lang="es-AR" sz="2400" b="1" dirty="0"/>
              <a:t>Efecto CARPA: </a:t>
            </a:r>
            <a:r>
              <a:rPr lang="es-AR" altLang="es-AR" sz="2400" b="1" dirty="0"/>
              <a:t>Factores mas importantes en la </a:t>
            </a:r>
            <a:r>
              <a:rPr lang="es-AR" altLang="es-AR" sz="2400" b="1" dirty="0" err="1"/>
              <a:t>reactogenicidad</a:t>
            </a:r>
            <a:r>
              <a:rPr lang="es-AR" altLang="es-AR" sz="2400" b="1" dirty="0"/>
              <a:t> de </a:t>
            </a:r>
            <a:r>
              <a:rPr lang="es-AR" altLang="es-AR" sz="2400" b="1" dirty="0" err="1"/>
              <a:t>nanoestructuras</a:t>
            </a:r>
            <a:endParaRPr lang="es-AR" sz="2400" b="1" dirty="0"/>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27">
            <a:extLst>
              <a:ext uri="{FF2B5EF4-FFF2-40B4-BE49-F238E27FC236}">
                <a16:creationId xmlns:a16="http://schemas.microsoft.com/office/drawing/2014/main" id="{3C70985B-1A78-4483-ACDE-CBE4F3F13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522288"/>
            <a:ext cx="582295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28">
            <a:extLst>
              <a:ext uri="{FF2B5EF4-FFF2-40B4-BE49-F238E27FC236}">
                <a16:creationId xmlns:a16="http://schemas.microsoft.com/office/drawing/2014/main" id="{FD65D6E0-55A7-4D99-947D-C08CF68F7F1B}"/>
              </a:ext>
            </a:extLst>
          </p:cNvPr>
          <p:cNvSpPr txBox="1">
            <a:spLocks noChangeArrowheads="1"/>
          </p:cNvSpPr>
          <p:nvPr/>
        </p:nvSpPr>
        <p:spPr bwMode="auto">
          <a:xfrm>
            <a:off x="611188" y="115888"/>
            <a:ext cx="44656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b="1">
                <a:solidFill>
                  <a:srgbClr val="FF3300"/>
                </a:solidFill>
              </a:rPr>
              <a:t>PAP: presión arterial pulmonar</a:t>
            </a:r>
          </a:p>
        </p:txBody>
      </p:sp>
      <p:sp>
        <p:nvSpPr>
          <p:cNvPr id="20510" name="Text Box 30">
            <a:extLst>
              <a:ext uri="{FF2B5EF4-FFF2-40B4-BE49-F238E27FC236}">
                <a16:creationId xmlns:a16="http://schemas.microsoft.com/office/drawing/2014/main" id="{64022BBB-A9D2-4C3A-A1B8-5DEEA0DC94E0}"/>
              </a:ext>
            </a:extLst>
          </p:cNvPr>
          <p:cNvSpPr txBox="1">
            <a:spLocks noChangeArrowheads="1"/>
          </p:cNvSpPr>
          <p:nvPr/>
        </p:nvSpPr>
        <p:spPr bwMode="auto">
          <a:xfrm>
            <a:off x="1258888" y="2178050"/>
            <a:ext cx="338296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a:solidFill>
                  <a:srgbClr val="3333FF"/>
                </a:solidFill>
              </a:rPr>
              <a:t>Desensibilización=Taquifilaxia</a:t>
            </a:r>
          </a:p>
        </p:txBody>
      </p:sp>
      <p:sp>
        <p:nvSpPr>
          <p:cNvPr id="20509" name="Rectangle 29">
            <a:extLst>
              <a:ext uri="{FF2B5EF4-FFF2-40B4-BE49-F238E27FC236}">
                <a16:creationId xmlns:a16="http://schemas.microsoft.com/office/drawing/2014/main" id="{A1BAB0E0-1729-43A6-92E5-12B57511FF91}"/>
              </a:ext>
            </a:extLst>
          </p:cNvPr>
          <p:cNvSpPr>
            <a:spLocks noChangeArrowheads="1"/>
          </p:cNvSpPr>
          <p:nvPr/>
        </p:nvSpPr>
        <p:spPr bwMode="auto">
          <a:xfrm>
            <a:off x="684213" y="3043238"/>
            <a:ext cx="4464050" cy="719137"/>
          </a:xfrm>
          <a:prstGeom prst="rect">
            <a:avLst/>
          </a:prstGeom>
          <a:solidFill>
            <a:srgbClr val="66FF66">
              <a:alpha val="50195"/>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grpSp>
        <p:nvGrpSpPr>
          <p:cNvPr id="2" name="Group 35">
            <a:extLst>
              <a:ext uri="{FF2B5EF4-FFF2-40B4-BE49-F238E27FC236}">
                <a16:creationId xmlns:a16="http://schemas.microsoft.com/office/drawing/2014/main" id="{275FB26F-A96C-414F-95E2-24A71B3E7320}"/>
              </a:ext>
            </a:extLst>
          </p:cNvPr>
          <p:cNvGrpSpPr>
            <a:grpSpLocks/>
          </p:cNvGrpSpPr>
          <p:nvPr/>
        </p:nvGrpSpPr>
        <p:grpSpPr bwMode="auto">
          <a:xfrm>
            <a:off x="323850" y="2781300"/>
            <a:ext cx="8820150" cy="4076700"/>
            <a:chOff x="204" y="1752"/>
            <a:chExt cx="5556" cy="2568"/>
          </a:xfrm>
        </p:grpSpPr>
        <p:pic>
          <p:nvPicPr>
            <p:cNvPr id="56330" name="Picture 31">
              <a:extLst>
                <a:ext uri="{FF2B5EF4-FFF2-40B4-BE49-F238E27FC236}">
                  <a16:creationId xmlns:a16="http://schemas.microsoft.com/office/drawing/2014/main" id="{A2394644-F062-487A-89AC-D3ED4682B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 y="2119"/>
              <a:ext cx="2609" cy="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1" name="Text Box 32">
              <a:extLst>
                <a:ext uri="{FF2B5EF4-FFF2-40B4-BE49-F238E27FC236}">
                  <a16:creationId xmlns:a16="http://schemas.microsoft.com/office/drawing/2014/main" id="{6BB31D07-9A8F-4A74-B2F7-3EDE0A64E118}"/>
                </a:ext>
              </a:extLst>
            </p:cNvPr>
            <p:cNvSpPr txBox="1">
              <a:spLocks noChangeArrowheads="1"/>
            </p:cNvSpPr>
            <p:nvPr/>
          </p:nvSpPr>
          <p:spPr bwMode="auto">
            <a:xfrm>
              <a:off x="3833" y="1752"/>
              <a:ext cx="192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b="1">
                  <a:solidFill>
                    <a:schemeClr val="hlink"/>
                  </a:solidFill>
                </a:rPr>
                <a:t>PAS: presión arterial sistémica </a:t>
              </a:r>
            </a:p>
          </p:txBody>
        </p:sp>
        <p:sp>
          <p:nvSpPr>
            <p:cNvPr id="56332" name="Rectangle 33">
              <a:extLst>
                <a:ext uri="{FF2B5EF4-FFF2-40B4-BE49-F238E27FC236}">
                  <a16:creationId xmlns:a16="http://schemas.microsoft.com/office/drawing/2014/main" id="{6A3F368F-D5B4-4ACF-8511-4F618675734F}"/>
                </a:ext>
              </a:extLst>
            </p:cNvPr>
            <p:cNvSpPr>
              <a:spLocks noChangeArrowheads="1"/>
            </p:cNvSpPr>
            <p:nvPr/>
          </p:nvSpPr>
          <p:spPr bwMode="auto">
            <a:xfrm>
              <a:off x="204" y="2886"/>
              <a:ext cx="2880"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s-AR" altLang="es-AR" sz="1200" b="1">
                  <a:solidFill>
                    <a:schemeClr val="hlink"/>
                  </a:solidFill>
                </a:rPr>
                <a:t>Fig. 2. Systemic arterial pressure (SAP) changes in pigs following repetitive injections of Doxil and zymosan</a:t>
              </a:r>
              <a:r>
                <a:rPr lang="es-AR" altLang="es-AR" sz="1200" b="1"/>
                <a:t>. Different symbols identify different animals, to which the indicated doses of Doxil and zymosan were injected at 20–30 min intervals, in the order shown. Doxil dose is expressed as phospholipid mg/kg. The figure gives the standard deviation (SD) values (italicized values above the data points) as a quantitative marker of inter-animal variation.</a:t>
              </a:r>
            </a:p>
          </p:txBody>
        </p:sp>
      </p:grpSp>
      <p:sp>
        <p:nvSpPr>
          <p:cNvPr id="20514" name="Rectangle 34">
            <a:extLst>
              <a:ext uri="{FF2B5EF4-FFF2-40B4-BE49-F238E27FC236}">
                <a16:creationId xmlns:a16="http://schemas.microsoft.com/office/drawing/2014/main" id="{63DD005B-E530-4837-AA34-F8CBD566A97F}"/>
              </a:ext>
            </a:extLst>
          </p:cNvPr>
          <p:cNvSpPr>
            <a:spLocks noChangeArrowheads="1"/>
          </p:cNvSpPr>
          <p:nvPr/>
        </p:nvSpPr>
        <p:spPr bwMode="auto">
          <a:xfrm>
            <a:off x="5867400" y="426421"/>
            <a:ext cx="3276600" cy="2282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AR" altLang="es-AR" sz="1200" b="1" dirty="0">
                <a:solidFill>
                  <a:srgbClr val="FF3300"/>
                </a:solidFill>
              </a:rPr>
              <a:t>Fig. 1. </a:t>
            </a:r>
            <a:r>
              <a:rPr lang="es-AR" altLang="es-AR" sz="1200" b="1" dirty="0" err="1">
                <a:solidFill>
                  <a:srgbClr val="FF3300"/>
                </a:solidFill>
              </a:rPr>
              <a:t>Tachyphylactic</a:t>
            </a:r>
            <a:r>
              <a:rPr lang="es-AR" altLang="es-AR" sz="1200" b="1" dirty="0">
                <a:solidFill>
                  <a:srgbClr val="FF3300"/>
                </a:solidFill>
              </a:rPr>
              <a:t> </a:t>
            </a:r>
            <a:r>
              <a:rPr lang="es-AR" altLang="es-AR" sz="1200" b="1" dirty="0" err="1">
                <a:solidFill>
                  <a:srgbClr val="FF3300"/>
                </a:solidFill>
              </a:rPr>
              <a:t>pulmonary</a:t>
            </a:r>
            <a:r>
              <a:rPr lang="es-AR" altLang="es-AR" sz="1200" b="1" dirty="0">
                <a:solidFill>
                  <a:srgbClr val="FF3300"/>
                </a:solidFill>
              </a:rPr>
              <a:t> arterial </a:t>
            </a:r>
            <a:r>
              <a:rPr lang="es-AR" altLang="es-AR" sz="1200" b="1" dirty="0" err="1">
                <a:solidFill>
                  <a:srgbClr val="FF3300"/>
                </a:solidFill>
              </a:rPr>
              <a:t>pressure</a:t>
            </a:r>
            <a:r>
              <a:rPr lang="es-AR" altLang="es-AR" sz="1200" b="1" dirty="0">
                <a:solidFill>
                  <a:srgbClr val="FF3300"/>
                </a:solidFill>
              </a:rPr>
              <a:t> response </a:t>
            </a:r>
            <a:r>
              <a:rPr lang="es-AR" altLang="es-AR" sz="1200" b="1" dirty="0" err="1">
                <a:solidFill>
                  <a:srgbClr val="FF3300"/>
                </a:solidFill>
              </a:rPr>
              <a:t>to</a:t>
            </a:r>
            <a:r>
              <a:rPr lang="es-AR" altLang="es-AR" sz="1200" b="1" dirty="0">
                <a:solidFill>
                  <a:srgbClr val="FF3300"/>
                </a:solidFill>
              </a:rPr>
              <a:t> serial </a:t>
            </a:r>
            <a:r>
              <a:rPr lang="es-AR" altLang="es-AR" sz="1200" b="1" dirty="0" err="1">
                <a:solidFill>
                  <a:srgbClr val="FF3300"/>
                </a:solidFill>
              </a:rPr>
              <a:t>bolus</a:t>
            </a:r>
            <a:r>
              <a:rPr lang="es-AR" altLang="es-AR" sz="1200" b="1" dirty="0">
                <a:solidFill>
                  <a:srgbClr val="FF3300"/>
                </a:solidFill>
              </a:rPr>
              <a:t> </a:t>
            </a:r>
            <a:r>
              <a:rPr lang="es-AR" altLang="es-AR" sz="1200" b="1" dirty="0" err="1">
                <a:solidFill>
                  <a:srgbClr val="FF3300"/>
                </a:solidFill>
              </a:rPr>
              <a:t>injections</a:t>
            </a:r>
            <a:r>
              <a:rPr lang="es-AR" altLang="es-AR" sz="1200" b="1" dirty="0">
                <a:solidFill>
                  <a:srgbClr val="FF3300"/>
                </a:solidFill>
              </a:rPr>
              <a:t> </a:t>
            </a:r>
            <a:r>
              <a:rPr lang="es-AR" altLang="es-AR" sz="1200" b="1" dirty="0" err="1">
                <a:solidFill>
                  <a:srgbClr val="FF3300"/>
                </a:solidFill>
              </a:rPr>
              <a:t>of</a:t>
            </a:r>
            <a:r>
              <a:rPr lang="es-AR" altLang="es-AR" sz="1200" b="1" dirty="0">
                <a:solidFill>
                  <a:srgbClr val="FF3300"/>
                </a:solidFill>
              </a:rPr>
              <a:t> </a:t>
            </a:r>
            <a:r>
              <a:rPr lang="es-AR" altLang="es-AR" sz="1200" b="1" dirty="0" err="1">
                <a:solidFill>
                  <a:srgbClr val="FF3300"/>
                </a:solidFill>
              </a:rPr>
              <a:t>Doxil</a:t>
            </a:r>
            <a:r>
              <a:rPr lang="es-AR" altLang="es-AR" sz="1200" b="1" dirty="0"/>
              <a:t>. </a:t>
            </a:r>
            <a:r>
              <a:rPr lang="es-AR" altLang="es-AR" sz="1200" b="1" dirty="0" err="1"/>
              <a:t>Doxil</a:t>
            </a:r>
            <a:r>
              <a:rPr lang="es-AR" altLang="es-AR" sz="1200" b="1" dirty="0"/>
              <a:t> </a:t>
            </a:r>
            <a:r>
              <a:rPr lang="es-AR" altLang="es-AR" sz="1200" b="1" dirty="0" err="1"/>
              <a:t>was</a:t>
            </a:r>
            <a:r>
              <a:rPr lang="es-AR" altLang="es-AR" sz="1200" b="1" dirty="0"/>
              <a:t> </a:t>
            </a:r>
            <a:r>
              <a:rPr lang="es-AR" altLang="es-AR" sz="1200" b="1" dirty="0" err="1"/>
              <a:t>repeatedly</a:t>
            </a:r>
            <a:r>
              <a:rPr lang="es-AR" altLang="es-AR" sz="1200" b="1" dirty="0"/>
              <a:t> </a:t>
            </a:r>
            <a:r>
              <a:rPr lang="es-AR" altLang="es-AR" sz="1200" b="1" dirty="0" err="1"/>
              <a:t>injected</a:t>
            </a:r>
            <a:r>
              <a:rPr lang="es-AR" altLang="es-AR" sz="1200" b="1" dirty="0"/>
              <a:t> in a </a:t>
            </a:r>
            <a:r>
              <a:rPr lang="es-AR" altLang="es-AR" sz="1200" b="1" dirty="0" err="1"/>
              <a:t>pig</a:t>
            </a:r>
            <a:r>
              <a:rPr lang="es-AR" altLang="es-AR" sz="1200" b="1" dirty="0"/>
              <a:t> </a:t>
            </a:r>
            <a:r>
              <a:rPr lang="es-AR" altLang="es-AR" sz="1200" b="1" dirty="0" err="1"/>
              <a:t>i.v</a:t>
            </a:r>
            <a:r>
              <a:rPr lang="es-AR" altLang="es-AR" sz="1200" b="1" dirty="0"/>
              <a:t>. at </a:t>
            </a:r>
            <a:r>
              <a:rPr lang="es-AR" altLang="es-AR" sz="1200" b="1" dirty="0" err="1"/>
              <a:t>the</a:t>
            </a:r>
            <a:r>
              <a:rPr lang="es-AR" altLang="es-AR" sz="1200" b="1" dirty="0"/>
              <a:t> time </a:t>
            </a:r>
            <a:r>
              <a:rPr lang="es-AR" altLang="es-AR" sz="1200" b="1" dirty="0" err="1"/>
              <a:t>points</a:t>
            </a:r>
            <a:r>
              <a:rPr lang="es-AR" altLang="es-AR" sz="1200" b="1" dirty="0"/>
              <a:t> </a:t>
            </a:r>
            <a:r>
              <a:rPr lang="es-AR" altLang="es-AR" sz="1200" b="1" dirty="0" err="1"/>
              <a:t>shown</a:t>
            </a:r>
            <a:r>
              <a:rPr lang="es-AR" altLang="es-AR" sz="1200" b="1" dirty="0"/>
              <a:t> </a:t>
            </a:r>
            <a:r>
              <a:rPr lang="es-AR" altLang="es-AR" sz="1200" b="1" dirty="0" err="1"/>
              <a:t>by</a:t>
            </a:r>
            <a:r>
              <a:rPr lang="es-AR" altLang="es-AR" sz="1200" b="1" dirty="0"/>
              <a:t> </a:t>
            </a:r>
            <a:r>
              <a:rPr lang="es-AR" altLang="es-AR" sz="1200" b="1" dirty="0" err="1"/>
              <a:t>the</a:t>
            </a:r>
            <a:r>
              <a:rPr lang="es-AR" altLang="es-AR" sz="1200" b="1" dirty="0"/>
              <a:t> </a:t>
            </a:r>
            <a:r>
              <a:rPr lang="es-AR" altLang="es-AR" sz="1200" b="1" dirty="0" err="1"/>
              <a:t>arrows</a:t>
            </a:r>
            <a:r>
              <a:rPr lang="es-AR" altLang="es-AR" sz="1200" b="1" dirty="0"/>
              <a:t>. </a:t>
            </a:r>
            <a:r>
              <a:rPr lang="es-AR" altLang="es-AR" sz="1200" b="1" dirty="0" err="1"/>
              <a:t>The</a:t>
            </a:r>
            <a:r>
              <a:rPr lang="es-AR" altLang="es-AR" sz="1200" b="1" dirty="0"/>
              <a:t> 1st, 2nd, and 3rd </a:t>
            </a:r>
            <a:r>
              <a:rPr lang="es-AR" altLang="es-AR" sz="1200" b="1" dirty="0" err="1"/>
              <a:t>boluses</a:t>
            </a:r>
            <a:r>
              <a:rPr lang="es-AR" altLang="es-AR" sz="1200" b="1" dirty="0"/>
              <a:t> </a:t>
            </a:r>
            <a:r>
              <a:rPr lang="es-AR" altLang="es-AR" sz="1200" b="1" dirty="0" err="1"/>
              <a:t>contained</a:t>
            </a:r>
            <a:r>
              <a:rPr lang="es-AR" altLang="es-AR" sz="1200" b="1" dirty="0"/>
              <a:t> 0.01, 0.01 and 0.05 mg/kg </a:t>
            </a:r>
            <a:r>
              <a:rPr lang="es-AR" altLang="es-AR" sz="1200" b="1" dirty="0" err="1"/>
              <a:t>doxorubicin</a:t>
            </a:r>
            <a:r>
              <a:rPr lang="es-AR" altLang="es-AR" sz="1200" b="1" dirty="0"/>
              <a:t> (0.06, 0.06 and 0.3 mg </a:t>
            </a:r>
            <a:r>
              <a:rPr lang="es-AR" altLang="es-AR" sz="1200" b="1" dirty="0" err="1"/>
              <a:t>phospholipid</a:t>
            </a:r>
            <a:r>
              <a:rPr lang="es-AR" altLang="es-AR" sz="1200" b="1" dirty="0"/>
              <a:t>/kg), </a:t>
            </a:r>
            <a:r>
              <a:rPr lang="es-AR" altLang="es-AR" sz="1200" b="1" dirty="0" err="1"/>
              <a:t>respectively</a:t>
            </a:r>
            <a:r>
              <a:rPr lang="es-AR" altLang="es-AR" sz="1200" b="1" dirty="0"/>
              <a:t>, </a:t>
            </a:r>
            <a:r>
              <a:rPr lang="es-AR" altLang="es-AR" sz="1200" b="1" dirty="0" err="1"/>
              <a:t>while</a:t>
            </a:r>
            <a:r>
              <a:rPr lang="es-AR" altLang="es-AR" sz="1200" b="1" dirty="0"/>
              <a:t> </a:t>
            </a:r>
            <a:r>
              <a:rPr lang="es-AR" altLang="es-AR" sz="1200" b="1" dirty="0" err="1"/>
              <a:t>the</a:t>
            </a:r>
            <a:r>
              <a:rPr lang="es-AR" altLang="es-AR" sz="1200" b="1" dirty="0"/>
              <a:t> 4th </a:t>
            </a:r>
            <a:r>
              <a:rPr lang="es-AR" altLang="es-AR" sz="1200" b="1" dirty="0" err="1"/>
              <a:t>injection</a:t>
            </a:r>
            <a:r>
              <a:rPr lang="es-AR" altLang="es-AR" sz="1200" b="1" dirty="0"/>
              <a:t> </a:t>
            </a:r>
            <a:r>
              <a:rPr lang="es-AR" altLang="es-AR" sz="1200" b="1" dirty="0" err="1"/>
              <a:t>contained</a:t>
            </a:r>
            <a:r>
              <a:rPr lang="es-AR" altLang="es-AR" sz="1200" b="1" dirty="0"/>
              <a:t> 0.5 mg/kg </a:t>
            </a:r>
            <a:r>
              <a:rPr lang="es-AR" altLang="es-AR" sz="1200" b="1" dirty="0" err="1"/>
              <a:t>zymosan</a:t>
            </a:r>
            <a:r>
              <a:rPr lang="es-AR" altLang="es-AR" sz="1200" b="1" dirty="0"/>
              <a:t>. PAP </a:t>
            </a:r>
            <a:r>
              <a:rPr lang="es-AR" altLang="es-AR" sz="1200" b="1" dirty="0" err="1"/>
              <a:t>was</a:t>
            </a:r>
            <a:r>
              <a:rPr lang="es-AR" altLang="es-AR" sz="1200" b="1" dirty="0"/>
              <a:t> </a:t>
            </a:r>
            <a:r>
              <a:rPr lang="es-AR" altLang="es-AR" sz="1200" b="1" dirty="0" err="1"/>
              <a:t>continuously</a:t>
            </a:r>
            <a:r>
              <a:rPr lang="es-AR" altLang="es-AR" sz="1200" b="1" dirty="0"/>
              <a:t> </a:t>
            </a:r>
            <a:r>
              <a:rPr lang="es-AR" altLang="es-AR" sz="1200" b="1" dirty="0" err="1"/>
              <a:t>recorded</a:t>
            </a:r>
            <a:r>
              <a:rPr lang="es-AR" altLang="es-AR" sz="1200" b="1" dirty="0"/>
              <a:t> and </a:t>
            </a:r>
            <a:r>
              <a:rPr lang="es-AR" altLang="es-AR" sz="1200" b="1" dirty="0" err="1"/>
              <a:t>the</a:t>
            </a:r>
            <a:r>
              <a:rPr lang="es-AR" altLang="es-AR" sz="1200" b="1" dirty="0"/>
              <a:t> </a:t>
            </a:r>
            <a:r>
              <a:rPr lang="es-AR" altLang="es-AR" sz="1200" b="1" dirty="0" err="1"/>
              <a:t>readings</a:t>
            </a:r>
            <a:r>
              <a:rPr lang="es-AR" altLang="es-AR" sz="1200" b="1" dirty="0"/>
              <a:t> </a:t>
            </a:r>
            <a:r>
              <a:rPr lang="es-AR" altLang="es-AR" sz="1200" b="1" dirty="0" err="1"/>
              <a:t>analyzed</a:t>
            </a:r>
            <a:r>
              <a:rPr lang="es-AR" altLang="es-AR" sz="1200" b="1" dirty="0"/>
              <a:t> </a:t>
            </a:r>
            <a:r>
              <a:rPr lang="es-AR" altLang="es-AR" sz="1200" b="1" dirty="0" err="1"/>
              <a:t>using</a:t>
            </a:r>
            <a:r>
              <a:rPr lang="es-AR" altLang="es-AR" sz="1200" b="1" dirty="0"/>
              <a:t> </a:t>
            </a:r>
            <a:r>
              <a:rPr lang="es-AR" altLang="es-AR" sz="1200" b="1" dirty="0" err="1"/>
              <a:t>the</a:t>
            </a:r>
            <a:r>
              <a:rPr lang="es-AR" altLang="es-AR" sz="1200" b="1" dirty="0"/>
              <a:t> “S.P.E.L. </a:t>
            </a:r>
            <a:r>
              <a:rPr lang="es-AR" altLang="es-AR" sz="1200" b="1" dirty="0" err="1"/>
              <a:t>Advanced</a:t>
            </a:r>
            <a:r>
              <a:rPr lang="es-AR" altLang="es-AR" sz="1200" b="1" dirty="0"/>
              <a:t> </a:t>
            </a:r>
            <a:r>
              <a:rPr lang="es-AR" altLang="es-AR" sz="1200" b="1" dirty="0" err="1"/>
              <a:t>Hemosys</a:t>
            </a:r>
            <a:r>
              <a:rPr lang="es-AR" altLang="es-AR" sz="1200" b="1" dirty="0"/>
              <a:t>” </a:t>
            </a:r>
            <a:r>
              <a:rPr lang="es-AR" altLang="es-AR" sz="1200" b="1" dirty="0" err="1"/>
              <a:t>system</a:t>
            </a:r>
            <a:endParaRPr lang="es-AR" altLang="es-AR" sz="1200" b="1" dirty="0"/>
          </a:p>
        </p:txBody>
      </p:sp>
      <p:sp>
        <p:nvSpPr>
          <p:cNvPr id="20516" name="Text Box 36">
            <a:extLst>
              <a:ext uri="{FF2B5EF4-FFF2-40B4-BE49-F238E27FC236}">
                <a16:creationId xmlns:a16="http://schemas.microsoft.com/office/drawing/2014/main" id="{0206F69E-0AE9-47E4-9662-E02D590266AE}"/>
              </a:ext>
            </a:extLst>
          </p:cNvPr>
          <p:cNvSpPr txBox="1">
            <a:spLocks noChangeArrowheads="1"/>
          </p:cNvSpPr>
          <p:nvPr/>
        </p:nvSpPr>
        <p:spPr bwMode="auto">
          <a:xfrm>
            <a:off x="5761038" y="4437063"/>
            <a:ext cx="3382962"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a:solidFill>
                  <a:srgbClr val="3333FF"/>
                </a:solidFill>
              </a:rPr>
              <a:t>Desensibilización=Taquifilaxia</a:t>
            </a:r>
          </a:p>
        </p:txBody>
      </p:sp>
      <p:sp>
        <p:nvSpPr>
          <p:cNvPr id="13" name="CuadroTexto 12">
            <a:extLst>
              <a:ext uri="{FF2B5EF4-FFF2-40B4-BE49-F238E27FC236}">
                <a16:creationId xmlns:a16="http://schemas.microsoft.com/office/drawing/2014/main" id="{8F77B09B-E396-43EF-A131-D9ACC2AA0795}"/>
              </a:ext>
            </a:extLst>
          </p:cNvPr>
          <p:cNvSpPr txBox="1"/>
          <p:nvPr/>
        </p:nvSpPr>
        <p:spPr>
          <a:xfrm>
            <a:off x="0" y="-27384"/>
            <a:ext cx="9144000" cy="461665"/>
          </a:xfrm>
          <a:prstGeom prst="rect">
            <a:avLst/>
          </a:prstGeom>
          <a:noFill/>
          <a:ln w="38100">
            <a:solidFill>
              <a:schemeClr val="tx1"/>
            </a:solidFill>
          </a:ln>
        </p:spPr>
        <p:txBody>
          <a:bodyPr wrap="square" rtlCol="0">
            <a:spAutoFit/>
          </a:bodyPr>
          <a:lstStyle/>
          <a:p>
            <a:pPr algn="ctr"/>
            <a:r>
              <a:rPr lang="es-AR" sz="2400" b="1" dirty="0"/>
              <a:t>Efecto CARPA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0" grpId="0" animBg="1"/>
      <p:bldP spid="20509" grpId="0" animBg="1"/>
      <p:bldP spid="20514" grpId="0" animBg="1"/>
      <p:bldP spid="205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5">
            <a:extLst>
              <a:ext uri="{FF2B5EF4-FFF2-40B4-BE49-F238E27FC236}">
                <a16:creationId xmlns:a16="http://schemas.microsoft.com/office/drawing/2014/main" id="{738E755E-A0E7-4A2A-A343-0FA341404A75}"/>
              </a:ext>
            </a:extLst>
          </p:cNvPr>
          <p:cNvSpPr txBox="1">
            <a:spLocks noChangeArrowheads="1"/>
          </p:cNvSpPr>
          <p:nvPr/>
        </p:nvSpPr>
        <p:spPr bwMode="auto">
          <a:xfrm>
            <a:off x="0" y="115888"/>
            <a:ext cx="9144000" cy="641350"/>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b="1" dirty="0" err="1">
                <a:solidFill>
                  <a:srgbClr val="3333FF"/>
                </a:solidFill>
              </a:rPr>
              <a:t>Taquifilaxia</a:t>
            </a:r>
            <a:r>
              <a:rPr lang="es-AR" altLang="es-AR" b="1" dirty="0">
                <a:solidFill>
                  <a:srgbClr val="3333FF"/>
                </a:solidFill>
              </a:rPr>
              <a:t>: Es posible reducir el efecto CARPA mediante placebos: </a:t>
            </a:r>
            <a:r>
              <a:rPr lang="es-AR" altLang="es-AR" b="1" dirty="0" err="1">
                <a:solidFill>
                  <a:srgbClr val="3333FF"/>
                </a:solidFill>
              </a:rPr>
              <a:t>Doxebo</a:t>
            </a:r>
            <a:r>
              <a:rPr lang="es-AR" altLang="es-AR" b="1" dirty="0">
                <a:solidFill>
                  <a:srgbClr val="3333FF"/>
                </a:solidFill>
              </a:rPr>
              <a:t> (</a:t>
            </a:r>
            <a:r>
              <a:rPr lang="es-AR" altLang="es-AR" b="1" dirty="0" err="1">
                <a:solidFill>
                  <a:srgbClr val="3333FF"/>
                </a:solidFill>
              </a:rPr>
              <a:t>Doxil</a:t>
            </a:r>
            <a:r>
              <a:rPr lang="es-AR" altLang="es-AR" b="1" dirty="0">
                <a:solidFill>
                  <a:srgbClr val="3333FF"/>
                </a:solidFill>
              </a:rPr>
              <a:t>) </a:t>
            </a:r>
            <a:r>
              <a:rPr lang="es-AR" altLang="es-AR" b="1" dirty="0">
                <a:solidFill>
                  <a:srgbClr val="FF3300"/>
                </a:solidFill>
              </a:rPr>
              <a:t>(</a:t>
            </a:r>
            <a:r>
              <a:rPr lang="es-AR" altLang="es-AR" b="1" dirty="0" err="1">
                <a:solidFill>
                  <a:srgbClr val="FF3300"/>
                </a:solidFill>
              </a:rPr>
              <a:t>Ambisome</a:t>
            </a:r>
            <a:r>
              <a:rPr lang="es-AR" altLang="es-AR" b="1" dirty="0">
                <a:solidFill>
                  <a:srgbClr val="FF3300"/>
                </a:solidFill>
              </a:rPr>
              <a:t> NO presenta efecto </a:t>
            </a:r>
            <a:r>
              <a:rPr lang="es-AR" altLang="es-AR" b="1" dirty="0" err="1">
                <a:solidFill>
                  <a:srgbClr val="FF3300"/>
                </a:solidFill>
              </a:rPr>
              <a:t>taquifilactico</a:t>
            </a:r>
            <a:r>
              <a:rPr lang="es-AR" altLang="es-AR" b="1" dirty="0">
                <a:solidFill>
                  <a:srgbClr val="FF3300"/>
                </a:solidFill>
              </a:rPr>
              <a:t>)</a:t>
            </a:r>
          </a:p>
        </p:txBody>
      </p:sp>
      <p:sp>
        <p:nvSpPr>
          <p:cNvPr id="68614" name="Text Box 6">
            <a:extLst>
              <a:ext uri="{FF2B5EF4-FFF2-40B4-BE49-F238E27FC236}">
                <a16:creationId xmlns:a16="http://schemas.microsoft.com/office/drawing/2014/main" id="{9EF44845-89A1-48D5-9E66-058CDE092339}"/>
              </a:ext>
            </a:extLst>
          </p:cNvPr>
          <p:cNvSpPr txBox="1">
            <a:spLocks noChangeArrowheads="1"/>
          </p:cNvSpPr>
          <p:nvPr/>
        </p:nvSpPr>
        <p:spPr bwMode="auto">
          <a:xfrm>
            <a:off x="0" y="5516563"/>
            <a:ext cx="9144000" cy="941387"/>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AR" altLang="es-AR" b="1">
                <a:solidFill>
                  <a:srgbClr val="3333FF"/>
                </a:solidFill>
              </a:rPr>
              <a:t>Cambio radical en la estrategia de prevencion 10 % HSR  causada x liposomas, micelas, AC y refractaria a </a:t>
            </a:r>
            <a:r>
              <a:rPr lang="es-AR" altLang="es-AR"/>
              <a:t>dexamethasone, ibuprofen, acetaminophen, antihistamines+ infusión lenta=  abandono tratamiento ante aparición síntomas</a:t>
            </a:r>
            <a:endParaRPr lang="es-AR" altLang="es-AR" b="1">
              <a:solidFill>
                <a:srgbClr val="3333FF"/>
              </a:solidFill>
            </a:endParaRPr>
          </a:p>
        </p:txBody>
      </p:sp>
      <p:grpSp>
        <p:nvGrpSpPr>
          <p:cNvPr id="2" name="Group 8">
            <a:extLst>
              <a:ext uri="{FF2B5EF4-FFF2-40B4-BE49-F238E27FC236}">
                <a16:creationId xmlns:a16="http://schemas.microsoft.com/office/drawing/2014/main" id="{89FE5302-6FA4-4559-A1C3-96F6E74131AA}"/>
              </a:ext>
            </a:extLst>
          </p:cNvPr>
          <p:cNvGrpSpPr>
            <a:grpSpLocks/>
          </p:cNvGrpSpPr>
          <p:nvPr/>
        </p:nvGrpSpPr>
        <p:grpSpPr bwMode="auto">
          <a:xfrm>
            <a:off x="0" y="765175"/>
            <a:ext cx="9144000" cy="4645025"/>
            <a:chOff x="0" y="482"/>
            <a:chExt cx="5760" cy="2926"/>
          </a:xfrm>
        </p:grpSpPr>
        <p:pic>
          <p:nvPicPr>
            <p:cNvPr id="57351" name="Picture 4">
              <a:extLst>
                <a:ext uri="{FF2B5EF4-FFF2-40B4-BE49-F238E27FC236}">
                  <a16:creationId xmlns:a16="http://schemas.microsoft.com/office/drawing/2014/main" id="{5D016510-664F-4075-98A3-036901D75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 y="482"/>
              <a:ext cx="4235" cy="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Rectangle 7">
              <a:extLst>
                <a:ext uri="{FF2B5EF4-FFF2-40B4-BE49-F238E27FC236}">
                  <a16:creationId xmlns:a16="http://schemas.microsoft.com/office/drawing/2014/main" id="{7893CC8C-0BC9-41B5-BEF7-F1A1513D2094}"/>
                </a:ext>
              </a:extLst>
            </p:cNvPr>
            <p:cNvSpPr>
              <a:spLocks noChangeArrowheads="1"/>
            </p:cNvSpPr>
            <p:nvPr/>
          </p:nvSpPr>
          <p:spPr bwMode="auto">
            <a:xfrm>
              <a:off x="0" y="3158"/>
              <a:ext cx="57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AR" altLang="es-AR" sz="1000"/>
                <a:t>Fig. 5. Hemodynamic changes in a pig caused by sequential bolus injections of Doxebo, Doxil, and zymosan, at the indicated times and doses. Solid and dashed lines are realtime mean PAP and mean SAP curves. The arrows show the time of injections. Typical results out of 3 similar experiments</a:t>
              </a:r>
            </a:p>
          </p:txBody>
        </p:sp>
      </p:grpSp>
      <p:sp>
        <p:nvSpPr>
          <p:cNvPr id="68617" name="Oval 9">
            <a:extLst>
              <a:ext uri="{FF2B5EF4-FFF2-40B4-BE49-F238E27FC236}">
                <a16:creationId xmlns:a16="http://schemas.microsoft.com/office/drawing/2014/main" id="{92BD9DBD-EA4A-4388-A179-24ABAAB06262}"/>
              </a:ext>
            </a:extLst>
          </p:cNvPr>
          <p:cNvSpPr>
            <a:spLocks noChangeArrowheads="1"/>
          </p:cNvSpPr>
          <p:nvPr/>
        </p:nvSpPr>
        <p:spPr bwMode="auto">
          <a:xfrm>
            <a:off x="2339975" y="2565400"/>
            <a:ext cx="360363" cy="358775"/>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86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6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nodeType="afterGroup">
                            <p:stCondLst>
                              <p:cond delay="0"/>
                            </p:stCondLst>
                            <p:childTnLst>
                              <p:par>
                                <p:cTn id="20" presetID="7" presetClass="emph" presetSubtype="2" repeatCount="indefinite" fill="hold" nodeType="afterEffect">
                                  <p:stCondLst>
                                    <p:cond delay="0"/>
                                  </p:stCondLst>
                                  <p:childTnLst>
                                    <p:animClr clrSpc="rgb" dir="cw">
                                      <p:cBhvr>
                                        <p:cTn id="21" dur="500" fill="hold"/>
                                        <p:tgtEl>
                                          <p:spTgt spid="68614"/>
                                        </p:tgtEl>
                                        <p:attrNameLst>
                                          <p:attrName>stroke.color</p:attrName>
                                        </p:attrNameLst>
                                      </p:cBhvr>
                                      <p:to>
                                        <a:srgbClr val="00FFCC"/>
                                      </p:to>
                                    </p:animClr>
                                    <p:set>
                                      <p:cBhvr>
                                        <p:cTn id="22" dur="500" fill="hold"/>
                                        <p:tgtEl>
                                          <p:spTgt spid="6861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CEB126E9-1CC2-40AE-8154-85286D7BE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20713"/>
            <a:ext cx="4022725"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3">
            <a:extLst>
              <a:ext uri="{FF2B5EF4-FFF2-40B4-BE49-F238E27FC236}">
                <a16:creationId xmlns:a16="http://schemas.microsoft.com/office/drawing/2014/main" id="{282D43B4-F371-47C5-ADDB-9F396D296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2133600"/>
            <a:ext cx="4059237"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4">
            <a:extLst>
              <a:ext uri="{FF2B5EF4-FFF2-40B4-BE49-F238E27FC236}">
                <a16:creationId xmlns:a16="http://schemas.microsoft.com/office/drawing/2014/main" id="{A1C5E227-E550-4F8B-A0A9-5962616B3853}"/>
              </a:ext>
            </a:extLst>
          </p:cNvPr>
          <p:cNvSpPr>
            <a:spLocks noChangeArrowheads="1"/>
          </p:cNvSpPr>
          <p:nvPr/>
        </p:nvSpPr>
        <p:spPr bwMode="auto">
          <a:xfrm>
            <a:off x="0" y="4076700"/>
            <a:ext cx="48339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s-AR"/>
              <a:t>(A) Blood clearance of second dose of radio-labeled PEGylated liposomes (5μmol/kg).</a:t>
            </a:r>
            <a:endParaRPr lang="es-AR" altLang="es-AR"/>
          </a:p>
        </p:txBody>
      </p:sp>
      <p:sp>
        <p:nvSpPr>
          <p:cNvPr id="58373" name="Rectangle 5">
            <a:extLst>
              <a:ext uri="{FF2B5EF4-FFF2-40B4-BE49-F238E27FC236}">
                <a16:creationId xmlns:a16="http://schemas.microsoft.com/office/drawing/2014/main" id="{FEE3C554-EFC6-4849-8934-5C01A2DB9B6B}"/>
              </a:ext>
            </a:extLst>
          </p:cNvPr>
          <p:cNvSpPr>
            <a:spLocks noChangeArrowheads="1"/>
          </p:cNvSpPr>
          <p:nvPr/>
        </p:nvSpPr>
        <p:spPr bwMode="auto">
          <a:xfrm>
            <a:off x="0" y="44450"/>
            <a:ext cx="9144000" cy="641350"/>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s-AR" b="1" dirty="0">
                <a:solidFill>
                  <a:srgbClr val="0000FF"/>
                </a:solidFill>
              </a:rPr>
              <a:t>Accelerated blood clearance [ABC] </a:t>
            </a:r>
            <a:r>
              <a:rPr lang="en-GB" altLang="es-AR" dirty="0">
                <a:solidFill>
                  <a:srgbClr val="0000FF"/>
                </a:solidFill>
              </a:rPr>
              <a:t>and enhanced organ uptake of PEGylated liposomes. Rats were </a:t>
            </a:r>
            <a:r>
              <a:rPr lang="en-GB" altLang="es-AR" dirty="0" err="1">
                <a:solidFill>
                  <a:srgbClr val="0000FF"/>
                </a:solidFill>
              </a:rPr>
              <a:t>pretreated</a:t>
            </a:r>
            <a:r>
              <a:rPr lang="en-GB" altLang="es-AR" dirty="0">
                <a:solidFill>
                  <a:srgbClr val="0000FF"/>
                </a:solidFill>
              </a:rPr>
              <a:t> with PEGylated liposomes (lipid dose, 0.001μmol/kg).</a:t>
            </a:r>
            <a:endParaRPr lang="es-AR" altLang="es-AR" dirty="0">
              <a:solidFill>
                <a:srgbClr val="0000FF"/>
              </a:solidFill>
            </a:endParaRPr>
          </a:p>
        </p:txBody>
      </p:sp>
      <p:sp>
        <p:nvSpPr>
          <p:cNvPr id="58374" name="Rectangle 6">
            <a:extLst>
              <a:ext uri="{FF2B5EF4-FFF2-40B4-BE49-F238E27FC236}">
                <a16:creationId xmlns:a16="http://schemas.microsoft.com/office/drawing/2014/main" id="{AF4FCA70-E206-476C-B53B-106BDEE62F12}"/>
              </a:ext>
            </a:extLst>
          </p:cNvPr>
          <p:cNvSpPr>
            <a:spLocks noChangeArrowheads="1"/>
          </p:cNvSpPr>
          <p:nvPr/>
        </p:nvSpPr>
        <p:spPr bwMode="auto">
          <a:xfrm>
            <a:off x="4932363" y="5445125"/>
            <a:ext cx="42116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s-AR"/>
              <a:t>(B) Hepatic and splenic accumulation at 24 h following the injection</a:t>
            </a:r>
            <a:endParaRPr lang="es-AR" altLang="es-AR"/>
          </a:p>
        </p:txBody>
      </p:sp>
      <p:sp>
        <p:nvSpPr>
          <p:cNvPr id="66567" name="Rectangle 7">
            <a:extLst>
              <a:ext uri="{FF2B5EF4-FFF2-40B4-BE49-F238E27FC236}">
                <a16:creationId xmlns:a16="http://schemas.microsoft.com/office/drawing/2014/main" id="{3CED116F-1AB0-4230-BB8A-9EB1CECFD922}"/>
              </a:ext>
            </a:extLst>
          </p:cNvPr>
          <p:cNvSpPr>
            <a:spLocks noChangeArrowheads="1"/>
          </p:cNvSpPr>
          <p:nvPr/>
        </p:nvSpPr>
        <p:spPr bwMode="auto">
          <a:xfrm>
            <a:off x="1619250" y="1054100"/>
            <a:ext cx="936625" cy="287338"/>
          </a:xfrm>
          <a:prstGeom prst="rect">
            <a:avLst/>
          </a:prstGeom>
          <a:solidFill>
            <a:srgbClr val="FFFF00">
              <a:alpha val="25098"/>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66568" name="Rectangle 8">
            <a:extLst>
              <a:ext uri="{FF2B5EF4-FFF2-40B4-BE49-F238E27FC236}">
                <a16:creationId xmlns:a16="http://schemas.microsoft.com/office/drawing/2014/main" id="{9C176B2D-AA97-4387-89F4-97C6A5ECA29E}"/>
              </a:ext>
            </a:extLst>
          </p:cNvPr>
          <p:cNvSpPr>
            <a:spLocks noChangeArrowheads="1"/>
          </p:cNvSpPr>
          <p:nvPr/>
        </p:nvSpPr>
        <p:spPr bwMode="auto">
          <a:xfrm rot="2167160">
            <a:off x="1692275" y="1773238"/>
            <a:ext cx="936625" cy="287337"/>
          </a:xfrm>
          <a:prstGeom prst="rect">
            <a:avLst/>
          </a:prstGeom>
          <a:solidFill>
            <a:srgbClr val="FFFF00">
              <a:alpha val="25098"/>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66569" name="Rectangle 9">
            <a:extLst>
              <a:ext uri="{FF2B5EF4-FFF2-40B4-BE49-F238E27FC236}">
                <a16:creationId xmlns:a16="http://schemas.microsoft.com/office/drawing/2014/main" id="{33D0FFE1-E769-423D-AC22-F6CA0F558F02}"/>
              </a:ext>
            </a:extLst>
          </p:cNvPr>
          <p:cNvSpPr>
            <a:spLocks noChangeArrowheads="1"/>
          </p:cNvSpPr>
          <p:nvPr/>
        </p:nvSpPr>
        <p:spPr bwMode="auto">
          <a:xfrm>
            <a:off x="3348038" y="765175"/>
            <a:ext cx="936625" cy="287338"/>
          </a:xfrm>
          <a:prstGeom prst="rect">
            <a:avLst/>
          </a:prstGeom>
          <a:solidFill>
            <a:srgbClr val="FF0000">
              <a:alpha val="25098"/>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66570" name="Rectangle 10">
            <a:extLst>
              <a:ext uri="{FF2B5EF4-FFF2-40B4-BE49-F238E27FC236}">
                <a16:creationId xmlns:a16="http://schemas.microsoft.com/office/drawing/2014/main" id="{4F3E256C-69B2-4E7D-9F08-35263D2FB3B0}"/>
              </a:ext>
            </a:extLst>
          </p:cNvPr>
          <p:cNvSpPr>
            <a:spLocks noChangeArrowheads="1"/>
          </p:cNvSpPr>
          <p:nvPr/>
        </p:nvSpPr>
        <p:spPr bwMode="auto">
          <a:xfrm rot="1644455">
            <a:off x="971550" y="3429000"/>
            <a:ext cx="936625" cy="287338"/>
          </a:xfrm>
          <a:prstGeom prst="rect">
            <a:avLst/>
          </a:prstGeom>
          <a:solidFill>
            <a:srgbClr val="FF0000">
              <a:alpha val="25098"/>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66571" name="Rectangle 11">
            <a:extLst>
              <a:ext uri="{FF2B5EF4-FFF2-40B4-BE49-F238E27FC236}">
                <a16:creationId xmlns:a16="http://schemas.microsoft.com/office/drawing/2014/main" id="{54EF6F43-86AC-452D-AD36-3D13E31223A5}"/>
              </a:ext>
            </a:extLst>
          </p:cNvPr>
          <p:cNvSpPr>
            <a:spLocks noChangeArrowheads="1"/>
          </p:cNvSpPr>
          <p:nvPr/>
        </p:nvSpPr>
        <p:spPr bwMode="auto">
          <a:xfrm rot="5400000">
            <a:off x="5255419" y="4545807"/>
            <a:ext cx="936625" cy="287337"/>
          </a:xfrm>
          <a:prstGeom prst="rect">
            <a:avLst/>
          </a:prstGeom>
          <a:solidFill>
            <a:srgbClr val="FFFF00">
              <a:alpha val="25098"/>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66572" name="Rectangle 12">
            <a:extLst>
              <a:ext uri="{FF2B5EF4-FFF2-40B4-BE49-F238E27FC236}">
                <a16:creationId xmlns:a16="http://schemas.microsoft.com/office/drawing/2014/main" id="{D9E3977D-C727-43C0-B71D-5385163C8C31}"/>
              </a:ext>
            </a:extLst>
          </p:cNvPr>
          <p:cNvSpPr>
            <a:spLocks noChangeArrowheads="1"/>
          </p:cNvSpPr>
          <p:nvPr/>
        </p:nvSpPr>
        <p:spPr bwMode="auto">
          <a:xfrm rot="5400000">
            <a:off x="5904706" y="2493169"/>
            <a:ext cx="936625" cy="287338"/>
          </a:xfrm>
          <a:prstGeom prst="rect">
            <a:avLst/>
          </a:prstGeom>
          <a:solidFill>
            <a:srgbClr val="FF0000">
              <a:alpha val="25098"/>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pic>
        <p:nvPicPr>
          <p:cNvPr id="58381" name="Picture 13">
            <a:extLst>
              <a:ext uri="{FF2B5EF4-FFF2-40B4-BE49-F238E27FC236}">
                <a16:creationId xmlns:a16="http://schemas.microsoft.com/office/drawing/2014/main" id="{96F92834-5C3C-42E3-84BE-FBA80F30B2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4652963"/>
            <a:ext cx="3570287"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4" name="Rectangle 14">
            <a:extLst>
              <a:ext uri="{FF2B5EF4-FFF2-40B4-BE49-F238E27FC236}">
                <a16:creationId xmlns:a16="http://schemas.microsoft.com/office/drawing/2014/main" id="{28374B67-0C16-4238-8447-3C8F8673E035}"/>
              </a:ext>
            </a:extLst>
          </p:cNvPr>
          <p:cNvSpPr>
            <a:spLocks noChangeArrowheads="1"/>
          </p:cNvSpPr>
          <p:nvPr/>
        </p:nvSpPr>
        <p:spPr bwMode="auto">
          <a:xfrm>
            <a:off x="827088" y="5157788"/>
            <a:ext cx="3240087" cy="144462"/>
          </a:xfrm>
          <a:prstGeom prst="rect">
            <a:avLst/>
          </a:prstGeom>
          <a:solidFill>
            <a:srgbClr val="FFFF00">
              <a:alpha val="25098"/>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
        <p:nvSpPr>
          <p:cNvPr id="66575" name="Rectangle 15">
            <a:extLst>
              <a:ext uri="{FF2B5EF4-FFF2-40B4-BE49-F238E27FC236}">
                <a16:creationId xmlns:a16="http://schemas.microsoft.com/office/drawing/2014/main" id="{BBE25490-B089-4A2F-95A0-459600F23C14}"/>
              </a:ext>
            </a:extLst>
          </p:cNvPr>
          <p:cNvSpPr>
            <a:spLocks noChangeArrowheads="1"/>
          </p:cNvSpPr>
          <p:nvPr/>
        </p:nvSpPr>
        <p:spPr bwMode="auto">
          <a:xfrm>
            <a:off x="827088" y="5876925"/>
            <a:ext cx="3240087" cy="144463"/>
          </a:xfrm>
          <a:prstGeom prst="rect">
            <a:avLst/>
          </a:prstGeom>
          <a:solidFill>
            <a:srgbClr val="FF0000">
              <a:alpha val="25098"/>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s-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7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57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57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57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5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animBg="1"/>
      <p:bldP spid="66568" grpId="0" animBg="1"/>
      <p:bldP spid="66569" grpId="0" animBg="1"/>
      <p:bldP spid="66570" grpId="0" animBg="1"/>
      <p:bldP spid="66571" grpId="0" animBg="1"/>
      <p:bldP spid="66572" grpId="0" animBg="1"/>
      <p:bldP spid="66574" grpId="0" animBg="1"/>
      <p:bldP spid="6657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5CCB287E-5597-4CC1-AD88-E80CC3CAB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908050"/>
            <a:ext cx="2968625"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a:extLst>
              <a:ext uri="{FF2B5EF4-FFF2-40B4-BE49-F238E27FC236}">
                <a16:creationId xmlns:a16="http://schemas.microsoft.com/office/drawing/2014/main" id="{D272F54E-D5C1-41D0-BB77-49230A34B18E}"/>
              </a:ext>
            </a:extLst>
          </p:cNvPr>
          <p:cNvSpPr>
            <a:spLocks noChangeArrowheads="1"/>
          </p:cNvSpPr>
          <p:nvPr/>
        </p:nvSpPr>
        <p:spPr bwMode="auto">
          <a:xfrm>
            <a:off x="4535488" y="4357688"/>
            <a:ext cx="4608512"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AR" sz="1200"/>
              <a:t>Mecanismo de inducción de ABC: potencial ocurrencia reacciones inmunes luego de administración IV de liposomas u otras nanopartículas PEGyladas (proteínas, ADN)</a:t>
            </a:r>
          </a:p>
          <a:p>
            <a:pPr eaLnBrk="1" hangingPunct="1"/>
            <a:endParaRPr lang="es-ES" altLang="es-AR" sz="1200"/>
          </a:p>
          <a:p>
            <a:pPr eaLnBrk="1" hangingPunct="1"/>
            <a:r>
              <a:rPr lang="es-ES" altLang="es-AR"/>
              <a:t>Extensión ABC: 1/  dosis inicial y tiempo transcurrido luego de primera administración. </a:t>
            </a:r>
          </a:p>
        </p:txBody>
      </p:sp>
      <p:sp>
        <p:nvSpPr>
          <p:cNvPr id="59396" name="Rectangle 4">
            <a:extLst>
              <a:ext uri="{FF2B5EF4-FFF2-40B4-BE49-F238E27FC236}">
                <a16:creationId xmlns:a16="http://schemas.microsoft.com/office/drawing/2014/main" id="{CEA5B343-5FBC-426A-BAA5-CB4C4F7C1527}"/>
              </a:ext>
            </a:extLst>
          </p:cNvPr>
          <p:cNvSpPr>
            <a:spLocks noChangeArrowheads="1"/>
          </p:cNvSpPr>
          <p:nvPr/>
        </p:nvSpPr>
        <p:spPr bwMode="auto">
          <a:xfrm>
            <a:off x="4500563" y="3421063"/>
            <a:ext cx="44640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AR" sz="1200"/>
              <a:t>Las principales opsoninas serían IgG y fragmentos C3 de complemento. Tanto IgG como IgM son potentes activadores de complemento y pueden estimular tasa eliminación nanopartículas. </a:t>
            </a:r>
          </a:p>
        </p:txBody>
      </p:sp>
      <p:pic>
        <p:nvPicPr>
          <p:cNvPr id="59397" name="Picture 5">
            <a:extLst>
              <a:ext uri="{FF2B5EF4-FFF2-40B4-BE49-F238E27FC236}">
                <a16:creationId xmlns:a16="http://schemas.microsoft.com/office/drawing/2014/main" id="{FAAE62F1-E1F6-411C-AF9D-508F78C35A28}"/>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23850" y="1196975"/>
            <a:ext cx="4027488" cy="5153025"/>
          </a:xfrm>
          <a:noFill/>
        </p:spPr>
      </p:pic>
      <p:sp>
        <p:nvSpPr>
          <p:cNvPr id="59398" name="Rectangle 6">
            <a:extLst>
              <a:ext uri="{FF2B5EF4-FFF2-40B4-BE49-F238E27FC236}">
                <a16:creationId xmlns:a16="http://schemas.microsoft.com/office/drawing/2014/main" id="{9823469E-67CE-4B0D-A293-71882726099E}"/>
              </a:ext>
            </a:extLst>
          </p:cNvPr>
          <p:cNvSpPr>
            <a:spLocks noChangeArrowheads="1"/>
          </p:cNvSpPr>
          <p:nvPr/>
        </p:nvSpPr>
        <p:spPr bwMode="auto">
          <a:xfrm>
            <a:off x="-36512" y="36513"/>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S" altLang="es-AR" dirty="0" err="1">
                <a:solidFill>
                  <a:srgbClr val="FF0000"/>
                </a:solidFill>
              </a:rPr>
              <a:t>Injection</a:t>
            </a:r>
            <a:r>
              <a:rPr lang="es-ES" altLang="es-AR" dirty="0">
                <a:solidFill>
                  <a:srgbClr val="FF0000"/>
                </a:solidFill>
              </a:rPr>
              <a:t> </a:t>
            </a:r>
            <a:r>
              <a:rPr lang="es-ES" altLang="es-AR" dirty="0" err="1">
                <a:solidFill>
                  <a:srgbClr val="FF0000"/>
                </a:solidFill>
              </a:rPr>
              <a:t>of</a:t>
            </a:r>
            <a:r>
              <a:rPr lang="es-ES" altLang="es-AR" dirty="0">
                <a:solidFill>
                  <a:srgbClr val="FF0000"/>
                </a:solidFill>
              </a:rPr>
              <a:t> </a:t>
            </a:r>
            <a:r>
              <a:rPr lang="es-ES" altLang="es-AR" dirty="0" err="1">
                <a:solidFill>
                  <a:srgbClr val="FF0000"/>
                </a:solidFill>
              </a:rPr>
              <a:t>PEGylated</a:t>
            </a:r>
            <a:r>
              <a:rPr lang="es-ES" altLang="es-AR" dirty="0">
                <a:solidFill>
                  <a:srgbClr val="FF0000"/>
                </a:solidFill>
              </a:rPr>
              <a:t> </a:t>
            </a:r>
            <a:r>
              <a:rPr lang="es-ES" altLang="es-AR" dirty="0" err="1">
                <a:solidFill>
                  <a:srgbClr val="FF0000"/>
                </a:solidFill>
              </a:rPr>
              <a:t>liposomes</a:t>
            </a:r>
            <a:r>
              <a:rPr lang="es-ES" altLang="es-AR" dirty="0">
                <a:solidFill>
                  <a:srgbClr val="FF0000"/>
                </a:solidFill>
              </a:rPr>
              <a:t> in </a:t>
            </a:r>
            <a:r>
              <a:rPr lang="es-ES" altLang="es-AR" dirty="0" err="1">
                <a:solidFill>
                  <a:srgbClr val="FF0000"/>
                </a:solidFill>
              </a:rPr>
              <a:t>rats</a:t>
            </a:r>
            <a:r>
              <a:rPr lang="es-ES" altLang="es-AR" dirty="0">
                <a:solidFill>
                  <a:srgbClr val="FF0000"/>
                </a:solidFill>
              </a:rPr>
              <a:t> </a:t>
            </a:r>
            <a:r>
              <a:rPr lang="es-ES" altLang="es-AR" dirty="0" err="1">
                <a:solidFill>
                  <a:srgbClr val="FF0000"/>
                </a:solidFill>
              </a:rPr>
              <a:t>elicits</a:t>
            </a:r>
            <a:r>
              <a:rPr lang="es-ES" altLang="es-AR" dirty="0">
                <a:solidFill>
                  <a:srgbClr val="FF0000"/>
                </a:solidFill>
              </a:rPr>
              <a:t> PEG-</a:t>
            </a:r>
            <a:r>
              <a:rPr lang="es-ES" altLang="es-AR" dirty="0" err="1">
                <a:solidFill>
                  <a:srgbClr val="FF0000"/>
                </a:solidFill>
              </a:rPr>
              <a:t>specific</a:t>
            </a:r>
            <a:r>
              <a:rPr lang="es-ES" altLang="es-AR" dirty="0">
                <a:solidFill>
                  <a:srgbClr val="FF0000"/>
                </a:solidFill>
              </a:rPr>
              <a:t> IgM, </a:t>
            </a:r>
            <a:r>
              <a:rPr lang="es-ES" altLang="es-AR" dirty="0" err="1">
                <a:solidFill>
                  <a:srgbClr val="FF0000"/>
                </a:solidFill>
              </a:rPr>
              <a:t>which</a:t>
            </a:r>
            <a:r>
              <a:rPr lang="es-ES" altLang="es-AR" dirty="0">
                <a:solidFill>
                  <a:srgbClr val="FF0000"/>
                </a:solidFill>
              </a:rPr>
              <a:t> </a:t>
            </a:r>
            <a:r>
              <a:rPr lang="es-ES" altLang="es-AR" dirty="0" err="1">
                <a:solidFill>
                  <a:srgbClr val="FF0000"/>
                </a:solidFill>
              </a:rPr>
              <a:t>is</a:t>
            </a:r>
            <a:r>
              <a:rPr lang="es-ES" altLang="es-AR" dirty="0">
                <a:solidFill>
                  <a:srgbClr val="FF0000"/>
                </a:solidFill>
              </a:rPr>
              <a:t> </a:t>
            </a:r>
            <a:r>
              <a:rPr lang="es-ES" altLang="es-AR" dirty="0" err="1">
                <a:solidFill>
                  <a:srgbClr val="FF0000"/>
                </a:solidFill>
              </a:rPr>
              <a:t>responsible</a:t>
            </a:r>
            <a:r>
              <a:rPr lang="es-ES" altLang="es-AR" dirty="0">
                <a:solidFill>
                  <a:srgbClr val="FF0000"/>
                </a:solidFill>
              </a:rPr>
              <a:t> </a:t>
            </a:r>
            <a:r>
              <a:rPr lang="es-ES" altLang="es-AR" dirty="0" err="1">
                <a:solidFill>
                  <a:srgbClr val="FF0000"/>
                </a:solidFill>
              </a:rPr>
              <a:t>for</a:t>
            </a:r>
            <a:r>
              <a:rPr lang="es-ES" altLang="es-AR" dirty="0">
                <a:solidFill>
                  <a:srgbClr val="FF0000"/>
                </a:solidFill>
              </a:rPr>
              <a:t> </a:t>
            </a:r>
            <a:r>
              <a:rPr lang="es-ES" altLang="es-AR" dirty="0" err="1">
                <a:solidFill>
                  <a:srgbClr val="FF0000"/>
                </a:solidFill>
              </a:rPr>
              <a:t>rapid</a:t>
            </a:r>
            <a:r>
              <a:rPr lang="es-ES" altLang="es-AR" dirty="0">
                <a:solidFill>
                  <a:srgbClr val="FF0000"/>
                </a:solidFill>
              </a:rPr>
              <a:t> </a:t>
            </a:r>
            <a:r>
              <a:rPr lang="es-ES" altLang="es-AR" dirty="0" err="1">
                <a:solidFill>
                  <a:srgbClr val="FF0000"/>
                </a:solidFill>
              </a:rPr>
              <a:t>elimination</a:t>
            </a:r>
            <a:r>
              <a:rPr lang="es-ES" altLang="es-AR" dirty="0">
                <a:solidFill>
                  <a:srgbClr val="FF0000"/>
                </a:solidFill>
              </a:rPr>
              <a:t> </a:t>
            </a:r>
            <a:r>
              <a:rPr lang="es-ES" altLang="es-AR" dirty="0" err="1">
                <a:solidFill>
                  <a:srgbClr val="FF0000"/>
                </a:solidFill>
              </a:rPr>
              <a:t>of</a:t>
            </a:r>
            <a:r>
              <a:rPr lang="es-ES" altLang="es-AR" dirty="0">
                <a:solidFill>
                  <a:srgbClr val="FF0000"/>
                </a:solidFill>
              </a:rPr>
              <a:t> a </a:t>
            </a:r>
            <a:r>
              <a:rPr lang="es-ES" altLang="es-AR" dirty="0" err="1">
                <a:solidFill>
                  <a:srgbClr val="FF0000"/>
                </a:solidFill>
              </a:rPr>
              <a:t>second</a:t>
            </a:r>
            <a:r>
              <a:rPr lang="es-ES" altLang="es-AR" dirty="0">
                <a:solidFill>
                  <a:srgbClr val="FF0000"/>
                </a:solidFill>
              </a:rPr>
              <a:t> </a:t>
            </a:r>
            <a:r>
              <a:rPr lang="es-ES" altLang="es-AR" dirty="0" err="1">
                <a:solidFill>
                  <a:srgbClr val="FF0000"/>
                </a:solidFill>
              </a:rPr>
              <a:t>dose</a:t>
            </a:r>
            <a:r>
              <a:rPr lang="es-ES" altLang="es-AR" dirty="0">
                <a:solidFill>
                  <a:srgbClr val="FF0000"/>
                </a:solidFill>
              </a:rPr>
              <a:t> </a:t>
            </a:r>
            <a:r>
              <a:rPr lang="es-ES" altLang="es-AR" dirty="0" err="1">
                <a:solidFill>
                  <a:srgbClr val="FF0000"/>
                </a:solidFill>
              </a:rPr>
              <a:t>of</a:t>
            </a:r>
            <a:r>
              <a:rPr lang="es-ES" altLang="es-AR" dirty="0">
                <a:solidFill>
                  <a:srgbClr val="FF0000"/>
                </a:solidFill>
              </a:rPr>
              <a:t> </a:t>
            </a:r>
            <a:r>
              <a:rPr lang="es-ES" altLang="es-AR" dirty="0" err="1">
                <a:solidFill>
                  <a:srgbClr val="FF0000"/>
                </a:solidFill>
              </a:rPr>
              <a:t>PEGylated</a:t>
            </a:r>
            <a:r>
              <a:rPr lang="es-ES" altLang="es-AR" dirty="0">
                <a:solidFill>
                  <a:srgbClr val="FF0000"/>
                </a:solidFill>
              </a:rPr>
              <a:t> </a:t>
            </a:r>
            <a:r>
              <a:rPr lang="es-ES" altLang="es-AR" dirty="0" err="1">
                <a:solidFill>
                  <a:srgbClr val="FF0000"/>
                </a:solidFill>
              </a:rPr>
              <a:t>liposomes</a:t>
            </a:r>
            <a:r>
              <a:rPr lang="es-ES" altLang="es-AR" dirty="0">
                <a:solidFill>
                  <a:srgbClr val="FF0000"/>
                </a:solidFill>
              </a:rPr>
              <a:t>. </a:t>
            </a:r>
            <a:r>
              <a:rPr lang="es-ES" altLang="es-AR" sz="1200" dirty="0" err="1">
                <a:solidFill>
                  <a:srgbClr val="FF0000"/>
                </a:solidFill>
              </a:rPr>
              <a:t>Tatsuhiro</a:t>
            </a:r>
            <a:r>
              <a:rPr lang="es-ES" altLang="es-AR" sz="1200" dirty="0">
                <a:solidFill>
                  <a:srgbClr val="FF0000"/>
                </a:solidFill>
              </a:rPr>
              <a:t> </a:t>
            </a:r>
            <a:r>
              <a:rPr lang="es-ES" altLang="es-AR" sz="1200" dirty="0" err="1">
                <a:solidFill>
                  <a:srgbClr val="FF0000"/>
                </a:solidFill>
              </a:rPr>
              <a:t>Ishida</a:t>
            </a:r>
            <a:r>
              <a:rPr lang="es-ES" altLang="es-AR" sz="1200" dirty="0">
                <a:solidFill>
                  <a:srgbClr val="FF0000"/>
                </a:solidFill>
              </a:rPr>
              <a:t> , </a:t>
            </a:r>
            <a:r>
              <a:rPr lang="es-ES" altLang="es-AR" sz="1200" dirty="0" err="1">
                <a:solidFill>
                  <a:srgbClr val="FF0000"/>
                </a:solidFill>
              </a:rPr>
              <a:t>Masako</a:t>
            </a:r>
            <a:r>
              <a:rPr lang="es-ES" altLang="es-AR" sz="1200" dirty="0">
                <a:solidFill>
                  <a:srgbClr val="FF0000"/>
                </a:solidFill>
              </a:rPr>
              <a:t> </a:t>
            </a:r>
            <a:r>
              <a:rPr lang="es-ES" altLang="es-AR" sz="1200" dirty="0" err="1">
                <a:solidFill>
                  <a:srgbClr val="FF0000"/>
                </a:solidFill>
              </a:rPr>
              <a:t>Ichihara</a:t>
            </a:r>
            <a:r>
              <a:rPr lang="es-ES" altLang="es-AR" sz="1200" dirty="0">
                <a:solidFill>
                  <a:srgbClr val="FF0000"/>
                </a:solidFill>
              </a:rPr>
              <a:t>, </a:t>
            </a:r>
            <a:r>
              <a:rPr lang="es-ES" altLang="es-AR" sz="1200" dirty="0" err="1">
                <a:solidFill>
                  <a:srgbClr val="FF0000"/>
                </a:solidFill>
              </a:rPr>
              <a:t>XinYu</a:t>
            </a:r>
            <a:r>
              <a:rPr lang="es-ES" altLang="es-AR" sz="1200" dirty="0">
                <a:solidFill>
                  <a:srgbClr val="FF0000"/>
                </a:solidFill>
              </a:rPr>
              <a:t> Wang , </a:t>
            </a:r>
            <a:r>
              <a:rPr lang="es-ES" altLang="es-AR" sz="1200" dirty="0" err="1">
                <a:solidFill>
                  <a:srgbClr val="FF0000"/>
                </a:solidFill>
              </a:rPr>
              <a:t>Kenji</a:t>
            </a:r>
            <a:r>
              <a:rPr lang="es-ES" altLang="es-AR" sz="1200" dirty="0">
                <a:solidFill>
                  <a:srgbClr val="FF0000"/>
                </a:solidFill>
              </a:rPr>
              <a:t> </a:t>
            </a:r>
            <a:r>
              <a:rPr lang="es-ES" altLang="es-AR" sz="1200" dirty="0" err="1">
                <a:solidFill>
                  <a:srgbClr val="FF0000"/>
                </a:solidFill>
              </a:rPr>
              <a:t>Yamamoto</a:t>
            </a:r>
            <a:r>
              <a:rPr lang="es-ES" altLang="es-AR" sz="1200" dirty="0">
                <a:solidFill>
                  <a:srgbClr val="FF0000"/>
                </a:solidFill>
              </a:rPr>
              <a:t> , </a:t>
            </a:r>
            <a:r>
              <a:rPr lang="es-ES" altLang="es-AR" sz="1200" dirty="0" err="1">
                <a:solidFill>
                  <a:srgbClr val="FF0000"/>
                </a:solidFill>
              </a:rPr>
              <a:t>Junji</a:t>
            </a:r>
            <a:r>
              <a:rPr lang="es-ES" altLang="es-AR" sz="1200" dirty="0">
                <a:solidFill>
                  <a:srgbClr val="FF0000"/>
                </a:solidFill>
              </a:rPr>
              <a:t> </a:t>
            </a:r>
            <a:r>
              <a:rPr lang="es-ES" altLang="es-AR" sz="1200" dirty="0" err="1">
                <a:solidFill>
                  <a:srgbClr val="FF0000"/>
                </a:solidFill>
              </a:rPr>
              <a:t>Kimura</a:t>
            </a:r>
            <a:r>
              <a:rPr lang="es-ES" altLang="es-AR" sz="1200" dirty="0">
                <a:solidFill>
                  <a:srgbClr val="FF0000"/>
                </a:solidFill>
              </a:rPr>
              <a:t> ,</a:t>
            </a:r>
            <a:r>
              <a:rPr lang="es-ES" altLang="es-AR" sz="1200" dirty="0" err="1">
                <a:solidFill>
                  <a:srgbClr val="FF0000"/>
                </a:solidFill>
              </a:rPr>
              <a:t>Eiji</a:t>
            </a:r>
            <a:r>
              <a:rPr lang="es-ES" altLang="es-AR" sz="1200" dirty="0">
                <a:solidFill>
                  <a:srgbClr val="FF0000"/>
                </a:solidFill>
              </a:rPr>
              <a:t> </a:t>
            </a:r>
            <a:r>
              <a:rPr lang="es-ES" altLang="es-AR" sz="1200" dirty="0" err="1">
                <a:solidFill>
                  <a:srgbClr val="FF0000"/>
                </a:solidFill>
              </a:rPr>
              <a:t>Majima</a:t>
            </a:r>
            <a:r>
              <a:rPr lang="es-ES" altLang="es-AR" sz="1200" dirty="0">
                <a:solidFill>
                  <a:srgbClr val="FF0000"/>
                </a:solidFill>
              </a:rPr>
              <a:t> , Hiroshi </a:t>
            </a:r>
            <a:r>
              <a:rPr lang="es-ES" altLang="es-AR" sz="1200" dirty="0" err="1">
                <a:solidFill>
                  <a:srgbClr val="FF0000"/>
                </a:solidFill>
              </a:rPr>
              <a:t>Kiwada</a:t>
            </a:r>
            <a:r>
              <a:rPr lang="es-ES" altLang="es-AR" sz="1200" dirty="0">
                <a:solidFill>
                  <a:srgbClr val="FF0000"/>
                </a:solidFill>
              </a:rPr>
              <a:t>. </a:t>
            </a:r>
            <a:r>
              <a:rPr lang="es-ES" altLang="es-AR" dirty="0" err="1">
                <a:solidFill>
                  <a:srgbClr val="FF0000"/>
                </a:solidFill>
              </a:rPr>
              <a:t>Journal</a:t>
            </a:r>
            <a:r>
              <a:rPr lang="es-ES" altLang="es-AR" dirty="0">
                <a:solidFill>
                  <a:srgbClr val="FF0000"/>
                </a:solidFill>
              </a:rPr>
              <a:t> </a:t>
            </a:r>
            <a:r>
              <a:rPr lang="es-ES" altLang="es-AR" dirty="0" err="1">
                <a:solidFill>
                  <a:srgbClr val="FF0000"/>
                </a:solidFill>
              </a:rPr>
              <a:t>of</a:t>
            </a:r>
            <a:r>
              <a:rPr lang="es-ES" altLang="es-AR" dirty="0">
                <a:solidFill>
                  <a:srgbClr val="FF0000"/>
                </a:solidFill>
              </a:rPr>
              <a:t> </a:t>
            </a:r>
            <a:r>
              <a:rPr lang="es-ES" altLang="es-AR" dirty="0" err="1">
                <a:solidFill>
                  <a:srgbClr val="FF0000"/>
                </a:solidFill>
              </a:rPr>
              <a:t>Controlled</a:t>
            </a:r>
            <a:r>
              <a:rPr lang="es-ES" altLang="es-AR" dirty="0">
                <a:solidFill>
                  <a:srgbClr val="FF0000"/>
                </a:solidFill>
              </a:rPr>
              <a:t> </a:t>
            </a:r>
            <a:r>
              <a:rPr lang="es-ES" altLang="es-AR" dirty="0" err="1">
                <a:solidFill>
                  <a:srgbClr val="FF0000"/>
                </a:solidFill>
              </a:rPr>
              <a:t>Release</a:t>
            </a:r>
            <a:r>
              <a:rPr lang="es-ES" altLang="es-AR" dirty="0">
                <a:solidFill>
                  <a:srgbClr val="FF0000"/>
                </a:solidFill>
              </a:rPr>
              <a:t> 112 (2006) 15–2</a:t>
            </a:r>
          </a:p>
        </p:txBody>
      </p:sp>
      <p:sp>
        <p:nvSpPr>
          <p:cNvPr id="59399" name="Text Box 7">
            <a:extLst>
              <a:ext uri="{FF2B5EF4-FFF2-40B4-BE49-F238E27FC236}">
                <a16:creationId xmlns:a16="http://schemas.microsoft.com/office/drawing/2014/main" id="{E32DC840-547F-4705-ADE7-361029A034A9}"/>
              </a:ext>
            </a:extLst>
          </p:cNvPr>
          <p:cNvSpPr txBox="1">
            <a:spLocks noChangeArrowheads="1"/>
          </p:cNvSpPr>
          <p:nvPr/>
        </p:nvSpPr>
        <p:spPr bwMode="auto">
          <a:xfrm>
            <a:off x="6372225" y="5661025"/>
            <a:ext cx="1727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ES" altLang="es-AR"/>
              <a:t>Dosis baja: 0,001 </a:t>
            </a:r>
            <a:r>
              <a:rPr lang="es-ES" altLang="es-AR">
                <a:sym typeface="Symbol" panose="05050102010706020507" pitchFamily="18" charset="2"/>
              </a:rPr>
              <a:t>mol fosfolípidos /kg</a:t>
            </a:r>
          </a:p>
        </p:txBody>
      </p:sp>
      <p:sp>
        <p:nvSpPr>
          <p:cNvPr id="59400" name="Rectangle 8">
            <a:extLst>
              <a:ext uri="{FF2B5EF4-FFF2-40B4-BE49-F238E27FC236}">
                <a16:creationId xmlns:a16="http://schemas.microsoft.com/office/drawing/2014/main" id="{EB7BDAC1-2A90-4079-9BA9-99229633F795}"/>
              </a:ext>
            </a:extLst>
          </p:cNvPr>
          <p:cNvSpPr>
            <a:spLocks noChangeArrowheads="1"/>
          </p:cNvSpPr>
          <p:nvPr/>
        </p:nvSpPr>
        <p:spPr bwMode="auto">
          <a:xfrm>
            <a:off x="4500563" y="1341438"/>
            <a:ext cx="1152525"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s-AR" sz="1200"/>
              <a:t>Fig. 2. Relationship between amount of serum protein associated with PEGylated liposomes and hepatic clearance. </a:t>
            </a:r>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64792ABD-D679-4CA3-9078-6518496025E6}"/>
              </a:ext>
            </a:extLst>
          </p:cNvPr>
          <p:cNvSpPr/>
          <p:nvPr/>
        </p:nvSpPr>
        <p:spPr>
          <a:xfrm>
            <a:off x="0" y="6402340"/>
            <a:ext cx="9144000" cy="461665"/>
          </a:xfrm>
          <a:prstGeom prst="rect">
            <a:avLst/>
          </a:prstGeom>
        </p:spPr>
        <p:txBody>
          <a:bodyPr wrap="square">
            <a:spAutoFit/>
          </a:bodyPr>
          <a:lstStyle/>
          <a:p>
            <a:r>
              <a:rPr lang="es-AR" sz="1200" dirty="0">
                <a:solidFill>
                  <a:srgbClr val="231F20"/>
                </a:solidFill>
                <a:latin typeface="+mj-lt"/>
              </a:rPr>
              <a:t>Marina A. </a:t>
            </a:r>
            <a:r>
              <a:rPr lang="es-AR" sz="1200" dirty="0" err="1">
                <a:solidFill>
                  <a:srgbClr val="231F20"/>
                </a:solidFill>
                <a:latin typeface="+mj-lt"/>
              </a:rPr>
              <a:t>Dobrovolskaia</a:t>
            </a:r>
            <a:r>
              <a:rPr lang="es-AR" sz="1200" dirty="0">
                <a:solidFill>
                  <a:srgbClr val="231F20"/>
                </a:solidFill>
                <a:latin typeface="+mj-lt"/>
              </a:rPr>
              <a:t>, Pre-</a:t>
            </a:r>
            <a:r>
              <a:rPr lang="es-AR" sz="1200" dirty="0" err="1">
                <a:solidFill>
                  <a:srgbClr val="231F20"/>
                </a:solidFill>
                <a:latin typeface="+mj-lt"/>
              </a:rPr>
              <a:t>clinical</a:t>
            </a:r>
            <a:r>
              <a:rPr lang="es-AR" sz="1200" dirty="0">
                <a:solidFill>
                  <a:srgbClr val="231F20"/>
                </a:solidFill>
                <a:latin typeface="+mj-lt"/>
              </a:rPr>
              <a:t> </a:t>
            </a:r>
            <a:r>
              <a:rPr lang="es-AR" sz="1200" dirty="0" err="1">
                <a:solidFill>
                  <a:srgbClr val="231F20"/>
                </a:solidFill>
                <a:latin typeface="+mj-lt"/>
              </a:rPr>
              <a:t>immunotoxicity</a:t>
            </a:r>
            <a:r>
              <a:rPr lang="es-AR" sz="1200" dirty="0">
                <a:solidFill>
                  <a:srgbClr val="231F20"/>
                </a:solidFill>
                <a:latin typeface="+mj-lt"/>
              </a:rPr>
              <a:t> </a:t>
            </a:r>
            <a:r>
              <a:rPr lang="es-AR" sz="1200" dirty="0" err="1">
                <a:solidFill>
                  <a:srgbClr val="231F20"/>
                </a:solidFill>
                <a:latin typeface="+mj-lt"/>
              </a:rPr>
              <a:t>studies</a:t>
            </a:r>
            <a:r>
              <a:rPr lang="es-AR" sz="1200" dirty="0">
                <a:solidFill>
                  <a:srgbClr val="231F20"/>
                </a:solidFill>
                <a:latin typeface="+mj-lt"/>
              </a:rPr>
              <a:t> </a:t>
            </a:r>
            <a:r>
              <a:rPr lang="en-US" sz="1200" dirty="0">
                <a:solidFill>
                  <a:srgbClr val="231F20"/>
                </a:solidFill>
                <a:latin typeface="+mj-lt"/>
              </a:rPr>
              <a:t>of nanotechnology-formulated drugs: challenges, considerations and strategy, </a:t>
            </a:r>
            <a:r>
              <a:rPr lang="en-US" sz="1200" i="1" dirty="0">
                <a:solidFill>
                  <a:srgbClr val="231F20"/>
                </a:solidFill>
                <a:latin typeface="+mj-lt"/>
              </a:rPr>
              <a:t>Journal of </a:t>
            </a:r>
            <a:r>
              <a:rPr lang="es-AR" sz="1200" i="1" dirty="0" err="1">
                <a:solidFill>
                  <a:srgbClr val="231F20"/>
                </a:solidFill>
                <a:latin typeface="+mj-lt"/>
              </a:rPr>
              <a:t>Controlled</a:t>
            </a:r>
            <a:r>
              <a:rPr lang="es-AR" sz="1200" i="1" dirty="0">
                <a:solidFill>
                  <a:srgbClr val="231F20"/>
                </a:solidFill>
                <a:latin typeface="+mj-lt"/>
              </a:rPr>
              <a:t> </a:t>
            </a:r>
            <a:r>
              <a:rPr lang="es-AR" sz="1200" i="1" dirty="0" err="1">
                <a:solidFill>
                  <a:srgbClr val="231F20"/>
                </a:solidFill>
                <a:latin typeface="+mj-lt"/>
              </a:rPr>
              <a:t>Release</a:t>
            </a:r>
            <a:r>
              <a:rPr lang="es-AR" sz="1200" i="1" dirty="0">
                <a:solidFill>
                  <a:srgbClr val="231F20"/>
                </a:solidFill>
                <a:latin typeface="+mj-lt"/>
              </a:rPr>
              <a:t> </a:t>
            </a:r>
            <a:r>
              <a:rPr lang="es-AR" sz="1200" dirty="0">
                <a:solidFill>
                  <a:srgbClr val="231F20"/>
                </a:solidFill>
                <a:latin typeface="+mj-lt"/>
              </a:rPr>
              <a:t>(2015)</a:t>
            </a:r>
            <a:endParaRPr lang="es-AR" sz="1200" dirty="0">
              <a:latin typeface="+mj-lt"/>
            </a:endParaRPr>
          </a:p>
        </p:txBody>
      </p:sp>
      <p:pic>
        <p:nvPicPr>
          <p:cNvPr id="5" name="Imagen 4">
            <a:extLst>
              <a:ext uri="{FF2B5EF4-FFF2-40B4-BE49-F238E27FC236}">
                <a16:creationId xmlns:a16="http://schemas.microsoft.com/office/drawing/2014/main" id="{C767E213-7291-48EA-B56E-C3E5BC10D053}"/>
              </a:ext>
            </a:extLst>
          </p:cNvPr>
          <p:cNvPicPr>
            <a:picLocks noChangeAspect="1"/>
          </p:cNvPicPr>
          <p:nvPr/>
        </p:nvPicPr>
        <p:blipFill>
          <a:blip r:embed="rId2"/>
          <a:stretch>
            <a:fillRect/>
          </a:stretch>
        </p:blipFill>
        <p:spPr>
          <a:xfrm>
            <a:off x="984702" y="428096"/>
            <a:ext cx="8159298" cy="5817141"/>
          </a:xfrm>
          <a:prstGeom prst="rect">
            <a:avLst/>
          </a:prstGeom>
        </p:spPr>
      </p:pic>
      <p:sp>
        <p:nvSpPr>
          <p:cNvPr id="6" name="Rectángulo 5">
            <a:extLst>
              <a:ext uri="{FF2B5EF4-FFF2-40B4-BE49-F238E27FC236}">
                <a16:creationId xmlns:a16="http://schemas.microsoft.com/office/drawing/2014/main" id="{C983660C-7A1A-43CA-A2E4-29E4A3139CF2}"/>
              </a:ext>
            </a:extLst>
          </p:cNvPr>
          <p:cNvSpPr/>
          <p:nvPr/>
        </p:nvSpPr>
        <p:spPr>
          <a:xfrm>
            <a:off x="5314960" y="4658832"/>
            <a:ext cx="3829040" cy="1754326"/>
          </a:xfrm>
          <a:prstGeom prst="rect">
            <a:avLst/>
          </a:prstGeom>
        </p:spPr>
        <p:txBody>
          <a:bodyPr wrap="square">
            <a:spAutoFit/>
          </a:bodyPr>
          <a:lstStyle/>
          <a:p>
            <a:pPr algn="r"/>
            <a:r>
              <a:rPr lang="en-US" sz="1200" b="1" dirty="0">
                <a:solidFill>
                  <a:srgbClr val="3333FF"/>
                </a:solidFill>
              </a:rPr>
              <a:t>Fig. 1. Challenges in pre-clinical development of nanotechnology-formulated</a:t>
            </a:r>
          </a:p>
          <a:p>
            <a:pPr algn="r"/>
            <a:r>
              <a:rPr lang="en-US" sz="1200" b="1" dirty="0">
                <a:solidFill>
                  <a:srgbClr val="3333FF"/>
                </a:solidFill>
              </a:rPr>
              <a:t>drugs. </a:t>
            </a:r>
            <a:r>
              <a:rPr lang="en-US" sz="1200" dirty="0">
                <a:solidFill>
                  <a:srgbClr val="3333FF"/>
                </a:solidFill>
              </a:rPr>
              <a:t>Pre-clinical studies encompass assorted challenges in four key areas:</a:t>
            </a:r>
          </a:p>
          <a:p>
            <a:pPr algn="r"/>
            <a:r>
              <a:rPr lang="en-US" sz="1200" dirty="0">
                <a:solidFill>
                  <a:srgbClr val="3333FF"/>
                </a:solidFill>
              </a:rPr>
              <a:t>chemistry, efficacy, pharmacology and toxicology, and hematology and immunology.</a:t>
            </a:r>
          </a:p>
          <a:p>
            <a:pPr algn="r"/>
            <a:r>
              <a:rPr lang="en-US" sz="1200" dirty="0">
                <a:solidFill>
                  <a:srgbClr val="3333FF"/>
                </a:solidFill>
              </a:rPr>
              <a:t>Critical attributes in particle characterization are summarized in this fishbone diagram according to the relevant area of pre-clinical research</a:t>
            </a:r>
            <a:r>
              <a:rPr lang="en-US" sz="1200" dirty="0"/>
              <a:t>.</a:t>
            </a:r>
            <a:endParaRPr lang="es-AR" sz="1200" dirty="0"/>
          </a:p>
        </p:txBody>
      </p:sp>
    </p:spTree>
    <p:extLst>
      <p:ext uri="{BB962C8B-B14F-4D97-AF65-F5344CB8AC3E}">
        <p14:creationId xmlns:p14="http://schemas.microsoft.com/office/powerpoint/2010/main" val="124592411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4B96E6D-E3F9-4E7E-A944-F4F88DF32ED7}"/>
              </a:ext>
            </a:extLst>
          </p:cNvPr>
          <p:cNvPicPr>
            <a:picLocks noChangeAspect="1"/>
          </p:cNvPicPr>
          <p:nvPr/>
        </p:nvPicPr>
        <p:blipFill>
          <a:blip r:embed="rId2"/>
          <a:stretch>
            <a:fillRect/>
          </a:stretch>
        </p:blipFill>
        <p:spPr>
          <a:xfrm>
            <a:off x="1835696" y="188640"/>
            <a:ext cx="7071392" cy="5853328"/>
          </a:xfrm>
          <a:prstGeom prst="rect">
            <a:avLst/>
          </a:prstGeom>
        </p:spPr>
      </p:pic>
      <p:sp>
        <p:nvSpPr>
          <p:cNvPr id="3" name="Rectángulo 2">
            <a:extLst>
              <a:ext uri="{FF2B5EF4-FFF2-40B4-BE49-F238E27FC236}">
                <a16:creationId xmlns:a16="http://schemas.microsoft.com/office/drawing/2014/main" id="{252F76B3-EB93-4DC0-8D2D-AA84A423CB9C}"/>
              </a:ext>
            </a:extLst>
          </p:cNvPr>
          <p:cNvSpPr/>
          <p:nvPr/>
        </p:nvSpPr>
        <p:spPr>
          <a:xfrm>
            <a:off x="0" y="2204864"/>
            <a:ext cx="3147310" cy="2308324"/>
          </a:xfrm>
          <a:prstGeom prst="rect">
            <a:avLst/>
          </a:prstGeom>
        </p:spPr>
        <p:txBody>
          <a:bodyPr wrap="square">
            <a:spAutoFit/>
          </a:bodyPr>
          <a:lstStyle/>
          <a:p>
            <a:pPr algn="r"/>
            <a:r>
              <a:rPr lang="en-US" sz="1200" b="1" dirty="0">
                <a:solidFill>
                  <a:srgbClr val="3333FF"/>
                </a:solidFill>
              </a:rPr>
              <a:t>Figure 3. Nanoparticle interference with LAL (</a:t>
            </a:r>
            <a:r>
              <a:rPr lang="es-AR" sz="1200" dirty="0" err="1"/>
              <a:t>Limulus</a:t>
            </a:r>
            <a:r>
              <a:rPr lang="es-AR" sz="1200" dirty="0"/>
              <a:t> </a:t>
            </a:r>
            <a:r>
              <a:rPr lang="es-AR" sz="1200" dirty="0" err="1"/>
              <a:t>amoebocyte</a:t>
            </a:r>
            <a:endParaRPr lang="es-AR" sz="1200" dirty="0"/>
          </a:p>
          <a:p>
            <a:pPr algn="r"/>
            <a:r>
              <a:rPr lang="es-AR" sz="1200" dirty="0" err="1"/>
              <a:t>lysate</a:t>
            </a:r>
            <a:r>
              <a:rPr lang="es-AR" sz="1200" dirty="0"/>
              <a:t> </a:t>
            </a:r>
            <a:r>
              <a:rPr lang="es-AR" sz="1200" dirty="0" err="1"/>
              <a:t>assays</a:t>
            </a:r>
            <a:r>
              <a:rPr lang="es-AR" sz="1200" dirty="0"/>
              <a:t>)</a:t>
            </a:r>
            <a:r>
              <a:rPr lang="en-US" sz="1200" b="1" dirty="0">
                <a:solidFill>
                  <a:srgbClr val="3333FF"/>
                </a:solidFill>
              </a:rPr>
              <a:t> is not detectable by the IEC [</a:t>
            </a:r>
            <a:r>
              <a:rPr lang="en-US" sz="1200" dirty="0"/>
              <a:t>inhibition/enhancement controls, which</a:t>
            </a:r>
          </a:p>
          <a:p>
            <a:pPr algn="r"/>
            <a:r>
              <a:rPr lang="en-US" sz="1200" dirty="0"/>
              <a:t>are prepared by spiking a known amount of control standard endotoxin (CSE) into a</a:t>
            </a:r>
          </a:p>
          <a:p>
            <a:pPr algn="r"/>
            <a:r>
              <a:rPr lang="en-US" sz="1200" dirty="0"/>
              <a:t>quality control (water) or a test nanoparticle]</a:t>
            </a:r>
            <a:endParaRPr lang="en-US" sz="1200" b="1" dirty="0">
              <a:solidFill>
                <a:srgbClr val="3333FF"/>
              </a:solidFill>
            </a:endParaRPr>
          </a:p>
          <a:p>
            <a:pPr algn="r"/>
            <a:r>
              <a:rPr lang="en-US" sz="1200" dirty="0">
                <a:solidFill>
                  <a:srgbClr val="3333FF"/>
                </a:solidFill>
              </a:rPr>
              <a:t>Endotoxin may get trapped by lipid and/or hollow nanoparticles during synthesis. Only free endotoxin is detectable by the LAL; trapped endotoxin is masked from the recognition</a:t>
            </a:r>
            <a:r>
              <a:rPr lang="es-AR" sz="1200" dirty="0">
                <a:solidFill>
                  <a:srgbClr val="3333FF"/>
                </a:solidFill>
              </a:rPr>
              <a:t>.</a:t>
            </a:r>
          </a:p>
        </p:txBody>
      </p:sp>
      <p:sp>
        <p:nvSpPr>
          <p:cNvPr id="4" name="Rectángulo 3">
            <a:extLst>
              <a:ext uri="{FF2B5EF4-FFF2-40B4-BE49-F238E27FC236}">
                <a16:creationId xmlns:a16="http://schemas.microsoft.com/office/drawing/2014/main" id="{A68223B3-C841-438E-9C39-72FA9BDCF399}"/>
              </a:ext>
            </a:extLst>
          </p:cNvPr>
          <p:cNvSpPr/>
          <p:nvPr/>
        </p:nvSpPr>
        <p:spPr>
          <a:xfrm>
            <a:off x="0" y="6041968"/>
            <a:ext cx="9144000" cy="707886"/>
          </a:xfrm>
          <a:prstGeom prst="rect">
            <a:avLst/>
          </a:prstGeom>
        </p:spPr>
        <p:txBody>
          <a:bodyPr wrap="square">
            <a:spAutoFit/>
          </a:bodyPr>
          <a:lstStyle/>
          <a:p>
            <a:pPr algn="r"/>
            <a:r>
              <a:rPr lang="en-US" sz="1000" dirty="0">
                <a:solidFill>
                  <a:srgbClr val="3333FF"/>
                </a:solidFill>
              </a:rPr>
              <a:t>Case studies show examples of 2 PEG-liposomes in which particle</a:t>
            </a:r>
          </a:p>
          <a:p>
            <a:pPr algn="r"/>
            <a:r>
              <a:rPr lang="en-US" sz="1000" dirty="0">
                <a:solidFill>
                  <a:srgbClr val="3333FF"/>
                </a:solidFill>
              </a:rPr>
              <a:t>destruction by heat resulted in higher endotoxin recovery. In the case of liposome 1, the higher endotoxin level recovered from the particle is still within the endotoxin limit (EL), shown as a red line. In case of the liposome 2, the recovered endotoxin is above the EL. QC: quality control prepared by spiking a known amount of endotoxin into </a:t>
            </a:r>
            <a:r>
              <a:rPr lang="en-US" sz="1000" dirty="0" err="1">
                <a:solidFill>
                  <a:srgbClr val="3333FF"/>
                </a:solidFill>
              </a:rPr>
              <a:t>LALgrade</a:t>
            </a:r>
            <a:r>
              <a:rPr lang="en-US" sz="1000" dirty="0">
                <a:solidFill>
                  <a:srgbClr val="3333FF"/>
                </a:solidFill>
              </a:rPr>
              <a:t> </a:t>
            </a:r>
            <a:r>
              <a:rPr lang="es-AR" sz="1000" dirty="0" err="1">
                <a:solidFill>
                  <a:srgbClr val="3333FF"/>
                </a:solidFill>
              </a:rPr>
              <a:t>water</a:t>
            </a:r>
            <a:r>
              <a:rPr lang="es-AR" sz="1000" dirty="0">
                <a:solidFill>
                  <a:srgbClr val="3333FF"/>
                </a:solidFill>
              </a:rPr>
              <a:t>; API: active </a:t>
            </a:r>
            <a:r>
              <a:rPr lang="es-AR" sz="1000" dirty="0" err="1">
                <a:solidFill>
                  <a:srgbClr val="3333FF"/>
                </a:solidFill>
              </a:rPr>
              <a:t>pharmaceutical</a:t>
            </a:r>
            <a:r>
              <a:rPr lang="es-AR" sz="1000" dirty="0">
                <a:solidFill>
                  <a:srgbClr val="3333FF"/>
                </a:solidFill>
              </a:rPr>
              <a:t> </a:t>
            </a:r>
            <a:r>
              <a:rPr lang="es-AR" sz="1000" dirty="0" err="1">
                <a:solidFill>
                  <a:srgbClr val="3333FF"/>
                </a:solidFill>
              </a:rPr>
              <a:t>ingredient</a:t>
            </a:r>
            <a:r>
              <a:rPr lang="es-AR" sz="1000" dirty="0">
                <a:solidFill>
                  <a:srgbClr val="3333FF"/>
                </a:solidFill>
              </a:rPr>
              <a:t>; PEG: </a:t>
            </a:r>
            <a:r>
              <a:rPr lang="es-AR" sz="1000" dirty="0" err="1">
                <a:solidFill>
                  <a:srgbClr val="3333FF"/>
                </a:solidFill>
              </a:rPr>
              <a:t>polyethylene</a:t>
            </a:r>
            <a:r>
              <a:rPr lang="es-AR" sz="1000" dirty="0">
                <a:solidFill>
                  <a:srgbClr val="3333FF"/>
                </a:solidFill>
              </a:rPr>
              <a:t> </a:t>
            </a:r>
            <a:r>
              <a:rPr lang="es-AR" sz="1000" dirty="0" err="1">
                <a:solidFill>
                  <a:srgbClr val="3333FF"/>
                </a:solidFill>
              </a:rPr>
              <a:t>glycol</a:t>
            </a:r>
            <a:endParaRPr lang="es-AR" sz="1000" dirty="0"/>
          </a:p>
        </p:txBody>
      </p:sp>
    </p:spTree>
    <p:extLst>
      <p:ext uri="{BB962C8B-B14F-4D97-AF65-F5344CB8AC3E}">
        <p14:creationId xmlns:p14="http://schemas.microsoft.com/office/powerpoint/2010/main" val="527030147"/>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DD9FCA4-1AD0-4BEC-B414-DD6A0C2A2E7C}"/>
              </a:ext>
            </a:extLst>
          </p:cNvPr>
          <p:cNvPicPr>
            <a:picLocks noChangeAspect="1"/>
          </p:cNvPicPr>
          <p:nvPr/>
        </p:nvPicPr>
        <p:blipFill>
          <a:blip r:embed="rId2"/>
          <a:stretch>
            <a:fillRect/>
          </a:stretch>
        </p:blipFill>
        <p:spPr>
          <a:xfrm>
            <a:off x="3419872" y="116632"/>
            <a:ext cx="5018723" cy="6858000"/>
          </a:xfrm>
          <a:prstGeom prst="rect">
            <a:avLst/>
          </a:prstGeom>
        </p:spPr>
      </p:pic>
      <p:sp>
        <p:nvSpPr>
          <p:cNvPr id="3" name="Rectángulo 2">
            <a:extLst>
              <a:ext uri="{FF2B5EF4-FFF2-40B4-BE49-F238E27FC236}">
                <a16:creationId xmlns:a16="http://schemas.microsoft.com/office/drawing/2014/main" id="{EBB3D5C4-9B2A-4DF4-B82D-B9F099E3B3DC}"/>
              </a:ext>
            </a:extLst>
          </p:cNvPr>
          <p:cNvSpPr/>
          <p:nvPr/>
        </p:nvSpPr>
        <p:spPr>
          <a:xfrm>
            <a:off x="107504" y="1268760"/>
            <a:ext cx="3312368" cy="2677656"/>
          </a:xfrm>
          <a:prstGeom prst="rect">
            <a:avLst/>
          </a:prstGeom>
        </p:spPr>
        <p:txBody>
          <a:bodyPr wrap="square">
            <a:spAutoFit/>
          </a:bodyPr>
          <a:lstStyle/>
          <a:p>
            <a:pPr algn="r"/>
            <a:r>
              <a:rPr lang="en-US" sz="1200" b="1" dirty="0">
                <a:solidFill>
                  <a:srgbClr val="3333FF"/>
                </a:solidFill>
                <a:latin typeface="+mj-lt"/>
              </a:rPr>
              <a:t>Figure 4. Trend in pro-inflammatory cytokine induction by nanotechnology</a:t>
            </a:r>
          </a:p>
          <a:p>
            <a:pPr algn="r"/>
            <a:r>
              <a:rPr lang="en-US" sz="1200" b="1" dirty="0">
                <a:solidFill>
                  <a:srgbClr val="3333FF"/>
                </a:solidFill>
                <a:latin typeface="+mj-lt"/>
              </a:rPr>
              <a:t>carriers. </a:t>
            </a:r>
            <a:r>
              <a:rPr lang="en-US" sz="1200" dirty="0">
                <a:solidFill>
                  <a:srgbClr val="3333FF"/>
                </a:solidFill>
                <a:latin typeface="+mj-lt"/>
              </a:rPr>
              <a:t>Of the nanomaterials tested by the NCL during its 10 years of operation, approximately 10% induced cytokines; many of them induced IL-8, and the majority of the IL-8 inducers did so exclusively (</a:t>
            </a:r>
            <a:r>
              <a:rPr lang="en-US" sz="1200" i="1" dirty="0">
                <a:solidFill>
                  <a:srgbClr val="3333FF"/>
                </a:solidFill>
                <a:latin typeface="+mj-lt"/>
              </a:rPr>
              <a:t>i.e.</a:t>
            </a:r>
            <a:r>
              <a:rPr lang="en-US" sz="1200" dirty="0">
                <a:solidFill>
                  <a:srgbClr val="3333FF"/>
                </a:solidFill>
                <a:latin typeface="+mj-lt"/>
              </a:rPr>
              <a:t>, without inducing TNF</a:t>
            </a:r>
            <a:r>
              <a:rPr lang="en-US" sz="1200" dirty="0">
                <a:solidFill>
                  <a:srgbClr val="3333FF"/>
                </a:solidFill>
                <a:latin typeface="+mj-lt"/>
                <a:sym typeface="Symbol" panose="05050102010706020507" pitchFamily="18" charset="2"/>
              </a:rPr>
              <a:t></a:t>
            </a:r>
            <a:r>
              <a:rPr lang="en-US" sz="1200" dirty="0">
                <a:solidFill>
                  <a:srgbClr val="3333FF"/>
                </a:solidFill>
                <a:latin typeface="+mj-lt"/>
              </a:rPr>
              <a:t> and IL-1</a:t>
            </a:r>
            <a:r>
              <a:rPr lang="en-US" sz="1200" dirty="0">
                <a:solidFill>
                  <a:srgbClr val="3333FF"/>
                </a:solidFill>
                <a:latin typeface="+mj-lt"/>
                <a:sym typeface="Symbol" panose="05050102010706020507" pitchFamily="18" charset="2"/>
              </a:rPr>
              <a:t></a:t>
            </a:r>
            <a:r>
              <a:rPr lang="en-US" sz="1200" dirty="0">
                <a:solidFill>
                  <a:srgbClr val="3333FF"/>
                </a:solidFill>
                <a:latin typeface="+mj-lt"/>
              </a:rPr>
              <a:t>). These</a:t>
            </a:r>
          </a:p>
          <a:p>
            <a:pPr algn="r"/>
            <a:r>
              <a:rPr lang="en-US" sz="1200" dirty="0">
                <a:solidFill>
                  <a:srgbClr val="3333FF"/>
                </a:solidFill>
                <a:latin typeface="+mj-lt"/>
              </a:rPr>
              <a:t>materials were typically liposomes, micelles, and </a:t>
            </a:r>
            <a:r>
              <a:rPr lang="en-US" sz="1200" dirty="0" err="1">
                <a:solidFill>
                  <a:srgbClr val="3333FF"/>
                </a:solidFill>
                <a:latin typeface="+mj-lt"/>
              </a:rPr>
              <a:t>nanoemulsions</a:t>
            </a:r>
            <a:r>
              <a:rPr lang="en-US" sz="1200" dirty="0">
                <a:solidFill>
                  <a:srgbClr val="3333FF"/>
                </a:solidFill>
                <a:latin typeface="+mj-lt"/>
              </a:rPr>
              <a:t>. The example of such a micelle which can induce IL-8 without triggering TNF</a:t>
            </a:r>
            <a:r>
              <a:rPr lang="en-US" sz="1200" dirty="0">
                <a:solidFill>
                  <a:srgbClr val="3333FF"/>
                </a:solidFill>
                <a:latin typeface="+mj-lt"/>
                <a:sym typeface="Symbol" panose="05050102010706020507" pitchFamily="18" charset="2"/>
              </a:rPr>
              <a:t>  </a:t>
            </a:r>
            <a:r>
              <a:rPr lang="en-US" sz="1200" dirty="0">
                <a:solidFill>
                  <a:srgbClr val="3333FF"/>
                </a:solidFill>
                <a:latin typeface="+mj-lt"/>
              </a:rPr>
              <a:t> and IL-1 </a:t>
            </a:r>
            <a:r>
              <a:rPr lang="en-US" sz="1200" dirty="0">
                <a:solidFill>
                  <a:srgbClr val="3333FF"/>
                </a:solidFill>
                <a:latin typeface="+mj-lt"/>
                <a:sym typeface="Symbol" panose="05050102010706020507" pitchFamily="18" charset="2"/>
              </a:rPr>
              <a:t> </a:t>
            </a:r>
            <a:r>
              <a:rPr lang="en-US" sz="1200" dirty="0">
                <a:solidFill>
                  <a:srgbClr val="3333FF"/>
                </a:solidFill>
                <a:latin typeface="+mj-lt"/>
              </a:rPr>
              <a:t>production is </a:t>
            </a:r>
            <a:r>
              <a:rPr lang="en-US" sz="1200" dirty="0" err="1">
                <a:solidFill>
                  <a:srgbClr val="3333FF"/>
                </a:solidFill>
                <a:latin typeface="+mj-lt"/>
              </a:rPr>
              <a:t>nanosized</a:t>
            </a:r>
            <a:r>
              <a:rPr lang="en-US" sz="1200" dirty="0">
                <a:solidFill>
                  <a:srgbClr val="3333FF"/>
                </a:solidFill>
                <a:latin typeface="+mj-lt"/>
              </a:rPr>
              <a:t> excipient </a:t>
            </a:r>
            <a:r>
              <a:rPr lang="en-US" sz="1200" dirty="0" err="1">
                <a:solidFill>
                  <a:srgbClr val="3333FF"/>
                </a:solidFill>
                <a:latin typeface="+mj-lt"/>
              </a:rPr>
              <a:t>Cremophor</a:t>
            </a:r>
            <a:r>
              <a:rPr lang="en-US" sz="1200" dirty="0">
                <a:solidFill>
                  <a:srgbClr val="3333FF"/>
                </a:solidFill>
                <a:latin typeface="+mj-lt"/>
              </a:rPr>
              <a:t>-EL commonly used to formulate hydrophobic drugs.</a:t>
            </a:r>
            <a:endParaRPr lang="es-AR" sz="1200" dirty="0">
              <a:solidFill>
                <a:srgbClr val="3333FF"/>
              </a:solidFill>
              <a:latin typeface="+mj-lt"/>
            </a:endParaRPr>
          </a:p>
        </p:txBody>
      </p:sp>
    </p:spTree>
    <p:extLst>
      <p:ext uri="{BB962C8B-B14F-4D97-AF65-F5344CB8AC3E}">
        <p14:creationId xmlns:p14="http://schemas.microsoft.com/office/powerpoint/2010/main" val="646562650"/>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3E83243-0BF4-4DA2-81E6-FF6AA94E0229}"/>
              </a:ext>
            </a:extLst>
          </p:cNvPr>
          <p:cNvPicPr>
            <a:picLocks noChangeAspect="1"/>
          </p:cNvPicPr>
          <p:nvPr/>
        </p:nvPicPr>
        <p:blipFill>
          <a:blip r:embed="rId2"/>
          <a:stretch>
            <a:fillRect/>
          </a:stretch>
        </p:blipFill>
        <p:spPr>
          <a:xfrm>
            <a:off x="2500518" y="85463"/>
            <a:ext cx="6643482" cy="5703150"/>
          </a:xfrm>
          <a:prstGeom prst="rect">
            <a:avLst/>
          </a:prstGeom>
        </p:spPr>
      </p:pic>
      <p:pic>
        <p:nvPicPr>
          <p:cNvPr id="3" name="Imagen 2">
            <a:extLst>
              <a:ext uri="{FF2B5EF4-FFF2-40B4-BE49-F238E27FC236}">
                <a16:creationId xmlns:a16="http://schemas.microsoft.com/office/drawing/2014/main" id="{331C089C-63CE-48E1-A92F-B75AFDC50067}"/>
              </a:ext>
            </a:extLst>
          </p:cNvPr>
          <p:cNvPicPr>
            <a:picLocks noChangeAspect="1"/>
          </p:cNvPicPr>
          <p:nvPr/>
        </p:nvPicPr>
        <p:blipFill>
          <a:blip r:embed="rId3"/>
          <a:stretch>
            <a:fillRect/>
          </a:stretch>
        </p:blipFill>
        <p:spPr>
          <a:xfrm>
            <a:off x="2441448" y="5713993"/>
            <a:ext cx="6869041" cy="1075674"/>
          </a:xfrm>
          <a:prstGeom prst="rect">
            <a:avLst/>
          </a:prstGeom>
        </p:spPr>
      </p:pic>
      <p:sp>
        <p:nvSpPr>
          <p:cNvPr id="4" name="Rectángulo 3">
            <a:extLst>
              <a:ext uri="{FF2B5EF4-FFF2-40B4-BE49-F238E27FC236}">
                <a16:creationId xmlns:a16="http://schemas.microsoft.com/office/drawing/2014/main" id="{398815B1-6A4C-41BC-9C9C-866AD864AC08}"/>
              </a:ext>
            </a:extLst>
          </p:cNvPr>
          <p:cNvSpPr/>
          <p:nvPr/>
        </p:nvSpPr>
        <p:spPr>
          <a:xfrm>
            <a:off x="-64001" y="-25437"/>
            <a:ext cx="2549968" cy="6186309"/>
          </a:xfrm>
          <a:prstGeom prst="rect">
            <a:avLst/>
          </a:prstGeom>
        </p:spPr>
        <p:txBody>
          <a:bodyPr wrap="square">
            <a:spAutoFit/>
          </a:bodyPr>
          <a:lstStyle/>
          <a:p>
            <a:pPr algn="r"/>
            <a:r>
              <a:rPr lang="en-US" sz="1200" dirty="0">
                <a:solidFill>
                  <a:srgbClr val="3333FF"/>
                </a:solidFill>
              </a:rPr>
              <a:t>Information presented in the table is based on the 10 years of applying NCL immunology assay cascade for characterization of over 300 nanoparticle-based formulations as well as on the literature reports . The information about nanoparticle properties summarized in the left column</a:t>
            </a:r>
          </a:p>
          <a:p>
            <a:pPr algn="r"/>
            <a:r>
              <a:rPr lang="en-US" sz="1200" dirty="0">
                <a:solidFill>
                  <a:srgbClr val="3333FF"/>
                </a:solidFill>
              </a:rPr>
              <a:t>can be used to prioritize toxicity assays to identify formulations with high likelihood of certain types of </a:t>
            </a:r>
            <a:r>
              <a:rPr lang="en-US" sz="1200" dirty="0" err="1">
                <a:solidFill>
                  <a:srgbClr val="3333FF"/>
                </a:solidFill>
              </a:rPr>
              <a:t>immunotoxicities</a:t>
            </a:r>
            <a:r>
              <a:rPr lang="en-US" sz="1200" dirty="0">
                <a:solidFill>
                  <a:srgbClr val="3333FF"/>
                </a:solidFill>
              </a:rPr>
              <a:t>. </a:t>
            </a:r>
          </a:p>
          <a:p>
            <a:pPr algn="r"/>
            <a:r>
              <a:rPr lang="en-US" sz="1200" dirty="0">
                <a:solidFill>
                  <a:srgbClr val="3333FF"/>
                </a:solidFill>
              </a:rPr>
              <a:t>API-active pharmaceutical ingredient; </a:t>
            </a:r>
          </a:p>
          <a:p>
            <a:pPr algn="r"/>
            <a:r>
              <a:rPr lang="en-US" sz="1200" dirty="0">
                <a:solidFill>
                  <a:srgbClr val="3333FF"/>
                </a:solidFill>
              </a:rPr>
              <a:t>MPS – mononuclear phagocytic system;</a:t>
            </a:r>
          </a:p>
          <a:p>
            <a:pPr algn="r"/>
            <a:r>
              <a:rPr lang="en-US" sz="1200" dirty="0">
                <a:solidFill>
                  <a:srgbClr val="3333FF"/>
                </a:solidFill>
              </a:rPr>
              <a:t>PCA – procoagulant activity; </a:t>
            </a:r>
          </a:p>
          <a:p>
            <a:pPr algn="r"/>
            <a:r>
              <a:rPr lang="en-US" sz="1200" dirty="0">
                <a:solidFill>
                  <a:srgbClr val="3333FF"/>
                </a:solidFill>
              </a:rPr>
              <a:t>DIC – disseminated </a:t>
            </a:r>
            <a:r>
              <a:rPr lang="es-AR" sz="1200" dirty="0">
                <a:solidFill>
                  <a:srgbClr val="3333FF"/>
                </a:solidFill>
              </a:rPr>
              <a:t>intravascular </a:t>
            </a:r>
            <a:r>
              <a:rPr lang="es-AR" sz="1200" dirty="0" err="1">
                <a:solidFill>
                  <a:srgbClr val="3333FF"/>
                </a:solidFill>
              </a:rPr>
              <a:t>coagulation</a:t>
            </a:r>
            <a:r>
              <a:rPr lang="es-AR" sz="1200" dirty="0">
                <a:solidFill>
                  <a:srgbClr val="3333FF"/>
                </a:solidFill>
              </a:rPr>
              <a:t>; </a:t>
            </a:r>
          </a:p>
          <a:p>
            <a:pPr algn="r"/>
            <a:r>
              <a:rPr lang="es-AR" sz="1200" dirty="0">
                <a:solidFill>
                  <a:srgbClr val="3333FF"/>
                </a:solidFill>
              </a:rPr>
              <a:t>PEG – </a:t>
            </a:r>
            <a:r>
              <a:rPr lang="es-AR" sz="1200" dirty="0" err="1">
                <a:solidFill>
                  <a:srgbClr val="3333FF"/>
                </a:solidFill>
              </a:rPr>
              <a:t>poly</a:t>
            </a:r>
            <a:r>
              <a:rPr lang="es-AR" sz="1200" dirty="0">
                <a:solidFill>
                  <a:srgbClr val="3333FF"/>
                </a:solidFill>
              </a:rPr>
              <a:t>(</a:t>
            </a:r>
            <a:r>
              <a:rPr lang="es-AR" sz="1200" dirty="0" err="1">
                <a:solidFill>
                  <a:srgbClr val="3333FF"/>
                </a:solidFill>
              </a:rPr>
              <a:t>ethylene</a:t>
            </a:r>
            <a:r>
              <a:rPr lang="es-AR" sz="1200" dirty="0">
                <a:solidFill>
                  <a:srgbClr val="3333FF"/>
                </a:solidFill>
              </a:rPr>
              <a:t>) </a:t>
            </a:r>
            <a:r>
              <a:rPr lang="es-AR" sz="1200" dirty="0" err="1">
                <a:solidFill>
                  <a:srgbClr val="3333FF"/>
                </a:solidFill>
              </a:rPr>
              <a:t>glycol</a:t>
            </a:r>
            <a:r>
              <a:rPr lang="es-AR" sz="1200" dirty="0">
                <a:solidFill>
                  <a:srgbClr val="3333FF"/>
                </a:solidFill>
              </a:rPr>
              <a:t>; </a:t>
            </a:r>
          </a:p>
          <a:p>
            <a:pPr algn="r"/>
            <a:r>
              <a:rPr lang="es-AR" sz="1200" dirty="0">
                <a:solidFill>
                  <a:srgbClr val="3333FF"/>
                </a:solidFill>
              </a:rPr>
              <a:t>DXR – </a:t>
            </a:r>
            <a:r>
              <a:rPr lang="es-AR" sz="1200" dirty="0" err="1">
                <a:solidFill>
                  <a:srgbClr val="3333FF"/>
                </a:solidFill>
              </a:rPr>
              <a:t>doxorubicin</a:t>
            </a:r>
            <a:r>
              <a:rPr lang="es-AR" sz="1200" dirty="0">
                <a:solidFill>
                  <a:srgbClr val="3333FF"/>
                </a:solidFill>
              </a:rPr>
              <a:t>; </a:t>
            </a:r>
          </a:p>
          <a:p>
            <a:pPr algn="r"/>
            <a:r>
              <a:rPr lang="es-AR" sz="1200" dirty="0">
                <a:solidFill>
                  <a:srgbClr val="3333FF"/>
                </a:solidFill>
              </a:rPr>
              <a:t>CARPA –</a:t>
            </a:r>
          </a:p>
          <a:p>
            <a:pPr algn="r"/>
            <a:r>
              <a:rPr lang="en-US" sz="1200" dirty="0">
                <a:solidFill>
                  <a:srgbClr val="3333FF"/>
                </a:solidFill>
              </a:rPr>
              <a:t>complement activation related </a:t>
            </a:r>
            <a:r>
              <a:rPr lang="en-US" sz="1200" dirty="0" err="1">
                <a:solidFill>
                  <a:srgbClr val="3333FF"/>
                </a:solidFill>
              </a:rPr>
              <a:t>pseudoallergy</a:t>
            </a:r>
            <a:r>
              <a:rPr lang="en-US" sz="1200" dirty="0">
                <a:solidFill>
                  <a:srgbClr val="3333FF"/>
                </a:solidFill>
              </a:rPr>
              <a:t>; </a:t>
            </a:r>
          </a:p>
          <a:p>
            <a:pPr algn="r"/>
            <a:r>
              <a:rPr lang="en-US" sz="1200" dirty="0">
                <a:solidFill>
                  <a:srgbClr val="3333FF"/>
                </a:solidFill>
              </a:rPr>
              <a:t>IL-8 interleukin 8, also known as CXCL8; </a:t>
            </a:r>
          </a:p>
          <a:p>
            <a:pPr algn="r"/>
            <a:r>
              <a:rPr lang="es-AR" sz="1200" dirty="0">
                <a:solidFill>
                  <a:srgbClr val="3333FF"/>
                </a:solidFill>
              </a:rPr>
              <a:t>IL-1 – </a:t>
            </a:r>
            <a:r>
              <a:rPr lang="es-AR" sz="1200" dirty="0" err="1">
                <a:solidFill>
                  <a:srgbClr val="3333FF"/>
                </a:solidFill>
              </a:rPr>
              <a:t>interleukin</a:t>
            </a:r>
            <a:r>
              <a:rPr lang="es-AR" sz="1200" dirty="0">
                <a:solidFill>
                  <a:srgbClr val="3333FF"/>
                </a:solidFill>
              </a:rPr>
              <a:t> </a:t>
            </a:r>
            <a:r>
              <a:rPr lang="es-AR" sz="1200">
                <a:solidFill>
                  <a:srgbClr val="3333FF"/>
                </a:solidFill>
              </a:rPr>
              <a:t>1;</a:t>
            </a:r>
          </a:p>
          <a:p>
            <a:pPr algn="r"/>
            <a:r>
              <a:rPr lang="es-AR" sz="1200">
                <a:solidFill>
                  <a:srgbClr val="3333FF"/>
                </a:solidFill>
              </a:rPr>
              <a:t> </a:t>
            </a:r>
            <a:r>
              <a:rPr lang="es-AR" sz="1200" dirty="0">
                <a:solidFill>
                  <a:srgbClr val="3333FF"/>
                </a:solidFill>
              </a:rPr>
              <a:t>CNT – </a:t>
            </a:r>
            <a:r>
              <a:rPr lang="es-AR" sz="1200" dirty="0" err="1">
                <a:solidFill>
                  <a:srgbClr val="3333FF"/>
                </a:solidFill>
              </a:rPr>
              <a:t>carbon</a:t>
            </a:r>
            <a:r>
              <a:rPr lang="es-AR" sz="1200" dirty="0">
                <a:solidFill>
                  <a:srgbClr val="3333FF"/>
                </a:solidFill>
              </a:rPr>
              <a:t> </a:t>
            </a:r>
            <a:r>
              <a:rPr lang="es-AR" sz="1200" dirty="0" err="1">
                <a:solidFill>
                  <a:srgbClr val="3333FF"/>
                </a:solidFill>
              </a:rPr>
              <a:t>nanotubes</a:t>
            </a:r>
            <a:r>
              <a:rPr lang="es-AR" sz="1200" dirty="0">
                <a:solidFill>
                  <a:srgbClr val="3333FF"/>
                </a:solidFill>
              </a:rPr>
              <a:t>; * - </a:t>
            </a:r>
            <a:r>
              <a:rPr lang="es-AR" sz="1200" dirty="0" err="1">
                <a:solidFill>
                  <a:srgbClr val="3333FF"/>
                </a:solidFill>
              </a:rPr>
              <a:t>depends</a:t>
            </a:r>
            <a:r>
              <a:rPr lang="es-AR" sz="1200" dirty="0">
                <a:solidFill>
                  <a:srgbClr val="3333FF"/>
                </a:solidFill>
              </a:rPr>
              <a:t> </a:t>
            </a:r>
            <a:r>
              <a:rPr lang="es-AR" sz="1200" dirty="0" err="1">
                <a:solidFill>
                  <a:srgbClr val="3333FF"/>
                </a:solidFill>
              </a:rPr>
              <a:t>on</a:t>
            </a:r>
            <a:r>
              <a:rPr lang="es-AR" sz="1200" dirty="0">
                <a:solidFill>
                  <a:srgbClr val="3333FF"/>
                </a:solidFill>
              </a:rPr>
              <a:t> </a:t>
            </a:r>
            <a:r>
              <a:rPr lang="es-AR" sz="1200" dirty="0" err="1">
                <a:solidFill>
                  <a:srgbClr val="3333FF"/>
                </a:solidFill>
              </a:rPr>
              <a:t>the</a:t>
            </a:r>
            <a:r>
              <a:rPr lang="es-AR" sz="1200" dirty="0">
                <a:solidFill>
                  <a:srgbClr val="3333FF"/>
                </a:solidFill>
              </a:rPr>
              <a:t> </a:t>
            </a:r>
            <a:r>
              <a:rPr lang="es-AR" sz="1200" dirty="0" err="1">
                <a:solidFill>
                  <a:srgbClr val="3333FF"/>
                </a:solidFill>
              </a:rPr>
              <a:t>surface</a:t>
            </a:r>
            <a:r>
              <a:rPr lang="es-AR" sz="1200" dirty="0">
                <a:solidFill>
                  <a:srgbClr val="3333FF"/>
                </a:solidFill>
              </a:rPr>
              <a:t> </a:t>
            </a:r>
            <a:r>
              <a:rPr lang="es-AR" sz="1200" dirty="0" err="1">
                <a:solidFill>
                  <a:srgbClr val="3333FF"/>
                </a:solidFill>
              </a:rPr>
              <a:t>properties</a:t>
            </a:r>
            <a:r>
              <a:rPr lang="es-AR" sz="1200" dirty="0">
                <a:solidFill>
                  <a:srgbClr val="3333FF"/>
                </a:solidFill>
              </a:rPr>
              <a:t> </a:t>
            </a:r>
            <a:r>
              <a:rPr lang="es-AR" sz="1200" dirty="0" err="1">
                <a:solidFill>
                  <a:srgbClr val="3333FF"/>
                </a:solidFill>
              </a:rPr>
              <a:t>of</a:t>
            </a:r>
            <a:r>
              <a:rPr lang="es-AR" sz="1200" dirty="0">
                <a:solidFill>
                  <a:srgbClr val="3333FF"/>
                </a:solidFill>
              </a:rPr>
              <a:t> </a:t>
            </a:r>
            <a:r>
              <a:rPr lang="en-US" sz="1200" dirty="0">
                <a:solidFill>
                  <a:srgbClr val="3333FF"/>
                </a:solidFill>
              </a:rPr>
              <a:t>the base nanoparticle, please consult other rows to identify most relevant toxicities.</a:t>
            </a:r>
            <a:endParaRPr lang="es-AR" sz="1200" dirty="0">
              <a:solidFill>
                <a:srgbClr val="3333FF"/>
              </a:solidFill>
            </a:endParaRPr>
          </a:p>
        </p:txBody>
      </p:sp>
    </p:spTree>
    <p:extLst>
      <p:ext uri="{BB962C8B-B14F-4D97-AF65-F5344CB8AC3E}">
        <p14:creationId xmlns:p14="http://schemas.microsoft.com/office/powerpoint/2010/main" val="3634709150"/>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3DA3C04-A3A1-4AA4-989D-394FD77850F6}"/>
              </a:ext>
            </a:extLst>
          </p:cNvPr>
          <p:cNvSpPr/>
          <p:nvPr/>
        </p:nvSpPr>
        <p:spPr>
          <a:xfrm>
            <a:off x="539552" y="260648"/>
            <a:ext cx="8064896" cy="6186309"/>
          </a:xfrm>
          <a:prstGeom prst="rect">
            <a:avLst/>
          </a:prstGeom>
        </p:spPr>
        <p:txBody>
          <a:bodyPr wrap="square">
            <a:spAutoFit/>
          </a:bodyPr>
          <a:lstStyle/>
          <a:p>
            <a:pPr algn="just"/>
            <a:r>
              <a:rPr lang="es-AR" sz="1200" dirty="0">
                <a:solidFill>
                  <a:srgbClr val="000000"/>
                </a:solidFill>
                <a:latin typeface="+mj-lt"/>
              </a:rPr>
              <a:t>	Las características fisicoquímicas del los </a:t>
            </a:r>
            <a:r>
              <a:rPr lang="es-AR" sz="1200" b="1" dirty="0">
                <a:solidFill>
                  <a:srgbClr val="000000"/>
                </a:solidFill>
              </a:rPr>
              <a:t>MNP </a:t>
            </a:r>
            <a:r>
              <a:rPr lang="es-AR" sz="1200" b="1" dirty="0" err="1">
                <a:solidFill>
                  <a:srgbClr val="000000"/>
                </a:solidFill>
              </a:rPr>
              <a:t>ingenierizados</a:t>
            </a:r>
            <a:r>
              <a:rPr lang="es-AR" sz="1200" b="1" dirty="0">
                <a:solidFill>
                  <a:srgbClr val="000000"/>
                </a:solidFill>
              </a:rPr>
              <a:t>, tales como composición, tamaño y química superficial, son factores claves que determinan su toxicidad e interacciones con sistemas biológicos. Las interacciones en la nano-</a:t>
            </a:r>
            <a:r>
              <a:rPr lang="es-AR" sz="1200" b="1" dirty="0" err="1">
                <a:solidFill>
                  <a:srgbClr val="000000"/>
                </a:solidFill>
              </a:rPr>
              <a:t>biointerfase</a:t>
            </a:r>
            <a:r>
              <a:rPr lang="es-AR" sz="1200" b="1" dirty="0">
                <a:solidFill>
                  <a:srgbClr val="000000"/>
                </a:solidFill>
              </a:rPr>
              <a:t> pueden desencadenar </a:t>
            </a:r>
            <a:r>
              <a:rPr lang="es-AR" sz="1200" dirty="0">
                <a:solidFill>
                  <a:srgbClr val="000000"/>
                </a:solidFill>
              </a:rPr>
              <a:t>perturbaciones en la membrana plasmática, daño lisosomal, generación de especies reactivas de oxigeno y una seria de transducción de señales que culminan en la producción de citoquinas, respuesta inflamatoria, o eventualmente, muerte celular. </a:t>
            </a:r>
            <a:endParaRPr lang="es-AR" sz="1200" strike="sngStrike" dirty="0">
              <a:solidFill>
                <a:srgbClr val="000000"/>
              </a:solidFill>
              <a:latin typeface="+mj-lt"/>
            </a:endParaRPr>
          </a:p>
          <a:p>
            <a:pPr algn="just"/>
            <a:r>
              <a:rPr lang="es-AR" sz="1200" dirty="0">
                <a:solidFill>
                  <a:srgbClr val="000000"/>
                </a:solidFill>
                <a:latin typeface="+mj-lt"/>
              </a:rPr>
              <a:t>	La formación de corona puede alterar la estabilidad del material, su </a:t>
            </a:r>
            <a:r>
              <a:rPr lang="es-AR" sz="1200" dirty="0" err="1">
                <a:solidFill>
                  <a:srgbClr val="000000"/>
                </a:solidFill>
                <a:latin typeface="+mj-lt"/>
              </a:rPr>
              <a:t>bioidentidad</a:t>
            </a:r>
            <a:r>
              <a:rPr lang="es-AR" sz="1200" dirty="0">
                <a:solidFill>
                  <a:srgbClr val="000000"/>
                </a:solidFill>
                <a:latin typeface="+mj-lt"/>
              </a:rPr>
              <a:t>: capacidad de </a:t>
            </a:r>
            <a:r>
              <a:rPr lang="es-AR" sz="1200" i="1" dirty="0" err="1">
                <a:solidFill>
                  <a:srgbClr val="000000"/>
                </a:solidFill>
                <a:latin typeface="+mj-lt"/>
              </a:rPr>
              <a:t>targeting</a:t>
            </a:r>
            <a:r>
              <a:rPr lang="es-AR" sz="1200" i="1" dirty="0">
                <a:solidFill>
                  <a:srgbClr val="000000"/>
                </a:solidFill>
                <a:latin typeface="+mj-lt"/>
              </a:rPr>
              <a:t> </a:t>
            </a:r>
            <a:r>
              <a:rPr lang="es-AR" sz="1200" dirty="0">
                <a:solidFill>
                  <a:srgbClr val="000000"/>
                </a:solidFill>
                <a:latin typeface="+mj-lt"/>
              </a:rPr>
              <a:t>captura celular, características de disolución y por tanto su </a:t>
            </a:r>
            <a:r>
              <a:rPr lang="es-AR" sz="1200" dirty="0" err="1">
                <a:solidFill>
                  <a:srgbClr val="000000"/>
                </a:solidFill>
                <a:latin typeface="+mj-lt"/>
              </a:rPr>
              <a:t>biodistribucion</a:t>
            </a:r>
            <a:r>
              <a:rPr lang="es-AR" sz="1200" dirty="0">
                <a:solidFill>
                  <a:srgbClr val="000000"/>
                </a:solidFill>
                <a:latin typeface="+mj-lt"/>
              </a:rPr>
              <a:t> y toxicidad in vivo </a:t>
            </a:r>
            <a:r>
              <a:rPr lang="es-AR" sz="1200" dirty="0">
                <a:solidFill>
                  <a:srgbClr val="2197D2"/>
                </a:solidFill>
                <a:latin typeface="+mj-lt"/>
              </a:rPr>
              <a:t> </a:t>
            </a:r>
            <a:r>
              <a:rPr lang="es-AR" sz="1000" dirty="0">
                <a:solidFill>
                  <a:srgbClr val="3333FF"/>
                </a:solidFill>
                <a:highlight>
                  <a:srgbClr val="FFFF00"/>
                </a:highlight>
                <a:latin typeface="+mj-lt"/>
              </a:rPr>
              <a:t>(</a:t>
            </a:r>
            <a:r>
              <a:rPr lang="es-AR" sz="1000" dirty="0" err="1">
                <a:solidFill>
                  <a:srgbClr val="3333FF"/>
                </a:solidFill>
                <a:highlight>
                  <a:srgbClr val="FFFF00"/>
                </a:highlight>
                <a:latin typeface="+mj-lt"/>
              </a:rPr>
              <a:t>Mahmoudi</a:t>
            </a:r>
            <a:r>
              <a:rPr lang="es-AR" sz="1000" dirty="0">
                <a:solidFill>
                  <a:srgbClr val="3333FF"/>
                </a:solidFill>
                <a:highlight>
                  <a:srgbClr val="FFFF00"/>
                </a:highlight>
                <a:latin typeface="+mj-lt"/>
              </a:rPr>
              <a:t>, M., Bertrand, N., Zope, H., and </a:t>
            </a:r>
            <a:r>
              <a:rPr lang="es-AR" sz="1000" dirty="0" err="1">
                <a:solidFill>
                  <a:srgbClr val="3333FF"/>
                </a:solidFill>
                <a:highlight>
                  <a:srgbClr val="FFFF00"/>
                </a:highlight>
                <a:latin typeface="+mj-lt"/>
              </a:rPr>
              <a:t>Farokhzad</a:t>
            </a:r>
            <a:r>
              <a:rPr lang="es-AR" sz="1000" dirty="0">
                <a:solidFill>
                  <a:srgbClr val="3333FF"/>
                </a:solidFill>
                <a:highlight>
                  <a:srgbClr val="FFFF00"/>
                </a:highlight>
                <a:latin typeface="+mj-lt"/>
              </a:rPr>
              <a:t>, O.C. (2016). </a:t>
            </a:r>
            <a:r>
              <a:rPr lang="es-AR" sz="1000" dirty="0" err="1">
                <a:solidFill>
                  <a:srgbClr val="3333FF"/>
                </a:solidFill>
                <a:highlight>
                  <a:srgbClr val="FFFF00"/>
                </a:highlight>
                <a:latin typeface="+mj-lt"/>
              </a:rPr>
              <a:t>Emerging</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understanding</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of</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the</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protein</a:t>
            </a:r>
            <a:r>
              <a:rPr lang="es-AR" sz="1000" dirty="0">
                <a:solidFill>
                  <a:srgbClr val="3333FF"/>
                </a:solidFill>
                <a:highlight>
                  <a:srgbClr val="FFFF00"/>
                </a:highlight>
                <a:latin typeface="+mj-lt"/>
              </a:rPr>
              <a:t> corona at </a:t>
            </a:r>
            <a:r>
              <a:rPr lang="es-AR" sz="1000" dirty="0" err="1">
                <a:solidFill>
                  <a:srgbClr val="3333FF"/>
                </a:solidFill>
                <a:highlight>
                  <a:srgbClr val="FFFF00"/>
                </a:highlight>
                <a:latin typeface="+mj-lt"/>
              </a:rPr>
              <a:t>the</a:t>
            </a:r>
            <a:r>
              <a:rPr lang="es-AR" sz="1000" dirty="0">
                <a:solidFill>
                  <a:srgbClr val="3333FF"/>
                </a:solidFill>
                <a:highlight>
                  <a:srgbClr val="FFFF00"/>
                </a:highlight>
                <a:latin typeface="+mj-lt"/>
              </a:rPr>
              <a:t> nano-bio interfaces. Nano </a:t>
            </a:r>
            <a:r>
              <a:rPr lang="es-AR" sz="1000" dirty="0" err="1">
                <a:solidFill>
                  <a:srgbClr val="3333FF"/>
                </a:solidFill>
                <a:highlight>
                  <a:srgbClr val="FFFF00"/>
                </a:highlight>
                <a:latin typeface="+mj-lt"/>
              </a:rPr>
              <a:t>Today</a:t>
            </a:r>
            <a:r>
              <a:rPr lang="es-AR" sz="1000" dirty="0">
                <a:solidFill>
                  <a:srgbClr val="3333FF"/>
                </a:solidFill>
                <a:highlight>
                  <a:srgbClr val="FFFF00"/>
                </a:highlight>
                <a:latin typeface="+mj-lt"/>
              </a:rPr>
              <a:t> 11, 817–832.) (Corbo, C., </a:t>
            </a:r>
            <a:r>
              <a:rPr lang="es-AR" sz="1000" dirty="0" err="1">
                <a:solidFill>
                  <a:srgbClr val="3333FF"/>
                </a:solidFill>
                <a:highlight>
                  <a:srgbClr val="FFFF00"/>
                </a:highlight>
                <a:latin typeface="+mj-lt"/>
              </a:rPr>
              <a:t>Molinaro</a:t>
            </a:r>
            <a:r>
              <a:rPr lang="es-AR" sz="1000" dirty="0">
                <a:solidFill>
                  <a:srgbClr val="3333FF"/>
                </a:solidFill>
                <a:highlight>
                  <a:srgbClr val="FFFF00"/>
                </a:highlight>
                <a:latin typeface="+mj-lt"/>
              </a:rPr>
              <a:t>, R., Parodi, A., Toledano </a:t>
            </a:r>
            <a:r>
              <a:rPr lang="es-AR" sz="1000" dirty="0" err="1">
                <a:solidFill>
                  <a:srgbClr val="3333FF"/>
                </a:solidFill>
                <a:highlight>
                  <a:srgbClr val="FFFF00"/>
                </a:highlight>
                <a:latin typeface="+mj-lt"/>
              </a:rPr>
              <a:t>Furman</a:t>
            </a:r>
            <a:r>
              <a:rPr lang="es-AR" sz="1000" dirty="0">
                <a:solidFill>
                  <a:srgbClr val="3333FF"/>
                </a:solidFill>
                <a:highlight>
                  <a:srgbClr val="FFFF00"/>
                </a:highlight>
                <a:latin typeface="+mj-lt"/>
              </a:rPr>
              <a:t>, N.E., Salvatore, F., and </a:t>
            </a:r>
            <a:r>
              <a:rPr lang="es-AR" sz="1000" dirty="0" err="1">
                <a:solidFill>
                  <a:srgbClr val="3333FF"/>
                </a:solidFill>
                <a:highlight>
                  <a:srgbClr val="FFFF00"/>
                </a:highlight>
                <a:latin typeface="+mj-lt"/>
              </a:rPr>
              <a:t>Tasciotti</a:t>
            </a:r>
            <a:r>
              <a:rPr lang="es-AR" sz="1000" dirty="0">
                <a:solidFill>
                  <a:srgbClr val="3333FF"/>
                </a:solidFill>
                <a:highlight>
                  <a:srgbClr val="FFFF00"/>
                </a:highlight>
                <a:latin typeface="+mj-lt"/>
              </a:rPr>
              <a:t>, E. (2016). </a:t>
            </a:r>
            <a:r>
              <a:rPr lang="es-AR" sz="1000" dirty="0" err="1">
                <a:solidFill>
                  <a:srgbClr val="3333FF"/>
                </a:solidFill>
                <a:highlight>
                  <a:srgbClr val="FFFF00"/>
                </a:highlight>
                <a:latin typeface="+mj-lt"/>
              </a:rPr>
              <a:t>The</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impact</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of</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nanoparticle</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protein</a:t>
            </a:r>
            <a:r>
              <a:rPr lang="es-AR" sz="1000" dirty="0">
                <a:solidFill>
                  <a:srgbClr val="3333FF"/>
                </a:solidFill>
                <a:highlight>
                  <a:srgbClr val="FFFF00"/>
                </a:highlight>
                <a:latin typeface="+mj-lt"/>
              </a:rPr>
              <a:t> corona </a:t>
            </a:r>
            <a:r>
              <a:rPr lang="es-AR" sz="1000" dirty="0" err="1">
                <a:solidFill>
                  <a:srgbClr val="3333FF"/>
                </a:solidFill>
                <a:highlight>
                  <a:srgbClr val="FFFF00"/>
                </a:highlight>
                <a:latin typeface="+mj-lt"/>
              </a:rPr>
              <a:t>on</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cytotoxicity</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immunotoxicity</a:t>
            </a:r>
            <a:r>
              <a:rPr lang="es-AR" sz="1000" dirty="0">
                <a:solidFill>
                  <a:srgbClr val="3333FF"/>
                </a:solidFill>
                <a:highlight>
                  <a:srgbClr val="FFFF00"/>
                </a:highlight>
                <a:latin typeface="+mj-lt"/>
              </a:rPr>
              <a:t> and target </a:t>
            </a:r>
            <a:r>
              <a:rPr lang="es-AR" sz="1000" dirty="0" err="1">
                <a:solidFill>
                  <a:srgbClr val="3333FF"/>
                </a:solidFill>
                <a:highlight>
                  <a:srgbClr val="FFFF00"/>
                </a:highlight>
                <a:latin typeface="+mj-lt"/>
              </a:rPr>
              <a:t>drug</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delivery</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Nanomedicine</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Lond</a:t>
            </a:r>
            <a:r>
              <a:rPr lang="es-AR" sz="1000" dirty="0">
                <a:solidFill>
                  <a:srgbClr val="3333FF"/>
                </a:solidFill>
                <a:highlight>
                  <a:srgbClr val="FFFF00"/>
                </a:highlight>
                <a:latin typeface="+mj-lt"/>
              </a:rPr>
              <a:t>.) 11, 81–100) ( Lee, Y.K., Choi, E.-J., Webster, T.J., Kim, S.-H., and </a:t>
            </a:r>
            <a:r>
              <a:rPr lang="es-AR" sz="1000" dirty="0" err="1">
                <a:solidFill>
                  <a:srgbClr val="3333FF"/>
                </a:solidFill>
                <a:highlight>
                  <a:srgbClr val="FFFF00"/>
                </a:highlight>
                <a:latin typeface="+mj-lt"/>
              </a:rPr>
              <a:t>Khang</a:t>
            </a:r>
            <a:r>
              <a:rPr lang="es-AR" sz="1000" dirty="0">
                <a:solidFill>
                  <a:srgbClr val="3333FF"/>
                </a:solidFill>
                <a:highlight>
                  <a:srgbClr val="FFFF00"/>
                </a:highlight>
                <a:latin typeface="+mj-lt"/>
              </a:rPr>
              <a:t>, D. (2014). </a:t>
            </a:r>
            <a:r>
              <a:rPr lang="es-AR" sz="1000" dirty="0" err="1">
                <a:solidFill>
                  <a:srgbClr val="3333FF"/>
                </a:solidFill>
                <a:highlight>
                  <a:srgbClr val="FFFF00"/>
                </a:highlight>
                <a:latin typeface="+mj-lt"/>
              </a:rPr>
              <a:t>Effect</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of</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the</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protein</a:t>
            </a:r>
            <a:r>
              <a:rPr lang="es-AR" sz="1000" dirty="0">
                <a:solidFill>
                  <a:srgbClr val="3333FF"/>
                </a:solidFill>
                <a:highlight>
                  <a:srgbClr val="FFFF00"/>
                </a:highlight>
                <a:latin typeface="+mj-lt"/>
              </a:rPr>
              <a:t> corona </a:t>
            </a:r>
            <a:r>
              <a:rPr lang="es-AR" sz="1000" dirty="0" err="1">
                <a:solidFill>
                  <a:srgbClr val="3333FF"/>
                </a:solidFill>
                <a:highlight>
                  <a:srgbClr val="FFFF00"/>
                </a:highlight>
                <a:latin typeface="+mj-lt"/>
              </a:rPr>
              <a:t>on</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nanoparticles</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for</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modulating</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cytotoxicity</a:t>
            </a:r>
            <a:r>
              <a:rPr lang="es-AR" sz="1000" dirty="0">
                <a:solidFill>
                  <a:srgbClr val="3333FF"/>
                </a:solidFill>
                <a:highlight>
                  <a:srgbClr val="FFFF00"/>
                </a:highlight>
                <a:latin typeface="+mj-lt"/>
              </a:rPr>
              <a:t> and </a:t>
            </a:r>
            <a:r>
              <a:rPr lang="es-AR" sz="1000" dirty="0" err="1">
                <a:solidFill>
                  <a:srgbClr val="3333FF"/>
                </a:solidFill>
                <a:highlight>
                  <a:srgbClr val="FFFF00"/>
                </a:highlight>
                <a:latin typeface="+mj-lt"/>
              </a:rPr>
              <a:t>immunotoxicity</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Int</a:t>
            </a:r>
            <a:r>
              <a:rPr lang="es-AR" sz="1000" dirty="0">
                <a:solidFill>
                  <a:srgbClr val="3333FF"/>
                </a:solidFill>
                <a:highlight>
                  <a:srgbClr val="FFFF00"/>
                </a:highlight>
                <a:latin typeface="+mj-lt"/>
              </a:rPr>
              <a:t>. J. </a:t>
            </a:r>
            <a:r>
              <a:rPr lang="es-AR" sz="1000" dirty="0" err="1">
                <a:solidFill>
                  <a:srgbClr val="3333FF"/>
                </a:solidFill>
                <a:highlight>
                  <a:srgbClr val="FFFF00"/>
                </a:highlight>
                <a:latin typeface="+mj-lt"/>
              </a:rPr>
              <a:t>Nanomedicine</a:t>
            </a:r>
            <a:r>
              <a:rPr lang="es-AR" sz="1000" dirty="0">
                <a:solidFill>
                  <a:srgbClr val="3333FF"/>
                </a:solidFill>
                <a:highlight>
                  <a:srgbClr val="FFFF00"/>
                </a:highlight>
                <a:latin typeface="+mj-lt"/>
              </a:rPr>
              <a:t> 10, 97–113) ( </a:t>
            </a:r>
            <a:r>
              <a:rPr lang="es-AR" sz="1000" dirty="0" err="1">
                <a:solidFill>
                  <a:srgbClr val="3333FF"/>
                </a:solidFill>
                <a:highlight>
                  <a:srgbClr val="FFFF00"/>
                </a:highlight>
                <a:latin typeface="+mj-lt"/>
              </a:rPr>
              <a:t>Mirshafiee</a:t>
            </a:r>
            <a:r>
              <a:rPr lang="es-AR" sz="1000" dirty="0">
                <a:solidFill>
                  <a:srgbClr val="3333FF"/>
                </a:solidFill>
                <a:highlight>
                  <a:srgbClr val="FFFF00"/>
                </a:highlight>
                <a:latin typeface="+mj-lt"/>
              </a:rPr>
              <a:t>, V., Kim, R., Park, S., </a:t>
            </a:r>
            <a:r>
              <a:rPr lang="es-AR" sz="1000" dirty="0" err="1">
                <a:solidFill>
                  <a:srgbClr val="3333FF"/>
                </a:solidFill>
                <a:highlight>
                  <a:srgbClr val="FFFF00"/>
                </a:highlight>
                <a:latin typeface="+mj-lt"/>
              </a:rPr>
              <a:t>Mahmoudi</a:t>
            </a:r>
            <a:r>
              <a:rPr lang="es-AR" sz="1000" dirty="0">
                <a:solidFill>
                  <a:srgbClr val="3333FF"/>
                </a:solidFill>
                <a:highlight>
                  <a:srgbClr val="FFFF00"/>
                </a:highlight>
                <a:latin typeface="+mj-lt"/>
              </a:rPr>
              <a:t>, M., and Kraft, M.L. (2016). </a:t>
            </a:r>
            <a:r>
              <a:rPr lang="es-AR" sz="1000" dirty="0" err="1">
                <a:solidFill>
                  <a:srgbClr val="3333FF"/>
                </a:solidFill>
                <a:highlight>
                  <a:srgbClr val="FFFF00"/>
                </a:highlight>
                <a:latin typeface="+mj-lt"/>
              </a:rPr>
              <a:t>Impact</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of</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protein</a:t>
            </a:r>
            <a:r>
              <a:rPr lang="es-AR" sz="1000" dirty="0">
                <a:solidFill>
                  <a:srgbClr val="3333FF"/>
                </a:solidFill>
                <a:highlight>
                  <a:srgbClr val="FFFF00"/>
                </a:highlight>
                <a:latin typeface="+mj-lt"/>
              </a:rPr>
              <a:t> pre-</a:t>
            </a:r>
            <a:r>
              <a:rPr lang="es-AR" sz="1000" dirty="0" err="1">
                <a:solidFill>
                  <a:srgbClr val="3333FF"/>
                </a:solidFill>
                <a:highlight>
                  <a:srgbClr val="FFFF00"/>
                </a:highlight>
                <a:latin typeface="+mj-lt"/>
              </a:rPr>
              <a:t>coating</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on</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the</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protein</a:t>
            </a:r>
            <a:r>
              <a:rPr lang="es-AR" sz="1000" dirty="0">
                <a:solidFill>
                  <a:srgbClr val="3333FF"/>
                </a:solidFill>
                <a:highlight>
                  <a:srgbClr val="FFFF00"/>
                </a:highlight>
                <a:latin typeface="+mj-lt"/>
              </a:rPr>
              <a:t> corona </a:t>
            </a:r>
            <a:r>
              <a:rPr lang="es-AR" sz="1000" dirty="0" err="1">
                <a:solidFill>
                  <a:srgbClr val="3333FF"/>
                </a:solidFill>
                <a:highlight>
                  <a:srgbClr val="FFFF00"/>
                </a:highlight>
                <a:latin typeface="+mj-lt"/>
              </a:rPr>
              <a:t>composition</a:t>
            </a:r>
            <a:r>
              <a:rPr lang="es-AR" sz="1000" dirty="0">
                <a:solidFill>
                  <a:srgbClr val="3333FF"/>
                </a:solidFill>
                <a:highlight>
                  <a:srgbClr val="FFFF00"/>
                </a:highlight>
                <a:latin typeface="+mj-lt"/>
              </a:rPr>
              <a:t> and </a:t>
            </a:r>
            <a:r>
              <a:rPr lang="es-AR" sz="1000" dirty="0" err="1">
                <a:solidFill>
                  <a:srgbClr val="3333FF"/>
                </a:solidFill>
                <a:highlight>
                  <a:srgbClr val="FFFF00"/>
                </a:highlight>
                <a:latin typeface="+mj-lt"/>
              </a:rPr>
              <a:t>nanoparticle</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cellular</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uptake</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Biomaterials</a:t>
            </a:r>
            <a:r>
              <a:rPr lang="es-AR" sz="1000" dirty="0">
                <a:solidFill>
                  <a:srgbClr val="3333FF"/>
                </a:solidFill>
                <a:highlight>
                  <a:srgbClr val="FFFF00"/>
                </a:highlight>
                <a:latin typeface="+mj-lt"/>
              </a:rPr>
              <a:t> 75, 295–304) </a:t>
            </a:r>
          </a:p>
          <a:p>
            <a:pPr algn="just"/>
            <a:r>
              <a:rPr lang="es-AR" sz="1200" dirty="0">
                <a:latin typeface="+mj-lt"/>
              </a:rPr>
              <a:t>	</a:t>
            </a:r>
          </a:p>
          <a:p>
            <a:pPr algn="just"/>
            <a:r>
              <a:rPr lang="es-AR" sz="1200" dirty="0">
                <a:latin typeface="+mj-lt"/>
              </a:rPr>
              <a:t>	El análisis de riesgos incluye conocer el tipo de corona, propiedades fisicoquímicas  del MNP, su </a:t>
            </a:r>
            <a:r>
              <a:rPr lang="es-AR" sz="1200" dirty="0" err="1">
                <a:latin typeface="+mj-lt"/>
              </a:rPr>
              <a:t>biodistribucion</a:t>
            </a:r>
            <a:r>
              <a:rPr lang="es-AR" sz="1200" dirty="0">
                <a:latin typeface="+mj-lt"/>
              </a:rPr>
              <a:t> y órganos blanco. </a:t>
            </a:r>
          </a:p>
          <a:p>
            <a:pPr algn="just"/>
            <a:r>
              <a:rPr lang="es-AR" sz="1200" dirty="0">
                <a:latin typeface="+mj-lt"/>
              </a:rPr>
              <a:t>	Es de particular importancia el sistema retículo endotelial, incluyendo hígado y sistema inmune, casi siempre blancos del material </a:t>
            </a:r>
            <a:r>
              <a:rPr lang="es-AR" sz="1200" dirty="0" err="1">
                <a:latin typeface="+mj-lt"/>
              </a:rPr>
              <a:t>nanoparticulado</a:t>
            </a:r>
            <a:r>
              <a:rPr lang="es-AR" sz="1200" dirty="0">
                <a:latin typeface="+mj-lt"/>
              </a:rPr>
              <a:t>, especialmente luego de administración endovenosa.  </a:t>
            </a:r>
          </a:p>
          <a:p>
            <a:pPr algn="just"/>
            <a:r>
              <a:rPr lang="es-AR" sz="1200" dirty="0">
                <a:latin typeface="+mj-lt"/>
              </a:rPr>
              <a:t>	Deben explorarse efectos adversos agudos y crónicos en hepatocitos, células de </a:t>
            </a:r>
            <a:r>
              <a:rPr lang="es-AR" sz="1200" dirty="0" err="1">
                <a:latin typeface="+mj-lt"/>
              </a:rPr>
              <a:t>Kupffer</a:t>
            </a:r>
            <a:r>
              <a:rPr lang="es-AR" sz="1200" dirty="0">
                <a:latin typeface="+mj-lt"/>
              </a:rPr>
              <a:t>, macrófagos y células dendríticas, preferentemente empleando una aproximación in vitro-</a:t>
            </a:r>
            <a:r>
              <a:rPr lang="es-AR" sz="1200" dirty="0" err="1">
                <a:latin typeface="+mj-lt"/>
              </a:rPr>
              <a:t>to</a:t>
            </a:r>
            <a:r>
              <a:rPr lang="es-AR" sz="1200" dirty="0">
                <a:latin typeface="+mj-lt"/>
              </a:rPr>
              <a:t>-in vivo predictiva, como lo recomienda  el documento 2</a:t>
            </a:r>
            <a:r>
              <a:rPr lang="es-AR" sz="1200" dirty="0">
                <a:solidFill>
                  <a:srgbClr val="FF0000"/>
                </a:solidFill>
                <a:latin typeface="+mj-lt"/>
              </a:rPr>
              <a:t>007 </a:t>
            </a:r>
            <a:r>
              <a:rPr lang="es-AR" sz="1200" dirty="0" err="1">
                <a:solidFill>
                  <a:srgbClr val="FF0000"/>
                </a:solidFill>
                <a:latin typeface="+mj-lt"/>
              </a:rPr>
              <a:t>National</a:t>
            </a:r>
            <a:r>
              <a:rPr lang="es-AR" sz="1200" dirty="0">
                <a:solidFill>
                  <a:srgbClr val="FF0000"/>
                </a:solidFill>
                <a:latin typeface="+mj-lt"/>
              </a:rPr>
              <a:t> </a:t>
            </a:r>
            <a:r>
              <a:rPr lang="es-AR" sz="1200" dirty="0" err="1">
                <a:solidFill>
                  <a:srgbClr val="FF0000"/>
                </a:solidFill>
                <a:latin typeface="+mj-lt"/>
              </a:rPr>
              <a:t>Academy</a:t>
            </a:r>
            <a:r>
              <a:rPr lang="es-AR" sz="1200" dirty="0">
                <a:solidFill>
                  <a:srgbClr val="FF0000"/>
                </a:solidFill>
                <a:latin typeface="+mj-lt"/>
              </a:rPr>
              <a:t> </a:t>
            </a:r>
            <a:r>
              <a:rPr lang="es-AR" sz="1200" dirty="0" err="1">
                <a:solidFill>
                  <a:srgbClr val="FF0000"/>
                </a:solidFill>
                <a:latin typeface="+mj-lt"/>
              </a:rPr>
              <a:t>of</a:t>
            </a:r>
            <a:r>
              <a:rPr lang="es-AR" sz="1200" dirty="0">
                <a:solidFill>
                  <a:srgbClr val="FF0000"/>
                </a:solidFill>
                <a:latin typeface="+mj-lt"/>
              </a:rPr>
              <a:t> </a:t>
            </a:r>
            <a:r>
              <a:rPr lang="es-AR" sz="1200" dirty="0" err="1">
                <a:solidFill>
                  <a:srgbClr val="FF0000"/>
                </a:solidFill>
                <a:latin typeface="+mj-lt"/>
              </a:rPr>
              <a:t>Sciences</a:t>
            </a:r>
            <a:r>
              <a:rPr lang="es-AR" sz="1200" dirty="0">
                <a:solidFill>
                  <a:srgbClr val="FF0000"/>
                </a:solidFill>
                <a:latin typeface="+mj-lt"/>
              </a:rPr>
              <a:t> </a:t>
            </a:r>
            <a:r>
              <a:rPr lang="es-AR" sz="1200" dirty="0" err="1">
                <a:solidFill>
                  <a:srgbClr val="FF0000"/>
                </a:solidFill>
                <a:latin typeface="+mj-lt"/>
              </a:rPr>
              <a:t>report</a:t>
            </a:r>
            <a:r>
              <a:rPr lang="es-AR" sz="1200" dirty="0">
                <a:solidFill>
                  <a:srgbClr val="FF0000"/>
                </a:solidFill>
                <a:latin typeface="+mj-lt"/>
              </a:rPr>
              <a:t>, </a:t>
            </a:r>
            <a:r>
              <a:rPr lang="es-AR" sz="1200" dirty="0" err="1">
                <a:solidFill>
                  <a:srgbClr val="FF0000"/>
                </a:solidFill>
                <a:latin typeface="+mj-lt"/>
              </a:rPr>
              <a:t>Toxicity</a:t>
            </a:r>
            <a:r>
              <a:rPr lang="es-AR" sz="1200" dirty="0">
                <a:solidFill>
                  <a:srgbClr val="FF0000"/>
                </a:solidFill>
                <a:latin typeface="+mj-lt"/>
              </a:rPr>
              <a:t> </a:t>
            </a:r>
            <a:r>
              <a:rPr lang="es-AR" sz="1200" dirty="0" err="1">
                <a:solidFill>
                  <a:srgbClr val="FF0000"/>
                </a:solidFill>
                <a:latin typeface="+mj-lt"/>
              </a:rPr>
              <a:t>Testing</a:t>
            </a:r>
            <a:r>
              <a:rPr lang="es-AR" sz="1200" dirty="0">
                <a:solidFill>
                  <a:srgbClr val="FF0000"/>
                </a:solidFill>
                <a:latin typeface="+mj-lt"/>
              </a:rPr>
              <a:t> in </a:t>
            </a:r>
            <a:r>
              <a:rPr lang="es-AR" sz="1200" dirty="0" err="1">
                <a:solidFill>
                  <a:srgbClr val="FF0000"/>
                </a:solidFill>
                <a:latin typeface="+mj-lt"/>
              </a:rPr>
              <a:t>the</a:t>
            </a:r>
            <a:r>
              <a:rPr lang="es-AR" sz="1200" dirty="0">
                <a:solidFill>
                  <a:srgbClr val="FF0000"/>
                </a:solidFill>
                <a:latin typeface="+mj-lt"/>
              </a:rPr>
              <a:t> 21st Century: A </a:t>
            </a:r>
            <a:r>
              <a:rPr lang="es-AR" sz="1200" dirty="0" err="1">
                <a:solidFill>
                  <a:srgbClr val="FF0000"/>
                </a:solidFill>
                <a:latin typeface="+mj-lt"/>
              </a:rPr>
              <a:t>Vision</a:t>
            </a:r>
            <a:r>
              <a:rPr lang="es-AR" sz="1200" dirty="0">
                <a:solidFill>
                  <a:srgbClr val="FF0000"/>
                </a:solidFill>
                <a:latin typeface="+mj-lt"/>
              </a:rPr>
              <a:t> and a </a:t>
            </a:r>
            <a:r>
              <a:rPr lang="es-AR" sz="1200" dirty="0" err="1">
                <a:solidFill>
                  <a:srgbClr val="FF0000"/>
                </a:solidFill>
                <a:latin typeface="+mj-lt"/>
              </a:rPr>
              <a:t>Strategy</a:t>
            </a:r>
            <a:r>
              <a:rPr lang="es-AR" sz="1200" dirty="0">
                <a:solidFill>
                  <a:srgbClr val="FF0000"/>
                </a:solidFill>
                <a:latin typeface="+mj-lt"/>
              </a:rPr>
              <a:t> </a:t>
            </a:r>
            <a:r>
              <a:rPr lang="es-AR" sz="1200" dirty="0">
                <a:solidFill>
                  <a:srgbClr val="3333FF"/>
                </a:solidFill>
                <a:highlight>
                  <a:srgbClr val="FFFF00"/>
                </a:highlight>
                <a:latin typeface="+mj-lt"/>
              </a:rPr>
              <a:t>(</a:t>
            </a:r>
            <a:r>
              <a:rPr lang="en-US" sz="1200" dirty="0">
                <a:solidFill>
                  <a:srgbClr val="3333FF"/>
                </a:solidFill>
                <a:highlight>
                  <a:srgbClr val="FFFF00"/>
                </a:highlight>
                <a:latin typeface="+mj-lt"/>
              </a:rPr>
              <a:t>National Research Council (NRC) (2007). Toxicity Testing in the 21st Century: A Vision and A Strategy (National Academy Press).</a:t>
            </a:r>
            <a:r>
              <a:rPr lang="es-AR" sz="1200" dirty="0">
                <a:solidFill>
                  <a:srgbClr val="3333FF"/>
                </a:solidFill>
                <a:highlight>
                  <a:srgbClr val="FFFF00"/>
                </a:highlight>
                <a:latin typeface="+mj-lt"/>
              </a:rPr>
              <a:t> </a:t>
            </a:r>
            <a:r>
              <a:rPr lang="es-AR" sz="1200" dirty="0">
                <a:latin typeface="+mj-lt"/>
              </a:rPr>
              <a:t>Para determinar toxicidad hepática  serán necesarios estudios </a:t>
            </a:r>
            <a:r>
              <a:rPr lang="es-AR" sz="1200" i="1" dirty="0">
                <a:latin typeface="+mj-lt"/>
              </a:rPr>
              <a:t>in vitro </a:t>
            </a:r>
            <a:r>
              <a:rPr lang="es-AR" sz="1200" dirty="0">
                <a:latin typeface="+mj-lt"/>
              </a:rPr>
              <a:t>predictivos, que enfoquen en rutas de toxicidad mediadas por estrés oxidativo, activación de </a:t>
            </a:r>
            <a:r>
              <a:rPr lang="es-AR" sz="1200" dirty="0" err="1">
                <a:latin typeface="+mj-lt"/>
              </a:rPr>
              <a:t>inflamasoma</a:t>
            </a:r>
            <a:r>
              <a:rPr lang="es-AR" sz="1200" dirty="0">
                <a:latin typeface="+mj-lt"/>
              </a:rPr>
              <a:t> mediada por  NLRP3 y producción de citoquinas pro inflamatorias, además de validar screening in vivo para inflamación o fibrosis aguda o crónica. 	Además de cultivos 2D, sistemas 3D que incluyeran hepatocitos y células de </a:t>
            </a:r>
            <a:r>
              <a:rPr lang="es-AR" sz="1200" dirty="0" err="1">
                <a:latin typeface="+mj-lt"/>
              </a:rPr>
              <a:t>Kupffer</a:t>
            </a:r>
            <a:r>
              <a:rPr lang="es-AR" sz="1200" dirty="0">
                <a:latin typeface="+mj-lt"/>
              </a:rPr>
              <a:t> u otras células hepáticas, permitirían similar respuestas hepáticas mas parecidas a las in vivo frente a MNP. Respecto al Sistema inmune, el efecto de la exposición a MNP </a:t>
            </a:r>
            <a:r>
              <a:rPr lang="es-AR" sz="1200" dirty="0" err="1">
                <a:latin typeface="+mj-lt"/>
              </a:rPr>
              <a:t>ingenierizado</a:t>
            </a:r>
            <a:r>
              <a:rPr lang="es-AR" sz="1200" dirty="0">
                <a:latin typeface="+mj-lt"/>
              </a:rPr>
              <a:t>  sobre el bazo o la respuesta adaptativa deberá ser estudiada empleando </a:t>
            </a:r>
            <a:r>
              <a:rPr lang="es-AR" sz="1200" dirty="0" err="1">
                <a:latin typeface="+mj-lt"/>
              </a:rPr>
              <a:t>esplenocitos</a:t>
            </a:r>
            <a:r>
              <a:rPr lang="es-AR" sz="1200" dirty="0">
                <a:latin typeface="+mj-lt"/>
              </a:rPr>
              <a:t> y mediante aproximaciones in vitro predictivas </a:t>
            </a:r>
            <a:r>
              <a:rPr lang="es-AR" sz="1200" dirty="0">
                <a:highlight>
                  <a:srgbClr val="FFFF00"/>
                </a:highlight>
                <a:latin typeface="+mj-lt"/>
              </a:rPr>
              <a:t>(</a:t>
            </a:r>
            <a:r>
              <a:rPr lang="es-AR" sz="1200" dirty="0" err="1">
                <a:solidFill>
                  <a:srgbClr val="3333FF"/>
                </a:solidFill>
                <a:highlight>
                  <a:srgbClr val="FFFF00"/>
                </a:highlight>
              </a:rPr>
              <a:t>Dobrovolskaia</a:t>
            </a:r>
            <a:r>
              <a:rPr lang="es-AR" sz="1200" dirty="0">
                <a:solidFill>
                  <a:srgbClr val="3333FF"/>
                </a:solidFill>
                <a:highlight>
                  <a:srgbClr val="FFFF00"/>
                </a:highlight>
              </a:rPr>
              <a:t>, M.A., </a:t>
            </a:r>
            <a:r>
              <a:rPr lang="es-AR" sz="1200" dirty="0" err="1">
                <a:solidFill>
                  <a:srgbClr val="3333FF"/>
                </a:solidFill>
                <a:highlight>
                  <a:srgbClr val="FFFF00"/>
                </a:highlight>
              </a:rPr>
              <a:t>Aggarwal</a:t>
            </a:r>
            <a:r>
              <a:rPr lang="es-AR" sz="1200" dirty="0">
                <a:solidFill>
                  <a:srgbClr val="3333FF"/>
                </a:solidFill>
                <a:highlight>
                  <a:srgbClr val="FFFF00"/>
                </a:highlight>
              </a:rPr>
              <a:t>, P., Hall, J.B., and McNeil, S.E. (2008). </a:t>
            </a:r>
            <a:r>
              <a:rPr lang="es-AR" sz="1200" dirty="0" err="1">
                <a:solidFill>
                  <a:srgbClr val="3333FF"/>
                </a:solidFill>
                <a:highlight>
                  <a:srgbClr val="FFFF00"/>
                </a:highlight>
              </a:rPr>
              <a:t>Preclinical</a:t>
            </a:r>
            <a:r>
              <a:rPr lang="es-AR" sz="1200" dirty="0">
                <a:solidFill>
                  <a:srgbClr val="3333FF"/>
                </a:solidFill>
                <a:highlight>
                  <a:srgbClr val="FFFF00"/>
                </a:highlight>
              </a:rPr>
              <a:t> </a:t>
            </a:r>
            <a:r>
              <a:rPr lang="en-US" sz="1200" dirty="0">
                <a:solidFill>
                  <a:srgbClr val="3333FF"/>
                </a:solidFill>
                <a:highlight>
                  <a:srgbClr val="FFFF00"/>
                </a:highlight>
              </a:rPr>
              <a:t>studies to understand nanoparticle interaction with the immune system and its potential </a:t>
            </a:r>
            <a:r>
              <a:rPr lang="es-AR" sz="1200" dirty="0" err="1">
                <a:solidFill>
                  <a:srgbClr val="3333FF"/>
                </a:solidFill>
                <a:highlight>
                  <a:srgbClr val="FFFF00"/>
                </a:highlight>
              </a:rPr>
              <a:t>effects</a:t>
            </a:r>
            <a:r>
              <a:rPr lang="es-AR" sz="1200" dirty="0">
                <a:solidFill>
                  <a:srgbClr val="3333FF"/>
                </a:solidFill>
                <a:highlight>
                  <a:srgbClr val="FFFF00"/>
                </a:highlight>
              </a:rPr>
              <a:t> </a:t>
            </a:r>
            <a:r>
              <a:rPr lang="es-AR" sz="1200" dirty="0" err="1">
                <a:solidFill>
                  <a:srgbClr val="3333FF"/>
                </a:solidFill>
                <a:highlight>
                  <a:srgbClr val="FFFF00"/>
                </a:highlight>
              </a:rPr>
              <a:t>on</a:t>
            </a:r>
            <a:r>
              <a:rPr lang="es-AR" sz="1200" dirty="0">
                <a:solidFill>
                  <a:srgbClr val="3333FF"/>
                </a:solidFill>
                <a:highlight>
                  <a:srgbClr val="FFFF00"/>
                </a:highlight>
              </a:rPr>
              <a:t> </a:t>
            </a:r>
            <a:r>
              <a:rPr lang="es-AR" sz="1200" dirty="0" err="1">
                <a:solidFill>
                  <a:srgbClr val="3333FF"/>
                </a:solidFill>
                <a:highlight>
                  <a:srgbClr val="FFFF00"/>
                </a:highlight>
              </a:rPr>
              <a:t>nanoparticle</a:t>
            </a:r>
            <a:r>
              <a:rPr lang="es-AR" sz="1200" dirty="0">
                <a:solidFill>
                  <a:srgbClr val="3333FF"/>
                </a:solidFill>
                <a:highlight>
                  <a:srgbClr val="FFFF00"/>
                </a:highlight>
              </a:rPr>
              <a:t> </a:t>
            </a:r>
            <a:r>
              <a:rPr lang="es-AR" sz="1200" dirty="0" err="1">
                <a:solidFill>
                  <a:srgbClr val="3333FF"/>
                </a:solidFill>
                <a:highlight>
                  <a:srgbClr val="FFFF00"/>
                </a:highlight>
              </a:rPr>
              <a:t>biodistribution</a:t>
            </a:r>
            <a:r>
              <a:rPr lang="es-AR" sz="1200" dirty="0">
                <a:solidFill>
                  <a:srgbClr val="3333FF"/>
                </a:solidFill>
                <a:highlight>
                  <a:srgbClr val="FFFF00"/>
                </a:highlight>
              </a:rPr>
              <a:t>. Mol. </a:t>
            </a:r>
            <a:r>
              <a:rPr lang="es-AR" sz="1200" dirty="0" err="1">
                <a:solidFill>
                  <a:srgbClr val="3333FF"/>
                </a:solidFill>
                <a:highlight>
                  <a:srgbClr val="FFFF00"/>
                </a:highlight>
              </a:rPr>
              <a:t>Pharm</a:t>
            </a:r>
            <a:r>
              <a:rPr lang="es-AR" sz="1200" dirty="0">
                <a:solidFill>
                  <a:srgbClr val="3333FF"/>
                </a:solidFill>
                <a:highlight>
                  <a:srgbClr val="FFFF00"/>
                </a:highlight>
              </a:rPr>
              <a:t>. 5, 487–495) (</a:t>
            </a:r>
            <a:r>
              <a:rPr lang="en-US" sz="1200" dirty="0" err="1">
                <a:solidFill>
                  <a:srgbClr val="3333FF"/>
                </a:solidFill>
                <a:highlight>
                  <a:srgbClr val="FFFF00"/>
                </a:highlight>
              </a:rPr>
              <a:t>Dobrovolskaia</a:t>
            </a:r>
            <a:r>
              <a:rPr lang="en-US" sz="1200" dirty="0">
                <a:solidFill>
                  <a:srgbClr val="3333FF"/>
                </a:solidFill>
                <a:highlight>
                  <a:srgbClr val="FFFF00"/>
                </a:highlight>
              </a:rPr>
              <a:t>, M.A., and McNeil, S.E. (2013). Understanding the correlation between in vitro and in vivo </a:t>
            </a:r>
            <a:r>
              <a:rPr lang="en-US" sz="1200" dirty="0" err="1">
                <a:solidFill>
                  <a:srgbClr val="3333FF"/>
                </a:solidFill>
                <a:highlight>
                  <a:srgbClr val="FFFF00"/>
                </a:highlight>
              </a:rPr>
              <a:t>immunotoxicity</a:t>
            </a:r>
            <a:r>
              <a:rPr lang="en-US" sz="1200" dirty="0">
                <a:solidFill>
                  <a:srgbClr val="3333FF"/>
                </a:solidFill>
                <a:highlight>
                  <a:srgbClr val="FFFF00"/>
                </a:highlight>
              </a:rPr>
              <a:t> tests for nanomedicines. J. Control. </a:t>
            </a:r>
            <a:r>
              <a:rPr lang="es-AR" sz="1200" dirty="0" err="1">
                <a:solidFill>
                  <a:srgbClr val="3333FF"/>
                </a:solidFill>
                <a:highlight>
                  <a:srgbClr val="FFFF00"/>
                </a:highlight>
              </a:rPr>
              <a:t>Release</a:t>
            </a:r>
            <a:r>
              <a:rPr lang="es-AR" sz="1200" dirty="0">
                <a:solidFill>
                  <a:srgbClr val="3333FF"/>
                </a:solidFill>
                <a:highlight>
                  <a:srgbClr val="FFFF00"/>
                </a:highlight>
              </a:rPr>
              <a:t> 172, 456–466) .</a:t>
            </a:r>
            <a:r>
              <a:rPr lang="es-AR" sz="1200" dirty="0">
                <a:latin typeface="+mj-lt"/>
              </a:rPr>
              <a:t>los estudios </a:t>
            </a:r>
            <a:r>
              <a:rPr lang="es-AR" sz="1200" i="1" dirty="0">
                <a:latin typeface="+mj-lt"/>
              </a:rPr>
              <a:t>in vitro </a:t>
            </a:r>
            <a:r>
              <a:rPr lang="es-AR" sz="1200" dirty="0">
                <a:latin typeface="+mj-lt"/>
              </a:rPr>
              <a:t>deberán ser validados por determinaciones limitadas y muy bien enfocadas, </a:t>
            </a:r>
            <a:r>
              <a:rPr lang="es-AR" sz="1200" i="1" dirty="0">
                <a:latin typeface="+mj-lt"/>
              </a:rPr>
              <a:t>in vivo. </a:t>
            </a:r>
          </a:p>
        </p:txBody>
      </p:sp>
    </p:spTree>
    <p:extLst>
      <p:ext uri="{BB962C8B-B14F-4D97-AF65-F5344CB8AC3E}">
        <p14:creationId xmlns:p14="http://schemas.microsoft.com/office/powerpoint/2010/main" val="222579126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Text Box 5">
            <a:extLst>
              <a:ext uri="{FF2B5EF4-FFF2-40B4-BE49-F238E27FC236}">
                <a16:creationId xmlns:a16="http://schemas.microsoft.com/office/drawing/2014/main" id="{61C984A7-CF91-40F7-AA56-F659760827A9}"/>
              </a:ext>
            </a:extLst>
          </p:cNvPr>
          <p:cNvSpPr txBox="1">
            <a:spLocks noChangeArrowheads="1"/>
          </p:cNvSpPr>
          <p:nvPr/>
        </p:nvSpPr>
        <p:spPr bwMode="auto">
          <a:xfrm>
            <a:off x="2475880" y="6245510"/>
            <a:ext cx="62291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AR" altLang="es-AR" dirty="0"/>
              <a:t>Exposición intencional: </a:t>
            </a:r>
            <a:r>
              <a:rPr lang="es-AR" altLang="es-AR" b="1" dirty="0"/>
              <a:t>ruta parenteral</a:t>
            </a:r>
          </a:p>
        </p:txBody>
      </p:sp>
      <p:sp>
        <p:nvSpPr>
          <p:cNvPr id="71686" name="Text Box 6">
            <a:extLst>
              <a:ext uri="{FF2B5EF4-FFF2-40B4-BE49-F238E27FC236}">
                <a16:creationId xmlns:a16="http://schemas.microsoft.com/office/drawing/2014/main" id="{952661FA-50E8-4E2B-983C-41DF5D3F9068}"/>
              </a:ext>
            </a:extLst>
          </p:cNvPr>
          <p:cNvSpPr txBox="1">
            <a:spLocks noChangeArrowheads="1"/>
          </p:cNvSpPr>
          <p:nvPr/>
        </p:nvSpPr>
        <p:spPr bwMode="auto">
          <a:xfrm>
            <a:off x="2524926" y="477972"/>
            <a:ext cx="64781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AR" altLang="es-AR" sz="2400" dirty="0"/>
              <a:t>Exposición no intencional: </a:t>
            </a:r>
            <a:r>
              <a:rPr lang="es-AR" altLang="es-AR" sz="2400" b="1" dirty="0"/>
              <a:t>ruta inhalatoria</a:t>
            </a:r>
          </a:p>
        </p:txBody>
      </p:sp>
      <p:sp>
        <p:nvSpPr>
          <p:cNvPr id="43015" name="Text Box 4">
            <a:extLst>
              <a:ext uri="{FF2B5EF4-FFF2-40B4-BE49-F238E27FC236}">
                <a16:creationId xmlns:a16="http://schemas.microsoft.com/office/drawing/2014/main" id="{9BD6C462-8851-4FEA-BA11-C60C5B86B0C9}"/>
              </a:ext>
            </a:extLst>
          </p:cNvPr>
          <p:cNvSpPr txBox="1">
            <a:spLocks noChangeArrowheads="1"/>
          </p:cNvSpPr>
          <p:nvPr/>
        </p:nvSpPr>
        <p:spPr bwMode="auto">
          <a:xfrm>
            <a:off x="233796" y="3356992"/>
            <a:ext cx="17637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AR" altLang="es-AR" dirty="0"/>
              <a:t>Nano-objetos:</a:t>
            </a:r>
          </a:p>
          <a:p>
            <a:pPr algn="r" eaLnBrk="1" hangingPunct="1">
              <a:spcBef>
                <a:spcPct val="50000"/>
              </a:spcBef>
            </a:pPr>
            <a:r>
              <a:rPr lang="es-AR" altLang="es-AR" sz="1200" dirty="0">
                <a:solidFill>
                  <a:srgbClr val="3333FF"/>
                </a:solidFill>
              </a:rPr>
              <a:t>[materiales </a:t>
            </a:r>
            <a:r>
              <a:rPr lang="es-AR" altLang="es-AR" sz="1200" dirty="0" err="1">
                <a:solidFill>
                  <a:srgbClr val="3333FF"/>
                </a:solidFill>
              </a:rPr>
              <a:t>nanoparticulados</a:t>
            </a:r>
            <a:r>
              <a:rPr lang="es-AR" altLang="es-AR" sz="1200" dirty="0">
                <a:solidFill>
                  <a:srgbClr val="3333FF"/>
                </a:solidFill>
              </a:rPr>
              <a:t> </a:t>
            </a:r>
            <a:r>
              <a:rPr lang="es-AR" altLang="es-AR" sz="1200" b="1" dirty="0">
                <a:solidFill>
                  <a:srgbClr val="3333FF"/>
                </a:solidFill>
              </a:rPr>
              <a:t>NMP/ NMP </a:t>
            </a:r>
            <a:r>
              <a:rPr lang="es-AR" altLang="es-AR" sz="1200" b="1" dirty="0" err="1">
                <a:solidFill>
                  <a:srgbClr val="3333FF"/>
                </a:solidFill>
              </a:rPr>
              <a:t>ingenierizados</a:t>
            </a:r>
            <a:r>
              <a:rPr lang="es-AR" altLang="es-AR" sz="1200" b="1" dirty="0">
                <a:solidFill>
                  <a:srgbClr val="3333FF"/>
                </a:solidFill>
              </a:rPr>
              <a:t>]</a:t>
            </a:r>
          </a:p>
        </p:txBody>
      </p:sp>
      <p:sp>
        <p:nvSpPr>
          <p:cNvPr id="3" name="Abrir llave 2">
            <a:extLst>
              <a:ext uri="{FF2B5EF4-FFF2-40B4-BE49-F238E27FC236}">
                <a16:creationId xmlns:a16="http://schemas.microsoft.com/office/drawing/2014/main" id="{17FD7352-18F4-44CD-B201-C7CCDD958C73}"/>
              </a:ext>
            </a:extLst>
          </p:cNvPr>
          <p:cNvSpPr/>
          <p:nvPr/>
        </p:nvSpPr>
        <p:spPr>
          <a:xfrm>
            <a:off x="1749054" y="708805"/>
            <a:ext cx="720080" cy="5832648"/>
          </a:xfrm>
          <a:prstGeom prst="leftBrace">
            <a:avLst>
              <a:gd name="adj1" fmla="val 58023"/>
              <a:gd name="adj2" fmla="val 50000"/>
            </a:avLst>
          </a:prstGeom>
          <a:ln w="38100">
            <a:solidFill>
              <a:srgbClr val="3333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6" name="Rectángulo 15">
            <a:extLst>
              <a:ext uri="{FF2B5EF4-FFF2-40B4-BE49-F238E27FC236}">
                <a16:creationId xmlns:a16="http://schemas.microsoft.com/office/drawing/2014/main" id="{AC4BBA6A-04E2-4DBD-B7E6-8C024C63A611}"/>
              </a:ext>
            </a:extLst>
          </p:cNvPr>
          <p:cNvSpPr/>
          <p:nvPr/>
        </p:nvSpPr>
        <p:spPr>
          <a:xfrm>
            <a:off x="2109094" y="879084"/>
            <a:ext cx="6782370" cy="5416868"/>
          </a:xfrm>
          <a:prstGeom prst="rect">
            <a:avLst/>
          </a:prstGeom>
        </p:spPr>
        <p:txBody>
          <a:bodyPr wrap="square">
            <a:spAutoFit/>
          </a:bodyPr>
          <a:lstStyle/>
          <a:p>
            <a:pPr algn="just"/>
            <a:r>
              <a:rPr lang="es-AR" sz="1200" dirty="0">
                <a:solidFill>
                  <a:srgbClr val="000000"/>
                </a:solidFill>
                <a:latin typeface="+mj-lt"/>
              </a:rPr>
              <a:t>	</a:t>
            </a:r>
            <a:r>
              <a:rPr lang="es-AR" sz="1200" b="1" dirty="0">
                <a:solidFill>
                  <a:srgbClr val="FF0000"/>
                </a:solidFill>
              </a:rPr>
              <a:t>En consumidores y trabajadores humanos, la inhalatoria es la ruta de exposición mas relevante</a:t>
            </a:r>
            <a:r>
              <a:rPr lang="es-AR" sz="1200" dirty="0">
                <a:solidFill>
                  <a:srgbClr val="000000"/>
                </a:solidFill>
              </a:rPr>
              <a:t>. </a:t>
            </a:r>
          </a:p>
          <a:p>
            <a:pPr algn="just"/>
            <a:r>
              <a:rPr lang="es-AR" sz="1200" dirty="0">
                <a:solidFill>
                  <a:srgbClr val="000000"/>
                </a:solidFill>
                <a:latin typeface="+mj-lt"/>
              </a:rPr>
              <a:t>	Fuentes y rutas de exposición a materiales </a:t>
            </a:r>
            <a:r>
              <a:rPr lang="es-AR" sz="1200" dirty="0" err="1">
                <a:solidFill>
                  <a:srgbClr val="000000"/>
                </a:solidFill>
                <a:latin typeface="+mj-lt"/>
              </a:rPr>
              <a:t>nanoparticulados</a:t>
            </a:r>
            <a:r>
              <a:rPr lang="es-AR" sz="1200" dirty="0">
                <a:solidFill>
                  <a:srgbClr val="000000"/>
                </a:solidFill>
                <a:latin typeface="+mj-lt"/>
              </a:rPr>
              <a:t> (</a:t>
            </a:r>
            <a:r>
              <a:rPr lang="es-AR" sz="1200" b="1" dirty="0">
                <a:solidFill>
                  <a:srgbClr val="000000"/>
                </a:solidFill>
                <a:latin typeface="+mj-lt"/>
              </a:rPr>
              <a:t>MNP</a:t>
            </a:r>
            <a:r>
              <a:rPr lang="es-AR" sz="1200" dirty="0">
                <a:solidFill>
                  <a:srgbClr val="000000"/>
                </a:solidFill>
                <a:latin typeface="+mj-lt"/>
              </a:rPr>
              <a:t>): ingestión de alimentos</a:t>
            </a:r>
            <a:r>
              <a:rPr lang="en-US" dirty="0"/>
              <a:t> </a:t>
            </a:r>
            <a:r>
              <a:rPr lang="en-US" sz="1000" dirty="0">
                <a:latin typeface="+mj-lt"/>
              </a:rPr>
              <a:t>(</a:t>
            </a:r>
            <a:r>
              <a:rPr lang="en-US" sz="1000" dirty="0" err="1">
                <a:solidFill>
                  <a:srgbClr val="3333FF"/>
                </a:solidFill>
                <a:highlight>
                  <a:srgbClr val="FFFF00"/>
                </a:highlight>
                <a:latin typeface="+mj-lt"/>
              </a:rPr>
              <a:t>Szakal</a:t>
            </a:r>
            <a:r>
              <a:rPr lang="en-US" sz="1000" dirty="0">
                <a:solidFill>
                  <a:srgbClr val="3333FF"/>
                </a:solidFill>
                <a:highlight>
                  <a:srgbClr val="FFFF00"/>
                </a:highlight>
                <a:latin typeface="+mj-lt"/>
              </a:rPr>
              <a:t>, C., Roberts, S.M., </a:t>
            </a:r>
            <a:r>
              <a:rPr lang="en-US" sz="1000" dirty="0" err="1">
                <a:solidFill>
                  <a:srgbClr val="3333FF"/>
                </a:solidFill>
                <a:highlight>
                  <a:srgbClr val="FFFF00"/>
                </a:highlight>
                <a:latin typeface="+mj-lt"/>
              </a:rPr>
              <a:t>Westerhoff</a:t>
            </a:r>
            <a:r>
              <a:rPr lang="en-US" sz="1000" dirty="0">
                <a:solidFill>
                  <a:srgbClr val="3333FF"/>
                </a:solidFill>
                <a:highlight>
                  <a:srgbClr val="FFFF00"/>
                </a:highlight>
                <a:latin typeface="+mj-lt"/>
              </a:rPr>
              <a:t>, P., et al., 2014. Measurement of nanomaterials in foods: integrative consideration of challenges and future prospects. ACS Nano 8 (4), </a:t>
            </a:r>
            <a:r>
              <a:rPr lang="es-AR" sz="1000" dirty="0">
                <a:solidFill>
                  <a:srgbClr val="3333FF"/>
                </a:solidFill>
                <a:highlight>
                  <a:srgbClr val="FFFF00"/>
                </a:highlight>
                <a:latin typeface="+mj-lt"/>
              </a:rPr>
              <a:t>3128–3135.)</a:t>
            </a:r>
            <a:r>
              <a:rPr lang="es-AR" sz="1000" dirty="0">
                <a:solidFill>
                  <a:srgbClr val="000000"/>
                </a:solidFill>
                <a:latin typeface="+mj-lt"/>
              </a:rPr>
              <a:t> </a:t>
            </a:r>
            <a:r>
              <a:rPr lang="es-AR" sz="1200" dirty="0">
                <a:solidFill>
                  <a:srgbClr val="000000"/>
                </a:solidFill>
                <a:latin typeface="+mj-lt"/>
              </a:rPr>
              <a:t>contacto con la piel, a través de productos de consumo </a:t>
            </a:r>
            <a:r>
              <a:rPr lang="en-US" sz="1000" dirty="0">
                <a:solidFill>
                  <a:srgbClr val="3333FF"/>
                </a:solidFill>
                <a:highlight>
                  <a:srgbClr val="FFFF00"/>
                </a:highlight>
                <a:latin typeface="+mj-lt"/>
              </a:rPr>
              <a:t>(</a:t>
            </a:r>
            <a:r>
              <a:rPr lang="en-US" sz="1000" dirty="0" err="1">
                <a:solidFill>
                  <a:srgbClr val="3333FF"/>
                </a:solidFill>
                <a:highlight>
                  <a:srgbClr val="FFFF00"/>
                </a:highlight>
                <a:latin typeface="+mj-lt"/>
              </a:rPr>
              <a:t>Gulson</a:t>
            </a:r>
            <a:r>
              <a:rPr lang="en-US" sz="1000" dirty="0">
                <a:solidFill>
                  <a:srgbClr val="3333FF"/>
                </a:solidFill>
                <a:highlight>
                  <a:srgbClr val="FFFF00"/>
                </a:highlight>
                <a:latin typeface="+mj-lt"/>
              </a:rPr>
              <a:t>, B., McCall, M.J., Bowman, D.M., Pinheiro, T., 2015. A review of critical factors for assessing the dermal absorption of metal oxide nanoparticles from sunscreens applied to humans, and a research strategy to address current deficiencies. Arch. </a:t>
            </a:r>
            <a:r>
              <a:rPr lang="es-AR" sz="1000" dirty="0" err="1">
                <a:solidFill>
                  <a:srgbClr val="3333FF"/>
                </a:solidFill>
                <a:highlight>
                  <a:srgbClr val="FFFF00"/>
                </a:highlight>
                <a:latin typeface="+mj-lt"/>
              </a:rPr>
              <a:t>Toxicol</a:t>
            </a:r>
            <a:r>
              <a:rPr lang="es-AR" sz="1000" dirty="0">
                <a:solidFill>
                  <a:srgbClr val="3333FF"/>
                </a:solidFill>
                <a:highlight>
                  <a:srgbClr val="FFFF00"/>
                </a:highlight>
                <a:latin typeface="+mj-lt"/>
              </a:rPr>
              <a:t>. 89 (11), 1909–1930.)</a:t>
            </a:r>
            <a:r>
              <a:rPr lang="en-US" sz="1000" dirty="0">
                <a:solidFill>
                  <a:srgbClr val="3333FF"/>
                </a:solidFill>
                <a:highlight>
                  <a:srgbClr val="FFFF00"/>
                </a:highlight>
                <a:latin typeface="+mj-lt"/>
              </a:rPr>
              <a:t>(Vance, M.E., </a:t>
            </a:r>
            <a:r>
              <a:rPr lang="en-US" sz="1000" dirty="0" err="1">
                <a:solidFill>
                  <a:srgbClr val="3333FF"/>
                </a:solidFill>
                <a:highlight>
                  <a:srgbClr val="FFFF00"/>
                </a:highlight>
                <a:latin typeface="+mj-lt"/>
              </a:rPr>
              <a:t>Kuiken</a:t>
            </a:r>
            <a:r>
              <a:rPr lang="en-US" sz="1000" dirty="0">
                <a:solidFill>
                  <a:srgbClr val="3333FF"/>
                </a:solidFill>
                <a:highlight>
                  <a:srgbClr val="FFFF00"/>
                </a:highlight>
                <a:latin typeface="+mj-lt"/>
              </a:rPr>
              <a:t>, T., </a:t>
            </a:r>
            <a:r>
              <a:rPr lang="en-US" sz="1000" dirty="0" err="1">
                <a:solidFill>
                  <a:srgbClr val="3333FF"/>
                </a:solidFill>
                <a:highlight>
                  <a:srgbClr val="FFFF00"/>
                </a:highlight>
                <a:latin typeface="+mj-lt"/>
              </a:rPr>
              <a:t>Vejerano</a:t>
            </a:r>
            <a:r>
              <a:rPr lang="en-US" sz="1000" dirty="0">
                <a:solidFill>
                  <a:srgbClr val="3333FF"/>
                </a:solidFill>
                <a:highlight>
                  <a:srgbClr val="FFFF00"/>
                </a:highlight>
                <a:latin typeface="+mj-lt"/>
              </a:rPr>
              <a:t>, E.P., et al., 2015. Nanotechnology in the real world: redeveloping the nanomaterial consumer products inventory. </a:t>
            </a:r>
            <a:r>
              <a:rPr lang="en-US" sz="1000" dirty="0" err="1">
                <a:solidFill>
                  <a:srgbClr val="3333FF"/>
                </a:solidFill>
                <a:highlight>
                  <a:srgbClr val="FFFF00"/>
                </a:highlight>
                <a:latin typeface="+mj-lt"/>
              </a:rPr>
              <a:t>Beilstein</a:t>
            </a:r>
            <a:r>
              <a:rPr lang="en-US" sz="1000" dirty="0">
                <a:solidFill>
                  <a:srgbClr val="3333FF"/>
                </a:solidFill>
                <a:highlight>
                  <a:srgbClr val="FFFF00"/>
                </a:highlight>
                <a:latin typeface="+mj-lt"/>
              </a:rPr>
              <a:t> </a:t>
            </a:r>
            <a:r>
              <a:rPr lang="es-AR" sz="1000" dirty="0">
                <a:solidFill>
                  <a:srgbClr val="3333FF"/>
                </a:solidFill>
                <a:highlight>
                  <a:srgbClr val="FFFF00"/>
                </a:highlight>
                <a:latin typeface="+mj-lt"/>
              </a:rPr>
              <a:t>J. </a:t>
            </a:r>
            <a:r>
              <a:rPr lang="es-AR" sz="1000" dirty="0" err="1">
                <a:solidFill>
                  <a:srgbClr val="3333FF"/>
                </a:solidFill>
                <a:highlight>
                  <a:srgbClr val="FFFF00"/>
                </a:highlight>
                <a:latin typeface="+mj-lt"/>
              </a:rPr>
              <a:t>Nanotechnol</a:t>
            </a:r>
            <a:r>
              <a:rPr lang="es-AR" sz="1000" dirty="0">
                <a:solidFill>
                  <a:srgbClr val="3333FF"/>
                </a:solidFill>
                <a:highlight>
                  <a:srgbClr val="FFFF00"/>
                </a:highlight>
                <a:latin typeface="+mj-lt"/>
              </a:rPr>
              <a:t>. 6, 1769–1780)</a:t>
            </a:r>
            <a:r>
              <a:rPr lang="es-AR" sz="1200" dirty="0">
                <a:solidFill>
                  <a:srgbClr val="000000"/>
                </a:solidFill>
                <a:latin typeface="+mj-lt"/>
              </a:rPr>
              <a:t>, </a:t>
            </a:r>
            <a:r>
              <a:rPr lang="es-AR" sz="1200" b="1" dirty="0">
                <a:solidFill>
                  <a:srgbClr val="000000"/>
                </a:solidFill>
                <a:latin typeface="+mj-lt"/>
              </a:rPr>
              <a:t>inhalación</a:t>
            </a:r>
            <a:r>
              <a:rPr lang="es-AR" sz="1200" dirty="0">
                <a:solidFill>
                  <a:srgbClr val="000000"/>
                </a:solidFill>
                <a:latin typeface="+mj-lt"/>
              </a:rPr>
              <a:t> </a:t>
            </a:r>
            <a:r>
              <a:rPr lang="es-AR" sz="1000" dirty="0">
                <a:solidFill>
                  <a:srgbClr val="3333FF"/>
                </a:solidFill>
                <a:latin typeface="+mj-lt"/>
              </a:rPr>
              <a:t>(</a:t>
            </a:r>
            <a:r>
              <a:rPr lang="en-US" sz="1000" dirty="0">
                <a:solidFill>
                  <a:srgbClr val="3333FF"/>
                </a:solidFill>
                <a:highlight>
                  <a:srgbClr val="FFFF00"/>
                </a:highlight>
                <a:latin typeface="+mj-lt"/>
              </a:rPr>
              <a:t>Donaldson, K., Seaton, A., 2012. A short history of the toxicology of inhaled particles. Part </a:t>
            </a:r>
            <a:r>
              <a:rPr lang="es-AR" sz="1000" dirty="0" err="1">
                <a:solidFill>
                  <a:srgbClr val="3333FF"/>
                </a:solidFill>
                <a:highlight>
                  <a:srgbClr val="FFFF00"/>
                </a:highlight>
                <a:latin typeface="+mj-lt"/>
              </a:rPr>
              <a:t>Fibre</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Toxicol</a:t>
            </a:r>
            <a:r>
              <a:rPr lang="es-AR" sz="1000" dirty="0">
                <a:solidFill>
                  <a:srgbClr val="3333FF"/>
                </a:solidFill>
                <a:highlight>
                  <a:srgbClr val="FFFF00"/>
                </a:highlight>
                <a:latin typeface="+mj-lt"/>
              </a:rPr>
              <a:t> 9, 13.)</a:t>
            </a:r>
          </a:p>
          <a:p>
            <a:pPr algn="just"/>
            <a:r>
              <a:rPr lang="es-AR" sz="1200" dirty="0">
                <a:solidFill>
                  <a:srgbClr val="000000"/>
                </a:solidFill>
                <a:latin typeface="+mj-lt"/>
              </a:rPr>
              <a:t>	La exposición ambiental deriva fundamentalmente de materiales envejecidos y deshechos  </a:t>
            </a:r>
            <a:r>
              <a:rPr lang="es-AR" sz="1200" dirty="0">
                <a:solidFill>
                  <a:srgbClr val="3333FF"/>
                </a:solidFill>
                <a:latin typeface="+mj-lt"/>
              </a:rPr>
              <a:t>(</a:t>
            </a:r>
            <a:r>
              <a:rPr lang="es-AR" sz="1000" dirty="0" err="1">
                <a:solidFill>
                  <a:srgbClr val="3333FF"/>
                </a:solidFill>
                <a:highlight>
                  <a:srgbClr val="FFFF00"/>
                </a:highlight>
                <a:latin typeface="+mj-lt"/>
              </a:rPr>
              <a:t>Mitrano</a:t>
            </a:r>
            <a:r>
              <a:rPr lang="es-AR" sz="1000" dirty="0">
                <a:solidFill>
                  <a:srgbClr val="3333FF"/>
                </a:solidFill>
                <a:highlight>
                  <a:srgbClr val="FFFF00"/>
                </a:highlight>
                <a:latin typeface="+mj-lt"/>
              </a:rPr>
              <a:t>, D.M., </a:t>
            </a:r>
            <a:r>
              <a:rPr lang="es-AR" sz="1000" dirty="0" err="1">
                <a:solidFill>
                  <a:srgbClr val="3333FF"/>
                </a:solidFill>
                <a:highlight>
                  <a:srgbClr val="FFFF00"/>
                </a:highlight>
                <a:latin typeface="+mj-lt"/>
              </a:rPr>
              <a:t>Motellier</a:t>
            </a:r>
            <a:r>
              <a:rPr lang="es-AR" sz="1000" dirty="0">
                <a:solidFill>
                  <a:srgbClr val="3333FF"/>
                </a:solidFill>
                <a:highlight>
                  <a:srgbClr val="FFFF00"/>
                </a:highlight>
                <a:latin typeface="+mj-lt"/>
              </a:rPr>
              <a:t>, S., </a:t>
            </a:r>
            <a:r>
              <a:rPr lang="es-AR" sz="1000" dirty="0" err="1">
                <a:solidFill>
                  <a:srgbClr val="3333FF"/>
                </a:solidFill>
                <a:highlight>
                  <a:srgbClr val="FFFF00"/>
                </a:highlight>
                <a:latin typeface="+mj-lt"/>
              </a:rPr>
              <a:t>Clavaguera</a:t>
            </a:r>
            <a:r>
              <a:rPr lang="es-AR" sz="1000" dirty="0">
                <a:solidFill>
                  <a:srgbClr val="3333FF"/>
                </a:solidFill>
                <a:highlight>
                  <a:srgbClr val="FFFF00"/>
                </a:highlight>
                <a:latin typeface="+mj-lt"/>
              </a:rPr>
              <a:t>, S., </a:t>
            </a:r>
            <a:r>
              <a:rPr lang="es-AR" sz="1000" dirty="0" err="1">
                <a:solidFill>
                  <a:srgbClr val="3333FF"/>
                </a:solidFill>
                <a:highlight>
                  <a:srgbClr val="FFFF00"/>
                </a:highlight>
                <a:latin typeface="+mj-lt"/>
              </a:rPr>
              <a:t>Nowack</a:t>
            </a:r>
            <a:r>
              <a:rPr lang="es-AR" sz="1000" dirty="0">
                <a:solidFill>
                  <a:srgbClr val="3333FF"/>
                </a:solidFill>
                <a:highlight>
                  <a:srgbClr val="FFFF00"/>
                </a:highlight>
                <a:latin typeface="+mj-lt"/>
              </a:rPr>
              <a:t>, B., 2015. </a:t>
            </a:r>
            <a:r>
              <a:rPr lang="es-AR" sz="1000" dirty="0" err="1">
                <a:solidFill>
                  <a:srgbClr val="3333FF"/>
                </a:solidFill>
                <a:highlight>
                  <a:srgbClr val="FFFF00"/>
                </a:highlight>
                <a:latin typeface="+mj-lt"/>
              </a:rPr>
              <a:t>Review</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of</a:t>
            </a:r>
            <a:r>
              <a:rPr lang="es-AR" sz="1000" dirty="0">
                <a:solidFill>
                  <a:srgbClr val="3333FF"/>
                </a:solidFill>
                <a:highlight>
                  <a:srgbClr val="FFFF00"/>
                </a:highlight>
                <a:latin typeface="+mj-lt"/>
              </a:rPr>
              <a:t> nanomaterial </a:t>
            </a:r>
            <a:r>
              <a:rPr lang="en-US" sz="1000" dirty="0">
                <a:solidFill>
                  <a:srgbClr val="3333FF"/>
                </a:solidFill>
                <a:highlight>
                  <a:srgbClr val="FFFF00"/>
                </a:highlight>
                <a:latin typeface="+mj-lt"/>
              </a:rPr>
              <a:t>aging and transformations through the life cycle of </a:t>
            </a:r>
            <a:r>
              <a:rPr lang="en-US" sz="1000" dirty="0" err="1">
                <a:solidFill>
                  <a:srgbClr val="3333FF"/>
                </a:solidFill>
                <a:highlight>
                  <a:srgbClr val="FFFF00"/>
                </a:highlight>
                <a:latin typeface="+mj-lt"/>
              </a:rPr>
              <a:t>nano</a:t>
            </a:r>
            <a:r>
              <a:rPr lang="en-US" sz="1000" dirty="0">
                <a:solidFill>
                  <a:srgbClr val="3333FF"/>
                </a:solidFill>
                <a:highlight>
                  <a:srgbClr val="FFFF00"/>
                </a:highlight>
                <a:latin typeface="+mj-lt"/>
              </a:rPr>
              <a:t>-enhanced products. Environ. </a:t>
            </a:r>
            <a:r>
              <a:rPr lang="es-AR" sz="1000" dirty="0" err="1">
                <a:solidFill>
                  <a:srgbClr val="3333FF"/>
                </a:solidFill>
                <a:highlight>
                  <a:srgbClr val="FFFF00"/>
                </a:highlight>
                <a:latin typeface="+mj-lt"/>
              </a:rPr>
              <a:t>Int</a:t>
            </a:r>
            <a:r>
              <a:rPr lang="es-AR" sz="1000" dirty="0">
                <a:solidFill>
                  <a:srgbClr val="3333FF"/>
                </a:solidFill>
                <a:highlight>
                  <a:srgbClr val="FFFF00"/>
                </a:highlight>
                <a:latin typeface="+mj-lt"/>
              </a:rPr>
              <a:t>. 77, 132–147) (</a:t>
            </a:r>
            <a:r>
              <a:rPr lang="en-US" sz="1000" dirty="0">
                <a:solidFill>
                  <a:srgbClr val="3333FF"/>
                </a:solidFill>
                <a:highlight>
                  <a:srgbClr val="FFFF00"/>
                </a:highlight>
                <a:latin typeface="+mj-lt"/>
              </a:rPr>
              <a:t>Neale, P.A., </a:t>
            </a:r>
            <a:r>
              <a:rPr lang="en-US" sz="1000" dirty="0" err="1">
                <a:solidFill>
                  <a:srgbClr val="3333FF"/>
                </a:solidFill>
                <a:highlight>
                  <a:srgbClr val="FFFF00"/>
                </a:highlight>
                <a:latin typeface="+mj-lt"/>
              </a:rPr>
              <a:t>Jamting</a:t>
            </a:r>
            <a:r>
              <a:rPr lang="en-US" sz="1000" dirty="0">
                <a:solidFill>
                  <a:srgbClr val="3333FF"/>
                </a:solidFill>
                <a:highlight>
                  <a:srgbClr val="FFFF00"/>
                </a:highlight>
                <a:latin typeface="+mj-lt"/>
              </a:rPr>
              <a:t>, A.K., Escher, B.I., Herrmann, J., 2013. A review of the detection, fate and effects of engineered nanomaterials in wastewater treatment plants. Water Sci  </a:t>
            </a:r>
            <a:r>
              <a:rPr lang="es-AR" sz="1000" dirty="0" err="1">
                <a:solidFill>
                  <a:srgbClr val="3333FF"/>
                </a:solidFill>
                <a:highlight>
                  <a:srgbClr val="FFFF00"/>
                </a:highlight>
                <a:latin typeface="+mj-lt"/>
              </a:rPr>
              <a:t>Technol</a:t>
            </a:r>
            <a:r>
              <a:rPr lang="es-AR" sz="1000" dirty="0">
                <a:solidFill>
                  <a:srgbClr val="3333FF"/>
                </a:solidFill>
                <a:highlight>
                  <a:srgbClr val="FFFF00"/>
                </a:highlight>
                <a:latin typeface="+mj-lt"/>
              </a:rPr>
              <a:t>. 68 (7), 1440–1453.)</a:t>
            </a:r>
          </a:p>
          <a:p>
            <a:pPr algn="just"/>
            <a:r>
              <a:rPr lang="es-AR" sz="1200" dirty="0">
                <a:solidFill>
                  <a:srgbClr val="000000"/>
                </a:solidFill>
                <a:latin typeface="+mj-lt"/>
              </a:rPr>
              <a:t>	Es critico detectar y comprender la cinética de las transformaciones del </a:t>
            </a:r>
            <a:r>
              <a:rPr lang="es-AR" sz="1200" b="1" dirty="0">
                <a:solidFill>
                  <a:srgbClr val="000000"/>
                </a:solidFill>
                <a:latin typeface="+mj-lt"/>
              </a:rPr>
              <a:t>MNP </a:t>
            </a:r>
            <a:r>
              <a:rPr lang="es-AR" sz="1200" dirty="0">
                <a:solidFill>
                  <a:srgbClr val="000000"/>
                </a:solidFill>
                <a:latin typeface="+mj-lt"/>
              </a:rPr>
              <a:t>para predecir potenciales peligros y riesgos para seres vivos y medio ambiente.</a:t>
            </a:r>
          </a:p>
          <a:p>
            <a:pPr algn="just"/>
            <a:r>
              <a:rPr lang="es-AR" sz="1200" dirty="0">
                <a:solidFill>
                  <a:srgbClr val="000000"/>
                </a:solidFill>
                <a:latin typeface="+mj-lt"/>
              </a:rPr>
              <a:t>	Llevar a cabo un análisis de riesgos de exposición a </a:t>
            </a:r>
            <a:r>
              <a:rPr lang="es-AR" sz="1200" b="1" dirty="0">
                <a:solidFill>
                  <a:srgbClr val="000000"/>
                </a:solidFill>
                <a:latin typeface="+mj-lt"/>
              </a:rPr>
              <a:t>MNP</a:t>
            </a:r>
            <a:r>
              <a:rPr lang="es-AR" sz="1200" dirty="0">
                <a:solidFill>
                  <a:srgbClr val="000000"/>
                </a:solidFill>
                <a:latin typeface="+mj-lt"/>
              </a:rPr>
              <a:t> requiere conocer la influencia de su </a:t>
            </a:r>
            <a:r>
              <a:rPr lang="es-AR" sz="1200" dirty="0" err="1">
                <a:solidFill>
                  <a:srgbClr val="000000"/>
                </a:solidFill>
                <a:latin typeface="+mj-lt"/>
              </a:rPr>
              <a:t>biopersistencia</a:t>
            </a:r>
            <a:r>
              <a:rPr lang="es-AR" sz="1200" dirty="0">
                <a:solidFill>
                  <a:srgbClr val="000000"/>
                </a:solidFill>
                <a:latin typeface="+mj-lt"/>
              </a:rPr>
              <a:t> en su procesamiento in vivo y ambiental, de modo de incluirlo en una determinada categoría. </a:t>
            </a:r>
          </a:p>
          <a:p>
            <a:r>
              <a:rPr lang="es-AR" sz="1200" dirty="0">
                <a:solidFill>
                  <a:srgbClr val="000000"/>
                </a:solidFill>
                <a:latin typeface="+mj-lt"/>
              </a:rPr>
              <a:t>	El </a:t>
            </a:r>
            <a:r>
              <a:rPr lang="es-AR" sz="1200" b="1" dirty="0">
                <a:solidFill>
                  <a:srgbClr val="000000"/>
                </a:solidFill>
                <a:latin typeface="+mj-lt"/>
              </a:rPr>
              <a:t>MNP</a:t>
            </a:r>
            <a:r>
              <a:rPr lang="es-AR" sz="1200" dirty="0">
                <a:solidFill>
                  <a:srgbClr val="000000"/>
                </a:solidFill>
                <a:latin typeface="+mj-lt"/>
              </a:rPr>
              <a:t> respirado puede alcanzar los alveolos [zona mas vulnerable de los pulmones]: una pequeña fracción MNP puede cruzar barreras biológicas , como la aire/sangre. La translocación de </a:t>
            </a:r>
            <a:r>
              <a:rPr lang="es-AR" sz="1200" b="1" dirty="0">
                <a:solidFill>
                  <a:srgbClr val="000000"/>
                </a:solidFill>
                <a:latin typeface="+mj-lt"/>
              </a:rPr>
              <a:t>MNP</a:t>
            </a:r>
            <a:r>
              <a:rPr lang="es-AR" sz="1200" dirty="0">
                <a:solidFill>
                  <a:srgbClr val="000000"/>
                </a:solidFill>
                <a:latin typeface="+mj-lt"/>
              </a:rPr>
              <a:t> ocurre en pequeña </a:t>
            </a:r>
            <a:r>
              <a:rPr lang="es-AR" sz="1200" dirty="0">
                <a:latin typeface="+mj-lt"/>
              </a:rPr>
              <a:t>extensión; </a:t>
            </a:r>
            <a:r>
              <a:rPr lang="es-AR" sz="1200" dirty="0">
                <a:solidFill>
                  <a:srgbClr val="000000"/>
                </a:solidFill>
                <a:latin typeface="+mj-lt"/>
              </a:rPr>
              <a:t>depende del material y del tamaño del agregado </a:t>
            </a:r>
            <a:r>
              <a:rPr lang="es-AR" sz="1200" dirty="0">
                <a:solidFill>
                  <a:srgbClr val="000000"/>
                </a:solidFill>
                <a:highlight>
                  <a:srgbClr val="FFFF00"/>
                </a:highlight>
                <a:latin typeface="+mj-lt"/>
              </a:rPr>
              <a:t>(</a:t>
            </a:r>
            <a:r>
              <a:rPr lang="en-US" sz="1000" dirty="0" err="1">
                <a:solidFill>
                  <a:srgbClr val="3333FF"/>
                </a:solidFill>
                <a:highlight>
                  <a:srgbClr val="FFFF00"/>
                </a:highlight>
                <a:latin typeface="+mj-lt"/>
              </a:rPr>
              <a:t>Kreyling,W.G</a:t>
            </a:r>
            <a:r>
              <a:rPr lang="en-US" sz="1000" dirty="0">
                <a:solidFill>
                  <a:srgbClr val="3333FF"/>
                </a:solidFill>
                <a:highlight>
                  <a:srgbClr val="FFFF00"/>
                </a:highlight>
                <a:latin typeface="+mj-lt"/>
              </a:rPr>
              <a:t>., </a:t>
            </a:r>
            <a:r>
              <a:rPr lang="en-US" sz="1000" dirty="0" err="1">
                <a:solidFill>
                  <a:srgbClr val="3333FF"/>
                </a:solidFill>
                <a:highlight>
                  <a:srgbClr val="FFFF00"/>
                </a:highlight>
                <a:latin typeface="+mj-lt"/>
              </a:rPr>
              <a:t>Semmler</a:t>
            </a:r>
            <a:r>
              <a:rPr lang="en-US" sz="1000" dirty="0">
                <a:solidFill>
                  <a:srgbClr val="3333FF"/>
                </a:solidFill>
                <a:highlight>
                  <a:srgbClr val="FFFF00"/>
                </a:highlight>
                <a:latin typeface="+mj-lt"/>
              </a:rPr>
              <a:t>-Behnke, M., Seitz, J., et al., 2009. Size dependence of the translocation  of inhaled iridium and carbon nanoparticle aggregates from the lung of rats to the blood and secondary target organs. </a:t>
            </a:r>
            <a:r>
              <a:rPr lang="en-US" sz="1000" dirty="0" err="1">
                <a:solidFill>
                  <a:srgbClr val="3333FF"/>
                </a:solidFill>
                <a:highlight>
                  <a:srgbClr val="FFFF00"/>
                </a:highlight>
                <a:latin typeface="+mj-lt"/>
              </a:rPr>
              <a:t>Inhal</a:t>
            </a:r>
            <a:r>
              <a:rPr lang="en-US" sz="1000" dirty="0">
                <a:solidFill>
                  <a:srgbClr val="3333FF"/>
                </a:solidFill>
                <a:highlight>
                  <a:srgbClr val="FFFF00"/>
                </a:highlight>
                <a:latin typeface="+mj-lt"/>
              </a:rPr>
              <a:t>. </a:t>
            </a:r>
            <a:r>
              <a:rPr lang="en-US" sz="1000" dirty="0" err="1">
                <a:solidFill>
                  <a:srgbClr val="3333FF"/>
                </a:solidFill>
                <a:highlight>
                  <a:srgbClr val="FFFF00"/>
                </a:highlight>
                <a:latin typeface="+mj-lt"/>
              </a:rPr>
              <a:t>Toxicol</a:t>
            </a:r>
            <a:r>
              <a:rPr lang="en-US" sz="1000" dirty="0">
                <a:solidFill>
                  <a:srgbClr val="3333FF"/>
                </a:solidFill>
                <a:highlight>
                  <a:srgbClr val="FFFF00"/>
                </a:highlight>
                <a:latin typeface="+mj-lt"/>
              </a:rPr>
              <a:t>. 21 (Suppl. 1), 55–60</a:t>
            </a:r>
            <a:r>
              <a:rPr lang="es-AR" sz="1000" dirty="0">
                <a:solidFill>
                  <a:srgbClr val="3333FF"/>
                </a:solidFill>
                <a:highlight>
                  <a:srgbClr val="FFFF00"/>
                </a:highlight>
                <a:latin typeface="+mj-lt"/>
              </a:rPr>
              <a:t> ) </a:t>
            </a:r>
            <a:r>
              <a:rPr lang="es-AR" sz="1200" dirty="0">
                <a:solidFill>
                  <a:srgbClr val="000000"/>
                </a:solidFill>
                <a:latin typeface="+mj-lt"/>
              </a:rPr>
              <a:t>y puede terminar en órganos secundarios como hígado, corazón, bazo o riñones, luego de ingresar por ruta pulmonar. </a:t>
            </a:r>
            <a:r>
              <a:rPr lang="es-AR" sz="1200" dirty="0">
                <a:solidFill>
                  <a:srgbClr val="0000FF"/>
                </a:solidFill>
                <a:latin typeface="+mj-lt"/>
              </a:rPr>
              <a:t>(</a:t>
            </a:r>
            <a:r>
              <a:rPr lang="en-US" sz="1000" dirty="0" err="1">
                <a:solidFill>
                  <a:srgbClr val="3333FF"/>
                </a:solidFill>
                <a:highlight>
                  <a:srgbClr val="FFFF00"/>
                </a:highlight>
                <a:latin typeface="+mj-lt"/>
              </a:rPr>
              <a:t>Kreyling</a:t>
            </a:r>
            <a:r>
              <a:rPr lang="en-US" sz="1000" dirty="0">
                <a:solidFill>
                  <a:srgbClr val="3333FF"/>
                </a:solidFill>
                <a:highlight>
                  <a:srgbClr val="FFFF00"/>
                </a:highlight>
                <a:latin typeface="+mj-lt"/>
              </a:rPr>
              <a:t>, W.G., </a:t>
            </a:r>
            <a:r>
              <a:rPr lang="en-US" sz="1000" dirty="0" err="1">
                <a:solidFill>
                  <a:srgbClr val="3333FF"/>
                </a:solidFill>
                <a:highlight>
                  <a:srgbClr val="FFFF00"/>
                </a:highlight>
                <a:latin typeface="+mj-lt"/>
              </a:rPr>
              <a:t>Semmler</a:t>
            </a:r>
            <a:r>
              <a:rPr lang="en-US" sz="1000" dirty="0">
                <a:solidFill>
                  <a:srgbClr val="3333FF"/>
                </a:solidFill>
                <a:highlight>
                  <a:srgbClr val="FFFF00"/>
                </a:highlight>
                <a:latin typeface="+mj-lt"/>
              </a:rPr>
              <a:t>-Behnke, M., </a:t>
            </a:r>
            <a:r>
              <a:rPr lang="en-US" sz="1000" dirty="0" err="1">
                <a:solidFill>
                  <a:srgbClr val="3333FF"/>
                </a:solidFill>
                <a:highlight>
                  <a:srgbClr val="FFFF00"/>
                </a:highlight>
                <a:latin typeface="+mj-lt"/>
              </a:rPr>
              <a:t>Takenaka</a:t>
            </a:r>
            <a:r>
              <a:rPr lang="en-US" sz="1000" dirty="0">
                <a:solidFill>
                  <a:srgbClr val="3333FF"/>
                </a:solidFill>
                <a:highlight>
                  <a:srgbClr val="FFFF00"/>
                </a:highlight>
                <a:latin typeface="+mj-lt"/>
              </a:rPr>
              <a:t>, S., Moller, W., 2013. Differences in the </a:t>
            </a:r>
            <a:r>
              <a:rPr lang="en-US" sz="1000" dirty="0" err="1">
                <a:solidFill>
                  <a:srgbClr val="3333FF"/>
                </a:solidFill>
                <a:highlight>
                  <a:srgbClr val="FFFF00"/>
                </a:highlight>
                <a:latin typeface="+mj-lt"/>
              </a:rPr>
              <a:t>biokinetics</a:t>
            </a:r>
            <a:r>
              <a:rPr lang="en-US" sz="1000" dirty="0">
                <a:solidFill>
                  <a:srgbClr val="3333FF"/>
                </a:solidFill>
                <a:highlight>
                  <a:srgbClr val="FFFF00"/>
                </a:highlight>
                <a:latin typeface="+mj-lt"/>
              </a:rPr>
              <a:t> of inhaled </a:t>
            </a:r>
            <a:r>
              <a:rPr lang="en-US" sz="1000" dirty="0" err="1">
                <a:solidFill>
                  <a:srgbClr val="3333FF"/>
                </a:solidFill>
                <a:highlight>
                  <a:srgbClr val="FFFF00"/>
                </a:highlight>
                <a:latin typeface="+mj-lt"/>
              </a:rPr>
              <a:t>nano</a:t>
            </a:r>
            <a:r>
              <a:rPr lang="en-US" sz="1000" dirty="0">
                <a:solidFill>
                  <a:srgbClr val="3333FF"/>
                </a:solidFill>
                <a:highlight>
                  <a:srgbClr val="FFFF00"/>
                </a:highlight>
                <a:latin typeface="+mj-lt"/>
              </a:rPr>
              <a:t>- versus micrometer-sized particles. Acc. Chem. Res. 46 </a:t>
            </a:r>
            <a:r>
              <a:rPr lang="es-AR" sz="1000" dirty="0">
                <a:highlight>
                  <a:srgbClr val="FFFF00"/>
                </a:highlight>
                <a:latin typeface="+mj-lt"/>
              </a:rPr>
              <a:t>(3), 714–722.</a:t>
            </a:r>
          </a:p>
        </p:txBody>
      </p:sp>
      <p:sp>
        <p:nvSpPr>
          <p:cNvPr id="17" name="Rectángulo 16">
            <a:extLst>
              <a:ext uri="{FF2B5EF4-FFF2-40B4-BE49-F238E27FC236}">
                <a16:creationId xmlns:a16="http://schemas.microsoft.com/office/drawing/2014/main" id="{371988C3-2C5A-48FE-BD01-FEAC9B1FEFC7}"/>
              </a:ext>
            </a:extLst>
          </p:cNvPr>
          <p:cNvSpPr/>
          <p:nvPr/>
        </p:nvSpPr>
        <p:spPr>
          <a:xfrm>
            <a:off x="-252536" y="6588339"/>
            <a:ext cx="9144000" cy="276999"/>
          </a:xfrm>
          <a:prstGeom prst="rect">
            <a:avLst/>
          </a:prstGeom>
        </p:spPr>
        <p:txBody>
          <a:bodyPr wrap="square">
            <a:spAutoFit/>
          </a:bodyPr>
          <a:lstStyle/>
          <a:p>
            <a:pPr algn="ctr"/>
            <a:r>
              <a:rPr lang="en-US" sz="1200" dirty="0" err="1">
                <a:solidFill>
                  <a:srgbClr val="000000"/>
                </a:solidFill>
                <a:latin typeface="+mn-lt"/>
              </a:rPr>
              <a:t>Biokinetics</a:t>
            </a:r>
            <a:r>
              <a:rPr lang="en-US" sz="1200" dirty="0">
                <a:solidFill>
                  <a:srgbClr val="000000"/>
                </a:solidFill>
                <a:latin typeface="+mn-lt"/>
              </a:rPr>
              <a:t> of nanomaterials: The role of </a:t>
            </a:r>
            <a:r>
              <a:rPr lang="en-US" sz="1200" dirty="0" err="1">
                <a:solidFill>
                  <a:srgbClr val="000000"/>
                </a:solidFill>
                <a:latin typeface="+mn-lt"/>
              </a:rPr>
              <a:t>biopersistence</a:t>
            </a:r>
            <a:r>
              <a:rPr lang="en-US" sz="1200" dirty="0">
                <a:solidFill>
                  <a:srgbClr val="000000"/>
                </a:solidFill>
                <a:latin typeface="+mn-lt"/>
              </a:rPr>
              <a:t>. </a:t>
            </a:r>
            <a:r>
              <a:rPr lang="es-AR" sz="1200" dirty="0">
                <a:solidFill>
                  <a:srgbClr val="000000"/>
                </a:solidFill>
                <a:latin typeface="+mn-lt"/>
              </a:rPr>
              <a:t>Peter </a:t>
            </a:r>
            <a:r>
              <a:rPr lang="es-AR" sz="1200" dirty="0" err="1">
                <a:solidFill>
                  <a:srgbClr val="000000"/>
                </a:solidFill>
                <a:latin typeface="+mn-lt"/>
              </a:rPr>
              <a:t>Laux</a:t>
            </a:r>
            <a:r>
              <a:rPr lang="es-AR" sz="1200" dirty="0">
                <a:solidFill>
                  <a:srgbClr val="000000"/>
                </a:solidFill>
                <a:latin typeface="+mn-lt"/>
              </a:rPr>
              <a:t>  et al </a:t>
            </a:r>
            <a:r>
              <a:rPr lang="es-AR" sz="1200" dirty="0" err="1">
                <a:latin typeface="+mn-lt"/>
              </a:rPr>
              <a:t>NanoImpact</a:t>
            </a:r>
            <a:r>
              <a:rPr lang="es-AR" sz="1200" dirty="0">
                <a:latin typeface="+mn-lt"/>
              </a:rPr>
              <a:t> 6 (2017) 69–80</a:t>
            </a:r>
          </a:p>
        </p:txBody>
      </p:sp>
      <p:sp>
        <p:nvSpPr>
          <p:cNvPr id="5" name="CuadroTexto 4">
            <a:extLst>
              <a:ext uri="{FF2B5EF4-FFF2-40B4-BE49-F238E27FC236}">
                <a16:creationId xmlns:a16="http://schemas.microsoft.com/office/drawing/2014/main" id="{494F5ABA-5582-4322-946C-6B0F700FA8DC}"/>
              </a:ext>
            </a:extLst>
          </p:cNvPr>
          <p:cNvSpPr txBox="1"/>
          <p:nvPr/>
        </p:nvSpPr>
        <p:spPr>
          <a:xfrm>
            <a:off x="0" y="116632"/>
            <a:ext cx="9144000" cy="461665"/>
          </a:xfrm>
          <a:prstGeom prst="rect">
            <a:avLst/>
          </a:prstGeom>
          <a:noFill/>
          <a:ln w="38100">
            <a:solidFill>
              <a:schemeClr val="tx1"/>
            </a:solidFill>
          </a:ln>
        </p:spPr>
        <p:txBody>
          <a:bodyPr wrap="square" rtlCol="0">
            <a:spAutoFit/>
          </a:bodyPr>
          <a:lstStyle/>
          <a:p>
            <a:pPr algn="ctr"/>
            <a:r>
              <a:rPr lang="es-AR" sz="2400" b="1" dirty="0"/>
              <a:t>Exposición no intencional</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95A9009-828C-4711-905B-1276A2F9B2FA}"/>
              </a:ext>
            </a:extLst>
          </p:cNvPr>
          <p:cNvSpPr/>
          <p:nvPr/>
        </p:nvSpPr>
        <p:spPr>
          <a:xfrm>
            <a:off x="-20662" y="6381328"/>
            <a:ext cx="9144000" cy="276999"/>
          </a:xfrm>
          <a:prstGeom prst="rect">
            <a:avLst/>
          </a:prstGeom>
        </p:spPr>
        <p:txBody>
          <a:bodyPr wrap="square">
            <a:spAutoFit/>
          </a:bodyPr>
          <a:lstStyle/>
          <a:p>
            <a:pPr algn="r"/>
            <a:r>
              <a:rPr lang="en-US" sz="1200" dirty="0" err="1"/>
              <a:t>Mirshafiee</a:t>
            </a:r>
            <a:r>
              <a:rPr lang="en-US" sz="1200" dirty="0"/>
              <a:t> et al., Facilitating Translational Nanomedicine via Predictive Safety Assessment, Molecular Therapy </a:t>
            </a:r>
            <a:r>
              <a:rPr lang="es-AR" sz="1200" dirty="0"/>
              <a:t>(2017)</a:t>
            </a:r>
          </a:p>
        </p:txBody>
      </p:sp>
      <p:pic>
        <p:nvPicPr>
          <p:cNvPr id="3" name="Imagen 2">
            <a:extLst>
              <a:ext uri="{FF2B5EF4-FFF2-40B4-BE49-F238E27FC236}">
                <a16:creationId xmlns:a16="http://schemas.microsoft.com/office/drawing/2014/main" id="{157B24F4-244C-439E-9338-EE25F0216045}"/>
              </a:ext>
            </a:extLst>
          </p:cNvPr>
          <p:cNvPicPr>
            <a:picLocks noChangeAspect="1"/>
          </p:cNvPicPr>
          <p:nvPr/>
        </p:nvPicPr>
        <p:blipFill>
          <a:blip r:embed="rId2"/>
          <a:stretch>
            <a:fillRect/>
          </a:stretch>
        </p:blipFill>
        <p:spPr>
          <a:xfrm>
            <a:off x="243945" y="296999"/>
            <a:ext cx="8656109" cy="5921180"/>
          </a:xfrm>
          <a:prstGeom prst="rect">
            <a:avLst/>
          </a:prstGeom>
        </p:spPr>
      </p:pic>
      <p:sp>
        <p:nvSpPr>
          <p:cNvPr id="4" name="Rectángulo: esquinas redondeadas 3">
            <a:extLst>
              <a:ext uri="{FF2B5EF4-FFF2-40B4-BE49-F238E27FC236}">
                <a16:creationId xmlns:a16="http://schemas.microsoft.com/office/drawing/2014/main" id="{F9E24DD3-9A49-4A98-B57F-DE11A5F0CDEC}"/>
              </a:ext>
            </a:extLst>
          </p:cNvPr>
          <p:cNvSpPr/>
          <p:nvPr/>
        </p:nvSpPr>
        <p:spPr>
          <a:xfrm>
            <a:off x="243944" y="4725144"/>
            <a:ext cx="1159703" cy="14930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Rectángulo: esquinas redondeadas 4">
            <a:extLst>
              <a:ext uri="{FF2B5EF4-FFF2-40B4-BE49-F238E27FC236}">
                <a16:creationId xmlns:a16="http://schemas.microsoft.com/office/drawing/2014/main" id="{63C0B4FC-6684-4C40-9C11-B8213A58D070}"/>
              </a:ext>
            </a:extLst>
          </p:cNvPr>
          <p:cNvSpPr/>
          <p:nvPr/>
        </p:nvSpPr>
        <p:spPr>
          <a:xfrm>
            <a:off x="243943" y="2924944"/>
            <a:ext cx="1159703" cy="14930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69672445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9141107-3E63-49EF-963A-7F695B33790D}"/>
              </a:ext>
            </a:extLst>
          </p:cNvPr>
          <p:cNvPicPr>
            <a:picLocks noChangeAspect="1"/>
          </p:cNvPicPr>
          <p:nvPr/>
        </p:nvPicPr>
        <p:blipFill>
          <a:blip r:embed="rId2"/>
          <a:stretch>
            <a:fillRect/>
          </a:stretch>
        </p:blipFill>
        <p:spPr>
          <a:xfrm>
            <a:off x="1475656" y="1482274"/>
            <a:ext cx="7361500" cy="3844922"/>
          </a:xfrm>
          <a:prstGeom prst="rect">
            <a:avLst/>
          </a:prstGeom>
        </p:spPr>
      </p:pic>
      <p:sp>
        <p:nvSpPr>
          <p:cNvPr id="3" name="Rectángulo 2">
            <a:extLst>
              <a:ext uri="{FF2B5EF4-FFF2-40B4-BE49-F238E27FC236}">
                <a16:creationId xmlns:a16="http://schemas.microsoft.com/office/drawing/2014/main" id="{A7C628C3-9147-4696-B0A5-8B652EB83C0F}"/>
              </a:ext>
            </a:extLst>
          </p:cNvPr>
          <p:cNvSpPr/>
          <p:nvPr/>
        </p:nvSpPr>
        <p:spPr>
          <a:xfrm>
            <a:off x="611560" y="5517232"/>
            <a:ext cx="7488832" cy="461665"/>
          </a:xfrm>
          <a:prstGeom prst="rect">
            <a:avLst/>
          </a:prstGeom>
        </p:spPr>
        <p:txBody>
          <a:bodyPr wrap="square">
            <a:spAutoFit/>
          </a:bodyPr>
          <a:lstStyle/>
          <a:p>
            <a:pPr algn="ctr"/>
            <a:r>
              <a:rPr lang="es-AR" sz="1200" dirty="0">
                <a:latin typeface="+mn-lt"/>
              </a:rPr>
              <a:t>Principales rutas de exposición a MNP </a:t>
            </a:r>
            <a:r>
              <a:rPr lang="es-AR" sz="1200" dirty="0" err="1">
                <a:latin typeface="+mn-lt"/>
              </a:rPr>
              <a:t>ingenierizado</a:t>
            </a:r>
            <a:r>
              <a:rPr lang="es-AR" sz="1200" dirty="0">
                <a:latin typeface="+mn-lt"/>
              </a:rPr>
              <a:t> de distinta naturaleza fisicoquímica, empleado fundamentalmente en diagnostico .</a:t>
            </a:r>
          </a:p>
        </p:txBody>
      </p:sp>
      <p:sp>
        <p:nvSpPr>
          <p:cNvPr id="4" name="Rectángulo 3">
            <a:extLst>
              <a:ext uri="{FF2B5EF4-FFF2-40B4-BE49-F238E27FC236}">
                <a16:creationId xmlns:a16="http://schemas.microsoft.com/office/drawing/2014/main" id="{83DF7BC0-2898-44F7-801D-FB0D47FDB84B}"/>
              </a:ext>
            </a:extLst>
          </p:cNvPr>
          <p:cNvSpPr/>
          <p:nvPr/>
        </p:nvSpPr>
        <p:spPr>
          <a:xfrm>
            <a:off x="-11385" y="2276872"/>
            <a:ext cx="1800200" cy="1015663"/>
          </a:xfrm>
          <a:prstGeom prst="rect">
            <a:avLst/>
          </a:prstGeom>
        </p:spPr>
        <p:txBody>
          <a:bodyPr wrap="square">
            <a:spAutoFit/>
          </a:bodyPr>
          <a:lstStyle/>
          <a:p>
            <a:pPr algn="ctr"/>
            <a:r>
              <a:rPr lang="es-AR" sz="1000" dirty="0" err="1">
                <a:solidFill>
                  <a:srgbClr val="FF0000"/>
                </a:solidFill>
                <a:latin typeface="+mn-lt"/>
              </a:rPr>
              <a:t>Carbon</a:t>
            </a:r>
            <a:r>
              <a:rPr lang="es-AR" sz="1000" dirty="0">
                <a:solidFill>
                  <a:srgbClr val="FF0000"/>
                </a:solidFill>
                <a:latin typeface="+mn-lt"/>
              </a:rPr>
              <a:t> </a:t>
            </a:r>
            <a:r>
              <a:rPr lang="es-AR" sz="1000" dirty="0" err="1">
                <a:solidFill>
                  <a:srgbClr val="FF0000"/>
                </a:solidFill>
                <a:latin typeface="+mn-lt"/>
              </a:rPr>
              <a:t>based</a:t>
            </a:r>
            <a:r>
              <a:rPr lang="es-AR" sz="1000" dirty="0">
                <a:solidFill>
                  <a:srgbClr val="FF0000"/>
                </a:solidFill>
                <a:latin typeface="+mn-lt"/>
              </a:rPr>
              <a:t> </a:t>
            </a:r>
            <a:r>
              <a:rPr lang="en-US" sz="1000" dirty="0">
                <a:solidFill>
                  <a:srgbClr val="FF0000"/>
                </a:solidFill>
                <a:latin typeface="+mn-lt"/>
              </a:rPr>
              <a:t>materials such as carbon nanotubes (CNTs), graphene and graphene oxides (GOs), and emerging graphene QDs and carbon </a:t>
            </a:r>
            <a:r>
              <a:rPr lang="es-AR" sz="1000" dirty="0" err="1">
                <a:solidFill>
                  <a:srgbClr val="FF0000"/>
                </a:solidFill>
                <a:latin typeface="+mn-lt"/>
              </a:rPr>
              <a:t>dots</a:t>
            </a:r>
            <a:endParaRPr lang="es-AR" sz="1000" dirty="0">
              <a:solidFill>
                <a:srgbClr val="FF0000"/>
              </a:solidFill>
              <a:latin typeface="+mn-lt"/>
            </a:endParaRPr>
          </a:p>
        </p:txBody>
      </p:sp>
      <p:sp>
        <p:nvSpPr>
          <p:cNvPr id="5" name="Rectángulo 4">
            <a:extLst>
              <a:ext uri="{FF2B5EF4-FFF2-40B4-BE49-F238E27FC236}">
                <a16:creationId xmlns:a16="http://schemas.microsoft.com/office/drawing/2014/main" id="{77858806-CE60-4FB6-9EDC-C5106FA26676}"/>
              </a:ext>
            </a:extLst>
          </p:cNvPr>
          <p:cNvSpPr/>
          <p:nvPr/>
        </p:nvSpPr>
        <p:spPr>
          <a:xfrm>
            <a:off x="0" y="6267962"/>
            <a:ext cx="9144000" cy="276999"/>
          </a:xfrm>
          <a:prstGeom prst="rect">
            <a:avLst/>
          </a:prstGeom>
        </p:spPr>
        <p:txBody>
          <a:bodyPr wrap="square">
            <a:spAutoFit/>
          </a:bodyPr>
          <a:lstStyle/>
          <a:p>
            <a:pPr algn="r"/>
            <a:r>
              <a:rPr lang="en-US" sz="1200" dirty="0" err="1"/>
              <a:t>Mirshafiee</a:t>
            </a:r>
            <a:r>
              <a:rPr lang="en-US" sz="1200" dirty="0"/>
              <a:t> et al., Facilitating Translational Nanomedicine via Predictive Safety Assessment, Molecular Therapy </a:t>
            </a:r>
            <a:r>
              <a:rPr lang="es-AR" sz="1200" dirty="0"/>
              <a:t>(2017)</a:t>
            </a:r>
          </a:p>
        </p:txBody>
      </p:sp>
    </p:spTree>
    <p:extLst>
      <p:ext uri="{BB962C8B-B14F-4D97-AF65-F5344CB8AC3E}">
        <p14:creationId xmlns:p14="http://schemas.microsoft.com/office/powerpoint/2010/main" val="419001091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944248A-4BCB-4DCE-A409-63AA05310675}"/>
              </a:ext>
            </a:extLst>
          </p:cNvPr>
          <p:cNvSpPr/>
          <p:nvPr/>
        </p:nvSpPr>
        <p:spPr>
          <a:xfrm>
            <a:off x="395536" y="714315"/>
            <a:ext cx="8281342" cy="4893647"/>
          </a:xfrm>
          <a:prstGeom prst="rect">
            <a:avLst/>
          </a:prstGeom>
        </p:spPr>
        <p:txBody>
          <a:bodyPr wrap="square">
            <a:spAutoFit/>
          </a:bodyPr>
          <a:lstStyle/>
          <a:p>
            <a:pPr algn="just"/>
            <a:r>
              <a:rPr lang="es-AR" sz="1200" dirty="0">
                <a:solidFill>
                  <a:srgbClr val="000000"/>
                </a:solidFill>
                <a:latin typeface="+mj-lt"/>
              </a:rPr>
              <a:t>	Luego de contactar el entorno fisiológico, los </a:t>
            </a:r>
            <a:r>
              <a:rPr lang="es-AR" sz="1200" b="1" dirty="0">
                <a:solidFill>
                  <a:srgbClr val="000000"/>
                </a:solidFill>
                <a:latin typeface="+mj-lt"/>
              </a:rPr>
              <a:t>MNP</a:t>
            </a:r>
            <a:r>
              <a:rPr lang="es-AR" sz="1200" dirty="0">
                <a:solidFill>
                  <a:srgbClr val="000000"/>
                </a:solidFill>
                <a:latin typeface="+mj-lt"/>
              </a:rPr>
              <a:t> se rodean de una corona proteica</a:t>
            </a:r>
          </a:p>
          <a:p>
            <a:pPr algn="just"/>
            <a:r>
              <a:rPr lang="es-AR" sz="1200" dirty="0">
                <a:solidFill>
                  <a:srgbClr val="000000"/>
                </a:solidFill>
                <a:latin typeface="+mj-lt"/>
              </a:rPr>
              <a:t>	La corona puede modificar la capacidad de translocación del MNP  </a:t>
            </a:r>
            <a:r>
              <a:rPr lang="en-US" dirty="0"/>
              <a:t> </a:t>
            </a:r>
            <a:r>
              <a:rPr lang="en-US" sz="1000" dirty="0">
                <a:latin typeface="+mj-lt"/>
              </a:rPr>
              <a:t>(</a:t>
            </a:r>
            <a:r>
              <a:rPr lang="en-US" sz="1000" dirty="0" err="1">
                <a:solidFill>
                  <a:srgbClr val="3333FF"/>
                </a:solidFill>
                <a:highlight>
                  <a:srgbClr val="FFFF00"/>
                </a:highlight>
                <a:latin typeface="+mj-lt"/>
              </a:rPr>
              <a:t>Monopoli</a:t>
            </a:r>
            <a:r>
              <a:rPr lang="en-US" sz="1000" dirty="0">
                <a:solidFill>
                  <a:srgbClr val="3333FF"/>
                </a:solidFill>
                <a:highlight>
                  <a:srgbClr val="FFFF00"/>
                </a:highlight>
                <a:latin typeface="+mj-lt"/>
              </a:rPr>
              <a:t>, M.P., </a:t>
            </a:r>
            <a:r>
              <a:rPr lang="en-US" sz="1000" dirty="0" err="1">
                <a:solidFill>
                  <a:srgbClr val="3333FF"/>
                </a:solidFill>
                <a:highlight>
                  <a:srgbClr val="FFFF00"/>
                </a:highlight>
                <a:latin typeface="+mj-lt"/>
              </a:rPr>
              <a:t>Walczyk</a:t>
            </a:r>
            <a:r>
              <a:rPr lang="en-US" sz="1000" dirty="0">
                <a:solidFill>
                  <a:srgbClr val="3333FF"/>
                </a:solidFill>
                <a:highlight>
                  <a:srgbClr val="FFFF00"/>
                </a:highlight>
                <a:latin typeface="+mj-lt"/>
              </a:rPr>
              <a:t>, D., Campbell, A., et al., 2011. Physical-chemical aspects of protein corona: relevance to in vitro and in vivo biological impacts of nanoparticles. </a:t>
            </a:r>
            <a:r>
              <a:rPr lang="de-DE" sz="1000" dirty="0">
                <a:solidFill>
                  <a:srgbClr val="3333FF"/>
                </a:solidFill>
                <a:highlight>
                  <a:srgbClr val="FFFF00"/>
                </a:highlight>
                <a:latin typeface="+mj-lt"/>
              </a:rPr>
              <a:t>J. Am. Chem. Soc. 133 (8), 2525–2534.</a:t>
            </a:r>
            <a:r>
              <a:rPr lang="es-AR" sz="1000" dirty="0">
                <a:solidFill>
                  <a:srgbClr val="3333FF"/>
                </a:solidFill>
                <a:highlight>
                  <a:srgbClr val="FFFF00"/>
                </a:highlight>
                <a:latin typeface="+mj-lt"/>
              </a:rPr>
              <a:t>)</a:t>
            </a:r>
          </a:p>
          <a:p>
            <a:pPr algn="just"/>
            <a:r>
              <a:rPr lang="es-AR" sz="1200" dirty="0">
                <a:solidFill>
                  <a:srgbClr val="000000"/>
                </a:solidFill>
                <a:latin typeface="+mj-lt"/>
              </a:rPr>
              <a:t>	La formación de la corona esta influenciada por la relación área superficial/concentración proteica (</a:t>
            </a:r>
            <a:r>
              <a:rPr lang="es-AR" sz="1000" dirty="0" err="1">
                <a:solidFill>
                  <a:srgbClr val="3333FF"/>
                </a:solidFill>
                <a:highlight>
                  <a:srgbClr val="FFFF00"/>
                </a:highlight>
              </a:rPr>
              <a:t>Cedervall</a:t>
            </a:r>
            <a:r>
              <a:rPr lang="es-AR" sz="1000" dirty="0">
                <a:solidFill>
                  <a:srgbClr val="3333FF"/>
                </a:solidFill>
                <a:highlight>
                  <a:srgbClr val="FFFF00"/>
                </a:highlight>
              </a:rPr>
              <a:t>, T., Lynch, I., </a:t>
            </a:r>
            <a:r>
              <a:rPr lang="es-AR" sz="1000" dirty="0" err="1">
                <a:solidFill>
                  <a:srgbClr val="3333FF"/>
                </a:solidFill>
                <a:highlight>
                  <a:srgbClr val="FFFF00"/>
                </a:highlight>
              </a:rPr>
              <a:t>Lindman</a:t>
            </a:r>
            <a:r>
              <a:rPr lang="es-AR" sz="1000" dirty="0">
                <a:solidFill>
                  <a:srgbClr val="3333FF"/>
                </a:solidFill>
                <a:highlight>
                  <a:srgbClr val="FFFF00"/>
                </a:highlight>
              </a:rPr>
              <a:t>, S., et al., 2007. </a:t>
            </a:r>
            <a:r>
              <a:rPr lang="es-AR" sz="1000" dirty="0" err="1">
                <a:solidFill>
                  <a:srgbClr val="3333FF"/>
                </a:solidFill>
                <a:highlight>
                  <a:srgbClr val="FFFF00"/>
                </a:highlight>
              </a:rPr>
              <a:t>Understanding</a:t>
            </a:r>
            <a:r>
              <a:rPr lang="es-AR" sz="1000" dirty="0">
                <a:solidFill>
                  <a:srgbClr val="3333FF"/>
                </a:solidFill>
                <a:highlight>
                  <a:srgbClr val="FFFF00"/>
                </a:highlight>
              </a:rPr>
              <a:t> </a:t>
            </a:r>
            <a:r>
              <a:rPr lang="es-AR" sz="1000" dirty="0" err="1">
                <a:solidFill>
                  <a:srgbClr val="3333FF"/>
                </a:solidFill>
                <a:highlight>
                  <a:srgbClr val="FFFF00"/>
                </a:highlight>
              </a:rPr>
              <a:t>the</a:t>
            </a:r>
            <a:r>
              <a:rPr lang="es-AR" sz="1000" dirty="0">
                <a:solidFill>
                  <a:srgbClr val="3333FF"/>
                </a:solidFill>
                <a:highlight>
                  <a:srgbClr val="FFFF00"/>
                </a:highlight>
              </a:rPr>
              <a:t> </a:t>
            </a:r>
            <a:r>
              <a:rPr lang="es-AR" sz="1000" dirty="0" err="1">
                <a:solidFill>
                  <a:srgbClr val="3333FF"/>
                </a:solidFill>
                <a:highlight>
                  <a:srgbClr val="FFFF00"/>
                </a:highlight>
              </a:rPr>
              <a:t>nanoparticle-protein</a:t>
            </a:r>
            <a:r>
              <a:rPr lang="es-AR" sz="1000" dirty="0">
                <a:solidFill>
                  <a:srgbClr val="3333FF"/>
                </a:solidFill>
                <a:highlight>
                  <a:srgbClr val="FFFF00"/>
                </a:highlight>
              </a:rPr>
              <a:t> </a:t>
            </a:r>
            <a:r>
              <a:rPr lang="en-US" sz="1000" dirty="0">
                <a:solidFill>
                  <a:srgbClr val="3333FF"/>
                </a:solidFill>
                <a:highlight>
                  <a:srgbClr val="FFFF00"/>
                </a:highlight>
              </a:rPr>
              <a:t>corona using methods to quantify exchange rates and affinities of proteins for nanoparticles. </a:t>
            </a:r>
            <a:r>
              <a:rPr lang="pl-PL" sz="1000" dirty="0">
                <a:solidFill>
                  <a:srgbClr val="3333FF"/>
                </a:solidFill>
                <a:highlight>
                  <a:srgbClr val="FFFF00"/>
                </a:highlight>
              </a:rPr>
              <a:t>Proc. Natl. Acad. Sci. U. S. A. 104 (7), 2050–2055</a:t>
            </a:r>
            <a:r>
              <a:rPr lang="es-AR" sz="1000" dirty="0">
                <a:solidFill>
                  <a:srgbClr val="3333FF"/>
                </a:solidFill>
                <a:highlight>
                  <a:srgbClr val="FFFF00"/>
                </a:highlight>
              </a:rPr>
              <a:t>)</a:t>
            </a:r>
            <a:r>
              <a:rPr lang="es-AR" sz="1000" dirty="0">
                <a:solidFill>
                  <a:srgbClr val="3333FF"/>
                </a:solidFill>
                <a:latin typeface="+mj-lt"/>
              </a:rPr>
              <a:t> </a:t>
            </a:r>
            <a:r>
              <a:rPr lang="es-AR" sz="1200" dirty="0">
                <a:solidFill>
                  <a:srgbClr val="000000"/>
                </a:solidFill>
                <a:latin typeface="+mj-lt"/>
              </a:rPr>
              <a:t>y por el radio de curvatura del </a:t>
            </a:r>
            <a:r>
              <a:rPr lang="es-AR" sz="1200" b="1" dirty="0">
                <a:solidFill>
                  <a:srgbClr val="000000"/>
                </a:solidFill>
                <a:latin typeface="+mj-lt"/>
              </a:rPr>
              <a:t>MNP:</a:t>
            </a:r>
            <a:r>
              <a:rPr lang="es-AR" sz="1200" dirty="0">
                <a:solidFill>
                  <a:srgbClr val="000000"/>
                </a:solidFill>
                <a:latin typeface="+mj-lt"/>
              </a:rPr>
              <a:t> Por ejemplo, </a:t>
            </a:r>
            <a:r>
              <a:rPr lang="es-AR" sz="1200" b="1" dirty="0">
                <a:solidFill>
                  <a:srgbClr val="000000"/>
                </a:solidFill>
                <a:latin typeface="+mj-lt"/>
              </a:rPr>
              <a:t>MNP</a:t>
            </a:r>
            <a:r>
              <a:rPr lang="es-AR" sz="1200" dirty="0">
                <a:solidFill>
                  <a:srgbClr val="000000"/>
                </a:solidFill>
                <a:latin typeface="+mj-lt"/>
              </a:rPr>
              <a:t> sílice inhaladas adquieren una corona durante su pasaje a través del tracto respiratorio, que es distinta a la adquirida por el mismo </a:t>
            </a:r>
            <a:r>
              <a:rPr lang="es-AR" sz="1200" b="1" dirty="0">
                <a:solidFill>
                  <a:srgbClr val="000000"/>
                </a:solidFill>
                <a:latin typeface="+mj-lt"/>
              </a:rPr>
              <a:t>MNP</a:t>
            </a:r>
            <a:r>
              <a:rPr lang="es-AR" sz="1200" dirty="0">
                <a:solidFill>
                  <a:srgbClr val="000000"/>
                </a:solidFill>
                <a:latin typeface="+mj-lt"/>
              </a:rPr>
              <a:t> en plasma o sangre entera </a:t>
            </a:r>
            <a:r>
              <a:rPr lang="es-AR" sz="1000" dirty="0">
                <a:solidFill>
                  <a:srgbClr val="3333FF"/>
                </a:solidFill>
                <a:highlight>
                  <a:srgbClr val="FFFF00"/>
                </a:highlight>
                <a:latin typeface="+mj-lt"/>
              </a:rPr>
              <a:t>(Kumar, A., </a:t>
            </a:r>
            <a:r>
              <a:rPr lang="es-AR" sz="1000" dirty="0" err="1">
                <a:solidFill>
                  <a:srgbClr val="3333FF"/>
                </a:solidFill>
                <a:highlight>
                  <a:srgbClr val="FFFF00"/>
                </a:highlight>
                <a:latin typeface="+mj-lt"/>
              </a:rPr>
              <a:t>Bicer</a:t>
            </a:r>
            <a:r>
              <a:rPr lang="es-AR" sz="1000" dirty="0">
                <a:solidFill>
                  <a:srgbClr val="3333FF"/>
                </a:solidFill>
                <a:highlight>
                  <a:srgbClr val="FFFF00"/>
                </a:highlight>
                <a:latin typeface="+mj-lt"/>
              </a:rPr>
              <a:t>, E.M., Morgan, A.B., et al., 2016. </a:t>
            </a:r>
            <a:r>
              <a:rPr lang="es-AR" sz="1000" dirty="0" err="1">
                <a:solidFill>
                  <a:srgbClr val="3333FF"/>
                </a:solidFill>
                <a:highlight>
                  <a:srgbClr val="FFFF00"/>
                </a:highlight>
                <a:latin typeface="+mj-lt"/>
              </a:rPr>
              <a:t>Enrichment</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of</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immunoregulatory</a:t>
            </a:r>
            <a:r>
              <a:rPr lang="es-AR" sz="1000" dirty="0">
                <a:solidFill>
                  <a:srgbClr val="3333FF"/>
                </a:solidFill>
                <a:highlight>
                  <a:srgbClr val="FFFF00"/>
                </a:highlight>
                <a:latin typeface="+mj-lt"/>
              </a:rPr>
              <a:t> </a:t>
            </a:r>
            <a:r>
              <a:rPr lang="es-AR" sz="1000" dirty="0" err="1">
                <a:solidFill>
                  <a:srgbClr val="3333FF"/>
                </a:solidFill>
                <a:highlight>
                  <a:srgbClr val="FFFF00"/>
                </a:highlight>
                <a:latin typeface="+mj-lt"/>
              </a:rPr>
              <a:t>proteins</a:t>
            </a:r>
            <a:r>
              <a:rPr lang="es-AR" sz="1000" dirty="0">
                <a:solidFill>
                  <a:srgbClr val="3333FF"/>
                </a:solidFill>
                <a:highlight>
                  <a:srgbClr val="FFFF00"/>
                </a:highlight>
                <a:latin typeface="+mj-lt"/>
              </a:rPr>
              <a:t> </a:t>
            </a:r>
            <a:r>
              <a:rPr lang="en-US" sz="1000" dirty="0">
                <a:solidFill>
                  <a:srgbClr val="3333FF"/>
                </a:solidFill>
                <a:highlight>
                  <a:srgbClr val="FFFF00"/>
                </a:highlight>
                <a:latin typeface="+mj-lt"/>
              </a:rPr>
              <a:t>in the biomolecular corona of nanoparticles within human respiratory tract lining </a:t>
            </a:r>
            <a:r>
              <a:rPr lang="es-AR" sz="1000" dirty="0">
                <a:solidFill>
                  <a:srgbClr val="3333FF"/>
                </a:solidFill>
                <a:highlight>
                  <a:srgbClr val="FFFF00"/>
                </a:highlight>
                <a:latin typeface="+mj-lt"/>
              </a:rPr>
              <a:t>fluid. </a:t>
            </a:r>
            <a:r>
              <a:rPr lang="es-AR" sz="1000" dirty="0" err="1">
                <a:solidFill>
                  <a:srgbClr val="3333FF"/>
                </a:solidFill>
                <a:highlight>
                  <a:srgbClr val="FFFF00"/>
                </a:highlight>
                <a:latin typeface="+mj-lt"/>
              </a:rPr>
              <a:t>Nanomedicine</a:t>
            </a:r>
            <a:r>
              <a:rPr lang="es-AR" sz="1000" dirty="0">
                <a:solidFill>
                  <a:srgbClr val="3333FF"/>
                </a:solidFill>
                <a:highlight>
                  <a:srgbClr val="FFFF00"/>
                </a:highlight>
                <a:latin typeface="+mj-lt"/>
              </a:rPr>
              <a:t> 12 (4), 1033–1043)</a:t>
            </a:r>
            <a:r>
              <a:rPr lang="es-AR" sz="1000" dirty="0">
                <a:solidFill>
                  <a:srgbClr val="3333FF"/>
                </a:solidFill>
                <a:latin typeface="+mj-lt"/>
              </a:rPr>
              <a:t>.</a:t>
            </a:r>
            <a:r>
              <a:rPr lang="es-AR" sz="1200" dirty="0">
                <a:solidFill>
                  <a:srgbClr val="000000"/>
                </a:solidFill>
                <a:highlight>
                  <a:srgbClr val="FFFF00"/>
                </a:highlight>
                <a:latin typeface="+mj-lt"/>
              </a:rPr>
              <a:t> </a:t>
            </a:r>
          </a:p>
          <a:p>
            <a:pPr algn="just"/>
            <a:endParaRPr lang="es-AR" sz="1200" dirty="0">
              <a:solidFill>
                <a:srgbClr val="000000"/>
              </a:solidFill>
              <a:highlight>
                <a:srgbClr val="FFFF00"/>
              </a:highlight>
              <a:latin typeface="+mj-lt"/>
            </a:endParaRPr>
          </a:p>
          <a:p>
            <a:pPr algn="just"/>
            <a:r>
              <a:rPr lang="es-AR" sz="1200" b="1" dirty="0">
                <a:solidFill>
                  <a:srgbClr val="FF0000"/>
                </a:solidFill>
                <a:highlight>
                  <a:srgbClr val="FFFF00"/>
                </a:highlight>
                <a:latin typeface="+mj-lt"/>
              </a:rPr>
              <a:t>Los estudios de corona en MNP llevados a cabo en plasma no serian de utilidad en toxicidad por inhalación.  </a:t>
            </a:r>
          </a:p>
          <a:p>
            <a:pPr algn="just"/>
            <a:endParaRPr lang="es-AR" sz="1200" dirty="0">
              <a:solidFill>
                <a:srgbClr val="000000"/>
              </a:solidFill>
              <a:latin typeface="+mj-lt"/>
            </a:endParaRPr>
          </a:p>
          <a:p>
            <a:pPr algn="just"/>
            <a:r>
              <a:rPr lang="es-AR" sz="1200" dirty="0">
                <a:solidFill>
                  <a:srgbClr val="000000"/>
                </a:solidFill>
                <a:latin typeface="+mj-lt"/>
              </a:rPr>
              <a:t>	En la vida diaria, la mayor parte del </a:t>
            </a:r>
            <a:r>
              <a:rPr lang="es-AR" sz="1200" b="1" dirty="0">
                <a:solidFill>
                  <a:srgbClr val="000000"/>
                </a:solidFill>
                <a:latin typeface="+mj-lt"/>
              </a:rPr>
              <a:t>MNP</a:t>
            </a:r>
            <a:r>
              <a:rPr lang="es-AR" sz="1200" dirty="0">
                <a:solidFill>
                  <a:srgbClr val="000000"/>
                </a:solidFill>
                <a:latin typeface="+mj-lt"/>
              </a:rPr>
              <a:t> respirable existe en forma de aglomerado. Este aglomerado se comporta como partículas de gran tamaño respecto de zona de deposición en pulmones. Es crucial por tanto conocer donde y cuando (en la formulación del producto, durante su </a:t>
            </a:r>
            <a:r>
              <a:rPr lang="es-AR" sz="1200" dirty="0" err="1">
                <a:solidFill>
                  <a:srgbClr val="000000"/>
                </a:solidFill>
                <a:latin typeface="+mj-lt"/>
              </a:rPr>
              <a:t>aerosolizacion</a:t>
            </a:r>
            <a:r>
              <a:rPr lang="es-AR" sz="1200" dirty="0">
                <a:solidFill>
                  <a:srgbClr val="000000"/>
                </a:solidFill>
                <a:latin typeface="+mj-lt"/>
              </a:rPr>
              <a:t> y en contacto con pulmones), ocurre la aglomeración . </a:t>
            </a:r>
          </a:p>
          <a:p>
            <a:pPr algn="just"/>
            <a:r>
              <a:rPr lang="es-AR" sz="1200" dirty="0">
                <a:solidFill>
                  <a:srgbClr val="000000"/>
                </a:solidFill>
                <a:latin typeface="+mj-lt"/>
              </a:rPr>
              <a:t>	Los aglomerados de </a:t>
            </a:r>
            <a:r>
              <a:rPr lang="es-AR" sz="1200" b="1" dirty="0">
                <a:solidFill>
                  <a:srgbClr val="000000"/>
                </a:solidFill>
                <a:latin typeface="+mj-lt"/>
              </a:rPr>
              <a:t>MNP</a:t>
            </a:r>
            <a:r>
              <a:rPr lang="es-AR" sz="1200" dirty="0">
                <a:solidFill>
                  <a:srgbClr val="000000"/>
                </a:solidFill>
                <a:latin typeface="+mj-lt"/>
              </a:rPr>
              <a:t> tienen CASI la misma área superficial que nanopartículas primarias e inducen mayores efectos por unidad de masa que micropartículas de mayor tamaño. </a:t>
            </a:r>
          </a:p>
          <a:p>
            <a:pPr algn="just"/>
            <a:r>
              <a:rPr lang="es-AR" sz="1200" dirty="0">
                <a:solidFill>
                  <a:srgbClr val="000000"/>
                </a:solidFill>
                <a:latin typeface="+mj-lt"/>
              </a:rPr>
              <a:t>	Luego de tomar contacto con el entorno fisiológico, </a:t>
            </a:r>
            <a:r>
              <a:rPr lang="es-AR" sz="1200" b="1" dirty="0">
                <a:solidFill>
                  <a:srgbClr val="000000"/>
                </a:solidFill>
                <a:latin typeface="+mj-lt"/>
              </a:rPr>
              <a:t>puede ocurrir </a:t>
            </a:r>
            <a:r>
              <a:rPr lang="es-AR" sz="1200" b="1" u="sng" dirty="0">
                <a:solidFill>
                  <a:srgbClr val="000000"/>
                </a:solidFill>
                <a:latin typeface="+mj-lt"/>
              </a:rPr>
              <a:t>de-aglomeración</a:t>
            </a:r>
            <a:r>
              <a:rPr lang="es-AR" sz="1200" b="1" dirty="0">
                <a:solidFill>
                  <a:srgbClr val="000000"/>
                </a:solidFill>
                <a:latin typeface="+mj-lt"/>
              </a:rPr>
              <a:t>. </a:t>
            </a:r>
          </a:p>
          <a:p>
            <a:pPr algn="just"/>
            <a:r>
              <a:rPr lang="es-AR" sz="1200" b="1" dirty="0">
                <a:solidFill>
                  <a:srgbClr val="000000"/>
                </a:solidFill>
                <a:latin typeface="+mj-lt"/>
              </a:rPr>
              <a:t>	</a:t>
            </a:r>
            <a:r>
              <a:rPr lang="es-AR" sz="1200" b="1" dirty="0">
                <a:solidFill>
                  <a:srgbClr val="3333FF"/>
                </a:solidFill>
                <a:latin typeface="+mj-lt"/>
              </a:rPr>
              <a:t>De importancia fundamental para óxidos metálicos: </a:t>
            </a:r>
            <a:r>
              <a:rPr lang="es-AR" sz="1200" b="1" dirty="0">
                <a:solidFill>
                  <a:srgbClr val="000000"/>
                </a:solidFill>
                <a:latin typeface="+mj-lt"/>
              </a:rPr>
              <a:t>Además de aglomerarse, el MNP puede disolverse. La disolución es un evento critico que puede reducir mas el tamaño de las nanopartículas; el tipo de material hallado en órganos secundarios deberá distinguirse entre elementos metálicos o sus iones; los perfiles de toxicidad se modificaran de acuerdo a la existencia o no de este proceso. </a:t>
            </a:r>
          </a:p>
        </p:txBody>
      </p:sp>
      <p:sp>
        <p:nvSpPr>
          <p:cNvPr id="4" name="Rectángulo 3">
            <a:extLst>
              <a:ext uri="{FF2B5EF4-FFF2-40B4-BE49-F238E27FC236}">
                <a16:creationId xmlns:a16="http://schemas.microsoft.com/office/drawing/2014/main" id="{3EDC5F7C-3613-4EA6-9C84-DFEF08A246C5}"/>
              </a:ext>
            </a:extLst>
          </p:cNvPr>
          <p:cNvSpPr/>
          <p:nvPr/>
        </p:nvSpPr>
        <p:spPr>
          <a:xfrm>
            <a:off x="395536" y="5443492"/>
            <a:ext cx="8209334" cy="1384995"/>
          </a:xfrm>
          <a:prstGeom prst="rect">
            <a:avLst/>
          </a:prstGeom>
        </p:spPr>
        <p:txBody>
          <a:bodyPr wrap="square">
            <a:spAutoFit/>
          </a:bodyPr>
          <a:lstStyle/>
          <a:p>
            <a:r>
              <a:rPr lang="es-AR" sz="1200" dirty="0">
                <a:solidFill>
                  <a:srgbClr val="FF0000"/>
                </a:solidFill>
                <a:latin typeface="+mn-lt"/>
              </a:rPr>
              <a:t>	Exposición ocupacional: </a:t>
            </a:r>
            <a:r>
              <a:rPr lang="es-AR" sz="1200" dirty="0">
                <a:latin typeface="+mn-lt"/>
              </a:rPr>
              <a:t>a concentraciones por debajo de los limites de exposición existentes </a:t>
            </a:r>
            <a:r>
              <a:rPr lang="es-AR" sz="1200" dirty="0">
                <a:solidFill>
                  <a:srgbClr val="FF0000"/>
                </a:solidFill>
                <a:latin typeface="+mn-lt"/>
              </a:rPr>
              <a:t> a lo definido como </a:t>
            </a:r>
            <a:r>
              <a:rPr lang="es-AR" sz="1200" b="1" u="sng" dirty="0">
                <a:solidFill>
                  <a:srgbClr val="FF0000"/>
                </a:solidFill>
                <a:latin typeface="+mn-lt"/>
              </a:rPr>
              <a:t>partículas granulares </a:t>
            </a:r>
            <a:r>
              <a:rPr lang="es-AR" sz="1200" b="1" u="sng" dirty="0" err="1">
                <a:solidFill>
                  <a:srgbClr val="FF0000"/>
                </a:solidFill>
                <a:latin typeface="+mn-lt"/>
              </a:rPr>
              <a:t>biopersistentes</a:t>
            </a:r>
            <a:r>
              <a:rPr lang="es-AR" sz="1200" b="1" u="sng" dirty="0">
                <a:solidFill>
                  <a:srgbClr val="FF0000"/>
                </a:solidFill>
                <a:latin typeface="+mn-lt"/>
              </a:rPr>
              <a:t> SIN toxicidad especifica conocida significativa  </a:t>
            </a:r>
            <a:r>
              <a:rPr lang="es-AR" sz="1200" b="1" dirty="0">
                <a:solidFill>
                  <a:srgbClr val="FF0000"/>
                </a:solidFill>
                <a:latin typeface="+mn-lt"/>
              </a:rPr>
              <a:t>(GBP)</a:t>
            </a:r>
            <a:r>
              <a:rPr lang="es-AR" sz="1200" dirty="0">
                <a:solidFill>
                  <a:srgbClr val="FF0000"/>
                </a:solidFill>
                <a:latin typeface="+mn-lt"/>
              </a:rPr>
              <a:t> </a:t>
            </a:r>
            <a:r>
              <a:rPr lang="es-AR" sz="1200" dirty="0">
                <a:highlight>
                  <a:srgbClr val="FFFF00"/>
                </a:highlight>
                <a:latin typeface="+mn-lt"/>
              </a:rPr>
              <a:t>(</a:t>
            </a:r>
            <a:r>
              <a:rPr lang="es-AR" sz="1200" dirty="0" err="1">
                <a:highlight>
                  <a:srgbClr val="FFFF00"/>
                </a:highlight>
                <a:latin typeface="+mn-lt"/>
              </a:rPr>
              <a:t>Roller</a:t>
            </a:r>
            <a:r>
              <a:rPr lang="es-AR" sz="1200" dirty="0">
                <a:highlight>
                  <a:srgbClr val="FFFF00"/>
                </a:highlight>
                <a:latin typeface="+mn-lt"/>
              </a:rPr>
              <a:t> and </a:t>
            </a:r>
            <a:r>
              <a:rPr lang="es-AR" sz="1200" dirty="0" err="1">
                <a:highlight>
                  <a:srgbClr val="FFFF00"/>
                </a:highlight>
                <a:latin typeface="+mn-lt"/>
              </a:rPr>
              <a:t>Pott</a:t>
            </a:r>
            <a:r>
              <a:rPr lang="es-AR" sz="1200" dirty="0">
                <a:highlight>
                  <a:srgbClr val="FFFF00"/>
                </a:highlight>
                <a:latin typeface="+mn-lt"/>
              </a:rPr>
              <a:t>, 2006)</a:t>
            </a:r>
            <a:r>
              <a:rPr lang="es-AR" sz="1200" dirty="0">
                <a:latin typeface="+mn-lt"/>
              </a:rPr>
              <a:t>, se correlaciona con el desarrollo de enfermedad pulmonar  (</a:t>
            </a:r>
            <a:r>
              <a:rPr lang="es-AR" sz="1200" dirty="0" err="1">
                <a:latin typeface="+mn-lt"/>
              </a:rPr>
              <a:t>Cherrie</a:t>
            </a:r>
            <a:r>
              <a:rPr lang="es-AR" sz="1200" dirty="0">
                <a:latin typeface="+mn-lt"/>
              </a:rPr>
              <a:t> et al., 2013; </a:t>
            </a:r>
            <a:r>
              <a:rPr lang="es-AR" sz="1200" dirty="0" err="1">
                <a:latin typeface="+mn-lt"/>
              </a:rPr>
              <a:t>Kuempel</a:t>
            </a:r>
            <a:r>
              <a:rPr lang="es-AR" sz="1200" dirty="0">
                <a:latin typeface="+mn-lt"/>
              </a:rPr>
              <a:t> et al., 2014). </a:t>
            </a:r>
          </a:p>
          <a:p>
            <a:r>
              <a:rPr lang="es-AR" sz="1200" dirty="0">
                <a:latin typeface="+mn-lt"/>
              </a:rPr>
              <a:t>	Los estudios epidemiológicos sobre los efectos crónicos de </a:t>
            </a:r>
            <a:r>
              <a:rPr lang="es-AR" sz="1200" b="1" dirty="0">
                <a:latin typeface="+mn-lt"/>
              </a:rPr>
              <a:t>MNP</a:t>
            </a:r>
            <a:r>
              <a:rPr lang="es-AR" sz="1200" dirty="0">
                <a:latin typeface="+mn-lt"/>
              </a:rPr>
              <a:t> </a:t>
            </a:r>
            <a:r>
              <a:rPr lang="es-AR" sz="1200" dirty="0" err="1">
                <a:latin typeface="+mn-lt"/>
              </a:rPr>
              <a:t>ingenierizado</a:t>
            </a:r>
            <a:r>
              <a:rPr lang="es-AR" sz="1200" dirty="0">
                <a:latin typeface="+mn-lt"/>
              </a:rPr>
              <a:t> son escasos. Los GBP también son conocidos como partículas poco solubles </a:t>
            </a:r>
            <a:r>
              <a:rPr lang="es-AR" sz="1200" b="1" dirty="0">
                <a:latin typeface="+mn-lt"/>
              </a:rPr>
              <a:t>(</a:t>
            </a:r>
            <a:r>
              <a:rPr lang="es-AR" sz="1200" b="1" dirty="0" err="1">
                <a:latin typeface="+mn-lt"/>
              </a:rPr>
              <a:t>PSPs</a:t>
            </a:r>
            <a:r>
              <a:rPr lang="es-AR" sz="1200" b="1" dirty="0">
                <a:latin typeface="+mn-lt"/>
              </a:rPr>
              <a:t>) </a:t>
            </a:r>
            <a:r>
              <a:rPr lang="es-AR" sz="1200" b="1" dirty="0">
                <a:highlight>
                  <a:srgbClr val="FFFF00"/>
                </a:highlight>
                <a:latin typeface="+mn-lt"/>
              </a:rPr>
              <a:t>(</a:t>
            </a:r>
            <a:r>
              <a:rPr lang="es-AR" sz="1200" b="1" dirty="0" err="1">
                <a:highlight>
                  <a:srgbClr val="FFFF00"/>
                </a:highlight>
                <a:latin typeface="+mn-lt"/>
              </a:rPr>
              <a:t>Bormet</a:t>
            </a:r>
            <a:r>
              <a:rPr lang="es-AR" sz="1200" b="1" dirty="0">
                <a:highlight>
                  <a:srgbClr val="FFFF00"/>
                </a:highlight>
                <a:latin typeface="+mn-lt"/>
              </a:rPr>
              <a:t> al., 2015) </a:t>
            </a:r>
            <a:r>
              <a:rPr lang="es-AR" sz="1200" b="1" dirty="0">
                <a:latin typeface="+mn-lt"/>
              </a:rPr>
              <a:t>o polvos poco solubles de baja toxicidad</a:t>
            </a:r>
            <a:r>
              <a:rPr lang="es-AR" sz="1200" b="1" dirty="0">
                <a:highlight>
                  <a:srgbClr val="FFFF00"/>
                </a:highlight>
                <a:latin typeface="+mn-lt"/>
              </a:rPr>
              <a:t> (</a:t>
            </a:r>
            <a:r>
              <a:rPr lang="es-AR" sz="1200" b="1" dirty="0" err="1">
                <a:highlight>
                  <a:srgbClr val="FFFF00"/>
                </a:highlight>
                <a:latin typeface="+mn-lt"/>
              </a:rPr>
              <a:t>Dankovic</a:t>
            </a:r>
            <a:r>
              <a:rPr lang="es-AR" sz="1200" b="1" dirty="0">
                <a:highlight>
                  <a:srgbClr val="FFFF00"/>
                </a:highlight>
                <a:latin typeface="+mn-lt"/>
              </a:rPr>
              <a:t> et al., 2007).</a:t>
            </a:r>
          </a:p>
        </p:txBody>
      </p:sp>
    </p:spTree>
    <p:extLst>
      <p:ext uri="{BB962C8B-B14F-4D97-AF65-F5344CB8AC3E}">
        <p14:creationId xmlns:p14="http://schemas.microsoft.com/office/powerpoint/2010/main" val="641169630"/>
      </p:ext>
    </p:extLst>
  </p:cSld>
  <p:clrMapOvr>
    <a:masterClrMapping/>
  </p:clrMapOvr>
  <p:transition>
    <p:fade/>
  </p:transition>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2044</TotalTime>
  <Words>4056</Words>
  <Application>Microsoft Office PowerPoint</Application>
  <PresentationFormat>Presentación en pantalla (4:3)</PresentationFormat>
  <Paragraphs>372</Paragraphs>
  <Slides>59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59</vt:i4>
      </vt:variant>
    </vt:vector>
  </HeadingPairs>
  <TitlesOfParts>
    <vt:vector size="65" baseType="lpstr">
      <vt:lpstr>AdvHelN-L</vt:lpstr>
      <vt:lpstr>AdvPSA189</vt:lpstr>
      <vt:lpstr>Arial</vt:lpstr>
      <vt:lpstr>Symbol</vt:lpstr>
      <vt:lpstr>Times New Roman</vt:lpstr>
      <vt:lpstr>Diseño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mz</dc:creator>
  <cp:lastModifiedBy>Eder Lilia</cp:lastModifiedBy>
  <cp:revision>401</cp:revision>
  <dcterms:created xsi:type="dcterms:W3CDTF">2012-11-08T15:13:21Z</dcterms:created>
  <dcterms:modified xsi:type="dcterms:W3CDTF">2017-09-19T13:48:17Z</dcterms:modified>
</cp:coreProperties>
</file>