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0" r:id="rId2"/>
    <p:sldId id="307" r:id="rId3"/>
    <p:sldId id="311" r:id="rId4"/>
    <p:sldId id="310" r:id="rId5"/>
    <p:sldId id="404" r:id="rId6"/>
    <p:sldId id="266" r:id="rId7"/>
    <p:sldId id="305" r:id="rId8"/>
    <p:sldId id="309" r:id="rId9"/>
    <p:sldId id="312" r:id="rId10"/>
    <p:sldId id="313" r:id="rId11"/>
    <p:sldId id="314" r:id="rId12"/>
    <p:sldId id="315" r:id="rId13"/>
    <p:sldId id="316" r:id="rId14"/>
    <p:sldId id="317" r:id="rId15"/>
    <p:sldId id="256" r:id="rId16"/>
    <p:sldId id="260" r:id="rId17"/>
    <p:sldId id="319" r:id="rId18"/>
    <p:sldId id="261" r:id="rId19"/>
    <p:sldId id="262" r:id="rId20"/>
    <p:sldId id="263" r:id="rId21"/>
    <p:sldId id="264" r:id="rId22"/>
    <p:sldId id="265" r:id="rId23"/>
    <p:sldId id="320" r:id="rId24"/>
    <p:sldId id="321" r:id="rId25"/>
    <p:sldId id="322" r:id="rId26"/>
    <p:sldId id="323" r:id="rId27"/>
    <p:sldId id="324" r:id="rId28"/>
    <p:sldId id="257" r:id="rId29"/>
    <p:sldId id="258" r:id="rId30"/>
    <p:sldId id="358" r:id="rId31"/>
    <p:sldId id="259" r:id="rId32"/>
    <p:sldId id="345" r:id="rId33"/>
    <p:sldId id="403" r:id="rId34"/>
    <p:sldId id="359" r:id="rId35"/>
    <p:sldId id="360" r:id="rId36"/>
    <p:sldId id="361" r:id="rId37"/>
    <p:sldId id="269" r:id="rId38"/>
    <p:sldId id="362" r:id="rId39"/>
    <p:sldId id="267" r:id="rId40"/>
    <p:sldId id="268" r:id="rId41"/>
    <p:sldId id="270" r:id="rId42"/>
    <p:sldId id="343" r:id="rId43"/>
    <p:sldId id="350" r:id="rId44"/>
    <p:sldId id="351" r:id="rId45"/>
    <p:sldId id="405" r:id="rId46"/>
    <p:sldId id="415" r:id="rId47"/>
    <p:sldId id="416" r:id="rId48"/>
    <p:sldId id="352" r:id="rId49"/>
    <p:sldId id="353" r:id="rId50"/>
    <p:sldId id="356" r:id="rId51"/>
    <p:sldId id="274" r:id="rId52"/>
    <p:sldId id="271" r:id="rId53"/>
    <p:sldId id="273" r:id="rId54"/>
    <p:sldId id="330" r:id="rId55"/>
    <p:sldId id="331" r:id="rId56"/>
    <p:sldId id="333" r:id="rId57"/>
    <p:sldId id="334" r:id="rId58"/>
    <p:sldId id="332" r:id="rId59"/>
    <p:sldId id="371" r:id="rId60"/>
    <p:sldId id="411" r:id="rId61"/>
    <p:sldId id="410" r:id="rId62"/>
    <p:sldId id="412" r:id="rId63"/>
    <p:sldId id="413" r:id="rId64"/>
    <p:sldId id="414" r:id="rId65"/>
    <p:sldId id="283" r:id="rId66"/>
    <p:sldId id="277" r:id="rId67"/>
    <p:sldId id="284" r:id="rId68"/>
    <p:sldId id="285" r:id="rId69"/>
    <p:sldId id="286" r:id="rId70"/>
    <p:sldId id="288" r:id="rId71"/>
    <p:sldId id="276" r:id="rId72"/>
    <p:sldId id="290" r:id="rId73"/>
    <p:sldId id="328" r:id="rId74"/>
    <p:sldId id="338" r:id="rId75"/>
    <p:sldId id="336" r:id="rId76"/>
    <p:sldId id="337" r:id="rId77"/>
    <p:sldId id="335" r:id="rId78"/>
    <p:sldId id="366" r:id="rId79"/>
    <p:sldId id="367" r:id="rId80"/>
    <p:sldId id="369" r:id="rId81"/>
    <p:sldId id="370" r:id="rId82"/>
    <p:sldId id="372" r:id="rId83"/>
    <p:sldId id="373" r:id="rId84"/>
    <p:sldId id="374" r:id="rId85"/>
    <p:sldId id="375" r:id="rId86"/>
    <p:sldId id="376" r:id="rId87"/>
    <p:sldId id="377" r:id="rId88"/>
    <p:sldId id="378" r:id="rId89"/>
    <p:sldId id="379" r:id="rId90"/>
    <p:sldId id="380" r:id="rId91"/>
    <p:sldId id="381" r:id="rId92"/>
    <p:sldId id="382" r:id="rId93"/>
    <p:sldId id="287" r:id="rId94"/>
    <p:sldId id="289" r:id="rId95"/>
    <p:sldId id="297" r:id="rId96"/>
    <p:sldId id="291" r:id="rId97"/>
    <p:sldId id="363" r:id="rId98"/>
    <p:sldId id="364" r:id="rId99"/>
    <p:sldId id="365" r:id="rId100"/>
    <p:sldId id="304" r:id="rId101"/>
    <p:sldId id="292" r:id="rId102"/>
    <p:sldId id="293" r:id="rId103"/>
    <p:sldId id="294" r:id="rId104"/>
    <p:sldId id="295" r:id="rId105"/>
    <p:sldId id="296" r:id="rId106"/>
    <p:sldId id="299" r:id="rId107"/>
    <p:sldId id="272" r:id="rId108"/>
    <p:sldId id="396" r:id="rId109"/>
    <p:sldId id="395" r:id="rId110"/>
    <p:sldId id="389" r:id="rId111"/>
    <p:sldId id="383" r:id="rId112"/>
    <p:sldId id="385" r:id="rId113"/>
    <p:sldId id="384" r:id="rId114"/>
    <p:sldId id="386" r:id="rId115"/>
    <p:sldId id="387" r:id="rId116"/>
    <p:sldId id="388" r:id="rId117"/>
    <p:sldId id="329" r:id="rId118"/>
    <p:sldId id="397" r:id="rId119"/>
    <p:sldId id="318" r:id="rId120"/>
    <p:sldId id="398" r:id="rId121"/>
    <p:sldId id="399" r:id="rId122"/>
    <p:sldId id="400" r:id="rId123"/>
    <p:sldId id="401" r:id="rId124"/>
    <p:sldId id="339" r:id="rId125"/>
    <p:sldId id="402" r:id="rId126"/>
    <p:sldId id="393" r:id="rId127"/>
    <p:sldId id="394" r:id="rId128"/>
    <p:sldId id="390" r:id="rId129"/>
    <p:sldId id="391" r:id="rId130"/>
    <p:sldId id="392" r:id="rId1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5" autoAdjust="0"/>
    <p:restoredTop sz="94660"/>
  </p:normalViewPr>
  <p:slideViewPr>
    <p:cSldViewPr snapToGrid="0">
      <p:cViewPr>
        <p:scale>
          <a:sx n="100" d="100"/>
          <a:sy n="100" d="100"/>
        </p:scale>
        <p:origin x="408" y="-372"/>
      </p:cViewPr>
      <p:guideLst/>
    </p:cSldViewPr>
  </p:slideViewPr>
  <p:notesTextViewPr>
    <p:cViewPr>
      <p:scale>
        <a:sx n="1" d="1"/>
        <a:sy n="1" d="1"/>
      </p:scale>
      <p:origin x="0" y="0"/>
    </p:cViewPr>
  </p:notesTextViewPr>
  <p:sorterViewPr>
    <p:cViewPr varScale="1">
      <p:scale>
        <a:sx n="100" d="100"/>
        <a:sy n="100" d="100"/>
      </p:scale>
      <p:origin x="0" y="-3346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D639643D-A7EA-45D3-A719-6BAC1D996F04}" type="datetimeFigureOut">
              <a:rPr lang="es-AR" smtClean="0"/>
              <a:t>9/5/2018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0CA4379-4271-4ED1-A28E-E446AB7B2EFE}" type="slidenum">
              <a:rPr lang="es-AR" smtClean="0"/>
              <a:t>‹Nº›</a:t>
            </a:fld>
            <a:endParaRPr lang="es-AR"/>
          </a:p>
        </p:txBody>
      </p:sp>
    </p:spTree>
    <p:extLst>
      <p:ext uri="{BB962C8B-B14F-4D97-AF65-F5344CB8AC3E}">
        <p14:creationId xmlns:p14="http://schemas.microsoft.com/office/powerpoint/2010/main" val="519897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639643D-A7EA-45D3-A719-6BAC1D996F04}" type="datetimeFigureOut">
              <a:rPr lang="es-AR" smtClean="0"/>
              <a:t>9/5/2018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0CA4379-4271-4ED1-A28E-E446AB7B2EFE}" type="slidenum">
              <a:rPr lang="es-AR" smtClean="0"/>
              <a:t>‹Nº›</a:t>
            </a:fld>
            <a:endParaRPr lang="es-AR"/>
          </a:p>
        </p:txBody>
      </p:sp>
    </p:spTree>
    <p:extLst>
      <p:ext uri="{BB962C8B-B14F-4D97-AF65-F5344CB8AC3E}">
        <p14:creationId xmlns:p14="http://schemas.microsoft.com/office/powerpoint/2010/main" val="2316058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639643D-A7EA-45D3-A719-6BAC1D996F04}" type="datetimeFigureOut">
              <a:rPr lang="es-AR" smtClean="0"/>
              <a:t>9/5/2018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0CA4379-4271-4ED1-A28E-E446AB7B2EFE}" type="slidenum">
              <a:rPr lang="es-AR" smtClean="0"/>
              <a:t>‹Nº›</a:t>
            </a:fld>
            <a:endParaRPr lang="es-AR"/>
          </a:p>
        </p:txBody>
      </p:sp>
    </p:spTree>
    <p:extLst>
      <p:ext uri="{BB962C8B-B14F-4D97-AF65-F5344CB8AC3E}">
        <p14:creationId xmlns:p14="http://schemas.microsoft.com/office/powerpoint/2010/main" val="4048425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639643D-A7EA-45D3-A719-6BAC1D996F04}" type="datetimeFigureOut">
              <a:rPr lang="es-AR" smtClean="0"/>
              <a:t>9/5/2018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0CA4379-4271-4ED1-A28E-E446AB7B2EFE}" type="slidenum">
              <a:rPr lang="es-AR" smtClean="0"/>
              <a:t>‹Nº›</a:t>
            </a:fld>
            <a:endParaRPr lang="es-AR"/>
          </a:p>
        </p:txBody>
      </p:sp>
    </p:spTree>
    <p:extLst>
      <p:ext uri="{BB962C8B-B14F-4D97-AF65-F5344CB8AC3E}">
        <p14:creationId xmlns:p14="http://schemas.microsoft.com/office/powerpoint/2010/main" val="290335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D639643D-A7EA-45D3-A719-6BAC1D996F04}" type="datetimeFigureOut">
              <a:rPr lang="es-AR" smtClean="0"/>
              <a:t>9/5/2018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0CA4379-4271-4ED1-A28E-E446AB7B2EFE}" type="slidenum">
              <a:rPr lang="es-AR" smtClean="0"/>
              <a:t>‹Nº›</a:t>
            </a:fld>
            <a:endParaRPr lang="es-AR"/>
          </a:p>
        </p:txBody>
      </p:sp>
    </p:spTree>
    <p:extLst>
      <p:ext uri="{BB962C8B-B14F-4D97-AF65-F5344CB8AC3E}">
        <p14:creationId xmlns:p14="http://schemas.microsoft.com/office/powerpoint/2010/main" val="212717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639643D-A7EA-45D3-A719-6BAC1D996F04}" type="datetimeFigureOut">
              <a:rPr lang="es-AR" smtClean="0"/>
              <a:t>9/5/2018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B0CA4379-4271-4ED1-A28E-E446AB7B2EFE}" type="slidenum">
              <a:rPr lang="es-AR" smtClean="0"/>
              <a:t>‹Nº›</a:t>
            </a:fld>
            <a:endParaRPr lang="es-AR"/>
          </a:p>
        </p:txBody>
      </p:sp>
    </p:spTree>
    <p:extLst>
      <p:ext uri="{BB962C8B-B14F-4D97-AF65-F5344CB8AC3E}">
        <p14:creationId xmlns:p14="http://schemas.microsoft.com/office/powerpoint/2010/main" val="2060081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639643D-A7EA-45D3-A719-6BAC1D996F04}" type="datetimeFigureOut">
              <a:rPr lang="es-AR" smtClean="0"/>
              <a:t>9/5/2018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B0CA4379-4271-4ED1-A28E-E446AB7B2EFE}" type="slidenum">
              <a:rPr lang="es-AR" smtClean="0"/>
              <a:t>‹Nº›</a:t>
            </a:fld>
            <a:endParaRPr lang="es-AR"/>
          </a:p>
        </p:txBody>
      </p:sp>
    </p:spTree>
    <p:extLst>
      <p:ext uri="{BB962C8B-B14F-4D97-AF65-F5344CB8AC3E}">
        <p14:creationId xmlns:p14="http://schemas.microsoft.com/office/powerpoint/2010/main" val="2577218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639643D-A7EA-45D3-A719-6BAC1D996F04}" type="datetimeFigureOut">
              <a:rPr lang="es-AR" smtClean="0"/>
              <a:t>9/5/2018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B0CA4379-4271-4ED1-A28E-E446AB7B2EFE}" type="slidenum">
              <a:rPr lang="es-AR" smtClean="0"/>
              <a:t>‹Nº›</a:t>
            </a:fld>
            <a:endParaRPr lang="es-AR"/>
          </a:p>
        </p:txBody>
      </p:sp>
    </p:spTree>
    <p:extLst>
      <p:ext uri="{BB962C8B-B14F-4D97-AF65-F5344CB8AC3E}">
        <p14:creationId xmlns:p14="http://schemas.microsoft.com/office/powerpoint/2010/main" val="922324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9643D-A7EA-45D3-A719-6BAC1D996F04}" type="datetimeFigureOut">
              <a:rPr lang="es-AR" smtClean="0"/>
              <a:t>9/5/2018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B0CA4379-4271-4ED1-A28E-E446AB7B2EFE}" type="slidenum">
              <a:rPr lang="es-AR" smtClean="0"/>
              <a:t>‹Nº›</a:t>
            </a:fld>
            <a:endParaRPr lang="es-AR"/>
          </a:p>
        </p:txBody>
      </p:sp>
    </p:spTree>
    <p:extLst>
      <p:ext uri="{BB962C8B-B14F-4D97-AF65-F5344CB8AC3E}">
        <p14:creationId xmlns:p14="http://schemas.microsoft.com/office/powerpoint/2010/main" val="1518844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D639643D-A7EA-45D3-A719-6BAC1D996F04}" type="datetimeFigureOut">
              <a:rPr lang="es-AR" smtClean="0"/>
              <a:t>9/5/2018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B0CA4379-4271-4ED1-A28E-E446AB7B2EFE}" type="slidenum">
              <a:rPr lang="es-AR" smtClean="0"/>
              <a:t>‹Nº›</a:t>
            </a:fld>
            <a:endParaRPr lang="es-AR"/>
          </a:p>
        </p:txBody>
      </p:sp>
    </p:spTree>
    <p:extLst>
      <p:ext uri="{BB962C8B-B14F-4D97-AF65-F5344CB8AC3E}">
        <p14:creationId xmlns:p14="http://schemas.microsoft.com/office/powerpoint/2010/main" val="27401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D639643D-A7EA-45D3-A719-6BAC1D996F04}" type="datetimeFigureOut">
              <a:rPr lang="es-AR" smtClean="0"/>
              <a:t>9/5/2018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B0CA4379-4271-4ED1-A28E-E446AB7B2EFE}" type="slidenum">
              <a:rPr lang="es-AR" smtClean="0"/>
              <a:t>‹Nº›</a:t>
            </a:fld>
            <a:endParaRPr lang="es-AR"/>
          </a:p>
        </p:txBody>
      </p:sp>
    </p:spTree>
    <p:extLst>
      <p:ext uri="{BB962C8B-B14F-4D97-AF65-F5344CB8AC3E}">
        <p14:creationId xmlns:p14="http://schemas.microsoft.com/office/powerpoint/2010/main" val="54059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9643D-A7EA-45D3-A719-6BAC1D996F04}" type="datetimeFigureOut">
              <a:rPr lang="es-AR" smtClean="0"/>
              <a:t>9/5/2018</a:t>
            </a:fld>
            <a:endParaRPr lang="es-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A4379-4271-4ED1-A28E-E446AB7B2EFE}" type="slidenum">
              <a:rPr lang="es-AR" smtClean="0"/>
              <a:t>‹Nº›</a:t>
            </a:fld>
            <a:endParaRPr lang="es-AR"/>
          </a:p>
        </p:txBody>
      </p:sp>
    </p:spTree>
    <p:extLst>
      <p:ext uri="{BB962C8B-B14F-4D97-AF65-F5344CB8AC3E}">
        <p14:creationId xmlns:p14="http://schemas.microsoft.com/office/powerpoint/2010/main" val="3413038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researchgate.net/publication/245081447_Au_pattern_fabrication_on_a_cellulose_paper_using_micro-contact_printing_technique_Solvent_swell_effect" TargetMode="External"/><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www.elveflow.com/microfluidic-flow-control-products/soft-lithography-products/softlithobox-pdms-plasma-cleaner/" TargetMode="External"/><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www.elveflow.com/microfluidic-tutorials/microfluidic-reviews-and-tutorials/air-bubbles-and-microfluidics/" TargetMode="External"/><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emf"/><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elveflow.com/?p=18223" TargetMode="Externa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hyperlink" Target="https://www.elveflow.com/microfluidic-tutorials/microfluidic-reviews-and-tutorials/microfluidics-and-microfluidic-device-a-review/" TargetMode="External"/><Relationship Id="rId5" Type="http://schemas.openxmlformats.org/officeDocument/2006/relationships/hyperlink" Target="https://www.elveflow.com/microfluidic-tutorials/microfluidic-reviews-and-tutorials/the-poly-di-methyl-siloxane-pdms-and-microfluidics/" TargetMode="Externa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elveflow.com/?p=18122" TargetMode="External"/><Relationship Id="rId2" Type="http://schemas.openxmlformats.org/officeDocument/2006/relationships/hyperlink" Target="http://www.elveflow.com/microfluidic-flow-control-products/soft-lithography-products/softlithobox-pdms-soft-lithography-station/"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elveflow.com/?p=18296"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hyperlink" Target="http://www.elveflow.com/microfluidic-tutorials/microfluidic-reviews-and-tutorials/microfluidics/" TargetMode="External"/><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elveflow.com/shop/microfluidic-chip-production-prototyping/pdms-biopsy-puncher-kit/" TargetMode="External"/><Relationship Id="rId7" Type="http://schemas.openxmlformats.org/officeDocument/2006/relationships/hyperlink" Target="http://www.elveflow.com/microfluidic-shop/microfluidic-tubing/" TargetMode="External"/><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hyperlink" Target="http://www.elveflow.com/microfluidic-flow-control-products/" TargetMode="External"/><Relationship Id="rId5" Type="http://schemas.openxmlformats.org/officeDocument/2006/relationships/hyperlink" Target="http://www.elveflow.com/microfluidic-shop/microfluidic-reservoirs/" TargetMode="External"/><Relationship Id="rId4" Type="http://schemas.openxmlformats.org/officeDocument/2006/relationships/hyperlink" Target="http://www.elveflow.com/microfluidic-tutorials/soft-lithography-reviews-and-tutorials/how-to-choose-your-soft-lithography-instruments/pdms-soft-lithography-plasma-cleaner/"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en.wikipedia.org/wiki/IBM" TargetMode="External"/><Relationship Id="rId2" Type="http://schemas.openxmlformats.org/officeDocument/2006/relationships/hyperlink" Target="https://en.wikipedia.org/wiki/SU-8_photoresist" TargetMode="External"/><Relationship Id="rId1" Type="http://schemas.openxmlformats.org/officeDocument/2006/relationships/slideLayout" Target="../slideLayouts/slideLayout2.xml"/><Relationship Id="rId6" Type="http://schemas.openxmlformats.org/officeDocument/2006/relationships/hyperlink" Target="https://en.wikipedia.org/wiki/Photoresist#cite_note-14" TargetMode="External"/><Relationship Id="rId5" Type="http://schemas.openxmlformats.org/officeDocument/2006/relationships/hyperlink" Target="http://www.gersteltec.ch/" TargetMode="External"/><Relationship Id="rId4" Type="http://schemas.openxmlformats.org/officeDocument/2006/relationships/hyperlink" Target="http://microchem.com/"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en.wikipedia.org/wiki/Ions" TargetMode="External"/><Relationship Id="rId3" Type="http://schemas.openxmlformats.org/officeDocument/2006/relationships/hyperlink" Target="https://en.wikipedia.org/wiki/Fused_silica" TargetMode="External"/><Relationship Id="rId7" Type="http://schemas.openxmlformats.org/officeDocument/2006/relationships/hyperlink" Target="https://en.wikipedia.org/wiki/Electrons" TargetMode="External"/><Relationship Id="rId2" Type="http://schemas.openxmlformats.org/officeDocument/2006/relationships/hyperlink" Target="https://en.wikipedia.org/wiki/Photolithography" TargetMode="External"/><Relationship Id="rId1" Type="http://schemas.openxmlformats.org/officeDocument/2006/relationships/slideLayout" Target="../slideLayouts/slideLayout2.xml"/><Relationship Id="rId6" Type="http://schemas.openxmlformats.org/officeDocument/2006/relationships/hyperlink" Target="https://en.wikipedia.org/wiki/X-ray" TargetMode="External"/><Relationship Id="rId5" Type="http://schemas.openxmlformats.org/officeDocument/2006/relationships/hyperlink" Target="https://en.wikipedia.org/wiki/Extreme_ultraviolet_lithography" TargetMode="External"/><Relationship Id="rId4" Type="http://schemas.openxmlformats.org/officeDocument/2006/relationships/hyperlink" Target="https://en.wikipedia.org/wiki/Nanometer" TargetMode="External"/><Relationship Id="rId9"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igital microfluidics emulsion science droplet generation">
            <a:extLst>
              <a:ext uri="{FF2B5EF4-FFF2-40B4-BE49-F238E27FC236}">
                <a16:creationId xmlns:a16="http://schemas.microsoft.com/office/drawing/2014/main" id="{F9898594-6FC1-4828-9759-6233D421A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7" y="1069984"/>
            <a:ext cx="6517005" cy="470725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D0E8440C-C9CA-43D7-A995-AF25F9C7C8F8}"/>
              </a:ext>
            </a:extLst>
          </p:cNvPr>
          <p:cNvSpPr txBox="1"/>
          <p:nvPr/>
        </p:nvSpPr>
        <p:spPr>
          <a:xfrm>
            <a:off x="1438277" y="5709671"/>
            <a:ext cx="6517005" cy="584775"/>
          </a:xfrm>
          <a:prstGeom prst="rect">
            <a:avLst/>
          </a:prstGeom>
          <a:noFill/>
        </p:spPr>
        <p:txBody>
          <a:bodyPr wrap="square" rtlCol="0">
            <a:spAutoFit/>
          </a:bodyPr>
          <a:lstStyle/>
          <a:p>
            <a:pPr algn="ctr"/>
            <a:r>
              <a:rPr lang="es-AR" sz="3200" b="1" dirty="0" err="1">
                <a:solidFill>
                  <a:srgbClr val="0000FF"/>
                </a:solidFill>
                <a:latin typeface="Arial" panose="020B0604020202020204" pitchFamily="34" charset="0"/>
                <a:cs typeface="Arial" panose="020B0604020202020204" pitchFamily="34" charset="0"/>
              </a:rPr>
              <a:t>Introduccion</a:t>
            </a:r>
            <a:r>
              <a:rPr lang="es-AR" sz="3200" b="1" dirty="0">
                <a:solidFill>
                  <a:srgbClr val="0000FF"/>
                </a:solidFill>
                <a:latin typeface="Arial" panose="020B0604020202020204" pitchFamily="34" charset="0"/>
                <a:cs typeface="Arial" panose="020B0604020202020204" pitchFamily="34" charset="0"/>
              </a:rPr>
              <a:t> a la </a:t>
            </a:r>
            <a:r>
              <a:rPr lang="es-AR" sz="3200" b="1" dirty="0" err="1">
                <a:solidFill>
                  <a:srgbClr val="0000FF"/>
                </a:solidFill>
                <a:latin typeface="Arial" panose="020B0604020202020204" pitchFamily="34" charset="0"/>
                <a:cs typeface="Arial" panose="020B0604020202020204" pitchFamily="34" charset="0"/>
              </a:rPr>
              <a:t>microfluidica</a:t>
            </a:r>
            <a:endParaRPr lang="es-AR" sz="3200" b="1" dirty="0">
              <a:solidFill>
                <a:srgbClr val="0000FF"/>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32236DD9-0913-4007-B954-75CB7725BBC8}"/>
              </a:ext>
            </a:extLst>
          </p:cNvPr>
          <p:cNvSpPr/>
          <p:nvPr/>
        </p:nvSpPr>
        <p:spPr>
          <a:xfrm>
            <a:off x="800100" y="6134785"/>
            <a:ext cx="8343900" cy="369332"/>
          </a:xfrm>
          <a:prstGeom prst="rect">
            <a:avLst/>
          </a:prstGeom>
        </p:spPr>
        <p:txBody>
          <a:bodyPr wrap="square">
            <a:spAutoFit/>
          </a:bodyPr>
          <a:lstStyle/>
          <a:p>
            <a:r>
              <a:rPr lang="es-AR" dirty="0"/>
              <a:t>https://www.mechanobio.info/topics/methods/microfabricated-technologies/</a:t>
            </a:r>
          </a:p>
        </p:txBody>
      </p:sp>
    </p:spTree>
    <p:extLst>
      <p:ext uri="{BB962C8B-B14F-4D97-AF65-F5344CB8AC3E}">
        <p14:creationId xmlns:p14="http://schemas.microsoft.com/office/powerpoint/2010/main" val="216303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ideplayer.com/slide/4247100/14/images/4/Why+use+microfluidics+Sample+savings+%E2%80%93+nL+of+enzyme,+not+mL.jpg">
            <a:extLst>
              <a:ext uri="{FF2B5EF4-FFF2-40B4-BE49-F238E27FC236}">
                <a16:creationId xmlns:a16="http://schemas.microsoft.com/office/drawing/2014/main" id="{8729D3A2-E732-47DA-8E60-687B1CF0F8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66" t="28682" r="4303"/>
          <a:stretch/>
        </p:blipFill>
        <p:spPr bwMode="auto">
          <a:xfrm>
            <a:off x="121474" y="976998"/>
            <a:ext cx="8901052" cy="549572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1058FEF-B82A-4CBD-B725-577576C24D77}"/>
              </a:ext>
            </a:extLst>
          </p:cNvPr>
          <p:cNvSpPr txBox="1"/>
          <p:nvPr/>
        </p:nvSpPr>
        <p:spPr>
          <a:xfrm>
            <a:off x="0" y="45033"/>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r>
              <a:rPr lang="es-AR" sz="2800" dirty="0">
                <a:solidFill>
                  <a:srgbClr val="0000FF"/>
                </a:solidFill>
                <a:latin typeface="Arial" panose="020B0604020202020204" pitchFamily="34" charset="0"/>
                <a:cs typeface="Arial" panose="020B0604020202020204" pitchFamily="34" charset="0"/>
              </a:rPr>
              <a:t>: ¿por que usarla?</a:t>
            </a:r>
          </a:p>
        </p:txBody>
      </p:sp>
    </p:spTree>
    <p:extLst>
      <p:ext uri="{BB962C8B-B14F-4D97-AF65-F5344CB8AC3E}">
        <p14:creationId xmlns:p14="http://schemas.microsoft.com/office/powerpoint/2010/main" val="40144073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A7F4AAD-7502-4DF0-A01E-F7A0AF3C5F5B}"/>
              </a:ext>
            </a:extLst>
          </p:cNvPr>
          <p:cNvSpPr/>
          <p:nvPr/>
        </p:nvSpPr>
        <p:spPr>
          <a:xfrm>
            <a:off x="95250" y="1532662"/>
            <a:ext cx="3286125" cy="2862322"/>
          </a:xfrm>
          <a:prstGeom prst="rect">
            <a:avLst/>
          </a:prstGeom>
        </p:spPr>
        <p:txBody>
          <a:bodyPr wrap="square">
            <a:spAutoFit/>
          </a:bodyPr>
          <a:lstStyle/>
          <a:p>
            <a:pPr algn="r"/>
            <a:r>
              <a:rPr lang="en-US" dirty="0">
                <a:solidFill>
                  <a:srgbClr val="333333"/>
                </a:solidFill>
                <a:latin typeface="Arial" panose="020B0604020202020204" pitchFamily="34" charset="0"/>
                <a:cs typeface="Arial" panose="020B0604020202020204" pitchFamily="34" charset="0"/>
              </a:rPr>
              <a:t>Schematic view of PDMS mold fabrication process. Photoresist was spin- coated to the silicon wafer and exposed UV-light with photomask. The </a:t>
            </a:r>
            <a:r>
              <a:rPr lang="en-US" b="1" dirty="0">
                <a:solidFill>
                  <a:srgbClr val="0000FF"/>
                </a:solidFill>
                <a:latin typeface="Arial" panose="020B0604020202020204" pitchFamily="34" charset="0"/>
                <a:cs typeface="Arial" panose="020B0604020202020204" pitchFamily="34" charset="0"/>
              </a:rPr>
              <a:t>unexposed area was washed away using developer</a:t>
            </a:r>
            <a:r>
              <a:rPr lang="en-US" dirty="0">
                <a:solidFill>
                  <a:srgbClr val="333333"/>
                </a:solidFill>
                <a:latin typeface="Arial" panose="020B0604020202020204" pitchFamily="34" charset="0"/>
                <a:cs typeface="Arial" panose="020B0604020202020204" pitchFamily="34" charset="0"/>
              </a:rPr>
              <a:t>. PDMS was poured to the photoresist pattern</a:t>
            </a:r>
            <a:endParaRPr lang="es-AR" dirty="0">
              <a:latin typeface="Arial" panose="020B0604020202020204" pitchFamily="34" charset="0"/>
              <a:cs typeface="Arial" panose="020B0604020202020204" pitchFamily="34" charset="0"/>
            </a:endParaRPr>
          </a:p>
        </p:txBody>
      </p:sp>
      <p:pic>
        <p:nvPicPr>
          <p:cNvPr id="18434" name="Picture 2" descr="https://www.researchgate.net/profile/Jaehwan_Kim3/publication/245081447/figure/fig1/AS:298328534339595@1448138473450/Fig-1-Schematic-view-of-PDMS-mold-fabrication-process-Photoresist-was-spin-coated-to.png">
            <a:extLst>
              <a:ext uri="{FF2B5EF4-FFF2-40B4-BE49-F238E27FC236}">
                <a16:creationId xmlns:a16="http://schemas.microsoft.com/office/drawing/2014/main" id="{942B079B-DEFA-470E-AE1B-8764E9BA7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613" y="757238"/>
            <a:ext cx="4619625" cy="454342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76E54FD2-45A9-4730-AC90-194A7F8DD5D4}"/>
              </a:ext>
            </a:extLst>
          </p:cNvPr>
          <p:cNvSpPr/>
          <p:nvPr/>
        </p:nvSpPr>
        <p:spPr>
          <a:xfrm>
            <a:off x="0" y="5481638"/>
            <a:ext cx="9143999" cy="461665"/>
          </a:xfrm>
          <a:prstGeom prst="rect">
            <a:avLst/>
          </a:prstGeom>
        </p:spPr>
        <p:txBody>
          <a:bodyPr wrap="square">
            <a:spAutoFit/>
          </a:bodyPr>
          <a:lstStyle/>
          <a:p>
            <a:r>
              <a:rPr lang="es-AR" sz="1200" b="1" u="sng" dirty="0">
                <a:solidFill>
                  <a:srgbClr val="111111"/>
                </a:solidFill>
                <a:latin typeface="inherit"/>
                <a:hlinkClick r:id="rId3"/>
              </a:rPr>
              <a:t>Au </a:t>
            </a:r>
            <a:r>
              <a:rPr lang="es-AR" sz="1200" b="1" u="sng" dirty="0" err="1">
                <a:solidFill>
                  <a:srgbClr val="111111"/>
                </a:solidFill>
                <a:latin typeface="inherit"/>
                <a:hlinkClick r:id="rId3"/>
              </a:rPr>
              <a:t>pattern</a:t>
            </a:r>
            <a:r>
              <a:rPr lang="es-AR" sz="1200" b="1" u="sng" dirty="0">
                <a:solidFill>
                  <a:srgbClr val="111111"/>
                </a:solidFill>
                <a:latin typeface="inherit"/>
                <a:hlinkClick r:id="rId3"/>
              </a:rPr>
              <a:t> </a:t>
            </a:r>
            <a:r>
              <a:rPr lang="es-AR" sz="1200" b="1" u="sng" dirty="0" err="1">
                <a:solidFill>
                  <a:srgbClr val="111111"/>
                </a:solidFill>
                <a:latin typeface="inherit"/>
                <a:hlinkClick r:id="rId3"/>
              </a:rPr>
              <a:t>fabrication</a:t>
            </a:r>
            <a:r>
              <a:rPr lang="es-AR" sz="1200" b="1" u="sng" dirty="0">
                <a:solidFill>
                  <a:srgbClr val="111111"/>
                </a:solidFill>
                <a:latin typeface="inherit"/>
                <a:hlinkClick r:id="rId3"/>
              </a:rPr>
              <a:t> </a:t>
            </a:r>
            <a:r>
              <a:rPr lang="es-AR" sz="1200" b="1" u="sng" dirty="0" err="1">
                <a:solidFill>
                  <a:srgbClr val="111111"/>
                </a:solidFill>
                <a:latin typeface="inherit"/>
                <a:hlinkClick r:id="rId3"/>
              </a:rPr>
              <a:t>on</a:t>
            </a:r>
            <a:r>
              <a:rPr lang="es-AR" sz="1200" b="1" u="sng" dirty="0">
                <a:solidFill>
                  <a:srgbClr val="111111"/>
                </a:solidFill>
                <a:latin typeface="inherit"/>
                <a:hlinkClick r:id="rId3"/>
              </a:rPr>
              <a:t> a </a:t>
            </a:r>
            <a:r>
              <a:rPr lang="es-AR" sz="1200" b="1" u="sng" dirty="0" err="1">
                <a:solidFill>
                  <a:srgbClr val="111111"/>
                </a:solidFill>
                <a:latin typeface="inherit"/>
                <a:hlinkClick r:id="rId3"/>
              </a:rPr>
              <a:t>cellulose</a:t>
            </a:r>
            <a:r>
              <a:rPr lang="es-AR" sz="1200" b="1" u="sng" dirty="0">
                <a:solidFill>
                  <a:srgbClr val="111111"/>
                </a:solidFill>
                <a:latin typeface="inherit"/>
                <a:hlinkClick r:id="rId3"/>
              </a:rPr>
              <a:t> </a:t>
            </a:r>
            <a:r>
              <a:rPr lang="es-AR" sz="1200" b="1" u="sng" dirty="0" err="1">
                <a:solidFill>
                  <a:srgbClr val="111111"/>
                </a:solidFill>
                <a:latin typeface="inherit"/>
                <a:hlinkClick r:id="rId3"/>
              </a:rPr>
              <a:t>paper</a:t>
            </a:r>
            <a:r>
              <a:rPr lang="es-AR" sz="1200" b="1" u="sng" dirty="0">
                <a:solidFill>
                  <a:srgbClr val="111111"/>
                </a:solidFill>
                <a:latin typeface="inherit"/>
                <a:hlinkClick r:id="rId3"/>
              </a:rPr>
              <a:t> </a:t>
            </a:r>
            <a:r>
              <a:rPr lang="es-AR" sz="1200" b="1" u="sng" dirty="0" err="1">
                <a:solidFill>
                  <a:srgbClr val="111111"/>
                </a:solidFill>
                <a:latin typeface="inherit"/>
                <a:hlinkClick r:id="rId3"/>
              </a:rPr>
              <a:t>using</a:t>
            </a:r>
            <a:r>
              <a:rPr lang="es-AR" sz="1200" b="1" u="sng" dirty="0">
                <a:solidFill>
                  <a:srgbClr val="111111"/>
                </a:solidFill>
                <a:latin typeface="inherit"/>
                <a:hlinkClick r:id="rId3"/>
              </a:rPr>
              <a:t> micro-</a:t>
            </a:r>
            <a:r>
              <a:rPr lang="es-AR" sz="1200" b="1" u="sng" dirty="0" err="1">
                <a:solidFill>
                  <a:srgbClr val="111111"/>
                </a:solidFill>
                <a:latin typeface="inherit"/>
                <a:hlinkClick r:id="rId3"/>
              </a:rPr>
              <a:t>contact</a:t>
            </a:r>
            <a:r>
              <a:rPr lang="es-AR" sz="1200" b="1" u="sng" dirty="0">
                <a:solidFill>
                  <a:srgbClr val="111111"/>
                </a:solidFill>
                <a:latin typeface="inherit"/>
                <a:hlinkClick r:id="rId3"/>
              </a:rPr>
              <a:t> </a:t>
            </a:r>
            <a:r>
              <a:rPr lang="es-AR" sz="1200" b="1" u="sng" dirty="0" err="1">
                <a:solidFill>
                  <a:srgbClr val="111111"/>
                </a:solidFill>
                <a:latin typeface="inherit"/>
                <a:hlinkClick r:id="rId3"/>
              </a:rPr>
              <a:t>printing</a:t>
            </a:r>
            <a:r>
              <a:rPr lang="es-AR" sz="1200" b="1" u="sng" dirty="0">
                <a:solidFill>
                  <a:srgbClr val="111111"/>
                </a:solidFill>
                <a:latin typeface="inherit"/>
                <a:hlinkClick r:id="rId3"/>
              </a:rPr>
              <a:t> </a:t>
            </a:r>
            <a:r>
              <a:rPr lang="es-AR" sz="1200" b="1" u="sng" dirty="0" err="1">
                <a:solidFill>
                  <a:srgbClr val="111111"/>
                </a:solidFill>
                <a:latin typeface="inherit"/>
                <a:hlinkClick r:id="rId3"/>
              </a:rPr>
              <a:t>technique</a:t>
            </a:r>
            <a:r>
              <a:rPr lang="es-AR" sz="1200" b="1" u="sng" dirty="0">
                <a:solidFill>
                  <a:srgbClr val="111111"/>
                </a:solidFill>
                <a:latin typeface="inherit"/>
                <a:hlinkClick r:id="rId3"/>
              </a:rPr>
              <a:t>: </a:t>
            </a:r>
            <a:r>
              <a:rPr lang="es-AR" sz="1200" b="1" u="sng" dirty="0" err="1">
                <a:solidFill>
                  <a:srgbClr val="111111"/>
                </a:solidFill>
                <a:latin typeface="inherit"/>
                <a:hlinkClick r:id="rId3"/>
              </a:rPr>
              <a:t>Solvent</a:t>
            </a:r>
            <a:r>
              <a:rPr lang="es-AR" sz="1200" b="1" u="sng" dirty="0">
                <a:solidFill>
                  <a:srgbClr val="111111"/>
                </a:solidFill>
                <a:latin typeface="inherit"/>
                <a:hlinkClick r:id="rId3"/>
              </a:rPr>
              <a:t> </a:t>
            </a:r>
            <a:r>
              <a:rPr lang="es-AR" sz="1200" b="1" u="sng" dirty="0" err="1">
                <a:solidFill>
                  <a:srgbClr val="111111"/>
                </a:solidFill>
                <a:latin typeface="inherit"/>
                <a:hlinkClick r:id="rId3"/>
              </a:rPr>
              <a:t>swell</a:t>
            </a:r>
            <a:r>
              <a:rPr lang="es-AR" sz="1200" b="1" u="sng" dirty="0">
                <a:solidFill>
                  <a:srgbClr val="111111"/>
                </a:solidFill>
                <a:latin typeface="inherit"/>
                <a:hlinkClick r:id="rId3"/>
              </a:rPr>
              <a:t> </a:t>
            </a:r>
            <a:r>
              <a:rPr lang="es-AR" sz="1200" b="1" u="sng" dirty="0" err="1">
                <a:solidFill>
                  <a:srgbClr val="111111"/>
                </a:solidFill>
                <a:latin typeface="inherit"/>
                <a:hlinkClick r:id="rId3"/>
              </a:rPr>
              <a:t>effect</a:t>
            </a:r>
            <a:r>
              <a:rPr lang="es-AR" sz="1200" b="1" u="sng" dirty="0">
                <a:solidFill>
                  <a:srgbClr val="111111"/>
                </a:solidFill>
                <a:latin typeface="inherit"/>
              </a:rPr>
              <a:t> </a:t>
            </a:r>
            <a:r>
              <a:rPr lang="es-AR" sz="1200" dirty="0" err="1">
                <a:solidFill>
                  <a:srgbClr val="007478"/>
                </a:solidFill>
                <a:latin typeface="Roboto"/>
              </a:rPr>
              <a:t>Article</a:t>
            </a:r>
            <a:r>
              <a:rPr lang="es-AR" sz="1200" dirty="0">
                <a:solidFill>
                  <a:srgbClr val="FFFFFF"/>
                </a:solidFill>
                <a:latin typeface="Roboto"/>
              </a:rPr>
              <a:t> </a:t>
            </a:r>
            <a:r>
              <a:rPr lang="es-AR" sz="1200" dirty="0">
                <a:solidFill>
                  <a:srgbClr val="777777"/>
                </a:solidFill>
                <a:latin typeface="Roboto"/>
              </a:rPr>
              <a:t>· Jun 2009 · </a:t>
            </a:r>
            <a:r>
              <a:rPr lang="es-AR" sz="1200" dirty="0" err="1">
                <a:solidFill>
                  <a:srgbClr val="777777"/>
                </a:solidFill>
                <a:latin typeface="Roboto"/>
              </a:rPr>
              <a:t>Sensors</a:t>
            </a:r>
            <a:r>
              <a:rPr lang="es-AR" sz="1200" dirty="0">
                <a:solidFill>
                  <a:srgbClr val="777777"/>
                </a:solidFill>
                <a:latin typeface="Roboto"/>
              </a:rPr>
              <a:t> and </a:t>
            </a:r>
            <a:r>
              <a:rPr lang="es-AR" sz="1200" dirty="0" err="1">
                <a:solidFill>
                  <a:srgbClr val="777777"/>
                </a:solidFill>
                <a:latin typeface="Roboto"/>
              </a:rPr>
              <a:t>Actuators</a:t>
            </a:r>
            <a:r>
              <a:rPr lang="es-AR" sz="1200" dirty="0">
                <a:solidFill>
                  <a:srgbClr val="777777"/>
                </a:solidFill>
                <a:latin typeface="Roboto"/>
              </a:rPr>
              <a:t> A </a:t>
            </a:r>
            <a:r>
              <a:rPr lang="es-AR" sz="1200" dirty="0" err="1">
                <a:solidFill>
                  <a:srgbClr val="777777"/>
                </a:solidFill>
                <a:latin typeface="Roboto"/>
              </a:rPr>
              <a:t>Physical</a:t>
            </a:r>
            <a:endParaRPr lang="es-AR" sz="1200" b="0" i="0" dirty="0">
              <a:solidFill>
                <a:srgbClr val="FFFFFF"/>
              </a:solidFill>
              <a:effectLst/>
              <a:latin typeface="Roboto"/>
            </a:endParaRPr>
          </a:p>
        </p:txBody>
      </p:sp>
    </p:spTree>
    <p:extLst>
      <p:ext uri="{BB962C8B-B14F-4D97-AF65-F5344CB8AC3E}">
        <p14:creationId xmlns:p14="http://schemas.microsoft.com/office/powerpoint/2010/main" val="110457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DMS soft lithography microfluidics bonding ">
            <a:extLst>
              <a:ext uri="{FF2B5EF4-FFF2-40B4-BE49-F238E27FC236}">
                <a16:creationId xmlns:a16="http://schemas.microsoft.com/office/drawing/2014/main" id="{928E5652-6982-4F07-B3CC-F028884AF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563" y="1495425"/>
            <a:ext cx="4010025"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8EC7B69E-1BF9-4E54-AD7A-C934DFBDE599}"/>
              </a:ext>
            </a:extLst>
          </p:cNvPr>
          <p:cNvSpPr/>
          <p:nvPr/>
        </p:nvSpPr>
        <p:spPr>
          <a:xfrm>
            <a:off x="309563" y="624245"/>
            <a:ext cx="4572000" cy="4524315"/>
          </a:xfrm>
          <a:prstGeom prst="rect">
            <a:avLst/>
          </a:prstGeom>
        </p:spPr>
        <p:txBody>
          <a:bodyPr>
            <a:spAutoFit/>
          </a:bodyPr>
          <a:lstStyle/>
          <a:p>
            <a:r>
              <a:rPr lang="en-US" b="1" cap="all" dirty="0">
                <a:solidFill>
                  <a:srgbClr val="1E73BE"/>
                </a:solidFill>
                <a:latin typeface="Arial" panose="020B0604020202020204" pitchFamily="34" charset="0"/>
              </a:rPr>
              <a:t>PDMS SOFT LITHOGRAPHY FOR MICROFLUIDICS</a:t>
            </a:r>
            <a:endParaRPr lang="en-US" cap="all" dirty="0">
              <a:solidFill>
                <a:srgbClr val="000000"/>
              </a:solidFill>
              <a:latin typeface="Arial" panose="020B0604020202020204" pitchFamily="34" charset="0"/>
            </a:endParaRPr>
          </a:p>
          <a:p>
            <a:pPr algn="just"/>
            <a:r>
              <a:rPr lang="en-US" dirty="0">
                <a:solidFill>
                  <a:srgbClr val="333333"/>
                </a:solidFill>
                <a:latin typeface="Arial" panose="020B0604020202020204" pitchFamily="34" charset="0"/>
              </a:rPr>
              <a:t>A first essential feature of soft lithography is the possibility to obtain a sealed microfluidic device. Typically, the </a:t>
            </a:r>
            <a:r>
              <a:rPr lang="en-US" dirty="0" err="1">
                <a:solidFill>
                  <a:srgbClr val="333333"/>
                </a:solidFill>
                <a:latin typeface="Arial" panose="020B0604020202020204" pitchFamily="34" charset="0"/>
              </a:rPr>
              <a:t>microchannels</a:t>
            </a:r>
            <a:r>
              <a:rPr lang="en-US" dirty="0">
                <a:solidFill>
                  <a:srgbClr val="333333"/>
                </a:solidFill>
                <a:latin typeface="Arial" panose="020B0604020202020204" pitchFamily="34" charset="0"/>
              </a:rPr>
              <a:t> imprinted in the PDMS layer are simply closed with a glass slide (see Figure 2). Alternatively, another piece of PDMS can be used. </a:t>
            </a:r>
            <a:r>
              <a:rPr lang="en-US" u="sng" dirty="0">
                <a:solidFill>
                  <a:srgbClr val="00AEEF"/>
                </a:solidFill>
                <a:latin typeface="Arial" panose="020B0604020202020204" pitchFamily="34" charset="0"/>
                <a:hlinkClick r:id="rId3" tooltip="Equinox-Plasma cleaner accessory"/>
              </a:rPr>
              <a:t>PDMS bonding</a:t>
            </a:r>
            <a:r>
              <a:rPr lang="en-US" dirty="0">
                <a:solidFill>
                  <a:srgbClr val="333333"/>
                </a:solidFill>
                <a:latin typeface="Arial" panose="020B0604020202020204" pitchFamily="34" charset="0"/>
              </a:rPr>
              <a:t> is required to obtain a strong permanent bonding between the layer of PDMS and the glass slide. This bonding is usually made by </a:t>
            </a:r>
            <a:r>
              <a:rPr lang="en-US" u="sng" dirty="0">
                <a:solidFill>
                  <a:srgbClr val="00AEEF"/>
                </a:solidFill>
                <a:latin typeface="Arial" panose="020B0604020202020204" pitchFamily="34" charset="0"/>
                <a:hlinkClick r:id="rId3" tooltip="Equinox-Plasma cleaner accessory"/>
              </a:rPr>
              <a:t>plasma bonding</a:t>
            </a:r>
            <a:r>
              <a:rPr lang="en-US" dirty="0">
                <a:solidFill>
                  <a:srgbClr val="333333"/>
                </a:solidFill>
                <a:latin typeface="Arial" panose="020B0604020202020204" pitchFamily="34" charset="0"/>
              </a:rPr>
              <a:t>. When the </a:t>
            </a:r>
            <a:r>
              <a:rPr lang="en-US" dirty="0" err="1">
                <a:solidFill>
                  <a:srgbClr val="333333"/>
                </a:solidFill>
                <a:latin typeface="Arial" panose="020B0604020202020204" pitchFamily="34" charset="0"/>
              </a:rPr>
              <a:t>microchannels</a:t>
            </a:r>
            <a:r>
              <a:rPr lang="en-US" dirty="0">
                <a:solidFill>
                  <a:srgbClr val="333333"/>
                </a:solidFill>
                <a:latin typeface="Arial" panose="020B0604020202020204" pitchFamily="34" charset="0"/>
              </a:rPr>
              <a:t> are properly sealed, fluids can be pumped at pressures as high as ~350 kPa without failure [1].</a:t>
            </a:r>
            <a:endParaRPr lang="en-US" b="0" i="0" dirty="0">
              <a:solidFill>
                <a:srgbClr val="333333"/>
              </a:solidFill>
              <a:effectLst/>
              <a:latin typeface="Arial" panose="020B0604020202020204" pitchFamily="34" charset="0"/>
            </a:endParaRPr>
          </a:p>
        </p:txBody>
      </p:sp>
      <p:sp>
        <p:nvSpPr>
          <p:cNvPr id="5" name="Rectángulo 4">
            <a:extLst>
              <a:ext uri="{FF2B5EF4-FFF2-40B4-BE49-F238E27FC236}">
                <a16:creationId xmlns:a16="http://schemas.microsoft.com/office/drawing/2014/main" id="{3AC92074-5757-4BC7-B7B3-DB306CB35437}"/>
              </a:ext>
            </a:extLst>
          </p:cNvPr>
          <p:cNvSpPr/>
          <p:nvPr/>
        </p:nvSpPr>
        <p:spPr>
          <a:xfrm>
            <a:off x="4491038" y="5558075"/>
            <a:ext cx="4572000" cy="923330"/>
          </a:xfrm>
          <a:prstGeom prst="rect">
            <a:avLst/>
          </a:prstGeom>
        </p:spPr>
        <p:txBody>
          <a:bodyPr>
            <a:spAutoFit/>
          </a:bodyPr>
          <a:lstStyle/>
          <a:p>
            <a:r>
              <a:rPr lang="en-US" dirty="0">
                <a:solidFill>
                  <a:srgbClr val="333333"/>
                </a:solidFill>
                <a:latin typeface="Arial" panose="020B0604020202020204" pitchFamily="34" charset="0"/>
              </a:rPr>
              <a:t>Figure 2: Fabrication of a microfluidic chip: a PDMS layer incorporating </a:t>
            </a:r>
            <a:r>
              <a:rPr lang="en-US" dirty="0" err="1">
                <a:solidFill>
                  <a:srgbClr val="333333"/>
                </a:solidFill>
                <a:latin typeface="Arial" panose="020B0604020202020204" pitchFamily="34" charset="0"/>
              </a:rPr>
              <a:t>microchannels</a:t>
            </a:r>
            <a:r>
              <a:rPr lang="en-US" dirty="0">
                <a:solidFill>
                  <a:srgbClr val="333333"/>
                </a:solidFill>
                <a:latin typeface="Arial" panose="020B0604020202020204" pitchFamily="34" charset="0"/>
              </a:rPr>
              <a:t> is sealed to a glass slide </a:t>
            </a:r>
            <a:endParaRPr lang="es-AR" dirty="0"/>
          </a:p>
        </p:txBody>
      </p:sp>
    </p:spTree>
    <p:extLst>
      <p:ext uri="{BB962C8B-B14F-4D97-AF65-F5344CB8AC3E}">
        <p14:creationId xmlns:p14="http://schemas.microsoft.com/office/powerpoint/2010/main" val="38131934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0E25DE1-CD4F-4AC4-855F-762DB0DA9359}"/>
              </a:ext>
            </a:extLst>
          </p:cNvPr>
          <p:cNvSpPr/>
          <p:nvPr/>
        </p:nvSpPr>
        <p:spPr>
          <a:xfrm>
            <a:off x="133350" y="733068"/>
            <a:ext cx="4572000" cy="5232202"/>
          </a:xfrm>
          <a:prstGeom prst="rect">
            <a:avLst/>
          </a:prstGeom>
        </p:spPr>
        <p:txBody>
          <a:bodyPr>
            <a:spAutoFit/>
          </a:bodyPr>
          <a:lstStyle/>
          <a:p>
            <a:r>
              <a:rPr lang="en-US" b="1" cap="all" dirty="0">
                <a:solidFill>
                  <a:srgbClr val="1E73BE"/>
                </a:solidFill>
                <a:latin typeface="Arial" panose="020B0604020202020204" pitchFamily="34" charset="0"/>
              </a:rPr>
              <a:t>PDMS SOFT LITHOGRAPHY: </a:t>
            </a:r>
            <a:r>
              <a:rPr lang="en-US" sz="2800" b="1" cap="all" dirty="0">
                <a:solidFill>
                  <a:srgbClr val="0000FF"/>
                </a:solidFill>
                <a:highlight>
                  <a:srgbClr val="FFFF00"/>
                </a:highlight>
                <a:latin typeface="Arial" panose="020B0604020202020204" pitchFamily="34" charset="0"/>
              </a:rPr>
              <a:t>REPLICA MOLDING</a:t>
            </a:r>
            <a:endParaRPr lang="en-US" sz="2800" cap="all" dirty="0">
              <a:solidFill>
                <a:srgbClr val="0000FF"/>
              </a:solidFill>
              <a:highlight>
                <a:srgbClr val="FFFF00"/>
              </a:highlight>
              <a:latin typeface="Arial" panose="020B0604020202020204" pitchFamily="34" charset="0"/>
            </a:endParaRPr>
          </a:p>
          <a:p>
            <a:pPr algn="just"/>
            <a:r>
              <a:rPr lang="en-US" dirty="0">
                <a:solidFill>
                  <a:srgbClr val="333333"/>
                </a:solidFill>
                <a:latin typeface="Arial" panose="020B0604020202020204" pitchFamily="34" charset="0"/>
              </a:rPr>
              <a:t>In replica molding, a patterned layer of PDMS is used as a soft mold where a polymer is poured. After curing, the polymer is separated from the PDMS mold. Similarly to a rigid master used in photolithography, the initial patterns of the PDMS mold are imprinted in the surface of the polymer. </a:t>
            </a:r>
            <a:r>
              <a:rPr lang="en-US" b="1" dirty="0">
                <a:solidFill>
                  <a:srgbClr val="0000FF"/>
                </a:solidFill>
                <a:latin typeface="Arial" panose="020B0604020202020204" pitchFamily="34" charset="0"/>
              </a:rPr>
              <a:t>Replica molding, however, permits to pattern a wider range of materials. For instance, biocompatible polymers such as agar or agarose can be patterned with replica molding. Moreover, replica molding can duplicate 3D structures in a single step and the same PDMS mold can be reused many times.</a:t>
            </a:r>
            <a:endParaRPr lang="en-US" b="1" i="0" dirty="0">
              <a:solidFill>
                <a:srgbClr val="0000FF"/>
              </a:solidFill>
              <a:effectLst/>
              <a:latin typeface="Arial" panose="020B0604020202020204" pitchFamily="34" charset="0"/>
            </a:endParaRPr>
          </a:p>
        </p:txBody>
      </p:sp>
      <p:pic>
        <p:nvPicPr>
          <p:cNvPr id="8194" name="Picture 2" descr="PDMS soft lithography replica molding">
            <a:extLst>
              <a:ext uri="{FF2B5EF4-FFF2-40B4-BE49-F238E27FC236}">
                <a16:creationId xmlns:a16="http://schemas.microsoft.com/office/drawing/2014/main" id="{1474C7F3-6836-43B2-A619-3CD57B86A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1085850"/>
            <a:ext cx="43434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FD7251AF-CC92-4EDB-90E0-AC2161D18516}"/>
              </a:ext>
            </a:extLst>
          </p:cNvPr>
          <p:cNvSpPr/>
          <p:nvPr/>
        </p:nvSpPr>
        <p:spPr>
          <a:xfrm>
            <a:off x="1809750" y="6211669"/>
            <a:ext cx="4572000" cy="646331"/>
          </a:xfrm>
          <a:prstGeom prst="rect">
            <a:avLst/>
          </a:prstGeom>
        </p:spPr>
        <p:txBody>
          <a:bodyPr>
            <a:spAutoFit/>
          </a:bodyPr>
          <a:lstStyle/>
          <a:p>
            <a:r>
              <a:rPr lang="en-US" dirty="0">
                <a:solidFill>
                  <a:srgbClr val="333333"/>
                </a:solidFill>
                <a:latin typeface="Arial" panose="020B0604020202020204" pitchFamily="34" charset="0"/>
              </a:rPr>
              <a:t>Figure 3: Illustration of replica molding (image from [1])</a:t>
            </a:r>
            <a:endParaRPr lang="es-AR" dirty="0"/>
          </a:p>
        </p:txBody>
      </p:sp>
    </p:spTree>
    <p:extLst>
      <p:ext uri="{BB962C8B-B14F-4D97-AF65-F5344CB8AC3E}">
        <p14:creationId xmlns:p14="http://schemas.microsoft.com/office/powerpoint/2010/main" val="39622142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DMS soft lithography micromolding in capillaries">
            <a:extLst>
              <a:ext uri="{FF2B5EF4-FFF2-40B4-BE49-F238E27FC236}">
                <a16:creationId xmlns:a16="http://schemas.microsoft.com/office/drawing/2014/main" id="{0EB90748-E0D4-49D8-A459-E28FEE3B9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466725"/>
            <a:ext cx="4686300" cy="600075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7E54BDBC-99B3-4C42-8C3F-6281EE139285}"/>
              </a:ext>
            </a:extLst>
          </p:cNvPr>
          <p:cNvSpPr/>
          <p:nvPr/>
        </p:nvSpPr>
        <p:spPr>
          <a:xfrm>
            <a:off x="161925" y="1014443"/>
            <a:ext cx="4171950" cy="5078313"/>
          </a:xfrm>
          <a:prstGeom prst="rect">
            <a:avLst/>
          </a:prstGeom>
        </p:spPr>
        <p:txBody>
          <a:bodyPr wrap="square">
            <a:spAutoFit/>
          </a:bodyPr>
          <a:lstStyle/>
          <a:p>
            <a:r>
              <a:rPr lang="en-US" b="1" cap="all" dirty="0">
                <a:solidFill>
                  <a:srgbClr val="1E73BE"/>
                </a:solidFill>
                <a:latin typeface="Arial" panose="020B0604020202020204" pitchFamily="34" charset="0"/>
              </a:rPr>
              <a:t>PDMS SOFT LITHOGRAPHY: </a:t>
            </a:r>
            <a:r>
              <a:rPr lang="en-US" b="1" cap="all" dirty="0">
                <a:solidFill>
                  <a:srgbClr val="1E73BE"/>
                </a:solidFill>
                <a:highlight>
                  <a:srgbClr val="FFFF00"/>
                </a:highlight>
                <a:latin typeface="Arial" panose="020B0604020202020204" pitchFamily="34" charset="0"/>
              </a:rPr>
              <a:t>CAPILLARY MOLDING</a:t>
            </a:r>
            <a:endParaRPr lang="en-US" cap="all" dirty="0">
              <a:solidFill>
                <a:srgbClr val="000000"/>
              </a:solidFill>
              <a:highlight>
                <a:srgbClr val="FFFF00"/>
              </a:highlight>
              <a:latin typeface="Arial" panose="020B0604020202020204" pitchFamily="34" charset="0"/>
            </a:endParaRPr>
          </a:p>
          <a:p>
            <a:pPr algn="just"/>
            <a:r>
              <a:rPr lang="en-US" dirty="0">
                <a:solidFill>
                  <a:srgbClr val="333333"/>
                </a:solidFill>
                <a:latin typeface="Arial" panose="020B0604020202020204" pitchFamily="34" charset="0"/>
              </a:rPr>
              <a:t>Capillary molding is a second technique where a patterned PDMS is used as a mold. The patterns of the PDMS layer must first be brought into contact with a substrate (e.g. a glass slide). Capillary molding is then intended to fill the patterns of the PDMS mold with a liquid polymer. As the name of the technique implies, capillarity is exploited to progressively fill the patterns. As an alternative, suction can be used. After having cured the polymer, the PDMS can be gently removed, leaving solid microstructures at the surface of the substrate.</a:t>
            </a:r>
            <a:endParaRPr lang="en-US" b="0" i="0" dirty="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22962308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elveflow.com/wp-content/uploads/2013/05/Microcontact-printing.png">
            <a:extLst>
              <a:ext uri="{FF2B5EF4-FFF2-40B4-BE49-F238E27FC236}">
                <a16:creationId xmlns:a16="http://schemas.microsoft.com/office/drawing/2014/main" id="{18BA4AEB-2325-489F-B3B8-06CDE2557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025" y="581025"/>
            <a:ext cx="4495800"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EA3115DC-F03D-4244-AB1E-23EADFBF289E}"/>
              </a:ext>
            </a:extLst>
          </p:cNvPr>
          <p:cNvSpPr/>
          <p:nvPr/>
        </p:nvSpPr>
        <p:spPr>
          <a:xfrm>
            <a:off x="190500" y="1163241"/>
            <a:ext cx="3600450" cy="4247317"/>
          </a:xfrm>
          <a:prstGeom prst="rect">
            <a:avLst/>
          </a:prstGeom>
        </p:spPr>
        <p:txBody>
          <a:bodyPr wrap="square">
            <a:spAutoFit/>
          </a:bodyPr>
          <a:lstStyle/>
          <a:p>
            <a:r>
              <a:rPr lang="en-US" b="1" cap="all" dirty="0">
                <a:solidFill>
                  <a:srgbClr val="1E73BE"/>
                </a:solidFill>
                <a:latin typeface="Arial" panose="020B0604020202020204" pitchFamily="34" charset="0"/>
              </a:rPr>
              <a:t>PDMS SOFT LITHOGRAPHY: </a:t>
            </a:r>
            <a:r>
              <a:rPr lang="en-US" b="1" cap="all" dirty="0">
                <a:solidFill>
                  <a:srgbClr val="1E73BE"/>
                </a:solidFill>
                <a:highlight>
                  <a:srgbClr val="FFFF00"/>
                </a:highlight>
                <a:latin typeface="Arial" panose="020B0604020202020204" pitchFamily="34" charset="0"/>
              </a:rPr>
              <a:t>MICROCONTACT PRINTING</a:t>
            </a:r>
            <a:endParaRPr lang="en-US" cap="all" dirty="0">
              <a:solidFill>
                <a:srgbClr val="000000"/>
              </a:solidFill>
              <a:highlight>
                <a:srgbClr val="FFFF00"/>
              </a:highlight>
              <a:latin typeface="Arial" panose="020B0604020202020204" pitchFamily="34" charset="0"/>
            </a:endParaRPr>
          </a:p>
          <a:p>
            <a:pPr algn="just"/>
            <a:r>
              <a:rPr lang="en-US" dirty="0">
                <a:solidFill>
                  <a:srgbClr val="333333"/>
                </a:solidFill>
                <a:latin typeface="Arial" panose="020B0604020202020204" pitchFamily="34" charset="0"/>
              </a:rPr>
              <a:t>In microcontact printing, a PDMS layer is used as a stamp. The PDMS layer is first soaked in a molecular “ink” and then brought into contact with a substrate in order to transfer the ink onto the substrate surface. In microcontact printing, only the ink from the raised surface of the PDMS stamp is transferred to the substrate. Various inks, including small biomolecules, proteins or suspension of cells can be used.</a:t>
            </a:r>
            <a:endParaRPr lang="en-US" b="0" i="0" dirty="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9201546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BCA1F3-D788-4BA2-899C-FFCBBD1F5968}"/>
              </a:ext>
            </a:extLst>
          </p:cNvPr>
          <p:cNvSpPr/>
          <p:nvPr/>
        </p:nvSpPr>
        <p:spPr>
          <a:xfrm>
            <a:off x="123825" y="1272391"/>
            <a:ext cx="4572000" cy="3970318"/>
          </a:xfrm>
          <a:prstGeom prst="rect">
            <a:avLst/>
          </a:prstGeom>
        </p:spPr>
        <p:txBody>
          <a:bodyPr>
            <a:spAutoFit/>
          </a:bodyPr>
          <a:lstStyle/>
          <a:p>
            <a:r>
              <a:rPr lang="en-US" b="1" cap="all" dirty="0">
                <a:solidFill>
                  <a:srgbClr val="1E73BE"/>
                </a:solidFill>
                <a:latin typeface="Arial" panose="020B0604020202020204" pitchFamily="34" charset="0"/>
              </a:rPr>
              <a:t>PDMS SOFT LITHOGRAPHY: </a:t>
            </a:r>
            <a:r>
              <a:rPr lang="en-US" b="1" cap="all" dirty="0">
                <a:solidFill>
                  <a:srgbClr val="1E73BE"/>
                </a:solidFill>
                <a:highlight>
                  <a:srgbClr val="FFFF00"/>
                </a:highlight>
                <a:latin typeface="Arial" panose="020B0604020202020204" pitchFamily="34" charset="0"/>
              </a:rPr>
              <a:t>MICROTRANSFER MOLDING</a:t>
            </a:r>
            <a:endParaRPr lang="en-US" cap="all" dirty="0">
              <a:solidFill>
                <a:srgbClr val="000000"/>
              </a:solidFill>
              <a:highlight>
                <a:srgbClr val="FFFF00"/>
              </a:highlight>
              <a:latin typeface="Arial" panose="020B0604020202020204" pitchFamily="34" charset="0"/>
            </a:endParaRPr>
          </a:p>
          <a:p>
            <a:pPr algn="just"/>
            <a:r>
              <a:rPr lang="en-US" dirty="0">
                <a:solidFill>
                  <a:srgbClr val="333333"/>
                </a:solidFill>
                <a:latin typeface="Arial" panose="020B0604020202020204" pitchFamily="34" charset="0"/>
              </a:rPr>
              <a:t>In </a:t>
            </a:r>
            <a:r>
              <a:rPr lang="en-US" dirty="0" err="1">
                <a:solidFill>
                  <a:srgbClr val="333333"/>
                </a:solidFill>
                <a:latin typeface="Arial" panose="020B0604020202020204" pitchFamily="34" charset="0"/>
              </a:rPr>
              <a:t>microtransfer</a:t>
            </a:r>
            <a:r>
              <a:rPr lang="en-US" dirty="0">
                <a:solidFill>
                  <a:srgbClr val="333333"/>
                </a:solidFill>
                <a:latin typeface="Arial" panose="020B0604020202020204" pitchFamily="34" charset="0"/>
              </a:rPr>
              <a:t> molding the patterned surface of a PDMS layer is filled with a liquid polymer. When the excess polymer has been removed, the PDMS layer is inverted and brought into contact with a substrate. After the curing of polymer, the PDMS layer is cautiously peeled away, leaving a solid structure with a feature size down to 1µm on the surface of the substrate. Similarly to replica molding, the same PDMS layer can be refilled many times.</a:t>
            </a:r>
            <a:endParaRPr lang="en-US" b="0" i="0" dirty="0">
              <a:solidFill>
                <a:srgbClr val="333333"/>
              </a:solidFill>
              <a:effectLst/>
              <a:latin typeface="Arial" panose="020B0604020202020204" pitchFamily="34" charset="0"/>
            </a:endParaRPr>
          </a:p>
        </p:txBody>
      </p:sp>
      <p:pic>
        <p:nvPicPr>
          <p:cNvPr id="11266" name="Picture 2" descr="PDMS soft lithography microtransfer molding">
            <a:extLst>
              <a:ext uri="{FF2B5EF4-FFF2-40B4-BE49-F238E27FC236}">
                <a16:creationId xmlns:a16="http://schemas.microsoft.com/office/drawing/2014/main" id="{3330A162-5A9E-4D57-89F5-20B82A9A7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9575" y="457200"/>
            <a:ext cx="462915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9099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ung-on-a-Chip">
            <a:extLst>
              <a:ext uri="{FF2B5EF4-FFF2-40B4-BE49-F238E27FC236}">
                <a16:creationId xmlns:a16="http://schemas.microsoft.com/office/drawing/2014/main" id="{B4AE9645-7626-47C4-937F-5C6923245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850" y="1216373"/>
            <a:ext cx="4572000" cy="4086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53CF2CF2-BD96-4E21-A9A7-E4B0ADD5C275}"/>
              </a:ext>
            </a:extLst>
          </p:cNvPr>
          <p:cNvSpPr/>
          <p:nvPr/>
        </p:nvSpPr>
        <p:spPr>
          <a:xfrm>
            <a:off x="4257675" y="5234285"/>
            <a:ext cx="4572000" cy="923330"/>
          </a:xfrm>
          <a:prstGeom prst="rect">
            <a:avLst/>
          </a:prstGeom>
        </p:spPr>
        <p:txBody>
          <a:bodyPr>
            <a:spAutoFit/>
          </a:bodyPr>
          <a:lstStyle/>
          <a:p>
            <a:pPr algn="ctr"/>
            <a:r>
              <a:rPr lang="en-US" dirty="0">
                <a:solidFill>
                  <a:srgbClr val="333333"/>
                </a:solidFill>
                <a:latin typeface="Arial" panose="020B0604020202020204" pitchFamily="34" charset="0"/>
              </a:rPr>
              <a:t>Human alveolar epithelial and pulmonary microvascular endothelial cells cultivated in a PDMS chip to </a:t>
            </a:r>
            <a:r>
              <a:rPr lang="en-US" dirty="0" err="1">
                <a:solidFill>
                  <a:srgbClr val="333333"/>
                </a:solidFill>
                <a:latin typeface="Arial" panose="020B0604020202020204" pitchFamily="34" charset="0"/>
              </a:rPr>
              <a:t>mimick</a:t>
            </a:r>
            <a:r>
              <a:rPr lang="en-US" dirty="0">
                <a:solidFill>
                  <a:srgbClr val="333333"/>
                </a:solidFill>
                <a:latin typeface="Arial" panose="020B0604020202020204" pitchFamily="34" charset="0"/>
              </a:rPr>
              <a:t> lung functions</a:t>
            </a:r>
            <a:endParaRPr lang="es-AR" dirty="0"/>
          </a:p>
        </p:txBody>
      </p:sp>
      <p:sp>
        <p:nvSpPr>
          <p:cNvPr id="6" name="Rectángulo 5">
            <a:extLst>
              <a:ext uri="{FF2B5EF4-FFF2-40B4-BE49-F238E27FC236}">
                <a16:creationId xmlns:a16="http://schemas.microsoft.com/office/drawing/2014/main" id="{1F18C56C-742B-412C-858A-B30D45D6AF9F}"/>
              </a:ext>
            </a:extLst>
          </p:cNvPr>
          <p:cNvSpPr/>
          <p:nvPr/>
        </p:nvSpPr>
        <p:spPr>
          <a:xfrm>
            <a:off x="0" y="1216373"/>
            <a:ext cx="4133850" cy="4801314"/>
          </a:xfrm>
          <a:prstGeom prst="rect">
            <a:avLst/>
          </a:prstGeom>
        </p:spPr>
        <p:txBody>
          <a:bodyPr wrap="square">
            <a:spAutoFit/>
          </a:bodyPr>
          <a:lstStyle/>
          <a:p>
            <a:pPr algn="just"/>
            <a:r>
              <a:rPr lang="en-US" dirty="0">
                <a:solidFill>
                  <a:srgbClr val="333333"/>
                </a:solidFill>
                <a:latin typeface="Arial" panose="020B0604020202020204" pitchFamily="34" charset="0"/>
              </a:rPr>
              <a:t>It is </a:t>
            </a:r>
            <a:r>
              <a:rPr lang="en-US" b="1" dirty="0">
                <a:solidFill>
                  <a:srgbClr val="1E73BE"/>
                </a:solidFill>
                <a:latin typeface="Arial" panose="020B0604020202020204" pitchFamily="34" charset="0"/>
              </a:rPr>
              <a:t>inexpensive</a:t>
            </a:r>
            <a:r>
              <a:rPr lang="en-US" dirty="0">
                <a:solidFill>
                  <a:srgbClr val="333333"/>
                </a:solidFill>
                <a:latin typeface="Arial" panose="020B0604020202020204" pitchFamily="34" charset="0"/>
              </a:rPr>
              <a:t> compared to previously used materials (e.g. silicon).</a:t>
            </a:r>
          </a:p>
          <a:p>
            <a:pPr algn="just"/>
            <a:r>
              <a:rPr lang="en-US" dirty="0">
                <a:solidFill>
                  <a:srgbClr val="333333"/>
                </a:solidFill>
                <a:latin typeface="Arial" panose="020B0604020202020204" pitchFamily="34" charset="0"/>
              </a:rPr>
              <a:t>The PDMS is also </a:t>
            </a:r>
            <a:r>
              <a:rPr lang="en-US" b="1" dirty="0">
                <a:solidFill>
                  <a:srgbClr val="1E73BE"/>
                </a:solidFill>
                <a:latin typeface="Arial" panose="020B0604020202020204" pitchFamily="34" charset="0"/>
              </a:rPr>
              <a:t>easy to mold</a:t>
            </a:r>
            <a:r>
              <a:rPr lang="en-US" dirty="0">
                <a:solidFill>
                  <a:srgbClr val="333333"/>
                </a:solidFill>
                <a:latin typeface="Arial" panose="020B0604020202020204" pitchFamily="34" charset="0"/>
              </a:rPr>
              <a:t>, because, even when mixed with the cross-linking agent, it remains liquid at room temperature for many hours. The PDMS can mold structures at high resolutions. With some optimization, it is possible to mold structures of a few nanometers [3].</a:t>
            </a:r>
          </a:p>
          <a:p>
            <a:pPr algn="just"/>
            <a:r>
              <a:rPr lang="en-US" dirty="0">
                <a:solidFill>
                  <a:srgbClr val="333333"/>
                </a:solidFill>
                <a:latin typeface="Arial" panose="020B0604020202020204" pitchFamily="34" charset="0"/>
              </a:rPr>
              <a:t>It is </a:t>
            </a:r>
            <a:r>
              <a:rPr lang="en-US" b="1" dirty="0">
                <a:solidFill>
                  <a:srgbClr val="1E73BE"/>
                </a:solidFill>
                <a:latin typeface="Arial" panose="020B0604020202020204" pitchFamily="34" charset="0"/>
              </a:rPr>
              <a:t>gas permeable</a:t>
            </a:r>
            <a:r>
              <a:rPr lang="en-US" dirty="0">
                <a:solidFill>
                  <a:srgbClr val="333333"/>
                </a:solidFill>
                <a:latin typeface="Arial" panose="020B0604020202020204" pitchFamily="34" charset="0"/>
              </a:rPr>
              <a:t>. It enables </a:t>
            </a:r>
            <a:r>
              <a:rPr lang="en-US" b="1" dirty="0">
                <a:solidFill>
                  <a:srgbClr val="1E73BE"/>
                </a:solidFill>
                <a:latin typeface="Arial" panose="020B0604020202020204" pitchFamily="34" charset="0"/>
              </a:rPr>
              <a:t>cell culture</a:t>
            </a:r>
            <a:r>
              <a:rPr lang="en-US" dirty="0">
                <a:solidFill>
                  <a:srgbClr val="333333"/>
                </a:solidFill>
                <a:latin typeface="Arial" panose="020B0604020202020204" pitchFamily="34" charset="0"/>
              </a:rPr>
              <a:t> by controlling the amount of gas through PDMS or dead-end channels filling (residual </a:t>
            </a:r>
            <a:r>
              <a:rPr lang="en-US" u="sng" dirty="0">
                <a:solidFill>
                  <a:srgbClr val="00AEEF"/>
                </a:solidFill>
                <a:latin typeface="Arial" panose="020B0604020202020204" pitchFamily="34" charset="0"/>
                <a:hlinkClick r:id="rId3" tooltip="Air bubbles and microfluidics"/>
              </a:rPr>
              <a:t>air bubbles</a:t>
            </a:r>
            <a:r>
              <a:rPr lang="en-US" dirty="0">
                <a:solidFill>
                  <a:srgbClr val="333333"/>
                </a:solidFill>
                <a:latin typeface="Arial" panose="020B0604020202020204" pitchFamily="34" charset="0"/>
              </a:rPr>
              <a:t> under liquid pressure may escape through PDMS to balance atmospheric pressure).</a:t>
            </a:r>
            <a:endParaRPr lang="en-US" b="0" i="0" dirty="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7456535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154828"/>
            <a:ext cx="9144000" cy="369332"/>
          </a:xfrm>
          <a:prstGeom prst="rect">
            <a:avLst/>
          </a:prstGeom>
        </p:spPr>
        <p:txBody>
          <a:bodyPr wrap="square">
            <a:spAutoFit/>
          </a:bodyPr>
          <a:lstStyle/>
          <a:p>
            <a:r>
              <a:rPr lang="es-AR" b="1" dirty="0" err="1">
                <a:solidFill>
                  <a:srgbClr val="0000FF"/>
                </a:solidFill>
                <a:latin typeface="Arial" panose="020B0604020202020204" pitchFamily="34" charset="0"/>
                <a:cs typeface="Arial" panose="020B0604020202020204" pitchFamily="34" charset="0"/>
              </a:rPr>
              <a:t>Lithography</a:t>
            </a:r>
            <a:endParaRPr lang="es-AR" b="1" dirty="0">
              <a:solidFill>
                <a:srgbClr val="0000FF"/>
              </a:solidFill>
              <a:latin typeface="Arial" panose="020B0604020202020204" pitchFamily="34" charset="0"/>
              <a:cs typeface="Arial" panose="020B0604020202020204" pitchFamily="34" charset="0"/>
            </a:endParaRPr>
          </a:p>
        </p:txBody>
      </p:sp>
      <p:sp>
        <p:nvSpPr>
          <p:cNvPr id="5" name="CuadroTexto 4"/>
          <p:cNvSpPr txBox="1"/>
          <p:nvPr/>
        </p:nvSpPr>
        <p:spPr>
          <a:xfrm>
            <a:off x="0" y="141408"/>
            <a:ext cx="9144000" cy="369332"/>
          </a:xfrm>
          <a:prstGeom prst="rect">
            <a:avLst/>
          </a:prstGeom>
          <a:solidFill>
            <a:schemeClr val="bg1">
              <a:lumMod val="85000"/>
            </a:schemeClr>
          </a:solidFill>
        </p:spPr>
        <p:txBody>
          <a:bodyPr wrap="square" rtlCol="0">
            <a:spAutoFit/>
          </a:bodyPr>
          <a:lstStyle/>
          <a:p>
            <a:r>
              <a:rPr lang="es-AR" b="1" dirty="0">
                <a:latin typeface="Arial" panose="020B0604020202020204" pitchFamily="34" charset="0"/>
                <a:cs typeface="Arial" panose="020B0604020202020204" pitchFamily="34" charset="0"/>
              </a:rPr>
              <a:t>Introducción a la </a:t>
            </a:r>
            <a:r>
              <a:rPr lang="es-AR" b="1" dirty="0" err="1">
                <a:latin typeface="Arial" panose="020B0604020202020204" pitchFamily="34" charset="0"/>
                <a:cs typeface="Arial" panose="020B0604020202020204" pitchFamily="34" charset="0"/>
              </a:rPr>
              <a:t>microfluidica</a:t>
            </a:r>
            <a:r>
              <a:rPr lang="es-AR" b="1" dirty="0">
                <a:latin typeface="Arial" panose="020B0604020202020204" pitchFamily="34" charset="0"/>
                <a:cs typeface="Arial" panose="020B0604020202020204" pitchFamily="34" charset="0"/>
              </a:rPr>
              <a:t>: materiales, </a:t>
            </a:r>
            <a:r>
              <a:rPr lang="es-AR" b="1" dirty="0">
                <a:solidFill>
                  <a:srgbClr val="0000FF"/>
                </a:solidFill>
                <a:latin typeface="Arial" panose="020B0604020202020204" pitchFamily="34" charset="0"/>
                <a:cs typeface="Arial" panose="020B0604020202020204" pitchFamily="34" charset="0"/>
              </a:rPr>
              <a:t>fabricación,</a:t>
            </a:r>
            <a:r>
              <a:rPr lang="es-AR" b="1" dirty="0">
                <a:latin typeface="Arial" panose="020B0604020202020204" pitchFamily="34" charset="0"/>
                <a:cs typeface="Arial" panose="020B0604020202020204" pitchFamily="34" charset="0"/>
              </a:rPr>
              <a:t> funciones</a:t>
            </a:r>
          </a:p>
        </p:txBody>
      </p:sp>
      <p:sp>
        <p:nvSpPr>
          <p:cNvPr id="7" name="Rectángulo 6"/>
          <p:cNvSpPr/>
          <p:nvPr/>
        </p:nvSpPr>
        <p:spPr>
          <a:xfrm>
            <a:off x="1041991" y="5718040"/>
            <a:ext cx="4572000" cy="369332"/>
          </a:xfrm>
          <a:prstGeom prst="rect">
            <a:avLst/>
          </a:prstGeom>
        </p:spPr>
        <p:txBody>
          <a:bodyPr>
            <a:spAutoFit/>
          </a:bodyPr>
          <a:lstStyle/>
          <a:p>
            <a:endParaRPr lang="es-AR" dirty="0"/>
          </a:p>
        </p:txBody>
      </p:sp>
      <p:sp>
        <p:nvSpPr>
          <p:cNvPr id="8" name="Rectángulo 7"/>
          <p:cNvSpPr/>
          <p:nvPr/>
        </p:nvSpPr>
        <p:spPr>
          <a:xfrm>
            <a:off x="1690576" y="877829"/>
            <a:ext cx="6698511" cy="923330"/>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1) transfer a pattern onto a substrate. This transfer is achieved via a thin polymer film. One usually proceeds by means of proven techniques from photolithography </a:t>
            </a:r>
            <a:endParaRPr lang="es-AR" dirty="0">
              <a:latin typeface="Arial" panose="020B0604020202020204" pitchFamily="34" charset="0"/>
              <a:cs typeface="Arial" panose="020B0604020202020204" pitchFamily="34" charset="0"/>
            </a:endParaRPr>
          </a:p>
        </p:txBody>
      </p:sp>
      <p:sp>
        <p:nvSpPr>
          <p:cNvPr id="9" name="Rectángulo 8"/>
          <p:cNvSpPr/>
          <p:nvPr/>
        </p:nvSpPr>
        <p:spPr>
          <a:xfrm>
            <a:off x="1637415" y="1801159"/>
            <a:ext cx="6847366" cy="3139321"/>
          </a:xfrm>
          <a:prstGeom prst="rect">
            <a:avLst/>
          </a:prstGeom>
        </p:spPr>
        <p:txBody>
          <a:bodyPr wrap="square">
            <a:spAutoFit/>
          </a:bodyPr>
          <a:lstStyle/>
          <a:p>
            <a:pPr algn="just"/>
            <a:r>
              <a:rPr lang="en-US" dirty="0">
                <a:latin typeface="CMR10"/>
              </a:rPr>
              <a:t>  </a:t>
            </a:r>
            <a:r>
              <a:rPr lang="en-US" dirty="0">
                <a:latin typeface="Arial" panose="020B0604020202020204" pitchFamily="34" charset="0"/>
                <a:cs typeface="Arial" panose="020B0604020202020204" pitchFamily="34" charset="0"/>
              </a:rPr>
              <a:t>a thin film of photosensitive resist (photoresist) is deposited on a substrate, and then exposed to ultraviolet radiation through an optical mask on which the pattern for the required microfluidic circuit has been drawn. After exposing the resist layer, the pattern is developed in a chemical solution, whence the motifs on the mask are reproduced in negative or positive form depending on the type of resist. This resist layer then serves in its turn as a protective mask when the substrate is wet-etched by chemical etching or dry-etched by means of reactive ions (reactive ion etching RIE). It then remains only to clean the residual resist from the wafer.</a:t>
            </a:r>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4951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D155F3E-C531-457A-86E6-A382744DEDA7}"/>
              </a:ext>
            </a:extLst>
          </p:cNvPr>
          <p:cNvSpPr txBox="1"/>
          <p:nvPr/>
        </p:nvSpPr>
        <p:spPr>
          <a:xfrm>
            <a:off x="601579" y="1263316"/>
            <a:ext cx="7676147" cy="3970318"/>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Pregunta:</a:t>
            </a:r>
          </a:p>
          <a:p>
            <a:pPr algn="ctr"/>
            <a:r>
              <a:rPr lang="es-AR" dirty="0">
                <a:latin typeface="Arial" panose="020B0604020202020204" pitchFamily="34" charset="0"/>
                <a:cs typeface="Arial" panose="020B0604020202020204" pitchFamily="34" charset="0"/>
              </a:rPr>
              <a:t>¿Por qué experimenta con animales?</a:t>
            </a:r>
          </a:p>
          <a:p>
            <a:pPr algn="ctr"/>
            <a:endParaRPr lang="es-AR" dirty="0">
              <a:latin typeface="Arial" panose="020B0604020202020204" pitchFamily="34" charset="0"/>
              <a:cs typeface="Arial" panose="020B0604020202020204" pitchFamily="34" charset="0"/>
            </a:endParaRPr>
          </a:p>
          <a:p>
            <a:pPr algn="ctr"/>
            <a:r>
              <a:rPr lang="es-AR" dirty="0">
                <a:latin typeface="Arial" panose="020B0604020202020204" pitchFamily="34" charset="0"/>
                <a:cs typeface="Arial" panose="020B0604020202020204" pitchFamily="34" charset="0"/>
              </a:rPr>
              <a:t>Respuesta [del investigador]:</a:t>
            </a:r>
          </a:p>
          <a:p>
            <a:pPr algn="ctr"/>
            <a:r>
              <a:rPr lang="es-AR" dirty="0">
                <a:latin typeface="Arial" panose="020B0604020202020204" pitchFamily="34" charset="0"/>
                <a:cs typeface="Arial" panose="020B0604020202020204" pitchFamily="34" charset="0"/>
              </a:rPr>
              <a:t>“Porque los animales </a:t>
            </a:r>
            <a:r>
              <a:rPr lang="es-AR" b="1" dirty="0">
                <a:latin typeface="Arial" panose="020B0604020202020204" pitchFamily="34" charset="0"/>
                <a:cs typeface="Arial" panose="020B0604020202020204" pitchFamily="34" charset="0"/>
              </a:rPr>
              <a:t>son</a:t>
            </a:r>
            <a:r>
              <a:rPr lang="es-AR" dirty="0">
                <a:latin typeface="Arial" panose="020B0604020202020204" pitchFamily="34" charset="0"/>
                <a:cs typeface="Arial" panose="020B0604020202020204" pitchFamily="34" charset="0"/>
              </a:rPr>
              <a:t> como nosotros”</a:t>
            </a:r>
          </a:p>
          <a:p>
            <a:pPr algn="ctr"/>
            <a:endParaRPr lang="es-AR" dirty="0">
              <a:latin typeface="Arial" panose="020B0604020202020204" pitchFamily="34" charset="0"/>
              <a:cs typeface="Arial" panose="020B0604020202020204" pitchFamily="34" charset="0"/>
            </a:endParaRPr>
          </a:p>
          <a:p>
            <a:pPr algn="ctr"/>
            <a:r>
              <a:rPr lang="es-AR" dirty="0">
                <a:latin typeface="Arial" panose="020B0604020202020204" pitchFamily="34" charset="0"/>
                <a:cs typeface="Arial" panose="020B0604020202020204" pitchFamily="34" charset="0"/>
              </a:rPr>
              <a:t>Pregunta: </a:t>
            </a:r>
          </a:p>
          <a:p>
            <a:pPr algn="ctr"/>
            <a:r>
              <a:rPr lang="es-AR" dirty="0">
                <a:latin typeface="Arial" panose="020B0604020202020204" pitchFamily="34" charset="0"/>
                <a:cs typeface="Arial" panose="020B0604020202020204" pitchFamily="34" charset="0"/>
              </a:rPr>
              <a:t>¿Por que es éticamente aceptable experimentar con animales?</a:t>
            </a:r>
          </a:p>
          <a:p>
            <a:pPr algn="ctr"/>
            <a:r>
              <a:rPr lang="es-AR" dirty="0">
                <a:latin typeface="Arial" panose="020B0604020202020204" pitchFamily="34" charset="0"/>
                <a:cs typeface="Arial" panose="020B0604020202020204" pitchFamily="34" charset="0"/>
              </a:rPr>
              <a:t> </a:t>
            </a:r>
          </a:p>
          <a:p>
            <a:pPr algn="ctr"/>
            <a:r>
              <a:rPr lang="es-AR" dirty="0">
                <a:latin typeface="Arial" panose="020B0604020202020204" pitchFamily="34" charset="0"/>
                <a:cs typeface="Arial" panose="020B0604020202020204" pitchFamily="34" charset="0"/>
              </a:rPr>
              <a:t> Respuesta [del investigador]:</a:t>
            </a:r>
          </a:p>
          <a:p>
            <a:pPr algn="ctr"/>
            <a:r>
              <a:rPr lang="es-AR" dirty="0">
                <a:latin typeface="Arial" panose="020B0604020202020204" pitchFamily="34" charset="0"/>
                <a:cs typeface="Arial" panose="020B0604020202020204" pitchFamily="34" charset="0"/>
              </a:rPr>
              <a:t>“Porque los animales </a:t>
            </a:r>
            <a:r>
              <a:rPr lang="es-AR" b="1" dirty="0">
                <a:latin typeface="Arial" panose="020B0604020202020204" pitchFamily="34" charset="0"/>
                <a:cs typeface="Arial" panose="020B0604020202020204" pitchFamily="34" charset="0"/>
              </a:rPr>
              <a:t>no son </a:t>
            </a:r>
            <a:r>
              <a:rPr lang="es-AR" dirty="0">
                <a:latin typeface="Arial" panose="020B0604020202020204" pitchFamily="34" charset="0"/>
                <a:cs typeface="Arial" panose="020B0604020202020204" pitchFamily="34" charset="0"/>
              </a:rPr>
              <a:t>como nosotros”</a:t>
            </a:r>
          </a:p>
          <a:p>
            <a:pPr algn="ctr"/>
            <a:endParaRPr lang="es-AR" dirty="0">
              <a:latin typeface="Arial" panose="020B0604020202020204" pitchFamily="34" charset="0"/>
              <a:cs typeface="Arial" panose="020B0604020202020204" pitchFamily="34" charset="0"/>
            </a:endParaRPr>
          </a:p>
          <a:p>
            <a:pPr algn="ctr"/>
            <a:r>
              <a:rPr lang="es-AR" i="1" dirty="0">
                <a:latin typeface="Times New Roman" panose="02020603050405020304" pitchFamily="18" charset="0"/>
                <a:cs typeface="Times New Roman" panose="02020603050405020304" pitchFamily="18" charset="0"/>
              </a:rPr>
              <a:t>La experimentación con animales descansa sobre una contradicción lógica.        </a:t>
            </a:r>
            <a:r>
              <a:rPr lang="es-AR" dirty="0" err="1">
                <a:latin typeface="Times New Roman" panose="02020603050405020304" pitchFamily="18" charset="0"/>
                <a:cs typeface="Times New Roman" panose="02020603050405020304" pitchFamily="18" charset="0"/>
              </a:rPr>
              <a:t>Dr</a:t>
            </a:r>
            <a:r>
              <a:rPr lang="es-AR" dirty="0">
                <a:latin typeface="Times New Roman" panose="02020603050405020304" pitchFamily="18" charset="0"/>
                <a:cs typeface="Times New Roman" panose="02020603050405020304" pitchFamily="18" charset="0"/>
              </a:rPr>
              <a:t> Charles R </a:t>
            </a:r>
            <a:r>
              <a:rPr lang="es-AR" dirty="0" err="1">
                <a:latin typeface="Times New Roman" panose="02020603050405020304" pitchFamily="18" charset="0"/>
                <a:cs typeface="Times New Roman" panose="02020603050405020304" pitchFamily="18" charset="0"/>
              </a:rPr>
              <a:t>Magel</a:t>
            </a:r>
            <a:r>
              <a:rPr lang="es-AR" dirty="0">
                <a:latin typeface="Times New Roman" panose="02020603050405020304" pitchFamily="18" charset="0"/>
                <a:cs typeface="Times New Roman" panose="02020603050405020304" pitchFamily="18" charset="0"/>
              </a:rPr>
              <a:t>, </a:t>
            </a:r>
            <a:r>
              <a:rPr lang="es-AR" dirty="0" err="1">
                <a:latin typeface="Times New Roman" panose="02020603050405020304" pitchFamily="18" charset="0"/>
                <a:cs typeface="Times New Roman" panose="02020603050405020304" pitchFamily="18" charset="0"/>
              </a:rPr>
              <a:t>Professor</a:t>
            </a:r>
            <a:r>
              <a:rPr lang="es-AR" dirty="0">
                <a:latin typeface="Times New Roman" panose="02020603050405020304" pitchFamily="18" charset="0"/>
                <a:cs typeface="Times New Roman" panose="02020603050405020304" pitchFamily="18" charset="0"/>
              </a:rPr>
              <a:t> </a:t>
            </a:r>
            <a:r>
              <a:rPr lang="es-AR" dirty="0" err="1">
                <a:latin typeface="Times New Roman" panose="02020603050405020304" pitchFamily="18" charset="0"/>
                <a:cs typeface="Times New Roman" panose="02020603050405020304" pitchFamily="18" charset="0"/>
              </a:rPr>
              <a:t>of</a:t>
            </a:r>
            <a:r>
              <a:rPr lang="es-AR" dirty="0">
                <a:latin typeface="Times New Roman" panose="02020603050405020304" pitchFamily="18" charset="0"/>
                <a:cs typeface="Times New Roman" panose="02020603050405020304" pitchFamily="18" charset="0"/>
              </a:rPr>
              <a:t> </a:t>
            </a:r>
            <a:r>
              <a:rPr lang="es-AR" dirty="0" err="1">
                <a:latin typeface="Times New Roman" panose="02020603050405020304" pitchFamily="18" charset="0"/>
                <a:cs typeface="Times New Roman" panose="02020603050405020304" pitchFamily="18" charset="0"/>
              </a:rPr>
              <a:t>Ethics</a:t>
            </a:r>
            <a:r>
              <a:rPr lang="es-AR" dirty="0">
                <a:latin typeface="Times New Roman" panose="02020603050405020304" pitchFamily="18" charset="0"/>
                <a:cs typeface="Times New Roman" panose="02020603050405020304" pitchFamily="18" charset="0"/>
              </a:rPr>
              <a:t> at </a:t>
            </a:r>
            <a:r>
              <a:rPr lang="es-AR" dirty="0" err="1">
                <a:latin typeface="Times New Roman" panose="02020603050405020304" pitchFamily="18" charset="0"/>
                <a:cs typeface="Times New Roman" panose="02020603050405020304" pitchFamily="18" charset="0"/>
              </a:rPr>
              <a:t>Moohead</a:t>
            </a:r>
            <a:r>
              <a:rPr lang="es-AR" dirty="0">
                <a:latin typeface="Times New Roman" panose="02020603050405020304" pitchFamily="18" charset="0"/>
                <a:cs typeface="Times New Roman" panose="02020603050405020304" pitchFamily="18" charset="0"/>
              </a:rPr>
              <a:t> </a:t>
            </a:r>
            <a:r>
              <a:rPr lang="es-AR" dirty="0" err="1">
                <a:latin typeface="Times New Roman" panose="02020603050405020304" pitchFamily="18" charset="0"/>
                <a:cs typeface="Times New Roman" panose="02020603050405020304" pitchFamily="18" charset="0"/>
              </a:rPr>
              <a:t>State</a:t>
            </a:r>
            <a:r>
              <a:rPr lang="es-AR" dirty="0">
                <a:latin typeface="Times New Roman" panose="02020603050405020304" pitchFamily="18" charset="0"/>
                <a:cs typeface="Times New Roman" panose="02020603050405020304" pitchFamily="18" charset="0"/>
              </a:rPr>
              <a:t> </a:t>
            </a:r>
            <a:r>
              <a:rPr lang="es-AR" dirty="0" err="1">
                <a:latin typeface="Times New Roman" panose="02020603050405020304" pitchFamily="18" charset="0"/>
                <a:cs typeface="Times New Roman" panose="02020603050405020304" pitchFamily="18" charset="0"/>
              </a:rPr>
              <a:t>University</a:t>
            </a:r>
            <a:endParaRPr lang="es-AR" dirty="0">
              <a:latin typeface="Times New Roman" panose="02020603050405020304" pitchFamily="18" charset="0"/>
              <a:cs typeface="Times New Roman" panose="02020603050405020304" pitchFamily="18" charset="0"/>
            </a:endParaRPr>
          </a:p>
        </p:txBody>
      </p:sp>
      <p:sp>
        <p:nvSpPr>
          <p:cNvPr id="5" name="Rectángulo 4">
            <a:extLst>
              <a:ext uri="{FF2B5EF4-FFF2-40B4-BE49-F238E27FC236}">
                <a16:creationId xmlns:a16="http://schemas.microsoft.com/office/drawing/2014/main" id="{1262A46C-9254-4160-AEF4-B678CF1AA6B3}"/>
              </a:ext>
            </a:extLst>
          </p:cNvPr>
          <p:cNvSpPr/>
          <p:nvPr/>
        </p:nvSpPr>
        <p:spPr>
          <a:xfrm>
            <a:off x="445168" y="986587"/>
            <a:ext cx="7976937" cy="866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Rectángulo 5">
            <a:extLst>
              <a:ext uri="{FF2B5EF4-FFF2-40B4-BE49-F238E27FC236}">
                <a16:creationId xmlns:a16="http://schemas.microsoft.com/office/drawing/2014/main" id="{3FFF161F-67A8-42D5-9478-83379C450884}"/>
              </a:ext>
            </a:extLst>
          </p:cNvPr>
          <p:cNvSpPr/>
          <p:nvPr/>
        </p:nvSpPr>
        <p:spPr>
          <a:xfrm>
            <a:off x="445167" y="1906900"/>
            <a:ext cx="7976937" cy="866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6">
            <a:extLst>
              <a:ext uri="{FF2B5EF4-FFF2-40B4-BE49-F238E27FC236}">
                <a16:creationId xmlns:a16="http://schemas.microsoft.com/office/drawing/2014/main" id="{C8601BDE-D6F1-422A-A452-855EBE77ADFB}"/>
              </a:ext>
            </a:extLst>
          </p:cNvPr>
          <p:cNvSpPr/>
          <p:nvPr/>
        </p:nvSpPr>
        <p:spPr>
          <a:xfrm>
            <a:off x="445167" y="2833330"/>
            <a:ext cx="7976937" cy="866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Rectángulo 7">
            <a:extLst>
              <a:ext uri="{FF2B5EF4-FFF2-40B4-BE49-F238E27FC236}">
                <a16:creationId xmlns:a16="http://schemas.microsoft.com/office/drawing/2014/main" id="{5E846C55-8FD5-4CC9-8EE3-A8322CDA83A9}"/>
              </a:ext>
            </a:extLst>
          </p:cNvPr>
          <p:cNvSpPr/>
          <p:nvPr/>
        </p:nvSpPr>
        <p:spPr>
          <a:xfrm>
            <a:off x="445167" y="3759760"/>
            <a:ext cx="7976937" cy="866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Rectángulo 8">
            <a:extLst>
              <a:ext uri="{FF2B5EF4-FFF2-40B4-BE49-F238E27FC236}">
                <a16:creationId xmlns:a16="http://schemas.microsoft.com/office/drawing/2014/main" id="{42371D9E-4222-4CA4-9546-155ADE3D9698}"/>
              </a:ext>
            </a:extLst>
          </p:cNvPr>
          <p:cNvSpPr/>
          <p:nvPr/>
        </p:nvSpPr>
        <p:spPr>
          <a:xfrm>
            <a:off x="445167" y="4671161"/>
            <a:ext cx="7976937" cy="866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Rectángulo 9">
            <a:extLst>
              <a:ext uri="{FF2B5EF4-FFF2-40B4-BE49-F238E27FC236}">
                <a16:creationId xmlns:a16="http://schemas.microsoft.com/office/drawing/2014/main" id="{B787DBA6-BB1F-4FAC-A97F-289D2B499E08}"/>
              </a:ext>
            </a:extLst>
          </p:cNvPr>
          <p:cNvSpPr/>
          <p:nvPr/>
        </p:nvSpPr>
        <p:spPr>
          <a:xfrm>
            <a:off x="0" y="6101697"/>
            <a:ext cx="9144000" cy="276999"/>
          </a:xfrm>
          <a:prstGeom prst="rect">
            <a:avLst/>
          </a:prstGeom>
        </p:spPr>
        <p:txBody>
          <a:bodyPr wrap="square">
            <a:spAutoFit/>
          </a:bodyPr>
          <a:lstStyle/>
          <a:p>
            <a:r>
              <a:rPr lang="es-AR" sz="1200" dirty="0">
                <a:latin typeface="Arial" panose="020B0604020202020204" pitchFamily="34" charset="0"/>
                <a:cs typeface="Arial" panose="020B0604020202020204" pitchFamily="34" charset="0"/>
              </a:rPr>
              <a:t>https://moonpointer.com/new/2011/02/animal-testing-fails-humanity/</a:t>
            </a:r>
          </a:p>
        </p:txBody>
      </p:sp>
    </p:spTree>
    <p:extLst>
      <p:ext uri="{BB962C8B-B14F-4D97-AF65-F5344CB8AC3E}">
        <p14:creationId xmlns:p14="http://schemas.microsoft.com/office/powerpoint/2010/main" val="394099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7741E97-CBAF-4669-8BF3-B290D3D9FC2F}"/>
              </a:ext>
            </a:extLst>
          </p:cNvPr>
          <p:cNvPicPr>
            <a:picLocks noChangeAspect="1"/>
          </p:cNvPicPr>
          <p:nvPr/>
        </p:nvPicPr>
        <p:blipFill>
          <a:blip r:embed="rId2"/>
          <a:stretch>
            <a:fillRect/>
          </a:stretch>
        </p:blipFill>
        <p:spPr>
          <a:xfrm>
            <a:off x="651609" y="647549"/>
            <a:ext cx="4351626" cy="5201953"/>
          </a:xfrm>
          <a:prstGeom prst="rect">
            <a:avLst/>
          </a:prstGeom>
        </p:spPr>
      </p:pic>
      <p:sp>
        <p:nvSpPr>
          <p:cNvPr id="5" name="Rectángulo 4">
            <a:extLst>
              <a:ext uri="{FF2B5EF4-FFF2-40B4-BE49-F238E27FC236}">
                <a16:creationId xmlns:a16="http://schemas.microsoft.com/office/drawing/2014/main" id="{CB63631B-0EBA-4FB2-9F3A-678EF6C6CC3F}"/>
              </a:ext>
            </a:extLst>
          </p:cNvPr>
          <p:cNvSpPr/>
          <p:nvPr/>
        </p:nvSpPr>
        <p:spPr>
          <a:xfrm>
            <a:off x="158735" y="-53629"/>
            <a:ext cx="9110227" cy="461665"/>
          </a:xfrm>
          <a:prstGeom prst="rect">
            <a:avLst/>
          </a:prstGeom>
        </p:spPr>
        <p:txBody>
          <a:bodyPr wrap="square">
            <a:spAutoFit/>
          </a:bodyPr>
          <a:lstStyle/>
          <a:p>
            <a:r>
              <a:rPr lang="es-AR" sz="1200" dirty="0">
                <a:solidFill>
                  <a:srgbClr val="0000FF"/>
                </a:solidFill>
                <a:latin typeface="Arial" panose="020B0604020202020204" pitchFamily="34" charset="0"/>
                <a:cs typeface="Arial" panose="020B0604020202020204" pitchFamily="34" charset="0"/>
              </a:rPr>
              <a:t>t</a:t>
            </a:r>
            <a:r>
              <a:rPr lang="es-AR" sz="1200" baseline="30000" dirty="0">
                <a:solidFill>
                  <a:srgbClr val="0000FF"/>
                </a:solidFill>
                <a:latin typeface="Arial" panose="020B0604020202020204" pitchFamily="34" charset="0"/>
                <a:cs typeface="Arial" panose="020B0604020202020204" pitchFamily="34" charset="0"/>
              </a:rPr>
              <a:t>4 </a:t>
            </a:r>
            <a:r>
              <a:rPr lang="es-AR" sz="1200" dirty="0">
                <a:solidFill>
                  <a:srgbClr val="0000FF"/>
                </a:solidFill>
                <a:latin typeface="Arial" panose="020B0604020202020204" pitchFamily="34" charset="0"/>
                <a:cs typeface="Arial" panose="020B0604020202020204" pitchFamily="34" charset="0"/>
              </a:rPr>
              <a:t>Workshop </a:t>
            </a:r>
            <a:r>
              <a:rPr lang="es-AR" sz="1200" dirty="0" err="1">
                <a:solidFill>
                  <a:srgbClr val="0000FF"/>
                </a:solidFill>
                <a:latin typeface="Arial" panose="020B0604020202020204" pitchFamily="34" charset="0"/>
                <a:cs typeface="Arial" panose="020B0604020202020204" pitchFamily="34" charset="0"/>
              </a:rPr>
              <a:t>Report</a:t>
            </a:r>
            <a:r>
              <a:rPr lang="es-AR" sz="1200" dirty="0">
                <a:solidFill>
                  <a:srgbClr val="0000FF"/>
                </a:solidFill>
                <a:latin typeface="Arial" panose="020B0604020202020204" pitchFamily="34" charset="0"/>
                <a:cs typeface="Arial" panose="020B0604020202020204" pitchFamily="34" charset="0"/>
              </a:rPr>
              <a:t>* </a:t>
            </a:r>
          </a:p>
          <a:p>
            <a:r>
              <a:rPr lang="en-US" sz="1200" dirty="0">
                <a:solidFill>
                  <a:srgbClr val="0000FF"/>
                </a:solidFill>
                <a:latin typeface="Arial" panose="020B0604020202020204" pitchFamily="34" charset="0"/>
                <a:cs typeface="Arial" panose="020B0604020202020204" pitchFamily="34" charset="0"/>
              </a:rPr>
              <a:t>Biology-Inspired </a:t>
            </a:r>
            <a:r>
              <a:rPr lang="en-US" sz="1200" dirty="0" err="1">
                <a:solidFill>
                  <a:srgbClr val="0000FF"/>
                </a:solidFill>
                <a:latin typeface="Arial" panose="020B0604020202020204" pitchFamily="34" charset="0"/>
                <a:cs typeface="Arial" panose="020B0604020202020204" pitchFamily="34" charset="0"/>
              </a:rPr>
              <a:t>Microphysiological</a:t>
            </a:r>
            <a:r>
              <a:rPr lang="en-US" sz="1200" dirty="0">
                <a:solidFill>
                  <a:srgbClr val="0000FF"/>
                </a:solidFill>
                <a:latin typeface="Arial" panose="020B0604020202020204" pitchFamily="34" charset="0"/>
                <a:cs typeface="Arial" panose="020B0604020202020204" pitchFamily="34" charset="0"/>
              </a:rPr>
              <a:t> System Approaches to Solve the Prediction Dilemma of Substance Testing </a:t>
            </a:r>
            <a:r>
              <a:rPr lang="es-AR" sz="1200" dirty="0">
                <a:solidFill>
                  <a:srgbClr val="0000FF"/>
                </a:solidFill>
                <a:latin typeface="Arial" panose="020B0604020202020204" pitchFamily="34" charset="0"/>
                <a:cs typeface="Arial" panose="020B0604020202020204" pitchFamily="34" charset="0"/>
              </a:rPr>
              <a:t>ALTEX 33(3), 2016 </a:t>
            </a:r>
          </a:p>
        </p:txBody>
      </p:sp>
      <p:pic>
        <p:nvPicPr>
          <p:cNvPr id="6" name="Imagen 5">
            <a:extLst>
              <a:ext uri="{FF2B5EF4-FFF2-40B4-BE49-F238E27FC236}">
                <a16:creationId xmlns:a16="http://schemas.microsoft.com/office/drawing/2014/main" id="{BBF9E2C0-9606-4084-977A-32D29F695A5B}"/>
              </a:ext>
            </a:extLst>
          </p:cNvPr>
          <p:cNvPicPr>
            <a:picLocks noChangeAspect="1"/>
          </p:cNvPicPr>
          <p:nvPr/>
        </p:nvPicPr>
        <p:blipFill>
          <a:blip r:embed="rId3"/>
          <a:stretch>
            <a:fillRect/>
          </a:stretch>
        </p:blipFill>
        <p:spPr>
          <a:xfrm>
            <a:off x="5484851" y="330146"/>
            <a:ext cx="3276600" cy="1847850"/>
          </a:xfrm>
          <a:prstGeom prst="rect">
            <a:avLst/>
          </a:prstGeom>
        </p:spPr>
      </p:pic>
      <p:pic>
        <p:nvPicPr>
          <p:cNvPr id="7" name="Imagen 6">
            <a:extLst>
              <a:ext uri="{FF2B5EF4-FFF2-40B4-BE49-F238E27FC236}">
                <a16:creationId xmlns:a16="http://schemas.microsoft.com/office/drawing/2014/main" id="{2E3FD3E5-9D8E-46F1-9837-C8B9F3F40898}"/>
              </a:ext>
            </a:extLst>
          </p:cNvPr>
          <p:cNvPicPr>
            <a:picLocks noChangeAspect="1"/>
          </p:cNvPicPr>
          <p:nvPr/>
        </p:nvPicPr>
        <p:blipFill>
          <a:blip r:embed="rId4"/>
          <a:stretch>
            <a:fillRect/>
          </a:stretch>
        </p:blipFill>
        <p:spPr>
          <a:xfrm>
            <a:off x="5408651" y="4060879"/>
            <a:ext cx="3429000" cy="2466975"/>
          </a:xfrm>
          <a:prstGeom prst="rect">
            <a:avLst/>
          </a:prstGeom>
        </p:spPr>
      </p:pic>
      <p:sp>
        <p:nvSpPr>
          <p:cNvPr id="8" name="CuadroTexto 7">
            <a:extLst>
              <a:ext uri="{FF2B5EF4-FFF2-40B4-BE49-F238E27FC236}">
                <a16:creationId xmlns:a16="http://schemas.microsoft.com/office/drawing/2014/main" id="{6C3B9D58-9808-4720-BDEB-00017B3D295E}"/>
              </a:ext>
            </a:extLst>
          </p:cNvPr>
          <p:cNvSpPr txBox="1"/>
          <p:nvPr/>
        </p:nvSpPr>
        <p:spPr>
          <a:xfrm>
            <a:off x="5155884" y="2290919"/>
            <a:ext cx="3681767" cy="1815882"/>
          </a:xfrm>
          <a:prstGeom prst="rect">
            <a:avLst/>
          </a:prstGeom>
          <a:noFill/>
        </p:spPr>
        <p:txBody>
          <a:bodyPr wrap="square" rtlCol="0">
            <a:spAutoFit/>
          </a:bodyPr>
          <a:lstStyle/>
          <a:p>
            <a:r>
              <a:rPr lang="es-AR" sz="2800" b="1" dirty="0">
                <a:solidFill>
                  <a:srgbClr val="FF0000"/>
                </a:solidFill>
                <a:latin typeface="Arial" panose="020B0604020202020204" pitchFamily="34" charset="0"/>
                <a:cs typeface="Arial" panose="020B0604020202020204" pitchFamily="34" charset="0"/>
              </a:rPr>
              <a:t>11,5 x 10</a:t>
            </a:r>
            <a:r>
              <a:rPr lang="es-AR" sz="2800" b="1" baseline="30000" dirty="0">
                <a:solidFill>
                  <a:srgbClr val="FF0000"/>
                </a:solidFill>
                <a:latin typeface="Arial" panose="020B0604020202020204" pitchFamily="34" charset="0"/>
                <a:cs typeface="Arial" panose="020B0604020202020204" pitchFamily="34" charset="0"/>
              </a:rPr>
              <a:t>6</a:t>
            </a:r>
            <a:r>
              <a:rPr lang="es-AR" sz="2800" b="1" dirty="0">
                <a:solidFill>
                  <a:srgbClr val="FF0000"/>
                </a:solidFill>
                <a:latin typeface="Arial" panose="020B0604020202020204" pitchFamily="34" charset="0"/>
                <a:cs typeface="Arial" panose="020B0604020202020204" pitchFamily="34" charset="0"/>
              </a:rPr>
              <a:t>/2011: </a:t>
            </a:r>
            <a:r>
              <a:rPr lang="es-AR" sz="2800" b="1" dirty="0">
                <a:solidFill>
                  <a:srgbClr val="00B050"/>
                </a:solidFill>
                <a:latin typeface="Arial" panose="020B0604020202020204" pitchFamily="34" charset="0"/>
                <a:cs typeface="Arial" panose="020B0604020202020204" pitchFamily="34" charset="0"/>
              </a:rPr>
              <a:t>desarrollo</a:t>
            </a:r>
          </a:p>
          <a:p>
            <a:r>
              <a:rPr lang="es-AR" sz="2800" b="1" dirty="0">
                <a:latin typeface="Arial" panose="020B0604020202020204" pitchFamily="34" charset="0"/>
                <a:cs typeface="Arial" panose="020B0604020202020204" pitchFamily="34" charset="0"/>
              </a:rPr>
              <a:t>toxicología</a:t>
            </a:r>
          </a:p>
          <a:p>
            <a:r>
              <a:rPr lang="es-AR" sz="2800" b="1" u="sng" dirty="0">
                <a:solidFill>
                  <a:srgbClr val="FF0000"/>
                </a:solidFill>
                <a:latin typeface="Arial" panose="020B0604020202020204" pitchFamily="34" charset="0"/>
                <a:cs typeface="Arial" panose="020B0604020202020204" pitchFamily="34" charset="0"/>
              </a:rPr>
              <a:t>básicas</a:t>
            </a:r>
          </a:p>
        </p:txBody>
      </p:sp>
      <p:pic>
        <p:nvPicPr>
          <p:cNvPr id="9" name="Imagen 8">
            <a:extLst>
              <a:ext uri="{FF2B5EF4-FFF2-40B4-BE49-F238E27FC236}">
                <a16:creationId xmlns:a16="http://schemas.microsoft.com/office/drawing/2014/main" id="{1BEEE7C1-D1FB-4B09-9ACA-5367C577424B}"/>
              </a:ext>
            </a:extLst>
          </p:cNvPr>
          <p:cNvPicPr>
            <a:picLocks noChangeAspect="1"/>
          </p:cNvPicPr>
          <p:nvPr/>
        </p:nvPicPr>
        <p:blipFill>
          <a:blip r:embed="rId5"/>
          <a:stretch>
            <a:fillRect/>
          </a:stretch>
        </p:blipFill>
        <p:spPr>
          <a:xfrm>
            <a:off x="1348014" y="2172196"/>
            <a:ext cx="3330416" cy="2494598"/>
          </a:xfrm>
          <a:prstGeom prst="rect">
            <a:avLst/>
          </a:prstGeom>
        </p:spPr>
      </p:pic>
    </p:spTree>
    <p:extLst>
      <p:ext uri="{BB962C8B-B14F-4D97-AF65-F5344CB8AC3E}">
        <p14:creationId xmlns:p14="http://schemas.microsoft.com/office/powerpoint/2010/main" val="17406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D97A033-1A8F-4D25-83B2-2C498F5468CE}"/>
              </a:ext>
            </a:extLst>
          </p:cNvPr>
          <p:cNvPicPr>
            <a:picLocks noChangeAspect="1"/>
          </p:cNvPicPr>
          <p:nvPr/>
        </p:nvPicPr>
        <p:blipFill rotWithShape="1">
          <a:blip r:embed="rId2"/>
          <a:srcRect l="9767" t="21860" r="2674"/>
          <a:stretch/>
        </p:blipFill>
        <p:spPr>
          <a:xfrm>
            <a:off x="168482" y="963275"/>
            <a:ext cx="8807035" cy="5894725"/>
          </a:xfrm>
          <a:prstGeom prst="rect">
            <a:avLst/>
          </a:prstGeom>
        </p:spPr>
      </p:pic>
      <p:sp>
        <p:nvSpPr>
          <p:cNvPr id="5" name="CuadroTexto 4">
            <a:extLst>
              <a:ext uri="{FF2B5EF4-FFF2-40B4-BE49-F238E27FC236}">
                <a16:creationId xmlns:a16="http://schemas.microsoft.com/office/drawing/2014/main" id="{E9B4793E-3EF3-433D-8031-7E4E969C6374}"/>
              </a:ext>
            </a:extLst>
          </p:cNvPr>
          <p:cNvSpPr txBox="1"/>
          <p:nvPr/>
        </p:nvSpPr>
        <p:spPr>
          <a:xfrm>
            <a:off x="0" y="45033"/>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r>
              <a:rPr lang="es-AR" sz="2800" dirty="0">
                <a:solidFill>
                  <a:srgbClr val="0000FF"/>
                </a:solidFill>
                <a:latin typeface="Arial" panose="020B0604020202020204" pitchFamily="34" charset="0"/>
                <a:cs typeface="Arial" panose="020B0604020202020204" pitchFamily="34" charset="0"/>
              </a:rPr>
              <a:t>: motivaciones</a:t>
            </a:r>
          </a:p>
        </p:txBody>
      </p:sp>
      <p:sp>
        <p:nvSpPr>
          <p:cNvPr id="6" name="Rectángulo 5">
            <a:extLst>
              <a:ext uri="{FF2B5EF4-FFF2-40B4-BE49-F238E27FC236}">
                <a16:creationId xmlns:a16="http://schemas.microsoft.com/office/drawing/2014/main" id="{4035DAA8-56D2-4922-9742-E0B760514237}"/>
              </a:ext>
            </a:extLst>
          </p:cNvPr>
          <p:cNvSpPr/>
          <p:nvPr/>
        </p:nvSpPr>
        <p:spPr>
          <a:xfrm>
            <a:off x="-1" y="2179674"/>
            <a:ext cx="9144000" cy="2541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6">
            <a:extLst>
              <a:ext uri="{FF2B5EF4-FFF2-40B4-BE49-F238E27FC236}">
                <a16:creationId xmlns:a16="http://schemas.microsoft.com/office/drawing/2014/main" id="{32CDACB8-307C-4695-A940-D80AED9916DC}"/>
              </a:ext>
            </a:extLst>
          </p:cNvPr>
          <p:cNvSpPr/>
          <p:nvPr/>
        </p:nvSpPr>
        <p:spPr>
          <a:xfrm>
            <a:off x="-10634" y="4720856"/>
            <a:ext cx="9144000" cy="2092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61808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06DA944-64A7-4FD6-A1C5-10CDF6C1B446}"/>
              </a:ext>
            </a:extLst>
          </p:cNvPr>
          <p:cNvSpPr/>
          <p:nvPr/>
        </p:nvSpPr>
        <p:spPr>
          <a:xfrm>
            <a:off x="5402178" y="951364"/>
            <a:ext cx="3379370" cy="2308324"/>
          </a:xfrm>
          <a:prstGeom prst="rect">
            <a:avLst/>
          </a:prstGeom>
        </p:spPr>
        <p:txBody>
          <a:bodyPr wrap="square">
            <a:spAutoFit/>
          </a:bodyPr>
          <a:lstStyle/>
          <a:p>
            <a:pPr algn="just"/>
            <a:r>
              <a:rPr lang="en-US" dirty="0">
                <a:solidFill>
                  <a:srgbClr val="FF0000"/>
                </a:solidFill>
                <a:latin typeface="Arial" panose="020B0604020202020204" pitchFamily="34" charset="0"/>
                <a:cs typeface="Arial" panose="020B0604020202020204" pitchFamily="34" charset="0"/>
              </a:rPr>
              <a:t>However, the last few decades of research and development have shown clearly that </a:t>
            </a:r>
            <a:r>
              <a:rPr lang="en-US" dirty="0">
                <a:solidFill>
                  <a:srgbClr val="FF0000"/>
                </a:solidFill>
                <a:highlight>
                  <a:srgbClr val="FFFF00"/>
                </a:highlight>
                <a:latin typeface="Arial" panose="020B0604020202020204" pitchFamily="34" charset="0"/>
                <a:cs typeface="Arial" panose="020B0604020202020204" pitchFamily="34" charset="0"/>
              </a:rPr>
              <a:t>data from animal studies are often poorly indicative of the human situation </a:t>
            </a:r>
            <a:r>
              <a:rPr lang="en-US" dirty="0">
                <a:solidFill>
                  <a:srgbClr val="FF0000"/>
                </a:solidFill>
                <a:latin typeface="Arial" panose="020B0604020202020204" pitchFamily="34" charset="0"/>
                <a:cs typeface="Arial" panose="020B0604020202020204" pitchFamily="34" charset="0"/>
              </a:rPr>
              <a:t>The latter is illustrated by </a:t>
            </a:r>
            <a:r>
              <a:rPr lang="en-US" u="sng" dirty="0">
                <a:solidFill>
                  <a:srgbClr val="FF0000"/>
                </a:solidFill>
                <a:highlight>
                  <a:srgbClr val="FFFF00"/>
                </a:highlight>
                <a:latin typeface="Arial" panose="020B0604020202020204" pitchFamily="34" charset="0"/>
                <a:cs typeface="Arial" panose="020B0604020202020204" pitchFamily="34" charset="0"/>
              </a:rPr>
              <a:t>repeated failures of drugs in clinical trials</a:t>
            </a:r>
            <a:r>
              <a:rPr lang="en-US" dirty="0">
                <a:solidFill>
                  <a:srgbClr val="FF0000"/>
                </a:solidFill>
                <a:latin typeface="Arial" panose="020B0604020202020204" pitchFamily="34" charset="0"/>
                <a:cs typeface="Arial" panose="020B0604020202020204" pitchFamily="34" charset="0"/>
              </a:rPr>
              <a:t>. </a:t>
            </a:r>
            <a:endParaRPr lang="es-AR" dirty="0">
              <a:solidFill>
                <a:srgbClr val="FF0000"/>
              </a:solidFill>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06E9023C-5797-4970-987D-ED598FC1A934}"/>
              </a:ext>
            </a:extLst>
          </p:cNvPr>
          <p:cNvSpPr/>
          <p:nvPr/>
        </p:nvSpPr>
        <p:spPr>
          <a:xfrm>
            <a:off x="5402178" y="3259688"/>
            <a:ext cx="3633537" cy="3416320"/>
          </a:xfrm>
          <a:prstGeom prst="rect">
            <a:avLst/>
          </a:prstGeom>
        </p:spPr>
        <p:txBody>
          <a:bodyPr wrap="square">
            <a:spAutoFit/>
          </a:bodyPr>
          <a:lstStyle/>
          <a:p>
            <a:pPr algn="just"/>
            <a:r>
              <a:rPr lang="en-US" dirty="0">
                <a:solidFill>
                  <a:srgbClr val="000000"/>
                </a:solidFill>
                <a:latin typeface="Arial" panose="020B0604020202020204" pitchFamily="34" charset="0"/>
                <a:cs typeface="Arial" panose="020B0604020202020204" pitchFamily="34" charset="0"/>
              </a:rPr>
              <a:t>Development of new medicines currently suffers from two major obstacles: The current approach in preclinical therapeutic drug discovery cannot safeguard against high candidate attrition before and even during clinical trials, and constantly increasing regulatory requirements regarding preclinical testing to avoid harm to human individuals reduces R&amp;D productivity. </a:t>
            </a:r>
            <a:endParaRPr lang="es-AR"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D4DBF446-B191-482D-9A44-55B08FFD4BEC}"/>
              </a:ext>
            </a:extLst>
          </p:cNvPr>
          <p:cNvPicPr>
            <a:picLocks noChangeAspect="1"/>
          </p:cNvPicPr>
          <p:nvPr/>
        </p:nvPicPr>
        <p:blipFill>
          <a:blip r:embed="rId2"/>
          <a:stretch>
            <a:fillRect/>
          </a:stretch>
        </p:blipFill>
        <p:spPr>
          <a:xfrm>
            <a:off x="792328" y="1287629"/>
            <a:ext cx="3905250" cy="4667250"/>
          </a:xfrm>
          <a:prstGeom prst="rect">
            <a:avLst/>
          </a:prstGeom>
        </p:spPr>
      </p:pic>
    </p:spTree>
    <p:extLst>
      <p:ext uri="{BB962C8B-B14F-4D97-AF65-F5344CB8AC3E}">
        <p14:creationId xmlns:p14="http://schemas.microsoft.com/office/powerpoint/2010/main" val="4366983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6E40292-160A-4690-A683-0FA3ED7C2CE1}"/>
              </a:ext>
            </a:extLst>
          </p:cNvPr>
          <p:cNvPicPr>
            <a:picLocks noChangeAspect="1"/>
          </p:cNvPicPr>
          <p:nvPr/>
        </p:nvPicPr>
        <p:blipFill>
          <a:blip r:embed="rId2"/>
          <a:stretch>
            <a:fillRect/>
          </a:stretch>
        </p:blipFill>
        <p:spPr>
          <a:xfrm>
            <a:off x="-62481" y="317070"/>
            <a:ext cx="9268962" cy="5753813"/>
          </a:xfrm>
          <a:prstGeom prst="rect">
            <a:avLst/>
          </a:prstGeom>
        </p:spPr>
      </p:pic>
      <p:sp>
        <p:nvSpPr>
          <p:cNvPr id="6" name="Rectángulo 5">
            <a:extLst>
              <a:ext uri="{FF2B5EF4-FFF2-40B4-BE49-F238E27FC236}">
                <a16:creationId xmlns:a16="http://schemas.microsoft.com/office/drawing/2014/main" id="{5D0D06E3-0B0D-451F-B920-31853276B206}"/>
              </a:ext>
            </a:extLst>
          </p:cNvPr>
          <p:cNvSpPr/>
          <p:nvPr/>
        </p:nvSpPr>
        <p:spPr>
          <a:xfrm>
            <a:off x="-124962" y="6027003"/>
            <a:ext cx="9268962" cy="830997"/>
          </a:xfrm>
          <a:prstGeom prst="rect">
            <a:avLst/>
          </a:prstGeom>
        </p:spPr>
        <p:txBody>
          <a:bodyPr wrap="square">
            <a:spAutoFit/>
          </a:bodyPr>
          <a:lstStyle/>
          <a:p>
            <a:pPr algn="ctr"/>
            <a:r>
              <a:rPr lang="en-US" sz="1200" dirty="0">
                <a:latin typeface="Arial" panose="020B0604020202020204" pitchFamily="34" charset="0"/>
                <a:cs typeface="Arial" panose="020B0604020202020204" pitchFamily="34" charset="0"/>
              </a:rPr>
              <a:t>Changes in drug development over the last seventy years Number of drugs approved by the US FDA (FDA, 2013; FDA, 2014a) are plotted against the pharmaceutical research and development spending of the members of the Pharmaceutical Research and Manufacturers of America (PhRMA, 2015). Drug or substance failures with detrimental outcome for humans (lightening) and average costs to develop one new drug including costs of failures within the corresponding decade (brackets) are given</a:t>
            </a:r>
            <a:endParaRPr lang="es-AR" sz="1200"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67190DAE-C89C-46C4-AA4E-6F2C3863EA82}"/>
              </a:ext>
            </a:extLst>
          </p:cNvPr>
          <p:cNvSpPr/>
          <p:nvPr/>
        </p:nvSpPr>
        <p:spPr>
          <a:xfrm>
            <a:off x="1003474" y="964321"/>
            <a:ext cx="4314483" cy="1569660"/>
          </a:xfrm>
          <a:prstGeom prst="rect">
            <a:avLst/>
          </a:prstGeom>
          <a:ln w="57150">
            <a:solidFill>
              <a:srgbClr val="FF0000"/>
            </a:solidFill>
          </a:ln>
        </p:spPr>
        <p:txBody>
          <a:bodyPr wrap="square">
            <a:spAutoFit/>
          </a:bodyPr>
          <a:lstStyle/>
          <a:p>
            <a:pPr algn="ctr"/>
            <a:r>
              <a:rPr lang="en-US" dirty="0">
                <a:solidFill>
                  <a:srgbClr val="FF0000"/>
                </a:solidFill>
                <a:latin typeface="Arial" panose="020B0604020202020204" pitchFamily="34" charset="0"/>
                <a:cs typeface="Arial" panose="020B0604020202020204" pitchFamily="34" charset="0"/>
              </a:rPr>
              <a:t>A pool of </a:t>
            </a:r>
            <a:r>
              <a:rPr lang="en-US" b="1" dirty="0">
                <a:solidFill>
                  <a:srgbClr val="FF0000"/>
                </a:solidFill>
                <a:highlight>
                  <a:srgbClr val="FFFF00"/>
                </a:highlight>
                <a:latin typeface="Arial" panose="020B0604020202020204" pitchFamily="34" charset="0"/>
                <a:cs typeface="Arial" panose="020B0604020202020204" pitchFamily="34" charset="0"/>
              </a:rPr>
              <a:t>more than 10,000 entities </a:t>
            </a:r>
            <a:r>
              <a:rPr lang="en-US" dirty="0">
                <a:solidFill>
                  <a:srgbClr val="FF0000"/>
                </a:solidFill>
                <a:latin typeface="Arial" panose="020B0604020202020204" pitchFamily="34" charset="0"/>
                <a:cs typeface="Arial" panose="020B0604020202020204" pitchFamily="34" charset="0"/>
              </a:rPr>
              <a:t>needs to be fed into the drug development pipeline to finally arrive at </a:t>
            </a:r>
            <a:r>
              <a:rPr lang="en-US" b="1" dirty="0">
                <a:solidFill>
                  <a:srgbClr val="FF0000"/>
                </a:solidFill>
                <a:highlight>
                  <a:srgbClr val="FFFF00"/>
                </a:highlight>
                <a:latin typeface="Arial" panose="020B0604020202020204" pitchFamily="34" charset="0"/>
                <a:cs typeface="Arial" panose="020B0604020202020204" pitchFamily="34" charset="0"/>
              </a:rPr>
              <a:t>one successful product </a:t>
            </a:r>
            <a:r>
              <a:rPr lang="en-US" sz="1200" dirty="0">
                <a:solidFill>
                  <a:srgbClr val="FF0000"/>
                </a:solidFill>
                <a:latin typeface="Arial" panose="020B0604020202020204" pitchFamily="34" charset="0"/>
                <a:cs typeface="Arial" panose="020B0604020202020204" pitchFamily="34" charset="0"/>
              </a:rPr>
              <a:t>(Kessel, M. and Frank, F. (2007). A better prescription for drug-development financing. </a:t>
            </a:r>
            <a:r>
              <a:rPr lang="en-US" sz="1200" i="1" dirty="0">
                <a:solidFill>
                  <a:srgbClr val="FF0000"/>
                </a:solidFill>
                <a:latin typeface="Arial" panose="020B0604020202020204" pitchFamily="34" charset="0"/>
                <a:cs typeface="Arial" panose="020B0604020202020204" pitchFamily="34" charset="0"/>
              </a:rPr>
              <a:t>Nat </a:t>
            </a:r>
            <a:r>
              <a:rPr lang="en-US" sz="1200" i="1" dirty="0" err="1">
                <a:solidFill>
                  <a:srgbClr val="FF0000"/>
                </a:solidFill>
                <a:latin typeface="Arial" panose="020B0604020202020204" pitchFamily="34" charset="0"/>
                <a:cs typeface="Arial" panose="020B0604020202020204" pitchFamily="34" charset="0"/>
              </a:rPr>
              <a:t>Biotechnol</a:t>
            </a:r>
            <a:r>
              <a:rPr lang="en-US" sz="1200" i="1" dirty="0">
                <a:solidFill>
                  <a:srgbClr val="FF0000"/>
                </a:solidFill>
                <a:latin typeface="Arial" panose="020B0604020202020204" pitchFamily="34" charset="0"/>
                <a:cs typeface="Arial" panose="020B0604020202020204" pitchFamily="34" charset="0"/>
              </a:rPr>
              <a:t> 25</a:t>
            </a:r>
            <a:r>
              <a:rPr lang="en-US" sz="1200" dirty="0">
                <a:solidFill>
                  <a:srgbClr val="FF0000"/>
                </a:solidFill>
                <a:latin typeface="Arial" panose="020B0604020202020204" pitchFamily="34" charset="0"/>
                <a:cs typeface="Arial" panose="020B0604020202020204" pitchFamily="34" charset="0"/>
              </a:rPr>
              <a:t>, 859-866 ). </a:t>
            </a:r>
            <a:endParaRPr lang="es-AR" sz="1200" dirty="0">
              <a:solidFill>
                <a:srgbClr val="FF0000"/>
              </a:solidFill>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93D8FC7E-6AF1-466F-A733-016BEC5E05D0}"/>
              </a:ext>
            </a:extLst>
          </p:cNvPr>
          <p:cNvSpPr/>
          <p:nvPr/>
        </p:nvSpPr>
        <p:spPr>
          <a:xfrm>
            <a:off x="158735" y="-53629"/>
            <a:ext cx="9110227" cy="461665"/>
          </a:xfrm>
          <a:prstGeom prst="rect">
            <a:avLst/>
          </a:prstGeom>
        </p:spPr>
        <p:txBody>
          <a:bodyPr wrap="square">
            <a:spAutoFit/>
          </a:bodyPr>
          <a:lstStyle/>
          <a:p>
            <a:r>
              <a:rPr lang="es-AR" sz="1200" dirty="0">
                <a:solidFill>
                  <a:srgbClr val="0000FF"/>
                </a:solidFill>
                <a:latin typeface="Arial" panose="020B0604020202020204" pitchFamily="34" charset="0"/>
                <a:cs typeface="Arial" panose="020B0604020202020204" pitchFamily="34" charset="0"/>
              </a:rPr>
              <a:t>t</a:t>
            </a:r>
            <a:r>
              <a:rPr lang="es-AR" sz="1200" baseline="30000" dirty="0">
                <a:solidFill>
                  <a:srgbClr val="0000FF"/>
                </a:solidFill>
                <a:latin typeface="Arial" panose="020B0604020202020204" pitchFamily="34" charset="0"/>
                <a:cs typeface="Arial" panose="020B0604020202020204" pitchFamily="34" charset="0"/>
              </a:rPr>
              <a:t>4 </a:t>
            </a:r>
            <a:r>
              <a:rPr lang="es-AR" sz="1200" dirty="0">
                <a:solidFill>
                  <a:srgbClr val="0000FF"/>
                </a:solidFill>
                <a:latin typeface="Arial" panose="020B0604020202020204" pitchFamily="34" charset="0"/>
                <a:cs typeface="Arial" panose="020B0604020202020204" pitchFamily="34" charset="0"/>
              </a:rPr>
              <a:t>Workshop </a:t>
            </a:r>
            <a:r>
              <a:rPr lang="es-AR" sz="1200" dirty="0" err="1">
                <a:solidFill>
                  <a:srgbClr val="0000FF"/>
                </a:solidFill>
                <a:latin typeface="Arial" panose="020B0604020202020204" pitchFamily="34" charset="0"/>
                <a:cs typeface="Arial" panose="020B0604020202020204" pitchFamily="34" charset="0"/>
              </a:rPr>
              <a:t>Report</a:t>
            </a:r>
            <a:r>
              <a:rPr lang="es-AR" sz="1200" dirty="0">
                <a:solidFill>
                  <a:srgbClr val="0000FF"/>
                </a:solidFill>
                <a:latin typeface="Arial" panose="020B0604020202020204" pitchFamily="34" charset="0"/>
                <a:cs typeface="Arial" panose="020B0604020202020204" pitchFamily="34" charset="0"/>
              </a:rPr>
              <a:t>* </a:t>
            </a:r>
          </a:p>
          <a:p>
            <a:r>
              <a:rPr lang="en-US" sz="1200" dirty="0">
                <a:solidFill>
                  <a:srgbClr val="0000FF"/>
                </a:solidFill>
                <a:latin typeface="Arial" panose="020B0604020202020204" pitchFamily="34" charset="0"/>
                <a:cs typeface="Arial" panose="020B0604020202020204" pitchFamily="34" charset="0"/>
              </a:rPr>
              <a:t>Biology-Inspired </a:t>
            </a:r>
            <a:r>
              <a:rPr lang="en-US" sz="1200" dirty="0" err="1">
                <a:solidFill>
                  <a:srgbClr val="0000FF"/>
                </a:solidFill>
                <a:latin typeface="Arial" panose="020B0604020202020204" pitchFamily="34" charset="0"/>
                <a:cs typeface="Arial" panose="020B0604020202020204" pitchFamily="34" charset="0"/>
              </a:rPr>
              <a:t>Microphysiological</a:t>
            </a:r>
            <a:r>
              <a:rPr lang="en-US" sz="1200" dirty="0">
                <a:solidFill>
                  <a:srgbClr val="0000FF"/>
                </a:solidFill>
                <a:latin typeface="Arial" panose="020B0604020202020204" pitchFamily="34" charset="0"/>
                <a:cs typeface="Arial" panose="020B0604020202020204" pitchFamily="34" charset="0"/>
              </a:rPr>
              <a:t> System Approaches to Solve the Prediction Dilemma of Substance Testing </a:t>
            </a:r>
            <a:r>
              <a:rPr lang="es-AR" sz="1200" dirty="0">
                <a:solidFill>
                  <a:srgbClr val="0000FF"/>
                </a:solidFill>
                <a:latin typeface="Arial" panose="020B0604020202020204" pitchFamily="34" charset="0"/>
                <a:cs typeface="Arial" panose="020B0604020202020204" pitchFamily="34" charset="0"/>
              </a:rPr>
              <a:t>ALTEX 33(3), 2016 </a:t>
            </a:r>
          </a:p>
        </p:txBody>
      </p:sp>
    </p:spTree>
    <p:extLst>
      <p:ext uri="{BB962C8B-B14F-4D97-AF65-F5344CB8AC3E}">
        <p14:creationId xmlns:p14="http://schemas.microsoft.com/office/powerpoint/2010/main" val="212097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0757B0A-8D4B-4115-8A13-D3F932B1E2DE}"/>
              </a:ext>
            </a:extLst>
          </p:cNvPr>
          <p:cNvPicPr>
            <a:picLocks noChangeAspect="1"/>
          </p:cNvPicPr>
          <p:nvPr/>
        </p:nvPicPr>
        <p:blipFill>
          <a:blip r:embed="rId2"/>
          <a:stretch>
            <a:fillRect/>
          </a:stretch>
        </p:blipFill>
        <p:spPr>
          <a:xfrm>
            <a:off x="2507771" y="0"/>
            <a:ext cx="6636229" cy="6423282"/>
          </a:xfrm>
          <a:prstGeom prst="rect">
            <a:avLst/>
          </a:prstGeom>
        </p:spPr>
      </p:pic>
      <p:pic>
        <p:nvPicPr>
          <p:cNvPr id="5" name="Imagen 4">
            <a:extLst>
              <a:ext uri="{FF2B5EF4-FFF2-40B4-BE49-F238E27FC236}">
                <a16:creationId xmlns:a16="http://schemas.microsoft.com/office/drawing/2014/main" id="{9A3B1937-2D07-4406-864C-FFDD2C9CC128}"/>
              </a:ext>
            </a:extLst>
          </p:cNvPr>
          <p:cNvPicPr>
            <a:picLocks noChangeAspect="1"/>
          </p:cNvPicPr>
          <p:nvPr/>
        </p:nvPicPr>
        <p:blipFill>
          <a:blip r:embed="rId3"/>
          <a:stretch>
            <a:fillRect/>
          </a:stretch>
        </p:blipFill>
        <p:spPr>
          <a:xfrm>
            <a:off x="541421" y="857250"/>
            <a:ext cx="1781175" cy="2571750"/>
          </a:xfrm>
          <a:prstGeom prst="rect">
            <a:avLst/>
          </a:prstGeom>
        </p:spPr>
      </p:pic>
    </p:spTree>
    <p:extLst>
      <p:ext uri="{BB962C8B-B14F-4D97-AF65-F5344CB8AC3E}">
        <p14:creationId xmlns:p14="http://schemas.microsoft.com/office/powerpoint/2010/main" val="9187074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E3A9062-7036-4E3F-BAAC-F590F8D5FD91}"/>
              </a:ext>
            </a:extLst>
          </p:cNvPr>
          <p:cNvPicPr>
            <a:picLocks noChangeAspect="1"/>
          </p:cNvPicPr>
          <p:nvPr/>
        </p:nvPicPr>
        <p:blipFill>
          <a:blip r:embed="rId2"/>
          <a:stretch>
            <a:fillRect/>
          </a:stretch>
        </p:blipFill>
        <p:spPr>
          <a:xfrm>
            <a:off x="2263441" y="430630"/>
            <a:ext cx="4857750" cy="3638550"/>
          </a:xfrm>
          <a:prstGeom prst="rect">
            <a:avLst/>
          </a:prstGeom>
        </p:spPr>
      </p:pic>
      <p:sp>
        <p:nvSpPr>
          <p:cNvPr id="4" name="Rectángulo 3">
            <a:extLst>
              <a:ext uri="{FF2B5EF4-FFF2-40B4-BE49-F238E27FC236}">
                <a16:creationId xmlns:a16="http://schemas.microsoft.com/office/drawing/2014/main" id="{FBA9519F-1722-499A-A5E1-24F061EC8170}"/>
              </a:ext>
            </a:extLst>
          </p:cNvPr>
          <p:cNvSpPr/>
          <p:nvPr/>
        </p:nvSpPr>
        <p:spPr>
          <a:xfrm>
            <a:off x="890337" y="4234298"/>
            <a:ext cx="7363326" cy="1661993"/>
          </a:xfrm>
          <a:prstGeom prst="rect">
            <a:avLst/>
          </a:prstGeom>
        </p:spPr>
        <p:txBody>
          <a:bodyPr wrap="square">
            <a:spAutoFit/>
          </a:bodyPr>
          <a:lstStyle/>
          <a:p>
            <a:pPr algn="ctr"/>
            <a:r>
              <a:rPr lang="en-US" dirty="0">
                <a:solidFill>
                  <a:srgbClr val="000000"/>
                </a:solidFill>
                <a:latin typeface="Arial" panose="020B0604020202020204" pitchFamily="34" charset="0"/>
                <a:cs typeface="Arial" panose="020B0604020202020204" pitchFamily="34" charset="0"/>
              </a:rPr>
              <a:t>A stringent regime of traditionally defined steps guides the process. </a:t>
            </a:r>
            <a:r>
              <a:rPr lang="en-US" dirty="0">
                <a:solidFill>
                  <a:srgbClr val="0000FF"/>
                </a:solidFill>
                <a:latin typeface="Arial" panose="020B0604020202020204" pitchFamily="34" charset="0"/>
                <a:cs typeface="Arial" panose="020B0604020202020204" pitchFamily="34" charset="0"/>
              </a:rPr>
              <a:t>The main goal of this extensive testing approach is to ensure patient safety</a:t>
            </a:r>
            <a:r>
              <a:rPr lang="en-US" dirty="0">
                <a:solidFill>
                  <a:srgbClr val="000000"/>
                </a:solidFill>
                <a:latin typeface="Arial" panose="020B0604020202020204" pitchFamily="34" charset="0"/>
                <a:cs typeface="Arial" panose="020B0604020202020204" pitchFamily="34" charset="0"/>
              </a:rPr>
              <a:t>. It has been the best approach possible to date. </a:t>
            </a:r>
            <a:r>
              <a:rPr lang="en-US" dirty="0">
                <a:solidFill>
                  <a:srgbClr val="0000FF"/>
                </a:solidFill>
                <a:latin typeface="Arial" panose="020B0604020202020204" pitchFamily="34" charset="0"/>
                <a:cs typeface="Arial" panose="020B0604020202020204" pitchFamily="34" charset="0"/>
              </a:rPr>
              <a:t>However, it is often inefficient and </a:t>
            </a:r>
            <a:r>
              <a:rPr lang="en-US" b="1" dirty="0">
                <a:solidFill>
                  <a:srgbClr val="0000FF"/>
                </a:solidFill>
                <a:highlight>
                  <a:srgbClr val="FFFF00"/>
                </a:highlight>
                <a:latin typeface="Arial" panose="020B0604020202020204" pitchFamily="34" charset="0"/>
                <a:cs typeface="Arial" panose="020B0604020202020204" pitchFamily="34" charset="0"/>
              </a:rPr>
              <a:t>would today cause blockbuster drugs, such as aspirin or paracetamol, to fail regulatory approval</a:t>
            </a:r>
            <a:r>
              <a:rPr lang="en-US" dirty="0">
                <a:solidFill>
                  <a:srgbClr val="0000FF"/>
                </a:solidFill>
                <a:highlight>
                  <a:srgbClr val="FFFF00"/>
                </a:highlight>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Hartung, T. and </a:t>
            </a:r>
            <a:r>
              <a:rPr lang="en-US" sz="1200" dirty="0" err="1">
                <a:latin typeface="Arial" panose="020B0604020202020204" pitchFamily="34" charset="0"/>
                <a:cs typeface="Arial" panose="020B0604020202020204" pitchFamily="34" charset="0"/>
              </a:rPr>
              <a:t>Rovida</a:t>
            </a:r>
            <a:r>
              <a:rPr lang="en-US" sz="1200" dirty="0">
                <a:latin typeface="Arial" panose="020B0604020202020204" pitchFamily="34" charset="0"/>
                <a:cs typeface="Arial" panose="020B0604020202020204" pitchFamily="34" charset="0"/>
              </a:rPr>
              <a:t>, C. (2009). Chemical regulators have overreached. </a:t>
            </a:r>
            <a:r>
              <a:rPr lang="en-US" sz="1200" i="1" dirty="0">
                <a:latin typeface="Arial" panose="020B0604020202020204" pitchFamily="34" charset="0"/>
                <a:cs typeface="Arial" panose="020B0604020202020204" pitchFamily="34" charset="0"/>
              </a:rPr>
              <a:t>Nature 460</a:t>
            </a:r>
            <a:r>
              <a:rPr lang="en-US" sz="1200" dirty="0">
                <a:latin typeface="Arial" panose="020B0604020202020204" pitchFamily="34" charset="0"/>
                <a:cs typeface="Arial" panose="020B0604020202020204" pitchFamily="34" charset="0"/>
              </a:rPr>
              <a:t>, 1080-1081 </a:t>
            </a:r>
            <a:r>
              <a:rPr lang="en-US" sz="1200" dirty="0">
                <a:solidFill>
                  <a:srgbClr val="000000"/>
                </a:solidFill>
                <a:latin typeface="Arial" panose="020B0604020202020204" pitchFamily="34" charset="0"/>
                <a:cs typeface="Arial" panose="020B0604020202020204" pitchFamily="34" charset="0"/>
              </a:rPr>
              <a:t>). </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80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82C2497-B97F-423E-A9C3-D9868CB9D934}"/>
              </a:ext>
            </a:extLst>
          </p:cNvPr>
          <p:cNvPicPr>
            <a:picLocks noChangeAspect="1"/>
          </p:cNvPicPr>
          <p:nvPr/>
        </p:nvPicPr>
        <p:blipFill rotWithShape="1">
          <a:blip r:embed="rId2"/>
          <a:srcRect r="2492"/>
          <a:stretch/>
        </p:blipFill>
        <p:spPr>
          <a:xfrm>
            <a:off x="0" y="148403"/>
            <a:ext cx="9149297" cy="4523438"/>
          </a:xfrm>
          <a:prstGeom prst="rect">
            <a:avLst/>
          </a:prstGeom>
        </p:spPr>
      </p:pic>
      <p:sp>
        <p:nvSpPr>
          <p:cNvPr id="5" name="Rectángulo 4">
            <a:extLst>
              <a:ext uri="{FF2B5EF4-FFF2-40B4-BE49-F238E27FC236}">
                <a16:creationId xmlns:a16="http://schemas.microsoft.com/office/drawing/2014/main" id="{D15E68B5-E98A-4E2E-977F-0BF1EBB7A94D}"/>
              </a:ext>
            </a:extLst>
          </p:cNvPr>
          <p:cNvSpPr/>
          <p:nvPr/>
        </p:nvSpPr>
        <p:spPr>
          <a:xfrm>
            <a:off x="114300" y="4608146"/>
            <a:ext cx="8915400" cy="2031325"/>
          </a:xfrm>
          <a:prstGeom prst="rect">
            <a:avLst/>
          </a:prstGeom>
        </p:spPr>
        <p:txBody>
          <a:bodyPr wrap="square">
            <a:spAutoFit/>
          </a:bodyPr>
          <a:lstStyle/>
          <a:p>
            <a:r>
              <a:rPr lang="en-US" b="1" dirty="0">
                <a:solidFill>
                  <a:srgbClr val="000000"/>
                </a:solidFill>
                <a:latin typeface="Arial" panose="020B0604020202020204" pitchFamily="34" charset="0"/>
                <a:cs typeface="Arial" panose="020B0604020202020204" pitchFamily="34" charset="0"/>
              </a:rPr>
              <a:t>Drug development cycle: test throughput and cost profile </a:t>
            </a:r>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The vertical axis illustrates approximate numbers of tests performed (grey) and related spending (blue). The horizontal axis illustrates the development time in years (Paul et al., 2010). Animal tests are used in early discovery for mechanistic mode of action research and for toxicity and ADME profiling in the preclinical phase, while conventional </a:t>
            </a:r>
            <a:r>
              <a:rPr lang="en-US" i="1" dirty="0">
                <a:solidFill>
                  <a:srgbClr val="000000"/>
                </a:solidFill>
                <a:latin typeface="Arial" panose="020B0604020202020204" pitchFamily="34" charset="0"/>
                <a:cs typeface="Arial" panose="020B0604020202020204" pitchFamily="34" charset="0"/>
              </a:rPr>
              <a:t>in vitro </a:t>
            </a:r>
            <a:r>
              <a:rPr lang="en-US" dirty="0">
                <a:solidFill>
                  <a:srgbClr val="000000"/>
                </a:solidFill>
                <a:latin typeface="Arial" panose="020B0604020202020204" pitchFamily="34" charset="0"/>
                <a:cs typeface="Arial" panose="020B0604020202020204" pitchFamily="34" charset="0"/>
              </a:rPr>
              <a:t>assays are largely used in discovery for target validation, target-to-lead translation and lead optimization steps</a:t>
            </a:r>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3520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6588B64-DC1C-4873-B46D-092F3A2CB98D}"/>
              </a:ext>
            </a:extLst>
          </p:cNvPr>
          <p:cNvSpPr/>
          <p:nvPr/>
        </p:nvSpPr>
        <p:spPr>
          <a:xfrm>
            <a:off x="493293" y="4121991"/>
            <a:ext cx="8073190" cy="2031325"/>
          </a:xfrm>
          <a:prstGeom prst="rect">
            <a:avLst/>
          </a:prstGeom>
        </p:spPr>
        <p:txBody>
          <a:bodyPr wrap="square">
            <a:spAutoFit/>
          </a:bodyPr>
          <a:lstStyle/>
          <a:p>
            <a:pPr algn="just"/>
            <a:r>
              <a:rPr lang="en-US" dirty="0">
                <a:solidFill>
                  <a:srgbClr val="0000FF"/>
                </a:solidFill>
                <a:latin typeface="Arial" panose="020B0604020202020204" pitchFamily="34" charset="0"/>
                <a:cs typeface="Arial" panose="020B0604020202020204" pitchFamily="34" charset="0"/>
              </a:rPr>
              <a:t>MPS: </a:t>
            </a:r>
            <a:r>
              <a:rPr lang="en-US" dirty="0" err="1">
                <a:solidFill>
                  <a:srgbClr val="0000FF"/>
                </a:solidFill>
                <a:latin typeface="Arial" panose="020B0604020202020204" pitchFamily="34" charset="0"/>
                <a:cs typeface="Arial" panose="020B0604020202020204" pitchFamily="34" charset="0"/>
              </a:rPr>
              <a:t>Microphysiological</a:t>
            </a:r>
            <a:r>
              <a:rPr lang="en-US" dirty="0">
                <a:solidFill>
                  <a:srgbClr val="0000FF"/>
                </a:solidFill>
                <a:latin typeface="Arial" panose="020B0604020202020204" pitchFamily="34" charset="0"/>
                <a:cs typeface="Arial" panose="020B0604020202020204" pitchFamily="34" charset="0"/>
              </a:rPr>
              <a:t> systems are microfluidic devices capable of emulating human (or any other animal species’) biology </a:t>
            </a:r>
            <a:r>
              <a:rPr lang="en-US" i="1" dirty="0">
                <a:solidFill>
                  <a:srgbClr val="0000FF"/>
                </a:solidFill>
                <a:latin typeface="Arial" panose="020B0604020202020204" pitchFamily="34" charset="0"/>
                <a:cs typeface="Arial" panose="020B0604020202020204" pitchFamily="34" charset="0"/>
              </a:rPr>
              <a:t>in vitro </a:t>
            </a:r>
            <a:r>
              <a:rPr lang="en-US" dirty="0">
                <a:solidFill>
                  <a:srgbClr val="0000FF"/>
                </a:solidFill>
                <a:latin typeface="Arial" panose="020B0604020202020204" pitchFamily="34" charset="0"/>
                <a:cs typeface="Arial" panose="020B0604020202020204" pitchFamily="34" charset="0"/>
              </a:rPr>
              <a:t>at the smallest biologically acceptable scale, defined by purpose. The application of fluid flow (dynamic) for physiological nutrition of the tissues and for the creation of microenvironmental biomolecular gradients and relevant mechanical cues (e.g., shear stress) is a major aspect of these systems, differentiating them from conventional (static) cell and tissue cultures </a:t>
            </a:r>
            <a:endParaRPr lang="es-AR" dirty="0">
              <a:solidFill>
                <a:srgbClr val="0000FF"/>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31A48B9B-2480-4BE8-981F-2D0252208B29}"/>
              </a:ext>
            </a:extLst>
          </p:cNvPr>
          <p:cNvSpPr/>
          <p:nvPr/>
        </p:nvSpPr>
        <p:spPr>
          <a:xfrm>
            <a:off x="493293" y="428672"/>
            <a:ext cx="7892717" cy="3693319"/>
          </a:xfrm>
          <a:prstGeom prst="rect">
            <a:avLst/>
          </a:prstGeom>
        </p:spPr>
        <p:txBody>
          <a:bodyPr wrap="square">
            <a:spAutoFit/>
          </a:bodyPr>
          <a:lstStyle/>
          <a:p>
            <a:pPr algn="just"/>
            <a:r>
              <a:rPr lang="en-US" dirty="0">
                <a:solidFill>
                  <a:srgbClr val="000000"/>
                </a:solidFill>
                <a:latin typeface="Arial" panose="020B0604020202020204" pitchFamily="34" charset="0"/>
                <a:cs typeface="Arial" panose="020B0604020202020204" pitchFamily="34" charset="0"/>
              </a:rPr>
              <a:t>the </a:t>
            </a:r>
            <a:r>
              <a:rPr lang="en-US" b="1" u="sng" dirty="0">
                <a:solidFill>
                  <a:srgbClr val="000000"/>
                </a:solidFill>
                <a:highlight>
                  <a:srgbClr val="FFFF00"/>
                </a:highlight>
                <a:latin typeface="Arial" panose="020B0604020202020204" pitchFamily="34" charset="0"/>
                <a:cs typeface="Arial" panose="020B0604020202020204" pitchFamily="34" charset="0"/>
              </a:rPr>
              <a:t>phylogenetic distance between laboratory animals and humans </a:t>
            </a:r>
            <a:r>
              <a:rPr lang="en-US" dirty="0">
                <a:solidFill>
                  <a:srgbClr val="000000"/>
                </a:solidFill>
                <a:latin typeface="Arial" panose="020B0604020202020204" pitchFamily="34" charset="0"/>
                <a:cs typeface="Arial" panose="020B0604020202020204" pitchFamily="34" charset="0"/>
              </a:rPr>
              <a:t>and the </a:t>
            </a:r>
            <a:r>
              <a:rPr lang="en-US" b="1" u="sng" dirty="0">
                <a:solidFill>
                  <a:srgbClr val="000000"/>
                </a:solidFill>
                <a:highlight>
                  <a:srgbClr val="FFFF00"/>
                </a:highlight>
                <a:latin typeface="Arial" panose="020B0604020202020204" pitchFamily="34" charset="0"/>
                <a:cs typeface="Arial" panose="020B0604020202020204" pitchFamily="34" charset="0"/>
              </a:rPr>
              <a:t>discrepancy between cur</a:t>
            </a:r>
            <a:r>
              <a:rPr lang="en-US" b="1" u="sng" dirty="0">
                <a:highlight>
                  <a:srgbClr val="FFFF00"/>
                </a:highlight>
                <a:latin typeface="Arial" panose="020B0604020202020204" pitchFamily="34" charset="0"/>
                <a:cs typeface="Arial" panose="020B0604020202020204" pitchFamily="34" charset="0"/>
              </a:rPr>
              <a:t>rent human </a:t>
            </a:r>
            <a:r>
              <a:rPr lang="en-US" b="1" i="1" u="sng" dirty="0">
                <a:highlight>
                  <a:srgbClr val="FFFF00"/>
                </a:highlight>
                <a:latin typeface="Arial" panose="020B0604020202020204" pitchFamily="34" charset="0"/>
                <a:cs typeface="Arial" panose="020B0604020202020204" pitchFamily="34" charset="0"/>
              </a:rPr>
              <a:t>in vitro </a:t>
            </a:r>
            <a:r>
              <a:rPr lang="en-US" b="1" u="sng" dirty="0">
                <a:highlight>
                  <a:srgbClr val="FFFF00"/>
                </a:highlight>
                <a:latin typeface="Arial" panose="020B0604020202020204" pitchFamily="34" charset="0"/>
                <a:cs typeface="Arial" panose="020B0604020202020204" pitchFamily="34" charset="0"/>
              </a:rPr>
              <a:t>tests and the human body </a:t>
            </a:r>
            <a:r>
              <a:rPr lang="en-US" dirty="0">
                <a:latin typeface="Arial" panose="020B0604020202020204" pitchFamily="34" charset="0"/>
                <a:cs typeface="Arial" panose="020B0604020202020204" pitchFamily="34" charset="0"/>
              </a:rPr>
              <a:t>have not improved attrition rates in clinical trials to a satisfactory level. Although animals represent systemic organisms, they are not human, and the </a:t>
            </a:r>
            <a:r>
              <a:rPr lang="en-US" i="1" dirty="0">
                <a:latin typeface="Arial" panose="020B0604020202020204" pitchFamily="34" charset="0"/>
                <a:cs typeface="Arial" panose="020B0604020202020204" pitchFamily="34" charset="0"/>
              </a:rPr>
              <a:t>in vitro </a:t>
            </a:r>
            <a:r>
              <a:rPr lang="en-US" dirty="0">
                <a:latin typeface="Arial" panose="020B0604020202020204" pitchFamily="34" charset="0"/>
                <a:cs typeface="Arial" panose="020B0604020202020204" pitchFamily="34" charset="0"/>
              </a:rPr>
              <a:t>tests on human cells are neither physiological nor systemic. Despite intense preclinical safety testing in a number of phase I trials, safety issues may arise which can lead to the termination of a program (Cook et al., 2014; Schuster et al., 2005). </a:t>
            </a:r>
            <a:r>
              <a:rPr lang="en-US" dirty="0">
                <a:solidFill>
                  <a:srgbClr val="FF0000"/>
                </a:solidFill>
                <a:latin typeface="Arial" panose="020B0604020202020204" pitchFamily="34" charset="0"/>
                <a:cs typeface="Arial" panose="020B0604020202020204" pitchFamily="34" charset="0"/>
              </a:rPr>
              <a:t>Failure to predict efficacy and toxicity in the preclinical phases leads to serious delays in the development of new drugs, exposure of subjects to inefficient substances and even unwanted side effects, as well as initiating unsuccessful, expensive clinical programs, which are the largest investment points in the drug development process </a:t>
            </a:r>
            <a:r>
              <a:rPr lang="en-US" dirty="0">
                <a:latin typeface="Arial" panose="020B0604020202020204" pitchFamily="34" charset="0"/>
                <a:cs typeface="Arial" panose="020B0604020202020204" pitchFamily="34" charset="0"/>
              </a:rPr>
              <a:t>(Ledford, 2011). </a:t>
            </a:r>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4592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8DE4D78-70F8-454E-9ADF-7A578BF0742C}"/>
              </a:ext>
            </a:extLst>
          </p:cNvPr>
          <p:cNvPicPr>
            <a:picLocks noChangeAspect="1"/>
          </p:cNvPicPr>
          <p:nvPr/>
        </p:nvPicPr>
        <p:blipFill>
          <a:blip r:embed="rId2"/>
          <a:stretch>
            <a:fillRect/>
          </a:stretch>
        </p:blipFill>
        <p:spPr>
          <a:xfrm>
            <a:off x="2123378" y="818147"/>
            <a:ext cx="7020622" cy="5898562"/>
          </a:xfrm>
          <a:prstGeom prst="rect">
            <a:avLst/>
          </a:prstGeom>
        </p:spPr>
      </p:pic>
      <p:sp>
        <p:nvSpPr>
          <p:cNvPr id="5" name="Rectángulo 4">
            <a:extLst>
              <a:ext uri="{FF2B5EF4-FFF2-40B4-BE49-F238E27FC236}">
                <a16:creationId xmlns:a16="http://schemas.microsoft.com/office/drawing/2014/main" id="{4A5FBE16-A88A-4E68-B19D-34B552473F0A}"/>
              </a:ext>
            </a:extLst>
          </p:cNvPr>
          <p:cNvSpPr/>
          <p:nvPr/>
        </p:nvSpPr>
        <p:spPr>
          <a:xfrm>
            <a:off x="1" y="1505270"/>
            <a:ext cx="2123378" cy="4893647"/>
          </a:xfrm>
          <a:prstGeom prst="rect">
            <a:avLst/>
          </a:prstGeom>
        </p:spPr>
        <p:txBody>
          <a:bodyPr wrap="square">
            <a:spAutoFit/>
          </a:bodyPr>
          <a:lstStyle/>
          <a:p>
            <a:pPr algn="r"/>
            <a:r>
              <a:rPr lang="en-US" sz="1200" b="1" dirty="0">
                <a:solidFill>
                  <a:srgbClr val="000000"/>
                </a:solidFill>
                <a:latin typeface="Helvetica LT"/>
              </a:rPr>
              <a:t>Types of MPS used for emulation of human biology </a:t>
            </a:r>
            <a:r>
              <a:rPr lang="en-US" sz="1200" b="1" i="1" dirty="0">
                <a:solidFill>
                  <a:srgbClr val="000000"/>
                </a:solidFill>
                <a:latin typeface="Helvetica LT"/>
              </a:rPr>
              <a:t>in vitro </a:t>
            </a:r>
            <a:endParaRPr lang="en-US" sz="1200" dirty="0">
              <a:solidFill>
                <a:srgbClr val="000000"/>
              </a:solidFill>
              <a:latin typeface="Helvetica LT"/>
            </a:endParaRPr>
          </a:p>
          <a:p>
            <a:pPr algn="r"/>
            <a:r>
              <a:rPr lang="en-US" sz="1200" dirty="0">
                <a:solidFill>
                  <a:srgbClr val="000000"/>
                </a:solidFill>
                <a:latin typeface="Arial" panose="020B0604020202020204" pitchFamily="34" charset="0"/>
                <a:cs typeface="Arial" panose="020B0604020202020204" pitchFamily="34" charset="0"/>
              </a:rPr>
              <a:t>The MIMETAS </a:t>
            </a:r>
            <a:r>
              <a:rPr lang="en-US" sz="1200" dirty="0" err="1">
                <a:solidFill>
                  <a:srgbClr val="000000"/>
                </a:solidFill>
                <a:latin typeface="Arial" panose="020B0604020202020204" pitchFamily="34" charset="0"/>
                <a:cs typeface="Arial" panose="020B0604020202020204" pitchFamily="34" charset="0"/>
              </a:rPr>
              <a:t>OrganoPlate</a:t>
            </a:r>
            <a:r>
              <a:rPr lang="en-US" sz="1200" dirty="0">
                <a:solidFill>
                  <a:srgbClr val="000000"/>
                </a:solidFill>
                <a:latin typeface="Arial" panose="020B0604020202020204" pitchFamily="34" charset="0"/>
                <a:cs typeface="Arial" panose="020B0604020202020204" pitchFamily="34" charset="0"/>
              </a:rPr>
              <a:t> for 3D perfused cell culture in microtiter format (top left), the lung-on-a-chip developed by the Wyss Institute (middle left), the hanging drop microtiter plate with microfluidic channel connecting multiple spheroids developed by ETH Basel (top center), an artist’s impression of the four organ system developed by </a:t>
            </a:r>
            <a:r>
              <a:rPr lang="en-US" sz="1200" dirty="0" err="1">
                <a:solidFill>
                  <a:srgbClr val="000000"/>
                </a:solidFill>
                <a:latin typeface="Arial" panose="020B0604020202020204" pitchFamily="34" charset="0"/>
                <a:cs typeface="Arial" panose="020B0604020202020204" pitchFamily="34" charset="0"/>
              </a:rPr>
              <a:t>TissUse</a:t>
            </a:r>
            <a:r>
              <a:rPr lang="en-US" sz="1200" dirty="0">
                <a:solidFill>
                  <a:srgbClr val="000000"/>
                </a:solidFill>
                <a:latin typeface="Arial" panose="020B0604020202020204" pitchFamily="34" charset="0"/>
                <a:cs typeface="Arial" panose="020B0604020202020204" pitchFamily="34" charset="0"/>
              </a:rPr>
              <a:t> (center bottom), and artist’s impressions of a human body-on-a-chip platform (right) (courtesy of MIMETAS, The Netherlands; Wyss Institute, USA; ETH, Switzerland; and </a:t>
            </a:r>
            <a:r>
              <a:rPr lang="en-US" sz="1200" dirty="0" err="1">
                <a:solidFill>
                  <a:srgbClr val="000000"/>
                </a:solidFill>
                <a:latin typeface="Arial" panose="020B0604020202020204" pitchFamily="34" charset="0"/>
                <a:cs typeface="Arial" panose="020B0604020202020204" pitchFamily="34" charset="0"/>
              </a:rPr>
              <a:t>TissUse</a:t>
            </a:r>
            <a:r>
              <a:rPr lang="en-US" sz="1200" dirty="0">
                <a:solidFill>
                  <a:srgbClr val="000000"/>
                </a:solidFill>
                <a:latin typeface="Arial" panose="020B0604020202020204" pitchFamily="34" charset="0"/>
                <a:cs typeface="Arial" panose="020B0604020202020204" pitchFamily="34" charset="0"/>
              </a:rPr>
              <a:t> GmbH, Germany, respectively). </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1432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ell-culture Dishes cartoons, Cell-culture Dishes cartoon, funny, Cell-culture Dishes picture, Cell-culture Dishes pictures, Cell-culture Dishes image, Cell-culture Dishes images, Cell-culture Dishes illustration, Cell-culture Dishes illustrations">
            <a:extLst>
              <a:ext uri="{FF2B5EF4-FFF2-40B4-BE49-F238E27FC236}">
                <a16:creationId xmlns:a16="http://schemas.microsoft.com/office/drawing/2014/main" id="{301D8856-1371-4A83-920F-0F18D3574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876300"/>
            <a:ext cx="4318000" cy="559181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F10D86D6-3920-4D6B-AD95-49A26971856D}"/>
              </a:ext>
            </a:extLst>
          </p:cNvPr>
          <p:cNvSpPr/>
          <p:nvPr/>
        </p:nvSpPr>
        <p:spPr>
          <a:xfrm>
            <a:off x="702365" y="1429941"/>
            <a:ext cx="4012510" cy="3231654"/>
          </a:xfrm>
          <a:prstGeom prst="rect">
            <a:avLst/>
          </a:prstGeom>
        </p:spPr>
        <p:txBody>
          <a:bodyPr wrap="square">
            <a:spAutoFit/>
          </a:bodyPr>
          <a:lstStyle/>
          <a:p>
            <a:pPr algn="r"/>
            <a:r>
              <a:rPr lang="en-US" sz="2400" b="1" dirty="0">
                <a:solidFill>
                  <a:srgbClr val="0000FF"/>
                </a:solidFill>
                <a:latin typeface="Arial" panose="020B0604020202020204" pitchFamily="34" charset="0"/>
                <a:cs typeface="Arial" panose="020B0604020202020204" pitchFamily="34" charset="0"/>
              </a:rPr>
              <a:t>3-D organoid culture </a:t>
            </a:r>
            <a:r>
              <a:rPr lang="en-US" dirty="0">
                <a:latin typeface="Arial" panose="020B0604020202020204" pitchFamily="34" charset="0"/>
                <a:cs typeface="Arial" panose="020B0604020202020204" pitchFamily="34" charset="0"/>
              </a:rPr>
              <a:t>better harness hard-wired cellular programming within higher order cellular tissue organization (i.e., embryogenesis and organogenesis), </a:t>
            </a:r>
            <a:r>
              <a:rPr lang="es-AR" b="1" dirty="0" err="1">
                <a:solidFill>
                  <a:srgbClr val="0000FF"/>
                </a:solidFill>
                <a:latin typeface="Arial" panose="020B0604020202020204" pitchFamily="34" charset="0"/>
                <a:cs typeface="Arial" panose="020B0604020202020204" pitchFamily="34" charset="0"/>
              </a:rPr>
              <a:t>cancer</a:t>
            </a:r>
            <a:r>
              <a:rPr lang="es-AR" b="1" dirty="0">
                <a:solidFill>
                  <a:srgbClr val="0000FF"/>
                </a:solidFill>
                <a:latin typeface="Arial" panose="020B0604020202020204" pitchFamily="34" charset="0"/>
                <a:cs typeface="Arial" panose="020B0604020202020204" pitchFamily="34" charset="0"/>
              </a:rPr>
              <a:t> </a:t>
            </a:r>
            <a:r>
              <a:rPr lang="es-AR" b="1" dirty="0" err="1">
                <a:solidFill>
                  <a:srgbClr val="0000FF"/>
                </a:solidFill>
                <a:latin typeface="Arial" panose="020B0604020202020204" pitchFamily="34" charset="0"/>
                <a:cs typeface="Arial" panose="020B0604020202020204" pitchFamily="34" charset="0"/>
              </a:rPr>
              <a:t>propagation</a:t>
            </a:r>
            <a:r>
              <a:rPr lang="es-AR" b="1" dirty="0">
                <a:solidFill>
                  <a:srgbClr val="0000FF"/>
                </a:solidFill>
                <a:latin typeface="Arial" panose="020B0604020202020204" pitchFamily="34" charset="0"/>
                <a:cs typeface="Arial" panose="020B0604020202020204" pitchFamily="34" charset="0"/>
              </a:rPr>
              <a:t> and </a:t>
            </a:r>
            <a:r>
              <a:rPr lang="es-AR" b="1" dirty="0" err="1">
                <a:solidFill>
                  <a:srgbClr val="0000FF"/>
                </a:solidFill>
                <a:latin typeface="Arial" panose="020B0604020202020204" pitchFamily="34" charset="0"/>
                <a:cs typeface="Arial" panose="020B0604020202020204" pitchFamily="34" charset="0"/>
              </a:rPr>
              <a:t>metastasis</a:t>
            </a:r>
            <a:r>
              <a:rPr lang="es-AR" b="1" dirty="0">
                <a:solidFill>
                  <a:srgbClr val="0000FF"/>
                </a:solidFill>
                <a:latin typeface="Arial" panose="020B0604020202020204" pitchFamily="34" charset="0"/>
                <a:cs typeface="Arial" panose="020B0604020202020204" pitchFamily="34" charset="0"/>
              </a:rPr>
              <a:t>, </a:t>
            </a:r>
            <a:r>
              <a:rPr lang="es-AR" b="1" dirty="0" err="1">
                <a:solidFill>
                  <a:srgbClr val="0000FF"/>
                </a:solidFill>
                <a:latin typeface="Arial" panose="020B0604020202020204" pitchFamily="34" charset="0"/>
                <a:cs typeface="Arial" panose="020B0604020202020204" pitchFamily="34" charset="0"/>
              </a:rPr>
              <a:t>angiogenesis</a:t>
            </a:r>
            <a:r>
              <a:rPr lang="es-AR" b="1" dirty="0">
                <a:solidFill>
                  <a:srgbClr val="0000FF"/>
                </a:solidFill>
                <a:latin typeface="Arial" panose="020B0604020202020204" pitchFamily="34" charset="0"/>
                <a:cs typeface="Arial" panose="020B0604020202020204" pitchFamily="34" charset="0"/>
              </a:rPr>
              <a:t>, </a:t>
            </a:r>
            <a:r>
              <a:rPr lang="es-AR" b="1" dirty="0" err="1">
                <a:solidFill>
                  <a:srgbClr val="0000FF"/>
                </a:solidFill>
                <a:latin typeface="Arial" panose="020B0604020202020204" pitchFamily="34" charset="0"/>
                <a:cs typeface="Arial" panose="020B0604020202020204" pitchFamily="34" charset="0"/>
              </a:rPr>
              <a:t>inflammatory</a:t>
            </a:r>
            <a:r>
              <a:rPr lang="es-AR" b="1" dirty="0">
                <a:solidFill>
                  <a:srgbClr val="0000FF"/>
                </a:solidFill>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injury and toxicity pathways</a:t>
            </a: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rPr>
              <a:t>None of this is possible in cell mono- or co-cultures in 2-D monolayers on hard plastic </a:t>
            </a:r>
            <a:r>
              <a:rPr lang="es-AR" u="sng" dirty="0" err="1">
                <a:latin typeface="Arial" panose="020B0604020202020204" pitchFamily="34" charset="0"/>
                <a:cs typeface="Arial" panose="020B0604020202020204" pitchFamily="34" charset="0"/>
              </a:rPr>
              <a:t>supports</a:t>
            </a:r>
            <a:r>
              <a:rPr lang="es-AR" dirty="0">
                <a:latin typeface="Arial" panose="020B0604020202020204" pitchFamily="34" charset="0"/>
                <a:cs typeface="Arial" panose="020B0604020202020204" pitchFamily="34" charset="0"/>
              </a:rPr>
              <a:t>.</a:t>
            </a:r>
            <a:endParaRPr lang="es-AR" dirty="0"/>
          </a:p>
        </p:txBody>
      </p:sp>
      <p:sp>
        <p:nvSpPr>
          <p:cNvPr id="5" name="CuadroTexto 4">
            <a:extLst>
              <a:ext uri="{FF2B5EF4-FFF2-40B4-BE49-F238E27FC236}">
                <a16:creationId xmlns:a16="http://schemas.microsoft.com/office/drawing/2014/main" id="{9ED2029E-7CC8-406B-97AB-BB5BB3602783}"/>
              </a:ext>
            </a:extLst>
          </p:cNvPr>
          <p:cNvSpPr txBox="1"/>
          <p:nvPr/>
        </p:nvSpPr>
        <p:spPr>
          <a:xfrm>
            <a:off x="0" y="5169"/>
            <a:ext cx="9143999" cy="769441"/>
          </a:xfrm>
          <a:prstGeom prst="rect">
            <a:avLst/>
          </a:prstGeom>
          <a:solidFill>
            <a:schemeClr val="bg1">
              <a:lumMod val="50000"/>
            </a:schemeClr>
          </a:solidFill>
        </p:spPr>
        <p:txBody>
          <a:bodyPr wrap="square" rtlCol="0">
            <a:spAutoFit/>
          </a:bodyPr>
          <a:lstStyle/>
          <a:p>
            <a:r>
              <a:rPr lang="es-AR" dirty="0">
                <a:latin typeface="Arial" panose="020B0604020202020204" pitchFamily="34" charset="0"/>
                <a:cs typeface="Arial" panose="020B0604020202020204" pitchFamily="34" charset="0"/>
              </a:rPr>
              <a:t> </a:t>
            </a:r>
            <a:r>
              <a:rPr lang="es-AR" sz="4400" b="1" dirty="0" err="1">
                <a:solidFill>
                  <a:srgbClr val="FFFF00"/>
                </a:solidFill>
                <a:latin typeface="Arial" panose="020B0604020202020204" pitchFamily="34" charset="0"/>
                <a:cs typeface="Arial" panose="020B0604020202020204" pitchFamily="34" charset="0"/>
              </a:rPr>
              <a:t>tier</a:t>
            </a:r>
            <a:r>
              <a:rPr lang="es-AR" sz="4400" b="1" dirty="0">
                <a:solidFill>
                  <a:srgbClr val="FFFF00"/>
                </a:solidFill>
                <a:latin typeface="Arial" panose="020B0604020202020204" pitchFamily="34" charset="0"/>
                <a:cs typeface="Arial" panose="020B0604020202020204" pitchFamily="34" charset="0"/>
              </a:rPr>
              <a:t> 2:</a:t>
            </a:r>
            <a:r>
              <a:rPr lang="es-AR" sz="4400" dirty="0">
                <a:solidFill>
                  <a:srgbClr val="FFFF00"/>
                </a:solidFill>
                <a:latin typeface="Arial" panose="020B0604020202020204" pitchFamily="34" charset="0"/>
                <a:cs typeface="Arial" panose="020B0604020202020204" pitchFamily="34" charset="0"/>
              </a:rPr>
              <a:t> </a:t>
            </a:r>
            <a:r>
              <a:rPr lang="es-AR" sz="2400" dirty="0">
                <a:solidFill>
                  <a:srgbClr val="FFFF00"/>
                </a:solidFill>
                <a:latin typeface="Arial" panose="020B0604020202020204" pitchFamily="34" charset="0"/>
                <a:cs typeface="Arial" panose="020B0604020202020204" pitchFamily="34" charset="0"/>
              </a:rPr>
              <a:t>				</a:t>
            </a:r>
            <a:r>
              <a:rPr lang="es-AR" sz="4400" b="1" dirty="0">
                <a:solidFill>
                  <a:schemeClr val="bg1"/>
                </a:solidFill>
                <a:latin typeface="Arial" panose="020B0604020202020204" pitchFamily="34" charset="0"/>
                <a:cs typeface="Arial" panose="020B0604020202020204" pitchFamily="34" charset="0"/>
              </a:rPr>
              <a:t>3-D cultures</a:t>
            </a:r>
          </a:p>
        </p:txBody>
      </p:sp>
    </p:spTree>
    <p:extLst>
      <p:ext uri="{BB962C8B-B14F-4D97-AF65-F5344CB8AC3E}">
        <p14:creationId xmlns:p14="http://schemas.microsoft.com/office/powerpoint/2010/main" val="12016104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0CF9661-EC39-40CD-AA7B-97569E773DB5}"/>
              </a:ext>
            </a:extLst>
          </p:cNvPr>
          <p:cNvSpPr/>
          <p:nvPr/>
        </p:nvSpPr>
        <p:spPr>
          <a:xfrm>
            <a:off x="0" y="6396335"/>
            <a:ext cx="9144000" cy="46166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Fundamentals of microfluidic cell culture in controlled </a:t>
            </a:r>
            <a:r>
              <a:rPr lang="es-AR" sz="1200" dirty="0" err="1">
                <a:latin typeface="Arial" panose="020B0604020202020204" pitchFamily="34" charset="0"/>
                <a:cs typeface="Arial" panose="020B0604020202020204" pitchFamily="34" charset="0"/>
              </a:rPr>
              <a:t>microenvironments</a:t>
            </a:r>
            <a:r>
              <a:rPr lang="es-A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Edmond W. K. Young and David J. Beebe*</a:t>
            </a:r>
            <a:r>
              <a:rPr lang="es-AR" sz="1200" dirty="0" err="1">
                <a:latin typeface="Arial" panose="020B0604020202020204" pitchFamily="34" charset="0"/>
                <a:cs typeface="Arial" panose="020B0604020202020204" pitchFamily="34" charset="0"/>
              </a:rPr>
              <a:t>Chem</a:t>
            </a:r>
            <a:r>
              <a:rPr lang="es-AR" sz="1200" dirty="0">
                <a:latin typeface="Arial" panose="020B0604020202020204" pitchFamily="34" charset="0"/>
                <a:cs typeface="Arial" panose="020B0604020202020204" pitchFamily="34" charset="0"/>
              </a:rPr>
              <a:t>. Soc. Rev., 2010, 39, 1036–1048</a:t>
            </a:r>
          </a:p>
        </p:txBody>
      </p:sp>
      <p:pic>
        <p:nvPicPr>
          <p:cNvPr id="3" name="Imagen 2">
            <a:extLst>
              <a:ext uri="{FF2B5EF4-FFF2-40B4-BE49-F238E27FC236}">
                <a16:creationId xmlns:a16="http://schemas.microsoft.com/office/drawing/2014/main" id="{D3765459-90DB-4810-9543-AFFCC4386BB7}"/>
              </a:ext>
            </a:extLst>
          </p:cNvPr>
          <p:cNvPicPr>
            <a:picLocks noChangeAspect="1"/>
          </p:cNvPicPr>
          <p:nvPr/>
        </p:nvPicPr>
        <p:blipFill>
          <a:blip r:embed="rId2"/>
          <a:stretch>
            <a:fillRect/>
          </a:stretch>
        </p:blipFill>
        <p:spPr>
          <a:xfrm>
            <a:off x="105520" y="818317"/>
            <a:ext cx="7143919" cy="4360594"/>
          </a:xfrm>
          <a:prstGeom prst="rect">
            <a:avLst/>
          </a:prstGeom>
        </p:spPr>
      </p:pic>
      <p:sp>
        <p:nvSpPr>
          <p:cNvPr id="4" name="Rectángulo 3">
            <a:extLst>
              <a:ext uri="{FF2B5EF4-FFF2-40B4-BE49-F238E27FC236}">
                <a16:creationId xmlns:a16="http://schemas.microsoft.com/office/drawing/2014/main" id="{B1B4398A-C48F-43BE-B707-590E1F45DB14}"/>
              </a:ext>
            </a:extLst>
          </p:cNvPr>
          <p:cNvSpPr/>
          <p:nvPr/>
        </p:nvSpPr>
        <p:spPr>
          <a:xfrm>
            <a:off x="268355" y="5080105"/>
            <a:ext cx="8607288" cy="1384995"/>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Fig. 1 The cell microenvironment consists of physical, biochemical, and physicochemical factors. For example, the endothelium that lines blood vessels is exposed to hemodynamic shear stress (external physical force) that stimulates a biochemical response, releasing nitric oxide (NO). NO diffuses to neighboring smooth muscle cells (SMCs), where it regulates cell contraction and relaxation. The gradient of diffused NO affects nearby SMCs more than distant SMCs. Endothelial cells are anchored to the basement membrane, while SMCs are anchored to the extracellular matrix of the </a:t>
            </a:r>
            <a:r>
              <a:rPr lang="en-US" sz="1200" dirty="0" err="1">
                <a:latin typeface="Arial" panose="020B0604020202020204" pitchFamily="34" charset="0"/>
                <a:cs typeface="Arial" panose="020B0604020202020204" pitchFamily="34" charset="0"/>
              </a:rPr>
              <a:t>interstitium</a:t>
            </a:r>
            <a:r>
              <a:rPr lang="en-US" sz="1200" dirty="0">
                <a:latin typeface="Arial" panose="020B0604020202020204" pitchFamily="34" charset="0"/>
                <a:cs typeface="Arial" panose="020B0604020202020204" pitchFamily="34" charset="0"/>
              </a:rPr>
              <a:t>, both via integrins that act as sensors and transducers of physical force. Local physicochemical properties ensure proper regulation of both physical and biochemical mechanisms.</a:t>
            </a:r>
            <a:endParaRPr lang="es-AR" sz="1200"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869EB77B-DFE4-4EAF-A99D-7E2982706D42}"/>
              </a:ext>
            </a:extLst>
          </p:cNvPr>
          <p:cNvSpPr/>
          <p:nvPr/>
        </p:nvSpPr>
        <p:spPr>
          <a:xfrm>
            <a:off x="6136254" y="818317"/>
            <a:ext cx="3236344" cy="4247317"/>
          </a:xfrm>
          <a:prstGeom prst="rect">
            <a:avLst/>
          </a:prstGeom>
        </p:spPr>
        <p:txBody>
          <a:bodyPr wrap="square">
            <a:spAutoFit/>
          </a:bodyPr>
          <a:lstStyle/>
          <a:p>
            <a:r>
              <a:rPr lang="en-US" dirty="0">
                <a:solidFill>
                  <a:srgbClr val="FF0000"/>
                </a:solidFill>
                <a:latin typeface="AdvTimes"/>
              </a:rPr>
              <a:t>For </a:t>
            </a:r>
            <a:r>
              <a:rPr lang="en-US" b="1" dirty="0">
                <a:solidFill>
                  <a:srgbClr val="FF0000"/>
                </a:solidFill>
                <a:latin typeface="Arial" panose="020B0604020202020204" pitchFamily="34" charset="0"/>
                <a:cs typeface="Arial" panose="020B0604020202020204" pitchFamily="34" charset="0"/>
              </a:rPr>
              <a:t>stem cells, the local microenvironment, or stem cell niche, holds the key to regulating stem cell survival, self-renewal, and differentiation</a:t>
            </a:r>
            <a:r>
              <a:rPr lang="en-US" dirty="0">
                <a:solidFill>
                  <a:srgbClr val="FF0000"/>
                </a:solidFill>
                <a:latin typeface="AdvTimes"/>
              </a:rPr>
              <a:t>.</a:t>
            </a:r>
            <a:endParaRPr lang="en-US" sz="800" dirty="0">
              <a:solidFill>
                <a:srgbClr val="FF0000"/>
              </a:solidFill>
              <a:latin typeface="AdvTimes"/>
            </a:endParaRPr>
          </a:p>
          <a:p>
            <a:endParaRPr lang="en-US" sz="800" dirty="0">
              <a:solidFill>
                <a:srgbClr val="FF0000"/>
              </a:solidFill>
              <a:latin typeface="AdvTimes"/>
            </a:endParaRPr>
          </a:p>
          <a:p>
            <a:endParaRPr lang="en-US" sz="800" dirty="0">
              <a:solidFill>
                <a:srgbClr val="FF0000"/>
              </a:solidFill>
              <a:latin typeface="AdvTimes"/>
            </a:endParaRPr>
          </a:p>
          <a:p>
            <a:endParaRPr lang="en-US" sz="800" dirty="0">
              <a:solidFill>
                <a:srgbClr val="FF0000"/>
              </a:solidFill>
              <a:latin typeface="AdvTimes"/>
            </a:endParaRPr>
          </a:p>
          <a:p>
            <a:endParaRPr lang="en-US" sz="800" dirty="0">
              <a:solidFill>
                <a:srgbClr val="FF0000"/>
              </a:solidFill>
              <a:latin typeface="AdvTimes"/>
            </a:endParaRPr>
          </a:p>
          <a:p>
            <a:endParaRPr lang="en-US" sz="800" dirty="0">
              <a:solidFill>
                <a:srgbClr val="FF0000"/>
              </a:solidFill>
              <a:latin typeface="AdvTimes"/>
            </a:endParaRPr>
          </a:p>
          <a:p>
            <a:endParaRPr lang="en-US" sz="800" dirty="0">
              <a:solidFill>
                <a:srgbClr val="FF0000"/>
              </a:solidFill>
              <a:latin typeface="AdvTimes"/>
            </a:endParaRPr>
          </a:p>
          <a:p>
            <a:endParaRPr lang="en-US" sz="800" dirty="0">
              <a:solidFill>
                <a:srgbClr val="FF0000"/>
              </a:solidFill>
              <a:latin typeface="AdvTimes"/>
            </a:endParaRPr>
          </a:p>
          <a:p>
            <a:endParaRPr lang="en-US" sz="800" dirty="0">
              <a:solidFill>
                <a:srgbClr val="FF0000"/>
              </a:solidFill>
              <a:latin typeface="AdvTimes"/>
            </a:endParaRPr>
          </a:p>
          <a:p>
            <a:endParaRPr lang="en-US" sz="800" dirty="0">
              <a:solidFill>
                <a:srgbClr val="FF0000"/>
              </a:solidFill>
              <a:latin typeface="AdvTimes"/>
            </a:endParaRPr>
          </a:p>
          <a:p>
            <a:r>
              <a:rPr lang="en-US" dirty="0">
                <a:solidFill>
                  <a:srgbClr val="FF0000"/>
                </a:solidFill>
                <a:latin typeface="AdvTimes"/>
              </a:rPr>
              <a:t>In cancer biology, tumor and organ microenvironments can give rise to cancer cells that are conditioned for metastasis at ectopic locations.</a:t>
            </a:r>
            <a:r>
              <a:rPr lang="en-US" sz="800" dirty="0">
                <a:solidFill>
                  <a:srgbClr val="FF0000"/>
                </a:solidFill>
                <a:latin typeface="AdvTimes"/>
              </a:rPr>
              <a:t>7</a:t>
            </a:r>
            <a:endParaRPr lang="es-AR" dirty="0">
              <a:solidFill>
                <a:srgbClr val="FF0000"/>
              </a:solidFill>
            </a:endParaRPr>
          </a:p>
        </p:txBody>
      </p:sp>
      <p:sp>
        <p:nvSpPr>
          <p:cNvPr id="6" name="CuadroTexto 5">
            <a:extLst>
              <a:ext uri="{FF2B5EF4-FFF2-40B4-BE49-F238E27FC236}">
                <a16:creationId xmlns:a16="http://schemas.microsoft.com/office/drawing/2014/main" id="{8F8D4692-7437-4EB0-B285-5248F9CF211B}"/>
              </a:ext>
            </a:extLst>
          </p:cNvPr>
          <p:cNvSpPr txBox="1"/>
          <p:nvPr/>
        </p:nvSpPr>
        <p:spPr>
          <a:xfrm>
            <a:off x="1" y="8179"/>
            <a:ext cx="9143999" cy="769441"/>
          </a:xfrm>
          <a:prstGeom prst="rect">
            <a:avLst/>
          </a:prstGeom>
          <a:solidFill>
            <a:schemeClr val="bg1">
              <a:lumMod val="50000"/>
            </a:schemeClr>
          </a:solidFill>
        </p:spPr>
        <p:txBody>
          <a:bodyPr wrap="square" rtlCol="0">
            <a:spAutoFit/>
          </a:bodyPr>
          <a:lstStyle/>
          <a:p>
            <a:r>
              <a:rPr lang="es-AR" dirty="0">
                <a:latin typeface="Arial" panose="020B0604020202020204" pitchFamily="34" charset="0"/>
                <a:cs typeface="Arial" panose="020B0604020202020204" pitchFamily="34" charset="0"/>
              </a:rPr>
              <a:t> </a:t>
            </a:r>
            <a:r>
              <a:rPr lang="es-AR" sz="4400" b="1" dirty="0" err="1">
                <a:solidFill>
                  <a:srgbClr val="FFFF00"/>
                </a:solidFill>
                <a:latin typeface="Arial" panose="020B0604020202020204" pitchFamily="34" charset="0"/>
                <a:cs typeface="Arial" panose="020B0604020202020204" pitchFamily="34" charset="0"/>
              </a:rPr>
              <a:t>tier</a:t>
            </a:r>
            <a:r>
              <a:rPr lang="es-AR" sz="4400" b="1" dirty="0">
                <a:solidFill>
                  <a:srgbClr val="FFFF00"/>
                </a:solidFill>
                <a:latin typeface="Arial" panose="020B0604020202020204" pitchFamily="34" charset="0"/>
                <a:cs typeface="Arial" panose="020B0604020202020204" pitchFamily="34" charset="0"/>
              </a:rPr>
              <a:t> 2:</a:t>
            </a:r>
            <a:r>
              <a:rPr lang="es-AR" sz="4400" dirty="0">
                <a:solidFill>
                  <a:srgbClr val="FFFF00"/>
                </a:solidFill>
                <a:latin typeface="Arial" panose="020B0604020202020204" pitchFamily="34" charset="0"/>
                <a:cs typeface="Arial" panose="020B0604020202020204" pitchFamily="34" charset="0"/>
              </a:rPr>
              <a:t> </a:t>
            </a:r>
            <a:r>
              <a:rPr lang="es-AR" sz="2400" dirty="0">
                <a:solidFill>
                  <a:srgbClr val="FFFF00"/>
                </a:solidFill>
                <a:latin typeface="Arial" panose="020B0604020202020204" pitchFamily="34" charset="0"/>
                <a:cs typeface="Arial" panose="020B0604020202020204" pitchFamily="34" charset="0"/>
              </a:rPr>
              <a:t>				</a:t>
            </a:r>
            <a:r>
              <a:rPr lang="es-AR" sz="4400" b="1" dirty="0">
                <a:solidFill>
                  <a:schemeClr val="bg1"/>
                </a:solidFill>
                <a:latin typeface="Arial" panose="020B0604020202020204" pitchFamily="34" charset="0"/>
                <a:cs typeface="Arial" panose="020B0604020202020204" pitchFamily="34" charset="0"/>
              </a:rPr>
              <a:t>3-D cultures</a:t>
            </a:r>
          </a:p>
        </p:txBody>
      </p:sp>
    </p:spTree>
    <p:extLst>
      <p:ext uri="{BB962C8B-B14F-4D97-AF65-F5344CB8AC3E}">
        <p14:creationId xmlns:p14="http://schemas.microsoft.com/office/powerpoint/2010/main" val="10564247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325D82C6-4B01-4389-AD02-87C9AEEF8B65}"/>
              </a:ext>
            </a:extLst>
          </p:cNvPr>
          <p:cNvSpPr txBox="1"/>
          <p:nvPr/>
        </p:nvSpPr>
        <p:spPr>
          <a:xfrm>
            <a:off x="-2" y="116929"/>
            <a:ext cx="9143999" cy="769441"/>
          </a:xfrm>
          <a:prstGeom prst="rect">
            <a:avLst/>
          </a:prstGeom>
          <a:solidFill>
            <a:schemeClr val="bg1">
              <a:lumMod val="50000"/>
            </a:schemeClr>
          </a:solidFill>
        </p:spPr>
        <p:txBody>
          <a:bodyPr wrap="square" rtlCol="0">
            <a:spAutoFit/>
          </a:bodyPr>
          <a:lstStyle/>
          <a:p>
            <a:r>
              <a:rPr lang="es-AR" dirty="0">
                <a:latin typeface="Arial" panose="020B0604020202020204" pitchFamily="34" charset="0"/>
                <a:cs typeface="Arial" panose="020B0604020202020204" pitchFamily="34" charset="0"/>
              </a:rPr>
              <a:t> </a:t>
            </a:r>
            <a:r>
              <a:rPr lang="es-AR" sz="4400" b="1" dirty="0" err="1">
                <a:solidFill>
                  <a:srgbClr val="FFFF00"/>
                </a:solidFill>
                <a:latin typeface="Arial" panose="020B0604020202020204" pitchFamily="34" charset="0"/>
                <a:cs typeface="Arial" panose="020B0604020202020204" pitchFamily="34" charset="0"/>
              </a:rPr>
              <a:t>tier</a:t>
            </a:r>
            <a:r>
              <a:rPr lang="es-AR" sz="4400" b="1" dirty="0">
                <a:solidFill>
                  <a:srgbClr val="FFFF00"/>
                </a:solidFill>
                <a:latin typeface="Arial" panose="020B0604020202020204" pitchFamily="34" charset="0"/>
                <a:cs typeface="Arial" panose="020B0604020202020204" pitchFamily="34" charset="0"/>
              </a:rPr>
              <a:t> 2:</a:t>
            </a:r>
            <a:r>
              <a:rPr lang="es-AR" sz="4400" dirty="0">
                <a:solidFill>
                  <a:srgbClr val="FFFF00"/>
                </a:solidFill>
                <a:latin typeface="Arial" panose="020B0604020202020204" pitchFamily="34" charset="0"/>
                <a:cs typeface="Arial" panose="020B0604020202020204" pitchFamily="34" charset="0"/>
              </a:rPr>
              <a:t> 			</a:t>
            </a:r>
            <a:r>
              <a:rPr lang="es-AR" sz="4400" b="1" dirty="0">
                <a:solidFill>
                  <a:schemeClr val="bg1"/>
                </a:solidFill>
                <a:latin typeface="Arial" panose="020B0604020202020204" pitchFamily="34" charset="0"/>
                <a:cs typeface="Arial" panose="020B0604020202020204" pitchFamily="34" charset="0"/>
              </a:rPr>
              <a:t>3-D cultures</a:t>
            </a:r>
          </a:p>
        </p:txBody>
      </p:sp>
      <p:pic>
        <p:nvPicPr>
          <p:cNvPr id="2" name="Imagen 1">
            <a:extLst>
              <a:ext uri="{FF2B5EF4-FFF2-40B4-BE49-F238E27FC236}">
                <a16:creationId xmlns:a16="http://schemas.microsoft.com/office/drawing/2014/main" id="{5BC1483C-F302-40AA-96FC-3047F04064D5}"/>
              </a:ext>
            </a:extLst>
          </p:cNvPr>
          <p:cNvPicPr>
            <a:picLocks noChangeAspect="1"/>
          </p:cNvPicPr>
          <p:nvPr/>
        </p:nvPicPr>
        <p:blipFill>
          <a:blip r:embed="rId2"/>
          <a:stretch>
            <a:fillRect/>
          </a:stretch>
        </p:blipFill>
        <p:spPr>
          <a:xfrm>
            <a:off x="1785147" y="817402"/>
            <a:ext cx="5345247" cy="6040598"/>
          </a:xfrm>
          <a:prstGeom prst="rect">
            <a:avLst/>
          </a:prstGeom>
        </p:spPr>
      </p:pic>
    </p:spTree>
    <p:extLst>
      <p:ext uri="{BB962C8B-B14F-4D97-AF65-F5344CB8AC3E}">
        <p14:creationId xmlns:p14="http://schemas.microsoft.com/office/powerpoint/2010/main" val="3861825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329D85D-6F18-469E-96AD-481FD6EC99F1}"/>
              </a:ext>
            </a:extLst>
          </p:cNvPr>
          <p:cNvPicPr>
            <a:picLocks noChangeAspect="1"/>
          </p:cNvPicPr>
          <p:nvPr/>
        </p:nvPicPr>
        <p:blipFill rotWithShape="1">
          <a:blip r:embed="rId2"/>
          <a:srcRect l="3023" t="39225" r="2094"/>
          <a:stretch/>
        </p:blipFill>
        <p:spPr>
          <a:xfrm>
            <a:off x="-106331" y="1212110"/>
            <a:ext cx="9543712" cy="4584745"/>
          </a:xfrm>
          <a:prstGeom prst="rect">
            <a:avLst/>
          </a:prstGeom>
        </p:spPr>
      </p:pic>
      <p:sp>
        <p:nvSpPr>
          <p:cNvPr id="5" name="CuadroTexto 4">
            <a:extLst>
              <a:ext uri="{FF2B5EF4-FFF2-40B4-BE49-F238E27FC236}">
                <a16:creationId xmlns:a16="http://schemas.microsoft.com/office/drawing/2014/main" id="{2F6DD12F-4E5A-4A98-8EE7-E4E244593F5C}"/>
              </a:ext>
            </a:extLst>
          </p:cNvPr>
          <p:cNvSpPr txBox="1"/>
          <p:nvPr/>
        </p:nvSpPr>
        <p:spPr>
          <a:xfrm>
            <a:off x="0" y="45033"/>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r>
              <a:rPr lang="es-AR" sz="2800" dirty="0">
                <a:solidFill>
                  <a:srgbClr val="0000FF"/>
                </a:solidFill>
                <a:latin typeface="Arial" panose="020B0604020202020204" pitchFamily="34" charset="0"/>
                <a:cs typeface="Arial" panose="020B0604020202020204" pitchFamily="34" charset="0"/>
              </a:rPr>
              <a:t>: timeline </a:t>
            </a:r>
            <a:r>
              <a:rPr lang="es-AR" sz="2800" dirty="0" err="1">
                <a:solidFill>
                  <a:srgbClr val="0000FF"/>
                </a:solidFill>
                <a:latin typeface="Arial" panose="020B0604020202020204" pitchFamily="34" charset="0"/>
                <a:cs typeface="Arial" panose="020B0604020202020204" pitchFamily="34" charset="0"/>
              </a:rPr>
              <a:t>of</a:t>
            </a:r>
            <a:r>
              <a:rPr lang="es-AR" sz="2800" dirty="0">
                <a:solidFill>
                  <a:srgbClr val="0000FF"/>
                </a:solidFill>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the</a:t>
            </a:r>
            <a:r>
              <a:rPr lang="es-AR" sz="2800" dirty="0">
                <a:solidFill>
                  <a:srgbClr val="0000FF"/>
                </a:solidFill>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evolution</a:t>
            </a:r>
            <a:endParaRPr lang="es-AR" sz="2800" dirty="0">
              <a:solidFill>
                <a:srgbClr val="0000FF"/>
              </a:solidFill>
              <a:latin typeface="Arial" panose="020B0604020202020204" pitchFamily="34" charset="0"/>
              <a:cs typeface="Arial" panose="020B0604020202020204" pitchFamily="34" charset="0"/>
            </a:endParaRPr>
          </a:p>
        </p:txBody>
      </p:sp>
      <p:sp>
        <p:nvSpPr>
          <p:cNvPr id="6" name="Rectángulo: esquinas redondeadas 5">
            <a:extLst>
              <a:ext uri="{FF2B5EF4-FFF2-40B4-BE49-F238E27FC236}">
                <a16:creationId xmlns:a16="http://schemas.microsoft.com/office/drawing/2014/main" id="{737F6A7D-E997-47AB-A00B-B841DC1DAE95}"/>
              </a:ext>
            </a:extLst>
          </p:cNvPr>
          <p:cNvSpPr/>
          <p:nvPr/>
        </p:nvSpPr>
        <p:spPr>
          <a:xfrm>
            <a:off x="2190307" y="3700130"/>
            <a:ext cx="1063256" cy="595423"/>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esquinas redondeadas 6">
            <a:extLst>
              <a:ext uri="{FF2B5EF4-FFF2-40B4-BE49-F238E27FC236}">
                <a16:creationId xmlns:a16="http://schemas.microsoft.com/office/drawing/2014/main" id="{D8E99077-E4C4-42DA-AA26-85B25B2CDA0E}"/>
              </a:ext>
            </a:extLst>
          </p:cNvPr>
          <p:cNvSpPr/>
          <p:nvPr/>
        </p:nvSpPr>
        <p:spPr>
          <a:xfrm>
            <a:off x="1013637" y="4543647"/>
            <a:ext cx="1485014" cy="453655"/>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Rectángulo: esquinas redondeadas 7">
            <a:extLst>
              <a:ext uri="{FF2B5EF4-FFF2-40B4-BE49-F238E27FC236}">
                <a16:creationId xmlns:a16="http://schemas.microsoft.com/office/drawing/2014/main" id="{3C906A3B-F4DE-4847-819B-0E12D5D573ED}"/>
              </a:ext>
            </a:extLst>
          </p:cNvPr>
          <p:cNvSpPr/>
          <p:nvPr/>
        </p:nvSpPr>
        <p:spPr>
          <a:xfrm>
            <a:off x="4851991" y="1353878"/>
            <a:ext cx="1793358" cy="595423"/>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Rectángulo: esquinas redondeadas 8">
            <a:extLst>
              <a:ext uri="{FF2B5EF4-FFF2-40B4-BE49-F238E27FC236}">
                <a16:creationId xmlns:a16="http://schemas.microsoft.com/office/drawing/2014/main" id="{6E134B63-B545-4FF6-A19B-F28E392F660B}"/>
              </a:ext>
            </a:extLst>
          </p:cNvPr>
          <p:cNvSpPr/>
          <p:nvPr/>
        </p:nvSpPr>
        <p:spPr>
          <a:xfrm>
            <a:off x="7067106" y="4543647"/>
            <a:ext cx="1194391" cy="5954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Rectángulo: esquinas redondeadas 9">
            <a:extLst>
              <a:ext uri="{FF2B5EF4-FFF2-40B4-BE49-F238E27FC236}">
                <a16:creationId xmlns:a16="http://schemas.microsoft.com/office/drawing/2014/main" id="{C73CB74F-48BF-4BDD-9AF1-6C6277BFE8B5}"/>
              </a:ext>
            </a:extLst>
          </p:cNvPr>
          <p:cNvSpPr/>
          <p:nvPr/>
        </p:nvSpPr>
        <p:spPr>
          <a:xfrm>
            <a:off x="6846973" y="1297171"/>
            <a:ext cx="2297027" cy="6521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95834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s://images-na.ssl-images-amazon.com/images/I/61RS0q6CTvL._SL1000_.jpg">
            <a:extLst>
              <a:ext uri="{FF2B5EF4-FFF2-40B4-BE49-F238E27FC236}">
                <a16:creationId xmlns:a16="http://schemas.microsoft.com/office/drawing/2014/main" id="{086F0ABD-80BD-4BE3-892E-9EDE2D6F6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955"/>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B71F7FD0-6051-4B99-89F4-D113FB6C1673}"/>
              </a:ext>
            </a:extLst>
          </p:cNvPr>
          <p:cNvSpPr txBox="1"/>
          <p:nvPr/>
        </p:nvSpPr>
        <p:spPr>
          <a:xfrm>
            <a:off x="1876646" y="4485194"/>
            <a:ext cx="1552354" cy="769441"/>
          </a:xfrm>
          <a:prstGeom prst="rect">
            <a:avLst/>
          </a:prstGeom>
          <a:noFill/>
        </p:spPr>
        <p:txBody>
          <a:bodyPr wrap="square" rtlCol="0">
            <a:spAutoFit/>
          </a:bodyPr>
          <a:lstStyle/>
          <a:p>
            <a:pPr algn="ctr"/>
            <a:r>
              <a:rPr lang="es-AR" sz="4400" dirty="0">
                <a:solidFill>
                  <a:srgbClr val="FFFF00"/>
                </a:solidFill>
                <a:latin typeface="Arial" panose="020B0604020202020204" pitchFamily="34" charset="0"/>
                <a:cs typeface="Arial" panose="020B0604020202020204" pitchFamily="34" charset="0"/>
              </a:rPr>
              <a:t>1</a:t>
            </a:r>
          </a:p>
        </p:txBody>
      </p:sp>
      <p:sp>
        <p:nvSpPr>
          <p:cNvPr id="10" name="CuadroTexto 9">
            <a:extLst>
              <a:ext uri="{FF2B5EF4-FFF2-40B4-BE49-F238E27FC236}">
                <a16:creationId xmlns:a16="http://schemas.microsoft.com/office/drawing/2014/main" id="{241376E1-CAA4-45C3-9162-B8A8D18CB5FA}"/>
              </a:ext>
            </a:extLst>
          </p:cNvPr>
          <p:cNvSpPr txBox="1"/>
          <p:nvPr/>
        </p:nvSpPr>
        <p:spPr>
          <a:xfrm>
            <a:off x="2337391" y="3615273"/>
            <a:ext cx="1552354" cy="769441"/>
          </a:xfrm>
          <a:prstGeom prst="rect">
            <a:avLst/>
          </a:prstGeom>
          <a:noFill/>
        </p:spPr>
        <p:txBody>
          <a:bodyPr wrap="square" rtlCol="0">
            <a:spAutoFit/>
          </a:bodyPr>
          <a:lstStyle/>
          <a:p>
            <a:pPr algn="ctr"/>
            <a:r>
              <a:rPr lang="es-AR" sz="4400" dirty="0">
                <a:solidFill>
                  <a:srgbClr val="FFFF00"/>
                </a:solidFill>
                <a:latin typeface="Arial" panose="020B0604020202020204" pitchFamily="34" charset="0"/>
                <a:cs typeface="Arial" panose="020B0604020202020204" pitchFamily="34" charset="0"/>
              </a:rPr>
              <a:t>2</a:t>
            </a:r>
          </a:p>
        </p:txBody>
      </p:sp>
      <p:sp>
        <p:nvSpPr>
          <p:cNvPr id="11" name="CuadroTexto 10">
            <a:extLst>
              <a:ext uri="{FF2B5EF4-FFF2-40B4-BE49-F238E27FC236}">
                <a16:creationId xmlns:a16="http://schemas.microsoft.com/office/drawing/2014/main" id="{7A384D87-E5E4-4B23-9E6F-E780E65CBC01}"/>
              </a:ext>
            </a:extLst>
          </p:cNvPr>
          <p:cNvSpPr txBox="1"/>
          <p:nvPr/>
        </p:nvSpPr>
        <p:spPr>
          <a:xfrm>
            <a:off x="2885853" y="2745352"/>
            <a:ext cx="1552354" cy="769441"/>
          </a:xfrm>
          <a:prstGeom prst="rect">
            <a:avLst/>
          </a:prstGeom>
          <a:noFill/>
        </p:spPr>
        <p:txBody>
          <a:bodyPr wrap="square" rtlCol="0">
            <a:spAutoFit/>
          </a:bodyPr>
          <a:lstStyle/>
          <a:p>
            <a:pPr algn="ctr"/>
            <a:r>
              <a:rPr lang="es-AR" sz="4400" dirty="0">
                <a:solidFill>
                  <a:srgbClr val="FFFF00"/>
                </a:solidFill>
                <a:latin typeface="Arial" panose="020B0604020202020204" pitchFamily="34" charset="0"/>
                <a:cs typeface="Arial" panose="020B0604020202020204" pitchFamily="34" charset="0"/>
              </a:rPr>
              <a:t>3</a:t>
            </a:r>
          </a:p>
        </p:txBody>
      </p:sp>
      <p:sp>
        <p:nvSpPr>
          <p:cNvPr id="12" name="CuadroTexto 11">
            <a:extLst>
              <a:ext uri="{FF2B5EF4-FFF2-40B4-BE49-F238E27FC236}">
                <a16:creationId xmlns:a16="http://schemas.microsoft.com/office/drawing/2014/main" id="{F708E7D6-58C3-4BFC-864C-0F14A97D0BF7}"/>
              </a:ext>
            </a:extLst>
          </p:cNvPr>
          <p:cNvSpPr txBox="1"/>
          <p:nvPr/>
        </p:nvSpPr>
        <p:spPr>
          <a:xfrm>
            <a:off x="3429000" y="1105990"/>
            <a:ext cx="1552354" cy="769441"/>
          </a:xfrm>
          <a:prstGeom prst="rect">
            <a:avLst/>
          </a:prstGeom>
          <a:noFill/>
        </p:spPr>
        <p:txBody>
          <a:bodyPr wrap="square" rtlCol="0">
            <a:spAutoFit/>
          </a:bodyPr>
          <a:lstStyle/>
          <a:p>
            <a:pPr algn="ctr"/>
            <a:r>
              <a:rPr lang="es-AR" sz="4400" dirty="0">
                <a:solidFill>
                  <a:srgbClr val="FFFF00"/>
                </a:solidFill>
                <a:latin typeface="Arial" panose="020B0604020202020204" pitchFamily="34" charset="0"/>
                <a:cs typeface="Arial" panose="020B0604020202020204" pitchFamily="34" charset="0"/>
              </a:rPr>
              <a:t>4</a:t>
            </a:r>
          </a:p>
        </p:txBody>
      </p:sp>
      <p:grpSp>
        <p:nvGrpSpPr>
          <p:cNvPr id="16" name="Grupo 15">
            <a:extLst>
              <a:ext uri="{FF2B5EF4-FFF2-40B4-BE49-F238E27FC236}">
                <a16:creationId xmlns:a16="http://schemas.microsoft.com/office/drawing/2014/main" id="{D1175BCD-6404-41DF-8D6F-C96DD65E9216}"/>
              </a:ext>
            </a:extLst>
          </p:cNvPr>
          <p:cNvGrpSpPr/>
          <p:nvPr/>
        </p:nvGrpSpPr>
        <p:grpSpPr>
          <a:xfrm>
            <a:off x="5051298" y="2956820"/>
            <a:ext cx="2193886" cy="2738678"/>
            <a:chOff x="5235628" y="2806907"/>
            <a:chExt cx="2193886" cy="2738678"/>
          </a:xfrm>
        </p:grpSpPr>
        <p:sp>
          <p:nvSpPr>
            <p:cNvPr id="13" name="CuadroTexto 12">
              <a:extLst>
                <a:ext uri="{FF2B5EF4-FFF2-40B4-BE49-F238E27FC236}">
                  <a16:creationId xmlns:a16="http://schemas.microsoft.com/office/drawing/2014/main" id="{5DBB016B-1B5A-4550-B4B4-3F222B95265C}"/>
                </a:ext>
              </a:extLst>
            </p:cNvPr>
            <p:cNvSpPr txBox="1"/>
            <p:nvPr/>
          </p:nvSpPr>
          <p:spPr>
            <a:xfrm>
              <a:off x="5235628" y="4837699"/>
              <a:ext cx="1956391" cy="707886"/>
            </a:xfrm>
            <a:prstGeom prst="rect">
              <a:avLst/>
            </a:prstGeom>
            <a:noFill/>
          </p:spPr>
          <p:txBody>
            <a:bodyPr wrap="square" rtlCol="0">
              <a:spAutoFit/>
            </a:bodyPr>
            <a:lstStyle/>
            <a:p>
              <a:r>
                <a:rPr lang="es-AR" sz="4000" dirty="0">
                  <a:latin typeface="Arial" panose="020B0604020202020204" pitchFamily="34" charset="0"/>
                  <a:cs typeface="Arial" panose="020B0604020202020204" pitchFamily="34" charset="0"/>
                </a:rPr>
                <a:t>2 D</a:t>
              </a:r>
            </a:p>
          </p:txBody>
        </p:sp>
        <p:sp>
          <p:nvSpPr>
            <p:cNvPr id="14" name="CuadroTexto 13">
              <a:extLst>
                <a:ext uri="{FF2B5EF4-FFF2-40B4-BE49-F238E27FC236}">
                  <a16:creationId xmlns:a16="http://schemas.microsoft.com/office/drawing/2014/main" id="{C8C727E8-D476-47B1-9594-4EF0920E3777}"/>
                </a:ext>
              </a:extLst>
            </p:cNvPr>
            <p:cNvSpPr txBox="1"/>
            <p:nvPr/>
          </p:nvSpPr>
          <p:spPr>
            <a:xfrm>
              <a:off x="5235628" y="3768774"/>
              <a:ext cx="1956391" cy="707886"/>
            </a:xfrm>
            <a:prstGeom prst="rect">
              <a:avLst/>
            </a:prstGeom>
            <a:noFill/>
          </p:spPr>
          <p:txBody>
            <a:bodyPr wrap="square" rtlCol="0">
              <a:spAutoFit/>
            </a:bodyPr>
            <a:lstStyle/>
            <a:p>
              <a:r>
                <a:rPr lang="es-AR" sz="4000" dirty="0">
                  <a:solidFill>
                    <a:srgbClr val="FF0000"/>
                  </a:solidFill>
                  <a:latin typeface="Arial" panose="020B0604020202020204" pitchFamily="34" charset="0"/>
                  <a:cs typeface="Arial" panose="020B0604020202020204" pitchFamily="34" charset="0"/>
                </a:rPr>
                <a:t>3 D</a:t>
              </a:r>
            </a:p>
          </p:txBody>
        </p:sp>
        <p:sp>
          <p:nvSpPr>
            <p:cNvPr id="15" name="CuadroTexto 14">
              <a:extLst>
                <a:ext uri="{FF2B5EF4-FFF2-40B4-BE49-F238E27FC236}">
                  <a16:creationId xmlns:a16="http://schemas.microsoft.com/office/drawing/2014/main" id="{981AD8D1-9E69-41F5-A67B-0C76CD307392}"/>
                </a:ext>
              </a:extLst>
            </p:cNvPr>
            <p:cNvSpPr txBox="1"/>
            <p:nvPr/>
          </p:nvSpPr>
          <p:spPr>
            <a:xfrm>
              <a:off x="5240092" y="2806907"/>
              <a:ext cx="2189422" cy="707886"/>
            </a:xfrm>
            <a:prstGeom prst="rect">
              <a:avLst/>
            </a:prstGeom>
            <a:noFill/>
          </p:spPr>
          <p:txBody>
            <a:bodyPr wrap="square" rtlCol="0">
              <a:spAutoFit/>
            </a:bodyPr>
            <a:lstStyle/>
            <a:p>
              <a:r>
                <a:rPr lang="es-AR" sz="4000" dirty="0">
                  <a:latin typeface="Arial" panose="020B0604020202020204" pitchFamily="34" charset="0"/>
                  <a:cs typeface="Arial" panose="020B0604020202020204" pitchFamily="34" charset="0"/>
                </a:rPr>
                <a:t>3 </a:t>
              </a:r>
              <a:r>
                <a:rPr lang="es-AR" sz="4000" dirty="0" err="1">
                  <a:latin typeface="Arial" panose="020B0604020202020204" pitchFamily="34" charset="0"/>
                  <a:cs typeface="Arial" panose="020B0604020202020204" pitchFamily="34" charset="0"/>
                </a:rPr>
                <a:t>D</a:t>
              </a:r>
              <a:r>
                <a:rPr lang="es-AR" sz="4000" dirty="0" err="1">
                  <a:latin typeface="Arial" panose="020B0604020202020204" pitchFamily="34" charset="0"/>
                  <a:cs typeface="Arial" panose="020B0604020202020204" pitchFamily="34" charset="0"/>
                  <a:sym typeface="Symbol" panose="05050102010706020507" pitchFamily="18" charset="2"/>
                </a:rPr>
                <a:t></a:t>
              </a:r>
              <a:r>
                <a:rPr lang="es-AR" dirty="0" err="1">
                  <a:latin typeface="Arial" panose="020B0604020202020204" pitchFamily="34" charset="0"/>
                  <a:cs typeface="Arial" panose="020B0604020202020204" pitchFamily="34" charset="0"/>
                  <a:sym typeface="Symbol" panose="05050102010706020507" pitchFamily="18" charset="2"/>
                </a:rPr>
                <a:t>fluidics</a:t>
              </a:r>
              <a:endParaRPr lang="es-AR" dirty="0">
                <a:latin typeface="Arial" panose="020B0604020202020204" pitchFamily="34" charset="0"/>
                <a:cs typeface="Arial" panose="020B0604020202020204" pitchFamily="34" charset="0"/>
              </a:endParaRPr>
            </a:p>
          </p:txBody>
        </p:sp>
      </p:grpSp>
      <p:sp>
        <p:nvSpPr>
          <p:cNvPr id="7" name="CuadroTexto 6">
            <a:extLst>
              <a:ext uri="{FF2B5EF4-FFF2-40B4-BE49-F238E27FC236}">
                <a16:creationId xmlns:a16="http://schemas.microsoft.com/office/drawing/2014/main" id="{4AD7DEC2-34A3-4FDE-961F-5F5A0FA958AF}"/>
              </a:ext>
            </a:extLst>
          </p:cNvPr>
          <p:cNvSpPr txBox="1"/>
          <p:nvPr/>
        </p:nvSpPr>
        <p:spPr>
          <a:xfrm>
            <a:off x="5080142" y="491320"/>
            <a:ext cx="3941028" cy="1569660"/>
          </a:xfrm>
          <a:prstGeom prst="rect">
            <a:avLst/>
          </a:prstGeom>
          <a:noFill/>
        </p:spPr>
        <p:txBody>
          <a:bodyPr wrap="square" rtlCol="0">
            <a:spAutoFit/>
          </a:bodyPr>
          <a:lstStyle/>
          <a:p>
            <a:r>
              <a:rPr lang="es-AR" sz="3200" dirty="0" err="1">
                <a:latin typeface="Arial" panose="020B0604020202020204" pitchFamily="34" charset="0"/>
                <a:cs typeface="Arial" panose="020B0604020202020204" pitchFamily="34" charset="0"/>
              </a:rPr>
              <a:t>Improved</a:t>
            </a:r>
            <a:r>
              <a:rPr lang="es-AR" sz="3200" dirty="0">
                <a:latin typeface="Arial" panose="020B0604020202020204" pitchFamily="34" charset="0"/>
                <a:cs typeface="Arial" panose="020B0604020202020204" pitchFamily="34" charset="0"/>
              </a:rPr>
              <a:t> </a:t>
            </a:r>
            <a:r>
              <a:rPr lang="es-AR" sz="3200" dirty="0" err="1">
                <a:latin typeface="Arial" panose="020B0604020202020204" pitchFamily="34" charset="0"/>
                <a:cs typeface="Arial" panose="020B0604020202020204" pitchFamily="34" charset="0"/>
              </a:rPr>
              <a:t>preclinical</a:t>
            </a:r>
            <a:r>
              <a:rPr lang="es-AR" sz="3200" dirty="0">
                <a:latin typeface="Arial" panose="020B0604020202020204" pitchFamily="34" charset="0"/>
                <a:cs typeface="Arial" panose="020B0604020202020204" pitchFamily="34" charset="0"/>
              </a:rPr>
              <a:t> </a:t>
            </a:r>
            <a:r>
              <a:rPr lang="es-AR" sz="3200" dirty="0" err="1">
                <a:latin typeface="Arial" panose="020B0604020202020204" pitchFamily="34" charset="0"/>
                <a:cs typeface="Arial" panose="020B0604020202020204" pitchFamily="34" charset="0"/>
              </a:rPr>
              <a:t>models</a:t>
            </a:r>
            <a:r>
              <a:rPr lang="es-AR" sz="3200" dirty="0">
                <a:latin typeface="Arial" panose="020B0604020202020204" pitchFamily="34" charset="0"/>
                <a:cs typeface="Arial" panose="020B0604020202020204" pitchFamily="34" charset="0"/>
              </a:rPr>
              <a:t> </a:t>
            </a:r>
            <a:r>
              <a:rPr lang="es-AR" sz="3200" dirty="0" err="1">
                <a:latin typeface="Arial" panose="020B0604020202020204" pitchFamily="34" charset="0"/>
                <a:cs typeface="Arial" panose="020B0604020202020204" pitchFamily="34" charset="0"/>
              </a:rPr>
              <a:t>for</a:t>
            </a:r>
            <a:r>
              <a:rPr lang="es-AR" sz="3200" dirty="0">
                <a:latin typeface="Arial" panose="020B0604020202020204" pitchFamily="34" charset="0"/>
                <a:cs typeface="Arial" panose="020B0604020202020204" pitchFamily="34" charset="0"/>
              </a:rPr>
              <a:t> </a:t>
            </a:r>
            <a:r>
              <a:rPr lang="es-AR" sz="3200" dirty="0" err="1">
                <a:latin typeface="Arial" panose="020B0604020202020204" pitchFamily="34" charset="0"/>
                <a:cs typeface="Arial" panose="020B0604020202020204" pitchFamily="34" charset="0"/>
              </a:rPr>
              <a:t>nanomedicines</a:t>
            </a:r>
            <a:endParaRPr lang="es-AR" sz="3200" dirty="0">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E738C44C-A076-4DDB-9D0D-1995BCD750FE}"/>
              </a:ext>
            </a:extLst>
          </p:cNvPr>
          <p:cNvSpPr/>
          <p:nvPr/>
        </p:nvSpPr>
        <p:spPr>
          <a:xfrm>
            <a:off x="5886630" y="3599884"/>
            <a:ext cx="3100739" cy="1569660"/>
          </a:xfrm>
          <a:prstGeom prst="rect">
            <a:avLst/>
          </a:prstGeom>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3D culture techniques typically do not yet capture the multicellular complexity of tissues</a:t>
            </a:r>
            <a:r>
              <a:rPr lang="en-US" sz="1200" dirty="0">
                <a:solidFill>
                  <a:srgbClr val="FF0000"/>
                </a:solidFill>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lack vasculature</a:t>
            </a:r>
            <a:r>
              <a:rPr lang="en-US" sz="1200" dirty="0">
                <a:solidFill>
                  <a:srgbClr val="000000"/>
                </a:solidFill>
                <a:latin typeface="Arial" panose="020B0604020202020204" pitchFamily="34" charset="0"/>
                <a:cs typeface="Arial" panose="020B0604020202020204" pitchFamily="34" charset="0"/>
              </a:rPr>
              <a:t>, </a:t>
            </a:r>
            <a:r>
              <a:rPr lang="en-US" sz="1200" b="1" dirty="0">
                <a:solidFill>
                  <a:srgbClr val="000000"/>
                </a:solidFill>
                <a:latin typeface="Arial" panose="020B0604020202020204" pitchFamily="34" charset="0"/>
                <a:cs typeface="Arial" panose="020B0604020202020204" pitchFamily="34" charset="0"/>
              </a:rPr>
              <a:t>do not offer precise control over gradients </a:t>
            </a:r>
            <a:r>
              <a:rPr lang="en-US" sz="1200" dirty="0">
                <a:solidFill>
                  <a:srgbClr val="000000"/>
                </a:solidFill>
                <a:latin typeface="Arial" panose="020B0604020202020204" pitchFamily="34" charset="0"/>
                <a:cs typeface="Arial" panose="020B0604020202020204" pitchFamily="34" charset="0"/>
              </a:rPr>
              <a:t>and undergo medium exchange at discrete time points instead of in a continuous manner. </a:t>
            </a:r>
            <a:endParaRPr lang="es-AR" sz="1200" dirty="0">
              <a:latin typeface="Arial" panose="020B0604020202020204" pitchFamily="34" charset="0"/>
              <a:cs typeface="Arial" panose="020B0604020202020204" pitchFamily="34" charset="0"/>
            </a:endParaRPr>
          </a:p>
        </p:txBody>
      </p:sp>
      <p:sp>
        <p:nvSpPr>
          <p:cNvPr id="17" name="Rectángulo 16">
            <a:extLst>
              <a:ext uri="{FF2B5EF4-FFF2-40B4-BE49-F238E27FC236}">
                <a16:creationId xmlns:a16="http://schemas.microsoft.com/office/drawing/2014/main" id="{075ECC11-738E-419A-BEA9-28256A383E6A}"/>
              </a:ext>
            </a:extLst>
          </p:cNvPr>
          <p:cNvSpPr/>
          <p:nvPr/>
        </p:nvSpPr>
        <p:spPr>
          <a:xfrm>
            <a:off x="0" y="6477615"/>
            <a:ext cx="9144000" cy="461665"/>
          </a:xfrm>
          <a:prstGeom prst="rect">
            <a:avLst/>
          </a:prstGeom>
        </p:spPr>
        <p:txBody>
          <a:bodyPr wrap="square">
            <a:spAutoFit/>
          </a:bodyPr>
          <a:lstStyle/>
          <a:p>
            <a:r>
              <a:rPr lang="es-AR" sz="1200" dirty="0" err="1">
                <a:solidFill>
                  <a:srgbClr val="000000"/>
                </a:solidFill>
                <a:latin typeface="Arial" panose="020B0604020202020204" pitchFamily="34" charset="0"/>
                <a:cs typeface="Arial" panose="020B0604020202020204" pitchFamily="34" charset="0"/>
              </a:rPr>
              <a:t>Microfluidic</a:t>
            </a:r>
            <a:r>
              <a:rPr lang="es-AR" sz="1200" dirty="0">
                <a:solidFill>
                  <a:srgbClr val="000000"/>
                </a:solidFill>
                <a:latin typeface="Arial" panose="020B0604020202020204" pitchFamily="34" charset="0"/>
                <a:cs typeface="Arial" panose="020B0604020202020204" pitchFamily="34" charset="0"/>
              </a:rPr>
              <a:t> 3D </a:t>
            </a:r>
            <a:r>
              <a:rPr lang="es-AR" sz="1200" dirty="0" err="1">
                <a:solidFill>
                  <a:srgbClr val="000000"/>
                </a:solidFill>
                <a:latin typeface="Arial" panose="020B0604020202020204" pitchFamily="34" charset="0"/>
                <a:cs typeface="Arial" panose="020B0604020202020204" pitchFamily="34" charset="0"/>
              </a:rPr>
              <a:t>cell</a:t>
            </a:r>
            <a:r>
              <a:rPr lang="es-AR" sz="1200" dirty="0">
                <a:solidFill>
                  <a:srgbClr val="000000"/>
                </a:solidFill>
                <a:latin typeface="Arial" panose="020B0604020202020204" pitchFamily="34" charset="0"/>
                <a:cs typeface="Arial" panose="020B0604020202020204" pitchFamily="34" charset="0"/>
              </a:rPr>
              <a:t> culture: </a:t>
            </a:r>
            <a:r>
              <a:rPr lang="es-AR" sz="1200" dirty="0" err="1">
                <a:solidFill>
                  <a:srgbClr val="000000"/>
                </a:solidFill>
                <a:latin typeface="Arial" panose="020B0604020202020204" pitchFamily="34" charset="0"/>
                <a:cs typeface="Arial" panose="020B0604020202020204" pitchFamily="34" charset="0"/>
              </a:rPr>
              <a:t>from</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tools</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to</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tissue</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models</a:t>
            </a:r>
            <a:r>
              <a:rPr lang="es-AR" sz="1200" dirty="0">
                <a:solidFill>
                  <a:srgbClr val="000000"/>
                </a:solidFill>
                <a:latin typeface="Arial" panose="020B0604020202020204" pitchFamily="34" charset="0"/>
                <a:cs typeface="Arial" panose="020B0604020202020204" pitchFamily="34" charset="0"/>
              </a:rPr>
              <a:t> Vincent van </a:t>
            </a:r>
            <a:r>
              <a:rPr lang="es-AR" sz="1200" dirty="0" err="1">
                <a:solidFill>
                  <a:srgbClr val="000000"/>
                </a:solidFill>
                <a:latin typeface="Arial" panose="020B0604020202020204" pitchFamily="34" charset="0"/>
                <a:cs typeface="Arial" panose="020B0604020202020204" pitchFamily="34" charset="0"/>
              </a:rPr>
              <a:t>Duinen</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Sebastiaan</a:t>
            </a:r>
            <a:r>
              <a:rPr lang="es-AR" sz="1200" dirty="0">
                <a:solidFill>
                  <a:srgbClr val="000000"/>
                </a:solidFill>
                <a:latin typeface="Arial" panose="020B0604020202020204" pitchFamily="34" charset="0"/>
                <a:cs typeface="Arial" panose="020B0604020202020204" pitchFamily="34" charset="0"/>
              </a:rPr>
              <a:t> J </a:t>
            </a:r>
            <a:r>
              <a:rPr lang="es-AR" sz="1200" dirty="0" err="1">
                <a:solidFill>
                  <a:srgbClr val="000000"/>
                </a:solidFill>
                <a:latin typeface="Arial" panose="020B0604020202020204" pitchFamily="34" charset="0"/>
                <a:cs typeface="Arial" panose="020B0604020202020204" pitchFamily="34" charset="0"/>
              </a:rPr>
              <a:t>Trietsch</a:t>
            </a:r>
            <a:r>
              <a:rPr lang="es-AR" sz="1200" dirty="0">
                <a:solidFill>
                  <a:srgbClr val="000000"/>
                </a:solidFill>
                <a:latin typeface="Arial" panose="020B0604020202020204" pitchFamily="34" charset="0"/>
                <a:cs typeface="Arial" panose="020B0604020202020204" pitchFamily="34" charset="0"/>
              </a:rPr>
              <a:t>, Jos </a:t>
            </a:r>
            <a:r>
              <a:rPr lang="es-AR" sz="1200" dirty="0" err="1">
                <a:solidFill>
                  <a:srgbClr val="000000"/>
                </a:solidFill>
                <a:latin typeface="Arial" panose="020B0604020202020204" pitchFamily="34" charset="0"/>
                <a:cs typeface="Arial" panose="020B0604020202020204" pitchFamily="34" charset="0"/>
              </a:rPr>
              <a:t>Joore</a:t>
            </a:r>
            <a:r>
              <a:rPr lang="es-AR" sz="1200" dirty="0">
                <a:solidFill>
                  <a:srgbClr val="000000"/>
                </a:solidFill>
                <a:latin typeface="Arial" panose="020B0604020202020204" pitchFamily="34" charset="0"/>
                <a:cs typeface="Arial" panose="020B0604020202020204" pitchFamily="34" charset="0"/>
              </a:rPr>
              <a:t>, Paul </a:t>
            </a:r>
            <a:r>
              <a:rPr lang="es-AR" sz="1200" dirty="0" err="1">
                <a:solidFill>
                  <a:srgbClr val="000000"/>
                </a:solidFill>
                <a:latin typeface="Arial" panose="020B0604020202020204" pitchFamily="34" charset="0"/>
                <a:cs typeface="Arial" panose="020B0604020202020204" pitchFamily="34" charset="0"/>
              </a:rPr>
              <a:t>Vulto</a:t>
            </a:r>
            <a:r>
              <a:rPr lang="es-AR" sz="1200" dirty="0">
                <a:solidFill>
                  <a:srgbClr val="000000"/>
                </a:solidFill>
                <a:latin typeface="Arial" panose="020B0604020202020204" pitchFamily="34" charset="0"/>
                <a:cs typeface="Arial" panose="020B0604020202020204" pitchFamily="34" charset="0"/>
              </a:rPr>
              <a:t> and Thomas </a:t>
            </a:r>
            <a:r>
              <a:rPr lang="es-AR" sz="1200" dirty="0" err="1">
                <a:solidFill>
                  <a:srgbClr val="000000"/>
                </a:solidFill>
                <a:latin typeface="Arial" panose="020B0604020202020204" pitchFamily="34" charset="0"/>
                <a:cs typeface="Arial" panose="020B0604020202020204" pitchFamily="34" charset="0"/>
              </a:rPr>
              <a:t>Hankemeier</a:t>
            </a:r>
            <a:r>
              <a:rPr lang="es-AR" sz="1200" dirty="0">
                <a:solidFill>
                  <a:srgbClr val="00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Current Opinion in Biotechnology 2015, 35:118–126 </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2720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B676F63-E8D7-4A2F-BD9D-9DE1D8C8CB08}"/>
              </a:ext>
            </a:extLst>
          </p:cNvPr>
          <p:cNvPicPr>
            <a:picLocks noChangeAspect="1"/>
          </p:cNvPicPr>
          <p:nvPr/>
        </p:nvPicPr>
        <p:blipFill>
          <a:blip r:embed="rId2"/>
          <a:stretch>
            <a:fillRect/>
          </a:stretch>
        </p:blipFill>
        <p:spPr>
          <a:xfrm>
            <a:off x="106326" y="3461562"/>
            <a:ext cx="8746768" cy="2247244"/>
          </a:xfrm>
          <a:prstGeom prst="rect">
            <a:avLst/>
          </a:prstGeom>
        </p:spPr>
      </p:pic>
      <p:sp>
        <p:nvSpPr>
          <p:cNvPr id="6" name="CuadroTexto 5">
            <a:extLst>
              <a:ext uri="{FF2B5EF4-FFF2-40B4-BE49-F238E27FC236}">
                <a16:creationId xmlns:a16="http://schemas.microsoft.com/office/drawing/2014/main" id="{38F47499-0645-4C8C-A639-1DDCA43ADBA6}"/>
              </a:ext>
            </a:extLst>
          </p:cNvPr>
          <p:cNvSpPr txBox="1"/>
          <p:nvPr/>
        </p:nvSpPr>
        <p:spPr>
          <a:xfrm>
            <a:off x="-2" y="116929"/>
            <a:ext cx="9143999" cy="769441"/>
          </a:xfrm>
          <a:prstGeom prst="rect">
            <a:avLst/>
          </a:prstGeom>
          <a:solidFill>
            <a:schemeClr val="bg1">
              <a:lumMod val="50000"/>
            </a:schemeClr>
          </a:solidFill>
        </p:spPr>
        <p:txBody>
          <a:bodyPr wrap="square" rtlCol="0">
            <a:spAutoFit/>
          </a:bodyPr>
          <a:lstStyle/>
          <a:p>
            <a:r>
              <a:rPr lang="es-AR" dirty="0">
                <a:latin typeface="Arial" panose="020B0604020202020204" pitchFamily="34" charset="0"/>
                <a:cs typeface="Arial" panose="020B0604020202020204" pitchFamily="34" charset="0"/>
              </a:rPr>
              <a:t> </a:t>
            </a:r>
            <a:r>
              <a:rPr lang="es-AR" sz="4400" b="1" dirty="0" err="1">
                <a:solidFill>
                  <a:srgbClr val="FFFF00"/>
                </a:solidFill>
                <a:latin typeface="Arial" panose="020B0604020202020204" pitchFamily="34" charset="0"/>
                <a:cs typeface="Arial" panose="020B0604020202020204" pitchFamily="34" charset="0"/>
              </a:rPr>
              <a:t>tier</a:t>
            </a:r>
            <a:r>
              <a:rPr lang="es-AR" sz="4400" b="1" dirty="0">
                <a:solidFill>
                  <a:srgbClr val="FFFF00"/>
                </a:solidFill>
                <a:latin typeface="Arial" panose="020B0604020202020204" pitchFamily="34" charset="0"/>
                <a:cs typeface="Arial" panose="020B0604020202020204" pitchFamily="34" charset="0"/>
              </a:rPr>
              <a:t> 3:</a:t>
            </a:r>
            <a:r>
              <a:rPr lang="es-AR" sz="4400" dirty="0">
                <a:solidFill>
                  <a:srgbClr val="FFFF00"/>
                </a:solidFill>
                <a:latin typeface="Arial" panose="020B0604020202020204" pitchFamily="34" charset="0"/>
                <a:cs typeface="Arial" panose="020B0604020202020204" pitchFamily="34" charset="0"/>
              </a:rPr>
              <a:t> 			</a:t>
            </a:r>
            <a:r>
              <a:rPr lang="es-AR" sz="4400" b="1" dirty="0">
                <a:solidFill>
                  <a:schemeClr val="bg1"/>
                </a:solidFill>
                <a:latin typeface="Arial" panose="020B0604020202020204" pitchFamily="34" charset="0"/>
                <a:cs typeface="Arial" panose="020B0604020202020204" pitchFamily="34" charset="0"/>
              </a:rPr>
              <a:t>3-D </a:t>
            </a:r>
            <a:r>
              <a:rPr lang="es-AR" sz="4400" b="1"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s-AR" sz="4400" b="1" dirty="0" err="1">
                <a:solidFill>
                  <a:schemeClr val="bg1"/>
                </a:solidFill>
                <a:latin typeface="Arial" panose="020B0604020202020204" pitchFamily="34" charset="0"/>
                <a:cs typeface="Arial" panose="020B0604020202020204" pitchFamily="34" charset="0"/>
                <a:sym typeface="Symbol" panose="05050102010706020507" pitchFamily="18" charset="2"/>
              </a:rPr>
              <a:t>fluidics</a:t>
            </a:r>
            <a:endParaRPr lang="es-AR" sz="4400" b="1" dirty="0">
              <a:solidFill>
                <a:schemeClr val="bg1"/>
              </a:solidFill>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7A7185F4-38F6-4B2F-A571-FE47A667C3BF}"/>
              </a:ext>
            </a:extLst>
          </p:cNvPr>
          <p:cNvSpPr/>
          <p:nvPr/>
        </p:nvSpPr>
        <p:spPr>
          <a:xfrm>
            <a:off x="106326" y="5836773"/>
            <a:ext cx="9144001" cy="461665"/>
          </a:xfrm>
          <a:prstGeom prst="rect">
            <a:avLst/>
          </a:prstGeom>
        </p:spPr>
        <p:txBody>
          <a:bodyPr wrap="square">
            <a:spAutoFit/>
          </a:bodyPr>
          <a:lstStyle/>
          <a:p>
            <a:r>
              <a:rPr lang="en-US" sz="1200" b="1" dirty="0">
                <a:solidFill>
                  <a:srgbClr val="231F20"/>
                </a:solidFill>
                <a:latin typeface="Arial" panose="020B0604020202020204" pitchFamily="34" charset="0"/>
                <a:cs typeface="Arial" panose="020B0604020202020204" pitchFamily="34" charset="0"/>
              </a:rPr>
              <a:t>Physiologically relevant organs on chips. </a:t>
            </a:r>
            <a:r>
              <a:rPr lang="es-AR" sz="1200" i="1" dirty="0" err="1">
                <a:solidFill>
                  <a:srgbClr val="231F20"/>
                </a:solidFill>
                <a:latin typeface="Arial" panose="020B0604020202020204" pitchFamily="34" charset="0"/>
                <a:cs typeface="Arial" panose="020B0604020202020204" pitchFamily="34" charset="0"/>
              </a:rPr>
              <a:t>Kyungsuk</a:t>
            </a:r>
            <a:r>
              <a:rPr lang="es-AR" sz="1200" i="1" dirty="0">
                <a:solidFill>
                  <a:srgbClr val="231F20"/>
                </a:solidFill>
                <a:latin typeface="Arial" panose="020B0604020202020204" pitchFamily="34" charset="0"/>
                <a:cs typeface="Arial" panose="020B0604020202020204" pitchFamily="34" charset="0"/>
              </a:rPr>
              <a:t> Yum1,2, </a:t>
            </a:r>
            <a:r>
              <a:rPr lang="es-AR" sz="1200" i="1" dirty="0" err="1">
                <a:solidFill>
                  <a:srgbClr val="231F20"/>
                </a:solidFill>
                <a:latin typeface="Arial" panose="020B0604020202020204" pitchFamily="34" charset="0"/>
                <a:cs typeface="Arial" panose="020B0604020202020204" pitchFamily="34" charset="0"/>
              </a:rPr>
              <a:t>Soon</a:t>
            </a:r>
            <a:r>
              <a:rPr lang="es-AR" sz="1200" i="1" dirty="0">
                <a:solidFill>
                  <a:srgbClr val="231F20"/>
                </a:solidFill>
                <a:latin typeface="Arial" panose="020B0604020202020204" pitchFamily="34" charset="0"/>
                <a:cs typeface="Arial" panose="020B0604020202020204" pitchFamily="34" charset="0"/>
              </a:rPr>
              <a:t> </a:t>
            </a:r>
            <a:r>
              <a:rPr lang="es-AR" sz="1200" i="1" dirty="0" err="1">
                <a:solidFill>
                  <a:srgbClr val="231F20"/>
                </a:solidFill>
                <a:latin typeface="Arial" panose="020B0604020202020204" pitchFamily="34" charset="0"/>
                <a:cs typeface="Arial" panose="020B0604020202020204" pitchFamily="34" charset="0"/>
              </a:rPr>
              <a:t>Gweon</a:t>
            </a:r>
            <a:r>
              <a:rPr lang="es-AR" sz="1200" i="1" dirty="0">
                <a:solidFill>
                  <a:srgbClr val="231F20"/>
                </a:solidFill>
                <a:latin typeface="Arial" panose="020B0604020202020204" pitchFamily="34" charset="0"/>
                <a:cs typeface="Arial" panose="020B0604020202020204" pitchFamily="34" charset="0"/>
              </a:rPr>
              <a:t> Hong1, Kevin E. Healy1 and Luke P. Lee1</a:t>
            </a:r>
            <a:r>
              <a:rPr lang="nl-NL" sz="1200" dirty="0">
                <a:latin typeface="Arial" panose="020B0604020202020204" pitchFamily="34" charset="0"/>
                <a:cs typeface="Arial" panose="020B0604020202020204" pitchFamily="34" charset="0"/>
              </a:rPr>
              <a:t>Biotechnol. J. 2014, 9, 16–27</a:t>
            </a:r>
            <a:endParaRPr lang="es-AR" sz="1200" dirty="0">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E943163B-8718-424B-BE11-F99431290F40}"/>
              </a:ext>
            </a:extLst>
          </p:cNvPr>
          <p:cNvSpPr/>
          <p:nvPr/>
        </p:nvSpPr>
        <p:spPr>
          <a:xfrm>
            <a:off x="462514" y="1003906"/>
            <a:ext cx="8218966" cy="1569660"/>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microfluidics </a:t>
            </a:r>
            <a:r>
              <a:rPr lang="en-US" b="1" dirty="0">
                <a:latin typeface="Arial" panose="020B0604020202020204" pitchFamily="34" charset="0"/>
                <a:cs typeface="Arial" panose="020B0604020202020204" pitchFamily="34" charset="0"/>
              </a:rPr>
              <a:t>has the potential to improve both model accuracy and throughput simultaneously, by giving scientists the freedom to tailor the </a:t>
            </a:r>
            <a:r>
              <a:rPr lang="en-US" b="1" dirty="0">
                <a:solidFill>
                  <a:srgbClr val="FF0000"/>
                </a:solidFill>
                <a:latin typeface="Arial" panose="020B0604020202020204" pitchFamily="34" charset="0"/>
                <a:cs typeface="Arial" panose="020B0604020202020204" pitchFamily="34" charset="0"/>
              </a:rPr>
              <a:t>microenvironment</a:t>
            </a:r>
            <a:r>
              <a:rPr lang="en-US" b="1" dirty="0">
                <a:latin typeface="Arial" panose="020B0604020202020204" pitchFamily="34" charset="0"/>
                <a:cs typeface="Arial" panose="020B0604020202020204" pitchFamily="34" charset="0"/>
              </a:rPr>
              <a:t> while also </a:t>
            </a:r>
            <a:r>
              <a:rPr lang="en-US" b="1" dirty="0">
                <a:solidFill>
                  <a:srgbClr val="FF0000"/>
                </a:solidFill>
                <a:latin typeface="Arial" panose="020B0604020202020204" pitchFamily="34" charset="0"/>
                <a:cs typeface="Arial" panose="020B0604020202020204" pitchFamily="34" charset="0"/>
              </a:rPr>
              <a:t>reducing the scale </a:t>
            </a:r>
            <a:r>
              <a:rPr lang="en-US" b="1" dirty="0">
                <a:latin typeface="Arial" panose="020B0604020202020204" pitchFamily="34" charset="0"/>
                <a:cs typeface="Arial" panose="020B0604020202020204" pitchFamily="34" charset="0"/>
              </a:rPr>
              <a:t>of the experimental platform</a:t>
            </a:r>
            <a:r>
              <a:rPr lang="en-US" dirty="0">
                <a:latin typeface="Arial" panose="020B0604020202020204" pitchFamily="34" charset="0"/>
                <a:cs typeface="Arial" panose="020B0604020202020204" pitchFamily="34" charset="0"/>
              </a:rPr>
              <a:t> [realizing the promise of high-throughput capabilities] and  successfully integrating additional </a:t>
            </a:r>
            <a:r>
              <a:rPr lang="es-AR" dirty="0" err="1">
                <a:latin typeface="Arial" panose="020B0604020202020204" pitchFamily="34" charset="0"/>
                <a:cs typeface="Arial" panose="020B0604020202020204" pitchFamily="34" charset="0"/>
              </a:rPr>
              <a:t>functionality</a:t>
            </a:r>
            <a:endParaRPr lang="es-AR" dirty="0"/>
          </a:p>
        </p:txBody>
      </p:sp>
      <p:sp>
        <p:nvSpPr>
          <p:cNvPr id="10" name="Rectángulo 9">
            <a:extLst>
              <a:ext uri="{FF2B5EF4-FFF2-40B4-BE49-F238E27FC236}">
                <a16:creationId xmlns:a16="http://schemas.microsoft.com/office/drawing/2014/main" id="{46FD517F-8D70-4957-BEC1-139714844770}"/>
              </a:ext>
            </a:extLst>
          </p:cNvPr>
          <p:cNvSpPr/>
          <p:nvPr/>
        </p:nvSpPr>
        <p:spPr>
          <a:xfrm>
            <a:off x="462513" y="2413338"/>
            <a:ext cx="8218965" cy="1200329"/>
          </a:xfrm>
          <a:prstGeom prst="rect">
            <a:avLst/>
          </a:prstGeom>
        </p:spPr>
        <p:txBody>
          <a:bodyPr wrap="square">
            <a:spAutoFit/>
          </a:bodyPr>
          <a:lstStyle/>
          <a:p>
            <a:pPr algn="ctr"/>
            <a:r>
              <a:rPr lang="en-US" dirty="0">
                <a:solidFill>
                  <a:srgbClr val="0000FF"/>
                </a:solidFill>
                <a:latin typeface="Arial" panose="020B0604020202020204" pitchFamily="34" charset="0"/>
                <a:cs typeface="Arial" panose="020B0604020202020204" pitchFamily="34" charset="0"/>
              </a:rPr>
              <a:t>Today, the three most important drivers for the use of microfluidic techniques in 3D cell culture are: (</a:t>
            </a:r>
            <a:r>
              <a:rPr lang="en-US" dirty="0" err="1">
                <a:solidFill>
                  <a:srgbClr val="0000FF"/>
                </a:solidFill>
                <a:latin typeface="Arial" panose="020B0604020202020204" pitchFamily="34" charset="0"/>
                <a:cs typeface="Arial" panose="020B0604020202020204" pitchFamily="34" charset="0"/>
              </a:rPr>
              <a:t>i</a:t>
            </a:r>
            <a:r>
              <a:rPr lang="en-US" dirty="0">
                <a:solidFill>
                  <a:srgbClr val="0000FF"/>
                </a:solidFill>
                <a:latin typeface="Arial" panose="020B0604020202020204" pitchFamily="34" charset="0"/>
                <a:cs typeface="Arial" panose="020B0604020202020204" pitchFamily="34" charset="0"/>
              </a:rPr>
              <a:t>) The ability of co-culturing cells in a spatially controlled manner (ii) Generation of and control over (signaling) gradients. (iii) The integration of perfusion/flow. </a:t>
            </a:r>
            <a:endParaRPr lang="es-AR" dirty="0">
              <a:solidFill>
                <a:srgbClr val="0000FF"/>
              </a:solidFill>
            </a:endParaRPr>
          </a:p>
        </p:txBody>
      </p:sp>
    </p:spTree>
    <p:extLst>
      <p:ext uri="{BB962C8B-B14F-4D97-AF65-F5344CB8AC3E}">
        <p14:creationId xmlns:p14="http://schemas.microsoft.com/office/powerpoint/2010/main" val="21613863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F09B1C9-258A-490E-AF97-EB209FE58266}"/>
              </a:ext>
            </a:extLst>
          </p:cNvPr>
          <p:cNvSpPr/>
          <p:nvPr/>
        </p:nvSpPr>
        <p:spPr>
          <a:xfrm>
            <a:off x="647270" y="6193681"/>
            <a:ext cx="7849457"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Architecture in 3D cell culture: An essential feature for in vitro toxicology. </a:t>
            </a:r>
            <a:r>
              <a:rPr lang="it-IT" sz="1200" dirty="0">
                <a:latin typeface="Arial" panose="020B0604020202020204" pitchFamily="34" charset="0"/>
                <a:cs typeface="Arial" panose="020B0604020202020204" pitchFamily="34" charset="0"/>
              </a:rPr>
              <a:t>Lelièvre, S.A., Toxicology in Vitro (2017)</a:t>
            </a:r>
            <a:endParaRPr lang="es-AR" sz="1200"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1FFEA6AC-807C-4B87-9DF4-7FCC4B7D0F88}"/>
              </a:ext>
            </a:extLst>
          </p:cNvPr>
          <p:cNvSpPr txBox="1"/>
          <p:nvPr/>
        </p:nvSpPr>
        <p:spPr>
          <a:xfrm>
            <a:off x="-2" y="116929"/>
            <a:ext cx="9143999" cy="769441"/>
          </a:xfrm>
          <a:prstGeom prst="rect">
            <a:avLst/>
          </a:prstGeom>
          <a:solidFill>
            <a:schemeClr val="bg1">
              <a:lumMod val="50000"/>
            </a:schemeClr>
          </a:solidFill>
        </p:spPr>
        <p:txBody>
          <a:bodyPr wrap="square" rtlCol="0">
            <a:spAutoFit/>
          </a:bodyPr>
          <a:lstStyle/>
          <a:p>
            <a:r>
              <a:rPr lang="es-AR" dirty="0">
                <a:latin typeface="Arial" panose="020B0604020202020204" pitchFamily="34" charset="0"/>
                <a:cs typeface="Arial" panose="020B0604020202020204" pitchFamily="34" charset="0"/>
              </a:rPr>
              <a:t> </a:t>
            </a:r>
            <a:r>
              <a:rPr lang="es-AR" sz="4400" b="1" dirty="0" err="1">
                <a:solidFill>
                  <a:srgbClr val="FFFF00"/>
                </a:solidFill>
                <a:latin typeface="Arial" panose="020B0604020202020204" pitchFamily="34" charset="0"/>
                <a:cs typeface="Arial" panose="020B0604020202020204" pitchFamily="34" charset="0"/>
              </a:rPr>
              <a:t>tier</a:t>
            </a:r>
            <a:r>
              <a:rPr lang="es-AR" sz="4400" b="1" dirty="0">
                <a:solidFill>
                  <a:srgbClr val="FFFF00"/>
                </a:solidFill>
                <a:latin typeface="Arial" panose="020B0604020202020204" pitchFamily="34" charset="0"/>
                <a:cs typeface="Arial" panose="020B0604020202020204" pitchFamily="34" charset="0"/>
              </a:rPr>
              <a:t> 3:</a:t>
            </a:r>
            <a:r>
              <a:rPr lang="es-AR" sz="4400" dirty="0">
                <a:solidFill>
                  <a:srgbClr val="FFFF00"/>
                </a:solidFill>
                <a:latin typeface="Arial" panose="020B0604020202020204" pitchFamily="34" charset="0"/>
                <a:cs typeface="Arial" panose="020B0604020202020204" pitchFamily="34" charset="0"/>
              </a:rPr>
              <a:t> 			</a:t>
            </a:r>
            <a:r>
              <a:rPr lang="es-AR" sz="4400" b="1" dirty="0">
                <a:solidFill>
                  <a:schemeClr val="bg1"/>
                </a:solidFill>
                <a:latin typeface="Arial" panose="020B0604020202020204" pitchFamily="34" charset="0"/>
                <a:cs typeface="Arial" panose="020B0604020202020204" pitchFamily="34" charset="0"/>
              </a:rPr>
              <a:t>3-D </a:t>
            </a:r>
            <a:r>
              <a:rPr lang="es-AR" sz="4400" b="1"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s-AR" sz="4400" b="1" dirty="0" err="1">
                <a:solidFill>
                  <a:schemeClr val="bg1"/>
                </a:solidFill>
                <a:latin typeface="Arial" panose="020B0604020202020204" pitchFamily="34" charset="0"/>
                <a:cs typeface="Arial" panose="020B0604020202020204" pitchFamily="34" charset="0"/>
                <a:sym typeface="Symbol" panose="05050102010706020507" pitchFamily="18" charset="2"/>
              </a:rPr>
              <a:t>fluidics</a:t>
            </a:r>
            <a:endParaRPr lang="es-AR" sz="4400" b="1" dirty="0">
              <a:solidFill>
                <a:schemeClr val="bg1"/>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00907A8B-1C8C-4EBE-BC47-C751FE786FB7}"/>
              </a:ext>
            </a:extLst>
          </p:cNvPr>
          <p:cNvSpPr/>
          <p:nvPr/>
        </p:nvSpPr>
        <p:spPr>
          <a:xfrm>
            <a:off x="647270" y="1175995"/>
            <a:ext cx="7849457" cy="2400657"/>
          </a:xfrm>
          <a:prstGeom prst="rect">
            <a:avLst/>
          </a:prstGeom>
        </p:spPr>
        <p:txBody>
          <a:bodyPr wrap="square">
            <a:spAutoFit/>
          </a:bodyPr>
          <a:lstStyle/>
          <a:p>
            <a:pPr algn="just"/>
            <a:r>
              <a:rPr lang="en-US" sz="2400" b="1" dirty="0">
                <a:solidFill>
                  <a:srgbClr val="FF0000"/>
                </a:solidFill>
                <a:latin typeface="Arial" panose="020B0604020202020204" pitchFamily="34" charset="0"/>
                <a:cs typeface="Arial" panose="020B0604020202020204" pitchFamily="34" charset="0"/>
              </a:rPr>
              <a:t>Chemical gradients </a:t>
            </a:r>
            <a:r>
              <a:rPr lang="en-US" dirty="0">
                <a:latin typeface="Arial" panose="020B0604020202020204" pitchFamily="34" charset="0"/>
                <a:cs typeface="Arial" panose="020B0604020202020204" pitchFamily="34" charset="0"/>
              </a:rPr>
              <a:t>exist naturally due to diffusion, whereas </a:t>
            </a:r>
            <a:r>
              <a:rPr lang="en-US" b="1" dirty="0">
                <a:solidFill>
                  <a:srgbClr val="0000FF"/>
                </a:solidFill>
                <a:latin typeface="Arial" panose="020B0604020202020204" pitchFamily="34" charset="0"/>
                <a:cs typeface="Arial" panose="020B0604020202020204" pitchFamily="34" charset="0"/>
              </a:rPr>
              <a:t>gradients in matrix stiffness or ECM composition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are intrinsically built into the heterogeneity of the tissue structure.</a:t>
            </a:r>
          </a:p>
          <a:p>
            <a:pPr algn="just"/>
            <a:r>
              <a:rPr lang="en-US" b="1" dirty="0">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chemotactic</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(cell motility in presence of chemical gradient), </a:t>
            </a:r>
            <a:r>
              <a:rPr lang="en-US" b="1" dirty="0">
                <a:solidFill>
                  <a:srgbClr val="0000FF"/>
                </a:solidFill>
                <a:latin typeface="Arial" panose="020B0604020202020204" pitchFamily="34" charset="0"/>
                <a:cs typeface="Arial" panose="020B0604020202020204" pitchFamily="34" charset="0"/>
              </a:rPr>
              <a:t>durotactic</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(cell motility in presence of substrate stiffness gradient), and </a:t>
            </a:r>
            <a:r>
              <a:rPr lang="en-US" b="1" dirty="0" err="1">
                <a:solidFill>
                  <a:srgbClr val="00B050"/>
                </a:solidFill>
                <a:latin typeface="Arial" panose="020B0604020202020204" pitchFamily="34" charset="0"/>
                <a:cs typeface="Arial" panose="020B0604020202020204" pitchFamily="34" charset="0"/>
              </a:rPr>
              <a:t>haptotactic</a:t>
            </a:r>
            <a:r>
              <a:rPr lang="en-US" dirty="0">
                <a:latin typeface="Arial" panose="020B0604020202020204" pitchFamily="34" charset="0"/>
                <a:cs typeface="Arial" panose="020B0604020202020204" pitchFamily="34" charset="0"/>
              </a:rPr>
              <a:t> (cell motility in presence of gradient of surface-bound ligands)]</a:t>
            </a:r>
            <a:r>
              <a:rPr lang="en-US" b="1" dirty="0">
                <a:latin typeface="Arial" panose="020B0604020202020204" pitchFamily="34" charset="0"/>
                <a:cs typeface="Arial" panose="020B0604020202020204" pitchFamily="34" charset="0"/>
              </a:rPr>
              <a:t> </a:t>
            </a:r>
          </a:p>
          <a:p>
            <a:pPr algn="ctr"/>
            <a:r>
              <a:rPr lang="en-US" b="1" dirty="0">
                <a:latin typeface="Arial" panose="020B0604020202020204" pitchFamily="34" charset="0"/>
                <a:cs typeface="Arial" panose="020B0604020202020204" pitchFamily="34" charset="0"/>
              </a:rPr>
              <a:t>gradients have an important role in migration, angiogenesis, and tumorigenesis </a:t>
            </a:r>
            <a:endParaRPr lang="es-AR" dirty="0"/>
          </a:p>
        </p:txBody>
      </p:sp>
      <p:pic>
        <p:nvPicPr>
          <p:cNvPr id="9" name="Imagen 8">
            <a:extLst>
              <a:ext uri="{FF2B5EF4-FFF2-40B4-BE49-F238E27FC236}">
                <a16:creationId xmlns:a16="http://schemas.microsoft.com/office/drawing/2014/main" id="{11CF6A07-A486-47D5-A418-F66A36B89BD5}"/>
              </a:ext>
            </a:extLst>
          </p:cNvPr>
          <p:cNvPicPr>
            <a:picLocks noChangeAspect="1"/>
          </p:cNvPicPr>
          <p:nvPr/>
        </p:nvPicPr>
        <p:blipFill>
          <a:blip r:embed="rId2"/>
          <a:stretch>
            <a:fillRect/>
          </a:stretch>
        </p:blipFill>
        <p:spPr>
          <a:xfrm>
            <a:off x="4662158" y="3777656"/>
            <a:ext cx="4242835" cy="1556063"/>
          </a:xfrm>
          <a:prstGeom prst="rect">
            <a:avLst/>
          </a:prstGeom>
        </p:spPr>
      </p:pic>
      <p:sp>
        <p:nvSpPr>
          <p:cNvPr id="10" name="Rectángulo 9">
            <a:extLst>
              <a:ext uri="{FF2B5EF4-FFF2-40B4-BE49-F238E27FC236}">
                <a16:creationId xmlns:a16="http://schemas.microsoft.com/office/drawing/2014/main" id="{2ED7C0B6-4D15-445B-AA31-A05694637B3C}"/>
              </a:ext>
            </a:extLst>
          </p:cNvPr>
          <p:cNvSpPr/>
          <p:nvPr/>
        </p:nvSpPr>
        <p:spPr>
          <a:xfrm>
            <a:off x="239007" y="3503399"/>
            <a:ext cx="4572000" cy="2031325"/>
          </a:xfrm>
          <a:prstGeom prst="rect">
            <a:avLst/>
          </a:prstGeom>
        </p:spPr>
        <p:txBody>
          <a:bodyPr>
            <a:spAutoFit/>
          </a:bodyPr>
          <a:lstStyle/>
          <a:p>
            <a:r>
              <a:rPr lang="en-US" dirty="0">
                <a:solidFill>
                  <a:srgbClr val="000000"/>
                </a:solidFill>
                <a:latin typeface="Arial" panose="020B0604020202020204" pitchFamily="34" charset="0"/>
                <a:cs typeface="Arial" panose="020B0604020202020204" pitchFamily="34" charset="0"/>
              </a:rPr>
              <a:t>both flow and subtle mechanical tissue stimuli, including peristaltic movements associated with the gut or mechanically active ‘breathing’ alveolar–capillary interface representing the human lung, for creating both physiological </a:t>
            </a:r>
            <a:r>
              <a:rPr lang="es-AR" dirty="0">
                <a:solidFill>
                  <a:srgbClr val="000000"/>
                </a:solidFill>
                <a:latin typeface="Arial" panose="020B0604020202020204" pitchFamily="34" charset="0"/>
                <a:cs typeface="Arial" panose="020B0604020202020204" pitchFamily="34" charset="0"/>
              </a:rPr>
              <a:t>and </a:t>
            </a:r>
            <a:r>
              <a:rPr lang="es-AR" dirty="0" err="1">
                <a:solidFill>
                  <a:srgbClr val="000000"/>
                </a:solidFill>
                <a:latin typeface="Arial" panose="020B0604020202020204" pitchFamily="34" charset="0"/>
                <a:cs typeface="Arial" panose="020B0604020202020204" pitchFamily="34" charset="0"/>
              </a:rPr>
              <a:t>pathophysiological</a:t>
            </a:r>
            <a:r>
              <a:rPr lang="es-AR" dirty="0">
                <a:solidFill>
                  <a:srgbClr val="000000"/>
                </a:solidFill>
                <a:latin typeface="Arial" panose="020B0604020202020204" pitchFamily="34" charset="0"/>
                <a:cs typeface="Arial" panose="020B0604020202020204" pitchFamily="34" charset="0"/>
              </a:rPr>
              <a:t> </a:t>
            </a:r>
            <a:r>
              <a:rPr lang="es-AR" dirty="0" err="1">
                <a:solidFill>
                  <a:srgbClr val="000000"/>
                </a:solidFill>
                <a:latin typeface="Arial" panose="020B0604020202020204" pitchFamily="34" charset="0"/>
                <a:cs typeface="Arial" panose="020B0604020202020204" pitchFamily="34" charset="0"/>
              </a:rPr>
              <a:t>tissue</a:t>
            </a:r>
            <a:r>
              <a:rPr lang="es-AR" dirty="0">
                <a:solidFill>
                  <a:srgbClr val="000000"/>
                </a:solidFill>
                <a:latin typeface="Arial" panose="020B0604020202020204" pitchFamily="34" charset="0"/>
                <a:cs typeface="Arial" panose="020B0604020202020204" pitchFamily="34" charset="0"/>
              </a:rPr>
              <a:t> </a:t>
            </a:r>
            <a:r>
              <a:rPr lang="es-AR" dirty="0" err="1">
                <a:solidFill>
                  <a:srgbClr val="000000"/>
                </a:solidFill>
                <a:latin typeface="Arial" panose="020B0604020202020204" pitchFamily="34" charset="0"/>
                <a:cs typeface="Arial" panose="020B0604020202020204" pitchFamily="34" charset="0"/>
              </a:rPr>
              <a:t>equivalents</a:t>
            </a:r>
            <a:endParaRPr lang="es-AR" dirty="0"/>
          </a:p>
        </p:txBody>
      </p:sp>
    </p:spTree>
    <p:extLst>
      <p:ext uri="{BB962C8B-B14F-4D97-AF65-F5344CB8AC3E}">
        <p14:creationId xmlns:p14="http://schemas.microsoft.com/office/powerpoint/2010/main" val="27566215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3F637CE-A855-46D7-88A0-9FE8EF51F3D0}"/>
              </a:ext>
            </a:extLst>
          </p:cNvPr>
          <p:cNvPicPr>
            <a:picLocks noChangeAspect="1"/>
          </p:cNvPicPr>
          <p:nvPr/>
        </p:nvPicPr>
        <p:blipFill>
          <a:blip r:embed="rId2"/>
          <a:stretch>
            <a:fillRect/>
          </a:stretch>
        </p:blipFill>
        <p:spPr>
          <a:xfrm>
            <a:off x="1357192" y="941109"/>
            <a:ext cx="2719766" cy="4975781"/>
          </a:xfrm>
          <a:prstGeom prst="rect">
            <a:avLst/>
          </a:prstGeom>
        </p:spPr>
      </p:pic>
      <p:sp>
        <p:nvSpPr>
          <p:cNvPr id="5" name="Rectángulo 4">
            <a:extLst>
              <a:ext uri="{FF2B5EF4-FFF2-40B4-BE49-F238E27FC236}">
                <a16:creationId xmlns:a16="http://schemas.microsoft.com/office/drawing/2014/main" id="{F5EA8015-9D3D-4552-9720-4FC01D4D3557}"/>
              </a:ext>
            </a:extLst>
          </p:cNvPr>
          <p:cNvSpPr/>
          <p:nvPr/>
        </p:nvSpPr>
        <p:spPr>
          <a:xfrm>
            <a:off x="3984171" y="1727874"/>
            <a:ext cx="4572000" cy="2862322"/>
          </a:xfrm>
          <a:prstGeom prst="rect">
            <a:avLst/>
          </a:prstGeom>
        </p:spPr>
        <p:txBody>
          <a:bodyPr>
            <a:spAutoFit/>
          </a:bodyPr>
          <a:lstStyle/>
          <a:p>
            <a:r>
              <a:rPr lang="es-AR" dirty="0">
                <a:latin typeface="Arial" panose="020B0604020202020204" pitchFamily="34" charset="0"/>
                <a:cs typeface="Arial" panose="020B0604020202020204" pitchFamily="34" charset="0"/>
              </a:rPr>
              <a:t>PDMS-</a:t>
            </a:r>
            <a:r>
              <a:rPr lang="es-AR" dirty="0" err="1">
                <a:latin typeface="Arial" panose="020B0604020202020204" pitchFamily="34" charset="0"/>
                <a:cs typeface="Arial" panose="020B0604020202020204" pitchFamily="34" charset="0"/>
              </a:rPr>
              <a:t>based</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microfluidic</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device</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containing</a:t>
            </a:r>
            <a:r>
              <a:rPr lang="es-AR" dirty="0">
                <a:latin typeface="Arial" panose="020B0604020202020204" pitchFamily="34" charset="0"/>
                <a:cs typeface="Arial" panose="020B0604020202020204" pitchFamily="34" charset="0"/>
              </a:rPr>
              <a:t> a </a:t>
            </a:r>
            <a:r>
              <a:rPr lang="es-AR" dirty="0" err="1">
                <a:latin typeface="Arial" panose="020B0604020202020204" pitchFamily="34" charset="0"/>
                <a:cs typeface="Arial" panose="020B0604020202020204" pitchFamily="34" charset="0"/>
              </a:rPr>
              <a:t>porous</a:t>
            </a:r>
            <a:r>
              <a:rPr lang="es-AR" dirty="0">
                <a:latin typeface="Arial" panose="020B0604020202020204" pitchFamily="34" charset="0"/>
                <a:cs typeface="Arial" panose="020B0604020202020204" pitchFamily="34" charset="0"/>
              </a:rPr>
              <a:t> polyester</a:t>
            </a:r>
          </a:p>
          <a:p>
            <a:r>
              <a:rPr lang="en-US" dirty="0">
                <a:latin typeface="Arial" panose="020B0604020202020204" pitchFamily="34" charset="0"/>
                <a:cs typeface="Arial" panose="020B0604020202020204" pitchFamily="34" charset="0"/>
              </a:rPr>
              <a:t>membrane for supporting growth of endothelial cells. Device</a:t>
            </a:r>
          </a:p>
          <a:p>
            <a:r>
              <a:rPr lang="en-US" dirty="0">
                <a:latin typeface="Arial" panose="020B0604020202020204" pitchFamily="34" charset="0"/>
                <a:cs typeface="Arial" panose="020B0604020202020204" pitchFamily="34" charset="0"/>
              </a:rPr>
              <a:t>was used to study adhesion of cancer cells on the endothelium in</a:t>
            </a:r>
          </a:p>
          <a:p>
            <a:r>
              <a:rPr lang="en-US" dirty="0">
                <a:latin typeface="Arial" panose="020B0604020202020204" pitchFamily="34" charset="0"/>
                <a:cs typeface="Arial" panose="020B0604020202020204" pitchFamily="34" charset="0"/>
              </a:rPr>
              <a:t>the presence of chemokines released on the basolateral side of the</a:t>
            </a:r>
          </a:p>
          <a:p>
            <a:r>
              <a:rPr lang="en-US" dirty="0">
                <a:latin typeface="Arial" panose="020B0604020202020204" pitchFamily="34" charset="0"/>
                <a:cs typeface="Arial" panose="020B0604020202020204" pitchFamily="34" charset="0"/>
              </a:rPr>
              <a:t>endothelium. (Open access: Song et al., </a:t>
            </a:r>
            <a:r>
              <a:rPr lang="en-US" dirty="0" err="1">
                <a:latin typeface="Arial" panose="020B0604020202020204" pitchFamily="34" charset="0"/>
                <a:cs typeface="Arial" panose="020B0604020202020204" pitchFamily="34" charset="0"/>
              </a:rPr>
              <a:t>PLoS</a:t>
            </a:r>
            <a:r>
              <a:rPr lang="en-US" dirty="0">
                <a:latin typeface="Arial" panose="020B0604020202020204" pitchFamily="34" charset="0"/>
                <a:cs typeface="Arial" panose="020B0604020202020204" pitchFamily="34" charset="0"/>
              </a:rPr>
              <a:t> One, 2009, 4(6); 5756.)</a:t>
            </a:r>
            <a:endParaRPr lang="es-AR"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6C2B334F-AFBE-47F7-A78F-BDA8356BCA24}"/>
              </a:ext>
            </a:extLst>
          </p:cNvPr>
          <p:cNvSpPr/>
          <p:nvPr/>
        </p:nvSpPr>
        <p:spPr>
          <a:xfrm>
            <a:off x="3984171" y="5224392"/>
            <a:ext cx="4572000" cy="1384995"/>
          </a:xfrm>
          <a:prstGeom prst="rect">
            <a:avLst/>
          </a:prstGeom>
        </p:spPr>
        <p:txBody>
          <a:bodyPr>
            <a:spAutoFit/>
          </a:bodyPr>
          <a:lstStyle/>
          <a:p>
            <a:pPr algn="just"/>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usefulness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of</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this</a:t>
            </a:r>
            <a:r>
              <a:rPr lang="es-A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arrangement lies in the in vivo-like organization of the endothelium into luminal and abluminal compartments separated by a membrane that mimics the basal lamina. Such compartmentalization is potentially useful for coculture studies that involve communication between endothelial cells and neighboring cells from the stromal or smooth muscle layers.</a:t>
            </a:r>
            <a:endParaRPr lang="es-AR" sz="12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AD992AD4-CC4A-43CD-BB00-489518FB529A}"/>
              </a:ext>
            </a:extLst>
          </p:cNvPr>
          <p:cNvSpPr txBox="1"/>
          <p:nvPr/>
        </p:nvSpPr>
        <p:spPr>
          <a:xfrm>
            <a:off x="-2" y="116929"/>
            <a:ext cx="9143999" cy="769441"/>
          </a:xfrm>
          <a:prstGeom prst="rect">
            <a:avLst/>
          </a:prstGeom>
          <a:solidFill>
            <a:schemeClr val="bg1">
              <a:lumMod val="50000"/>
            </a:schemeClr>
          </a:solidFill>
        </p:spPr>
        <p:txBody>
          <a:bodyPr wrap="square" rtlCol="0">
            <a:spAutoFit/>
          </a:bodyPr>
          <a:lstStyle/>
          <a:p>
            <a:r>
              <a:rPr lang="es-AR" dirty="0">
                <a:latin typeface="Arial" panose="020B0604020202020204" pitchFamily="34" charset="0"/>
                <a:cs typeface="Arial" panose="020B0604020202020204" pitchFamily="34" charset="0"/>
              </a:rPr>
              <a:t> </a:t>
            </a:r>
            <a:r>
              <a:rPr lang="es-AR" sz="4400" b="1" dirty="0" err="1">
                <a:solidFill>
                  <a:srgbClr val="FFFF00"/>
                </a:solidFill>
                <a:latin typeface="Arial" panose="020B0604020202020204" pitchFamily="34" charset="0"/>
                <a:cs typeface="Arial" panose="020B0604020202020204" pitchFamily="34" charset="0"/>
              </a:rPr>
              <a:t>tier</a:t>
            </a:r>
            <a:r>
              <a:rPr lang="es-AR" sz="4400" b="1" dirty="0">
                <a:solidFill>
                  <a:srgbClr val="FFFF00"/>
                </a:solidFill>
                <a:latin typeface="Arial" panose="020B0604020202020204" pitchFamily="34" charset="0"/>
                <a:cs typeface="Arial" panose="020B0604020202020204" pitchFamily="34" charset="0"/>
              </a:rPr>
              <a:t> 3:</a:t>
            </a:r>
            <a:r>
              <a:rPr lang="es-AR" sz="4400" dirty="0">
                <a:solidFill>
                  <a:srgbClr val="FFFF00"/>
                </a:solidFill>
                <a:latin typeface="Arial" panose="020B0604020202020204" pitchFamily="34" charset="0"/>
                <a:cs typeface="Arial" panose="020B0604020202020204" pitchFamily="34" charset="0"/>
              </a:rPr>
              <a:t> 			</a:t>
            </a:r>
            <a:r>
              <a:rPr lang="es-AR" sz="4400" b="1" dirty="0">
                <a:solidFill>
                  <a:schemeClr val="bg1"/>
                </a:solidFill>
                <a:latin typeface="Arial" panose="020B0604020202020204" pitchFamily="34" charset="0"/>
                <a:cs typeface="Arial" panose="020B0604020202020204" pitchFamily="34" charset="0"/>
              </a:rPr>
              <a:t>3-D </a:t>
            </a:r>
            <a:r>
              <a:rPr lang="es-AR" sz="4400" b="1"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s-AR" sz="4400" b="1" dirty="0" err="1">
                <a:solidFill>
                  <a:schemeClr val="bg1"/>
                </a:solidFill>
                <a:latin typeface="Arial" panose="020B0604020202020204" pitchFamily="34" charset="0"/>
                <a:cs typeface="Arial" panose="020B0604020202020204" pitchFamily="34" charset="0"/>
                <a:sym typeface="Symbol" panose="05050102010706020507" pitchFamily="18" charset="2"/>
              </a:rPr>
              <a:t>fluidics</a:t>
            </a:r>
            <a:endParaRPr lang="es-AR"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22070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B568333-8BD7-43D0-B6AF-CA136BF50387}"/>
              </a:ext>
            </a:extLst>
          </p:cNvPr>
          <p:cNvSpPr/>
          <p:nvPr/>
        </p:nvSpPr>
        <p:spPr>
          <a:xfrm>
            <a:off x="0" y="6396335"/>
            <a:ext cx="9144000" cy="461665"/>
          </a:xfrm>
          <a:prstGeom prst="rect">
            <a:avLst/>
          </a:prstGeom>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Tubeless microfluidic angiogenesis assay with three-dimensional </a:t>
            </a:r>
            <a:r>
              <a:rPr lang="es-AR" sz="1200" dirty="0" err="1">
                <a:solidFill>
                  <a:srgbClr val="000000"/>
                </a:solidFill>
                <a:latin typeface="Arial" panose="020B0604020202020204" pitchFamily="34" charset="0"/>
                <a:cs typeface="Arial" panose="020B0604020202020204" pitchFamily="34" charset="0"/>
              </a:rPr>
              <a:t>endothelial-lined</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microvessels</a:t>
            </a:r>
            <a:r>
              <a:rPr lang="es-AR" sz="1200" dirty="0">
                <a:solidFill>
                  <a:srgbClr val="000000"/>
                </a:solidFill>
                <a:latin typeface="Arial" panose="020B0604020202020204" pitchFamily="34" charset="0"/>
                <a:cs typeface="Arial" panose="020B0604020202020204" pitchFamily="34" charset="0"/>
              </a:rPr>
              <a:t>. Lauren L. </a:t>
            </a:r>
            <a:r>
              <a:rPr lang="es-AR" sz="1200" dirty="0" err="1">
                <a:solidFill>
                  <a:srgbClr val="000000"/>
                </a:solidFill>
                <a:latin typeface="Arial" panose="020B0604020202020204" pitchFamily="34" charset="0"/>
                <a:cs typeface="Arial" panose="020B0604020202020204" pitchFamily="34" charset="0"/>
              </a:rPr>
              <a:t>Bischel</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66"/>
                </a:solidFill>
                <a:latin typeface="Arial" panose="020B0604020202020204" pitchFamily="34" charset="0"/>
                <a:cs typeface="Arial" panose="020B0604020202020204" pitchFamily="34" charset="0"/>
              </a:rPr>
              <a:t>a</a:t>
            </a:r>
            <a:r>
              <a:rPr lang="es-AR" sz="1200" dirty="0" err="1">
                <a:solidFill>
                  <a:srgbClr val="000000"/>
                </a:solidFill>
                <a:latin typeface="Arial" panose="020B0604020202020204" pitchFamily="34" charset="0"/>
                <a:cs typeface="Arial" panose="020B0604020202020204" pitchFamily="34" charset="0"/>
              </a:rPr>
              <a:t>,</a:t>
            </a:r>
            <a:r>
              <a:rPr lang="es-AR" sz="1200" dirty="0" err="1">
                <a:solidFill>
                  <a:srgbClr val="000066"/>
                </a:solidFill>
                <a:latin typeface="Arial" panose="020B0604020202020204" pitchFamily="34" charset="0"/>
                <a:cs typeface="Arial" panose="020B0604020202020204" pitchFamily="34" charset="0"/>
              </a:rPr>
              <a:t>b</a:t>
            </a:r>
            <a:r>
              <a:rPr lang="es-AR" sz="1200" dirty="0">
                <a:solidFill>
                  <a:srgbClr val="000000"/>
                </a:solidFill>
                <a:latin typeface="Arial" panose="020B0604020202020204" pitchFamily="34" charset="0"/>
                <a:cs typeface="Arial" panose="020B0604020202020204" pitchFamily="34" charset="0"/>
              </a:rPr>
              <a:t>, Edmond W.K. Young </a:t>
            </a:r>
            <a:r>
              <a:rPr lang="es-AR" sz="1200" dirty="0" err="1">
                <a:solidFill>
                  <a:srgbClr val="000066"/>
                </a:solidFill>
                <a:latin typeface="Arial" panose="020B0604020202020204" pitchFamily="34" charset="0"/>
                <a:cs typeface="Arial" panose="020B0604020202020204" pitchFamily="34" charset="0"/>
              </a:rPr>
              <a:t>a</a:t>
            </a:r>
            <a:r>
              <a:rPr lang="es-AR" sz="1200" dirty="0" err="1">
                <a:solidFill>
                  <a:srgbClr val="000000"/>
                </a:solidFill>
                <a:latin typeface="Arial" panose="020B0604020202020204" pitchFamily="34" charset="0"/>
                <a:cs typeface="Arial" panose="020B0604020202020204" pitchFamily="34" charset="0"/>
              </a:rPr>
              <a:t>,</a:t>
            </a:r>
            <a:r>
              <a:rPr lang="es-AR" sz="1200" dirty="0" err="1">
                <a:solidFill>
                  <a:srgbClr val="000066"/>
                </a:solidFill>
                <a:latin typeface="Arial" panose="020B0604020202020204" pitchFamily="34" charset="0"/>
                <a:cs typeface="Arial" panose="020B0604020202020204" pitchFamily="34" charset="0"/>
              </a:rPr>
              <a:t>b</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Brianah</a:t>
            </a:r>
            <a:r>
              <a:rPr lang="es-AR" sz="1200" dirty="0">
                <a:solidFill>
                  <a:srgbClr val="000000"/>
                </a:solidFill>
                <a:latin typeface="Arial" panose="020B0604020202020204" pitchFamily="34" charset="0"/>
                <a:cs typeface="Arial" panose="020B0604020202020204" pitchFamily="34" charset="0"/>
              </a:rPr>
              <a:t> R. </a:t>
            </a:r>
            <a:r>
              <a:rPr lang="es-AR" sz="1200" dirty="0" err="1">
                <a:solidFill>
                  <a:srgbClr val="000000"/>
                </a:solidFill>
                <a:latin typeface="Arial" panose="020B0604020202020204" pitchFamily="34" charset="0"/>
                <a:cs typeface="Arial" panose="020B0604020202020204" pitchFamily="34" charset="0"/>
              </a:rPr>
              <a:t>Mader</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66"/>
                </a:solidFill>
                <a:latin typeface="Arial" panose="020B0604020202020204" pitchFamily="34" charset="0"/>
                <a:cs typeface="Arial" panose="020B0604020202020204" pitchFamily="34" charset="0"/>
              </a:rPr>
              <a:t>a</a:t>
            </a:r>
            <a:r>
              <a:rPr lang="es-AR" sz="1200" dirty="0" err="1">
                <a:solidFill>
                  <a:srgbClr val="000000"/>
                </a:solidFill>
                <a:latin typeface="Arial" panose="020B0604020202020204" pitchFamily="34" charset="0"/>
                <a:cs typeface="Arial" panose="020B0604020202020204" pitchFamily="34" charset="0"/>
              </a:rPr>
              <a:t>,</a:t>
            </a:r>
            <a:r>
              <a:rPr lang="es-AR" sz="1200" dirty="0" err="1">
                <a:solidFill>
                  <a:srgbClr val="000066"/>
                </a:solidFill>
                <a:latin typeface="Arial" panose="020B0604020202020204" pitchFamily="34" charset="0"/>
                <a:cs typeface="Arial" panose="020B0604020202020204" pitchFamily="34" charset="0"/>
              </a:rPr>
              <a:t>b</a:t>
            </a:r>
            <a:r>
              <a:rPr lang="es-AR" sz="1200" dirty="0">
                <a:solidFill>
                  <a:srgbClr val="000000"/>
                </a:solidFill>
                <a:latin typeface="Arial" panose="020B0604020202020204" pitchFamily="34" charset="0"/>
                <a:cs typeface="Arial" panose="020B0604020202020204" pitchFamily="34" charset="0"/>
              </a:rPr>
              <a:t>, David J. </a:t>
            </a:r>
            <a:r>
              <a:rPr lang="es-AR" sz="1200" dirty="0" err="1">
                <a:solidFill>
                  <a:srgbClr val="000000"/>
                </a:solidFill>
                <a:latin typeface="Arial" panose="020B0604020202020204" pitchFamily="34" charset="0"/>
                <a:cs typeface="Arial" panose="020B0604020202020204" pitchFamily="34" charset="0"/>
              </a:rPr>
              <a:t>Beebe</a:t>
            </a:r>
            <a:r>
              <a:rPr lang="es-AR" sz="1200" dirty="0">
                <a:solidFill>
                  <a:srgbClr val="000000"/>
                </a:solidFill>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Biomaterials</a:t>
            </a:r>
            <a:r>
              <a:rPr lang="es-AR" sz="1200" dirty="0">
                <a:latin typeface="Arial" panose="020B0604020202020204" pitchFamily="34" charset="0"/>
                <a:cs typeface="Arial" panose="020B0604020202020204" pitchFamily="34" charset="0"/>
              </a:rPr>
              <a:t> 34 (2013) 1471e1477</a:t>
            </a:r>
          </a:p>
        </p:txBody>
      </p:sp>
      <p:pic>
        <p:nvPicPr>
          <p:cNvPr id="5" name="Imagen 4">
            <a:extLst>
              <a:ext uri="{FF2B5EF4-FFF2-40B4-BE49-F238E27FC236}">
                <a16:creationId xmlns:a16="http://schemas.microsoft.com/office/drawing/2014/main" id="{E04059EE-01D0-448E-9611-939973F0F5D2}"/>
              </a:ext>
            </a:extLst>
          </p:cNvPr>
          <p:cNvPicPr>
            <a:picLocks noChangeAspect="1"/>
          </p:cNvPicPr>
          <p:nvPr/>
        </p:nvPicPr>
        <p:blipFill>
          <a:blip r:embed="rId2"/>
          <a:stretch>
            <a:fillRect/>
          </a:stretch>
        </p:blipFill>
        <p:spPr>
          <a:xfrm>
            <a:off x="-45752" y="1399281"/>
            <a:ext cx="4895579" cy="2533125"/>
          </a:xfrm>
          <a:prstGeom prst="rect">
            <a:avLst/>
          </a:prstGeom>
        </p:spPr>
      </p:pic>
      <p:pic>
        <p:nvPicPr>
          <p:cNvPr id="6" name="Imagen 5">
            <a:extLst>
              <a:ext uri="{FF2B5EF4-FFF2-40B4-BE49-F238E27FC236}">
                <a16:creationId xmlns:a16="http://schemas.microsoft.com/office/drawing/2014/main" id="{3B073E12-9DFA-4A1F-B4B5-A1779AB0B570}"/>
              </a:ext>
            </a:extLst>
          </p:cNvPr>
          <p:cNvPicPr>
            <a:picLocks noChangeAspect="1"/>
          </p:cNvPicPr>
          <p:nvPr/>
        </p:nvPicPr>
        <p:blipFill>
          <a:blip r:embed="rId3"/>
          <a:stretch>
            <a:fillRect/>
          </a:stretch>
        </p:blipFill>
        <p:spPr>
          <a:xfrm>
            <a:off x="153698" y="4018046"/>
            <a:ext cx="4496680" cy="1067531"/>
          </a:xfrm>
          <a:prstGeom prst="rect">
            <a:avLst/>
          </a:prstGeom>
        </p:spPr>
      </p:pic>
      <p:sp>
        <p:nvSpPr>
          <p:cNvPr id="7" name="Rectángulo 6">
            <a:extLst>
              <a:ext uri="{FF2B5EF4-FFF2-40B4-BE49-F238E27FC236}">
                <a16:creationId xmlns:a16="http://schemas.microsoft.com/office/drawing/2014/main" id="{D7EC8BD1-C721-4F0C-9473-732D921B8235}"/>
              </a:ext>
            </a:extLst>
          </p:cNvPr>
          <p:cNvSpPr/>
          <p:nvPr/>
        </p:nvSpPr>
        <p:spPr>
          <a:xfrm>
            <a:off x="153698" y="5077810"/>
            <a:ext cx="3714205" cy="954107"/>
          </a:xfrm>
          <a:prstGeom prst="rect">
            <a:avLst/>
          </a:prstGeom>
        </p:spPr>
        <p:txBody>
          <a:bodyPr wrap="square">
            <a:spAutoFit/>
          </a:bodyPr>
          <a:lstStyle/>
          <a:p>
            <a:r>
              <a:rPr lang="en-US" sz="800" dirty="0">
                <a:latin typeface="AdvOTb83ee1dd.B"/>
              </a:rPr>
              <a:t>Fig. 1. </a:t>
            </a:r>
            <a:r>
              <a:rPr lang="en-US" sz="800" dirty="0">
                <a:latin typeface="AdvOT863180fb"/>
              </a:rPr>
              <a:t>Passive pumping-based micro</a:t>
            </a:r>
            <a:r>
              <a:rPr lang="en-US" sz="800" dirty="0">
                <a:latin typeface="AdvOT863180fb+fb"/>
              </a:rPr>
              <a:t>fl</a:t>
            </a:r>
            <a:r>
              <a:rPr lang="en-US" sz="800" dirty="0">
                <a:latin typeface="AdvOT863180fb"/>
              </a:rPr>
              <a:t>uidic angiogenesis assay with 3D cylindrical lumens. (A) Illustration of a triple channel design with connecting </a:t>
            </a:r>
            <a:r>
              <a:rPr lang="en-US" sz="800" dirty="0" err="1">
                <a:latin typeface="AdvOT863180fb"/>
              </a:rPr>
              <a:t>microchannels</a:t>
            </a:r>
            <a:r>
              <a:rPr lang="en-US" sz="800" dirty="0">
                <a:latin typeface="AdvOT863180fb"/>
              </a:rPr>
              <a:t>. (</a:t>
            </a:r>
            <a:r>
              <a:rPr lang="en-US" sz="800" dirty="0" err="1">
                <a:latin typeface="AdvOT863180fb"/>
              </a:rPr>
              <a:t>B</a:t>
            </a:r>
            <a:r>
              <a:rPr lang="en-US" sz="800" dirty="0" err="1">
                <a:latin typeface="AdvPS44A44B"/>
              </a:rPr>
              <a:t>e</a:t>
            </a:r>
            <a:r>
              <a:rPr lang="en-US" sz="800" dirty="0" err="1">
                <a:latin typeface="AdvOT863180fb"/>
              </a:rPr>
              <a:t>D</a:t>
            </a:r>
            <a:r>
              <a:rPr lang="en-US" sz="800" dirty="0">
                <a:latin typeface="AdvOT863180fb"/>
              </a:rPr>
              <a:t>)</a:t>
            </a:r>
          </a:p>
          <a:p>
            <a:r>
              <a:rPr lang="en-US" sz="800" dirty="0">
                <a:latin typeface="AdvOT863180fb"/>
              </a:rPr>
              <a:t>Microchannel systems can be (B) single, (C) double, or (D) triple channel designs, and are </a:t>
            </a:r>
            <a:r>
              <a:rPr lang="en-US" sz="800" dirty="0" err="1">
                <a:latin typeface="AdvOT863180fb"/>
              </a:rPr>
              <a:t>arrayable</a:t>
            </a:r>
            <a:r>
              <a:rPr lang="en-US" sz="800" dirty="0">
                <a:latin typeface="AdvOT863180fb"/>
              </a:rPr>
              <a:t>. Devices are plasma-treated and bonded to glass-bottom Petri dishes. Scale bar</a:t>
            </a:r>
          </a:p>
          <a:p>
            <a:r>
              <a:rPr lang="es-AR" sz="800" dirty="0">
                <a:latin typeface="AdvPS3FDD77"/>
              </a:rPr>
              <a:t>w</a:t>
            </a:r>
            <a:r>
              <a:rPr lang="es-AR" sz="800" dirty="0">
                <a:latin typeface="AdvOT863180fb"/>
              </a:rPr>
              <a:t>10 </a:t>
            </a:r>
            <a:r>
              <a:rPr lang="es-AR" sz="800" dirty="0" err="1">
                <a:latin typeface="AdvOT863180fb"/>
              </a:rPr>
              <a:t>mm.</a:t>
            </a:r>
            <a:endParaRPr lang="es-AR" dirty="0"/>
          </a:p>
        </p:txBody>
      </p:sp>
      <p:sp>
        <p:nvSpPr>
          <p:cNvPr id="8" name="Rectángulo 7">
            <a:extLst>
              <a:ext uri="{FF2B5EF4-FFF2-40B4-BE49-F238E27FC236}">
                <a16:creationId xmlns:a16="http://schemas.microsoft.com/office/drawing/2014/main" id="{FA8955F8-B7E8-4C40-8F5B-51AB66BEF873}"/>
              </a:ext>
            </a:extLst>
          </p:cNvPr>
          <p:cNvSpPr/>
          <p:nvPr/>
        </p:nvSpPr>
        <p:spPr>
          <a:xfrm>
            <a:off x="4650378" y="904091"/>
            <a:ext cx="4572000" cy="5816977"/>
          </a:xfrm>
          <a:prstGeom prst="rect">
            <a:avLst/>
          </a:prstGeom>
        </p:spPr>
        <p:txBody>
          <a:bodyPr>
            <a:spAutoFit/>
          </a:bodyPr>
          <a:lstStyle/>
          <a:p>
            <a:r>
              <a:rPr lang="en-US" sz="1200" dirty="0">
                <a:solidFill>
                  <a:srgbClr val="FF0000"/>
                </a:solidFill>
                <a:latin typeface="Arial" panose="020B0604020202020204" pitchFamily="34" charset="0"/>
                <a:cs typeface="Arial" panose="020B0604020202020204" pitchFamily="34" charset="0"/>
              </a:rPr>
              <a:t>Angiogenesis, the neovascularization of blood vessels from</a:t>
            </a:r>
          </a:p>
          <a:p>
            <a:r>
              <a:rPr lang="en-US" sz="1200" dirty="0">
                <a:solidFill>
                  <a:srgbClr val="FF0000"/>
                </a:solidFill>
                <a:latin typeface="Arial" panose="020B0604020202020204" pitchFamily="34" charset="0"/>
                <a:cs typeface="Arial" panose="020B0604020202020204" pitchFamily="34" charset="0"/>
              </a:rPr>
              <a:t>preexisting vasculature, is an important biological process involved in normal growth and development, as well as in various human pathologies including cancer, cardiovascular diseases, and inflammatory disorders</a:t>
            </a:r>
            <a:r>
              <a:rPr lang="en-US" sz="1000" dirty="0">
                <a:solidFill>
                  <a:srgbClr val="000000"/>
                </a:solidFill>
                <a:latin typeface="Arial" panose="020B0604020202020204" pitchFamily="34" charset="0"/>
                <a:cs typeface="Arial" panose="020B0604020202020204" pitchFamily="34" charset="0"/>
              </a:rPr>
              <a:t>. In cancer specifically, angiogenesis is necessary for tumors to grow beyond a critical size of a few millimeters.</a:t>
            </a:r>
          </a:p>
          <a:p>
            <a:r>
              <a:rPr lang="en-US" sz="1000" dirty="0">
                <a:solidFill>
                  <a:srgbClr val="000000"/>
                </a:solidFill>
                <a:latin typeface="Arial" panose="020B0604020202020204" pitchFamily="34" charset="0"/>
                <a:cs typeface="Arial" panose="020B0604020202020204" pitchFamily="34" charset="0"/>
              </a:rPr>
              <a:t>Without new vessel formation and proper blood supply, tumor cells too distant (&gt;</a:t>
            </a:r>
            <a:r>
              <a:rPr lang="en-US" sz="1000" dirty="0">
                <a:solidFill>
                  <a:srgbClr val="000000"/>
                </a:solidFill>
                <a:latin typeface="Arial" panose="020B0604020202020204" pitchFamily="34" charset="0"/>
                <a:cs typeface="Arial" panose="020B0604020202020204" pitchFamily="34" charset="0"/>
                <a:sym typeface="Symbol" panose="05050102010706020507" pitchFamily="18" charset="2"/>
              </a:rPr>
              <a:t> </a:t>
            </a:r>
            <a:r>
              <a:rPr lang="en-US" sz="1000" dirty="0">
                <a:solidFill>
                  <a:srgbClr val="000000"/>
                </a:solidFill>
                <a:latin typeface="Arial" panose="020B0604020202020204" pitchFamily="34" charset="0"/>
                <a:cs typeface="Arial" panose="020B0604020202020204" pitchFamily="34" charset="0"/>
              </a:rPr>
              <a:t>200 um) from existing vessels would lack the supply of oxygen and nutrients essential for cell survival and</a:t>
            </a:r>
          </a:p>
          <a:p>
            <a:r>
              <a:rPr lang="en-US" sz="1000" dirty="0">
                <a:solidFill>
                  <a:srgbClr val="000000"/>
                </a:solidFill>
                <a:latin typeface="Arial" panose="020B0604020202020204" pitchFamily="34" charset="0"/>
                <a:cs typeface="Arial" panose="020B0604020202020204" pitchFamily="34" charset="0"/>
              </a:rPr>
              <a:t>proliferation </a:t>
            </a:r>
            <a:r>
              <a:rPr lang="en-US" sz="1000" dirty="0">
                <a:solidFill>
                  <a:srgbClr val="000066"/>
                </a:solidFill>
                <a:latin typeface="Arial" panose="020B0604020202020204" pitchFamily="34" charset="0"/>
                <a:cs typeface="Arial" panose="020B0604020202020204" pitchFamily="34" charset="0"/>
              </a:rPr>
              <a:t>[1]</a:t>
            </a:r>
            <a:r>
              <a:rPr lang="en-US" sz="1000" dirty="0">
                <a:solidFill>
                  <a:srgbClr val="000000"/>
                </a:solidFill>
                <a:latin typeface="Arial" panose="020B0604020202020204" pitchFamily="34" charset="0"/>
                <a:cs typeface="Arial" panose="020B0604020202020204" pitchFamily="34" charset="0"/>
              </a:rPr>
              <a:t>. Because of the importance of angiogenesis in</a:t>
            </a:r>
          </a:p>
          <a:p>
            <a:r>
              <a:rPr lang="en-US" sz="1000" dirty="0">
                <a:solidFill>
                  <a:srgbClr val="000000"/>
                </a:solidFill>
                <a:latin typeface="Arial" panose="020B0604020202020204" pitchFamily="34" charset="0"/>
                <a:cs typeface="Arial" panose="020B0604020202020204" pitchFamily="34" charset="0"/>
              </a:rPr>
              <a:t>tumor growth, metastasis, and overall cancer progression, therapeutic strategies have been developed around the concept of inhibiting angiogenesis with drugs and other </a:t>
            </a:r>
            <a:r>
              <a:rPr lang="en-US" sz="1000" dirty="0" err="1">
                <a:solidFill>
                  <a:srgbClr val="000000"/>
                </a:solidFill>
                <a:latin typeface="Arial" panose="020B0604020202020204" pitchFamily="34" charset="0"/>
                <a:cs typeface="Arial" panose="020B0604020202020204" pitchFamily="34" charset="0"/>
              </a:rPr>
              <a:t>angiostatic</a:t>
            </a:r>
            <a:r>
              <a:rPr lang="en-US" sz="1000" dirty="0">
                <a:solidFill>
                  <a:srgbClr val="000000"/>
                </a:solidFill>
                <a:latin typeface="Arial" panose="020B0604020202020204" pitchFamily="34" charset="0"/>
                <a:cs typeface="Arial" panose="020B0604020202020204" pitchFamily="34" charset="0"/>
              </a:rPr>
              <a:t> agents to restrict blood supply to the tumor. This is an area in drug discovery </a:t>
            </a:r>
            <a:r>
              <a:rPr lang="en-US" sz="1000" dirty="0">
                <a:latin typeface="Arial" panose="020B0604020202020204" pitchFamily="34" charset="0"/>
                <a:cs typeface="Arial" panose="020B0604020202020204" pitchFamily="34" charset="0"/>
              </a:rPr>
              <a:t>that continues to undergo intense study [2,3]. The ability to study angiogenesis and investigate the effects of various factors on angiogenic responses is thus critical for furthering our understanding</a:t>
            </a:r>
          </a:p>
          <a:p>
            <a:r>
              <a:rPr lang="en-US" sz="1000" dirty="0">
                <a:latin typeface="Arial" panose="020B0604020202020204" pitchFamily="34" charset="0"/>
                <a:cs typeface="Arial" panose="020B0604020202020204" pitchFamily="34" charset="0"/>
              </a:rPr>
              <a:t>of the mechanisms of cancer development, as well as for the development of new and effective therapies.</a:t>
            </a:r>
          </a:p>
          <a:p>
            <a:pPr algn="just"/>
            <a:r>
              <a:rPr lang="en-US" sz="1200" dirty="0">
                <a:solidFill>
                  <a:srgbClr val="FF0000"/>
                </a:solidFill>
                <a:latin typeface="Arial" panose="020B0604020202020204" pitchFamily="34" charset="0"/>
                <a:cs typeface="Arial" panose="020B0604020202020204" pitchFamily="34" charset="0"/>
              </a:rPr>
              <a:t>Current angiogenesis assays span a wide range of methods that</a:t>
            </a:r>
          </a:p>
          <a:p>
            <a:pPr algn="just"/>
            <a:r>
              <a:rPr lang="en-US" sz="1200" dirty="0">
                <a:solidFill>
                  <a:srgbClr val="FF0000"/>
                </a:solidFill>
                <a:latin typeface="Arial" panose="020B0604020202020204" pitchFamily="34" charset="0"/>
                <a:cs typeface="Arial" panose="020B0604020202020204" pitchFamily="34" charset="0"/>
              </a:rPr>
              <a:t>include in vivo preparations, organ cultures, and in vitro assays .</a:t>
            </a:r>
          </a:p>
          <a:p>
            <a:pPr algn="just"/>
            <a:r>
              <a:rPr lang="en-US" sz="1200" b="1" dirty="0">
                <a:solidFill>
                  <a:srgbClr val="FF0000"/>
                </a:solidFill>
                <a:latin typeface="Arial" panose="020B0604020202020204" pitchFamily="34" charset="0"/>
                <a:cs typeface="Arial" panose="020B0604020202020204" pitchFamily="34" charset="0"/>
              </a:rPr>
              <a:t>While in vivo methods such as the popular cranial window and dorsal skin chamber preparations have been instrumental in providing deep insights into the angiogenic process, these preparations are time-consuming, labor-intensive, expensive, and require significant skill in surgery, and thus are unsuitable as routine assays for widespread adoption or for high-throughput testing</a:t>
            </a:r>
            <a:r>
              <a:rPr lang="en-US" sz="1200" dirty="0">
                <a:solidFill>
                  <a:srgbClr val="FF0000"/>
                </a:solidFill>
                <a:latin typeface="Arial" panose="020B0604020202020204" pitchFamily="34" charset="0"/>
                <a:cs typeface="Arial" panose="020B0604020202020204" pitchFamily="34" charset="0"/>
              </a:rPr>
              <a:t>. Organ cultures such as the aortic ring and chick aortic arch assays are simpler preparations than in vivo methods, and </a:t>
            </a:r>
            <a:r>
              <a:rPr lang="es-AR" sz="1200" dirty="0" err="1">
                <a:solidFill>
                  <a:srgbClr val="FF0000"/>
                </a:solidFill>
                <a:latin typeface="Arial" panose="020B0604020202020204" pitchFamily="34" charset="0"/>
                <a:cs typeface="Arial" panose="020B0604020202020204" pitchFamily="34" charset="0"/>
              </a:rPr>
              <a:t>maintain</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important</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elements</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of</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the</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complex</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tissue</a:t>
            </a:r>
            <a:r>
              <a:rPr lang="es-AR" sz="1200"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microenvironment</a:t>
            </a:r>
            <a:r>
              <a:rPr lang="es-AR" sz="1200" dirty="0">
                <a:solidFill>
                  <a:srgbClr val="FF0000"/>
                </a:solidFill>
                <a:latin typeface="Arial" panose="020B0604020202020204" pitchFamily="34" charset="0"/>
                <a:cs typeface="Arial" panose="020B0604020202020204" pitchFamily="34" charset="0"/>
              </a:rPr>
              <a:t>, </a:t>
            </a:r>
            <a:r>
              <a:rPr lang="en-US" sz="1200" dirty="0">
                <a:solidFill>
                  <a:srgbClr val="FF0000"/>
                </a:solidFill>
                <a:latin typeface="Arial" panose="020B0604020202020204" pitchFamily="34" charset="0"/>
                <a:cs typeface="Arial" panose="020B0604020202020204" pitchFamily="34" charset="0"/>
              </a:rPr>
              <a:t>but tissue isolation, culture, and explant outgrowth of aortas can be time-consuming, challenging to do repeatedly and consistently, and difficult to scale up </a:t>
            </a:r>
            <a:r>
              <a:rPr lang="en-US" sz="1000" dirty="0">
                <a:latin typeface="Arial" panose="020B0604020202020204" pitchFamily="34" charset="0"/>
                <a:cs typeface="Arial" panose="020B0604020202020204" pitchFamily="34" charset="0"/>
              </a:rPr>
              <a:t>.</a:t>
            </a:r>
            <a:endParaRPr lang="es-AR" sz="1000"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539DF62D-27F8-4DB5-BD81-AC08CC779D79}"/>
              </a:ext>
            </a:extLst>
          </p:cNvPr>
          <p:cNvSpPr txBox="1"/>
          <p:nvPr/>
        </p:nvSpPr>
        <p:spPr>
          <a:xfrm>
            <a:off x="-2" y="116929"/>
            <a:ext cx="9143999" cy="769441"/>
          </a:xfrm>
          <a:prstGeom prst="rect">
            <a:avLst/>
          </a:prstGeom>
          <a:solidFill>
            <a:schemeClr val="bg1">
              <a:lumMod val="50000"/>
            </a:schemeClr>
          </a:solidFill>
        </p:spPr>
        <p:txBody>
          <a:bodyPr wrap="square" rtlCol="0">
            <a:spAutoFit/>
          </a:bodyPr>
          <a:lstStyle/>
          <a:p>
            <a:r>
              <a:rPr lang="es-AR" dirty="0">
                <a:latin typeface="Arial" panose="020B0604020202020204" pitchFamily="34" charset="0"/>
                <a:cs typeface="Arial" panose="020B0604020202020204" pitchFamily="34" charset="0"/>
              </a:rPr>
              <a:t> </a:t>
            </a:r>
            <a:r>
              <a:rPr lang="es-AR" sz="4400" b="1" dirty="0" err="1">
                <a:solidFill>
                  <a:srgbClr val="FFFF00"/>
                </a:solidFill>
                <a:latin typeface="Arial" panose="020B0604020202020204" pitchFamily="34" charset="0"/>
                <a:cs typeface="Arial" panose="020B0604020202020204" pitchFamily="34" charset="0"/>
              </a:rPr>
              <a:t>tier</a:t>
            </a:r>
            <a:r>
              <a:rPr lang="es-AR" sz="4400" b="1" dirty="0">
                <a:solidFill>
                  <a:srgbClr val="FFFF00"/>
                </a:solidFill>
                <a:latin typeface="Arial" panose="020B0604020202020204" pitchFamily="34" charset="0"/>
                <a:cs typeface="Arial" panose="020B0604020202020204" pitchFamily="34" charset="0"/>
              </a:rPr>
              <a:t> 3:</a:t>
            </a:r>
            <a:r>
              <a:rPr lang="es-AR" sz="4400" dirty="0">
                <a:solidFill>
                  <a:srgbClr val="FFFF00"/>
                </a:solidFill>
                <a:latin typeface="Arial" panose="020B0604020202020204" pitchFamily="34" charset="0"/>
                <a:cs typeface="Arial" panose="020B0604020202020204" pitchFamily="34" charset="0"/>
              </a:rPr>
              <a:t> 			</a:t>
            </a:r>
            <a:r>
              <a:rPr lang="es-AR" sz="4400" b="1" dirty="0">
                <a:solidFill>
                  <a:schemeClr val="bg1"/>
                </a:solidFill>
                <a:latin typeface="Arial" panose="020B0604020202020204" pitchFamily="34" charset="0"/>
                <a:cs typeface="Arial" panose="020B0604020202020204" pitchFamily="34" charset="0"/>
              </a:rPr>
              <a:t>3-D </a:t>
            </a:r>
            <a:r>
              <a:rPr lang="es-AR" sz="4400" b="1"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s-AR" sz="4400" b="1" dirty="0" err="1">
                <a:solidFill>
                  <a:schemeClr val="bg1"/>
                </a:solidFill>
                <a:latin typeface="Arial" panose="020B0604020202020204" pitchFamily="34" charset="0"/>
                <a:cs typeface="Arial" panose="020B0604020202020204" pitchFamily="34" charset="0"/>
                <a:sym typeface="Symbol" panose="05050102010706020507" pitchFamily="18" charset="2"/>
              </a:rPr>
              <a:t>fluidics</a:t>
            </a:r>
            <a:endParaRPr lang="es-AR"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2376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B9441C9-A0D2-4D2A-95F5-CB6A83F204AE}"/>
              </a:ext>
            </a:extLst>
          </p:cNvPr>
          <p:cNvPicPr>
            <a:picLocks noChangeAspect="1"/>
          </p:cNvPicPr>
          <p:nvPr/>
        </p:nvPicPr>
        <p:blipFill>
          <a:blip r:embed="rId2"/>
          <a:stretch>
            <a:fillRect/>
          </a:stretch>
        </p:blipFill>
        <p:spPr>
          <a:xfrm>
            <a:off x="693610" y="886370"/>
            <a:ext cx="7756773" cy="5462052"/>
          </a:xfrm>
          <a:prstGeom prst="rect">
            <a:avLst/>
          </a:prstGeom>
        </p:spPr>
      </p:pic>
      <p:sp>
        <p:nvSpPr>
          <p:cNvPr id="5" name="Rectángulo 4">
            <a:extLst>
              <a:ext uri="{FF2B5EF4-FFF2-40B4-BE49-F238E27FC236}">
                <a16:creationId xmlns:a16="http://schemas.microsoft.com/office/drawing/2014/main" id="{24535619-7407-41FA-8EF2-B9E1319382B7}"/>
              </a:ext>
            </a:extLst>
          </p:cNvPr>
          <p:cNvSpPr/>
          <p:nvPr/>
        </p:nvSpPr>
        <p:spPr>
          <a:xfrm>
            <a:off x="2458278" y="6100394"/>
            <a:ext cx="4572000" cy="461665"/>
          </a:xfrm>
          <a:prstGeom prst="rect">
            <a:avLst/>
          </a:prstGeom>
        </p:spPr>
        <p:txBody>
          <a:bodyPr>
            <a:spAutoFit/>
          </a:bodyPr>
          <a:lstStyle/>
          <a:p>
            <a:r>
              <a:rPr lang="en-US" sz="800" dirty="0">
                <a:solidFill>
                  <a:srgbClr val="000000"/>
                </a:solidFill>
                <a:latin typeface="KOHKP I+ Adv P A 183"/>
              </a:rPr>
              <a:t>Timeline of breakthrough developments that contributed to microfluidic 3D cell culture. As the microfluidic tools are in place, we are currently at the validation phase, a bottleneck that needs to be addressed before the field can advance and replace current </a:t>
            </a:r>
            <a:r>
              <a:rPr lang="en-US" sz="800" dirty="0">
                <a:solidFill>
                  <a:srgbClr val="000000"/>
                </a:solidFill>
                <a:latin typeface="KOIHB B+ Adv P A 186"/>
              </a:rPr>
              <a:t>in vitro </a:t>
            </a:r>
            <a:r>
              <a:rPr lang="en-US" sz="800" dirty="0">
                <a:solidFill>
                  <a:srgbClr val="000000"/>
                </a:solidFill>
                <a:latin typeface="KOHKP I+ Adv P A 183"/>
              </a:rPr>
              <a:t>models </a:t>
            </a:r>
            <a:endParaRPr lang="es-AR" dirty="0"/>
          </a:p>
        </p:txBody>
      </p:sp>
      <p:sp>
        <p:nvSpPr>
          <p:cNvPr id="6" name="CuadroTexto 5">
            <a:extLst>
              <a:ext uri="{FF2B5EF4-FFF2-40B4-BE49-F238E27FC236}">
                <a16:creationId xmlns:a16="http://schemas.microsoft.com/office/drawing/2014/main" id="{03D5FB09-3097-42A5-944B-22AE3409A74E}"/>
              </a:ext>
            </a:extLst>
          </p:cNvPr>
          <p:cNvSpPr txBox="1"/>
          <p:nvPr/>
        </p:nvSpPr>
        <p:spPr>
          <a:xfrm>
            <a:off x="-2" y="116929"/>
            <a:ext cx="9143999" cy="769441"/>
          </a:xfrm>
          <a:prstGeom prst="rect">
            <a:avLst/>
          </a:prstGeom>
          <a:solidFill>
            <a:schemeClr val="bg1">
              <a:lumMod val="50000"/>
            </a:schemeClr>
          </a:solidFill>
        </p:spPr>
        <p:txBody>
          <a:bodyPr wrap="square" rtlCol="0">
            <a:spAutoFit/>
          </a:bodyPr>
          <a:lstStyle/>
          <a:p>
            <a:r>
              <a:rPr lang="es-AR" dirty="0">
                <a:latin typeface="Arial" panose="020B0604020202020204" pitchFamily="34" charset="0"/>
                <a:cs typeface="Arial" panose="020B0604020202020204" pitchFamily="34" charset="0"/>
              </a:rPr>
              <a:t> </a:t>
            </a:r>
            <a:r>
              <a:rPr lang="es-AR" sz="4400" b="1" dirty="0" err="1">
                <a:solidFill>
                  <a:srgbClr val="FFFF00"/>
                </a:solidFill>
                <a:latin typeface="Arial" panose="020B0604020202020204" pitchFamily="34" charset="0"/>
                <a:cs typeface="Arial" panose="020B0604020202020204" pitchFamily="34" charset="0"/>
              </a:rPr>
              <a:t>tier</a:t>
            </a:r>
            <a:r>
              <a:rPr lang="es-AR" sz="4400" b="1" dirty="0">
                <a:solidFill>
                  <a:srgbClr val="FFFF00"/>
                </a:solidFill>
                <a:latin typeface="Arial" panose="020B0604020202020204" pitchFamily="34" charset="0"/>
                <a:cs typeface="Arial" panose="020B0604020202020204" pitchFamily="34" charset="0"/>
              </a:rPr>
              <a:t> 3:</a:t>
            </a:r>
            <a:r>
              <a:rPr lang="es-AR" sz="4400" dirty="0">
                <a:solidFill>
                  <a:srgbClr val="FFFF00"/>
                </a:solidFill>
                <a:latin typeface="Arial" panose="020B0604020202020204" pitchFamily="34" charset="0"/>
                <a:cs typeface="Arial" panose="020B0604020202020204" pitchFamily="34" charset="0"/>
              </a:rPr>
              <a:t> 			</a:t>
            </a:r>
            <a:r>
              <a:rPr lang="es-AR" sz="4400" b="1" dirty="0">
                <a:solidFill>
                  <a:schemeClr val="bg1"/>
                </a:solidFill>
                <a:latin typeface="Arial" panose="020B0604020202020204" pitchFamily="34" charset="0"/>
                <a:cs typeface="Arial" panose="020B0604020202020204" pitchFamily="34" charset="0"/>
              </a:rPr>
              <a:t>3-D </a:t>
            </a:r>
            <a:r>
              <a:rPr lang="es-AR" sz="4400" b="1"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s-AR" sz="4400" b="1" dirty="0" err="1">
                <a:solidFill>
                  <a:schemeClr val="bg1"/>
                </a:solidFill>
                <a:latin typeface="Arial" panose="020B0604020202020204" pitchFamily="34" charset="0"/>
                <a:cs typeface="Arial" panose="020B0604020202020204" pitchFamily="34" charset="0"/>
                <a:sym typeface="Symbol" panose="05050102010706020507" pitchFamily="18" charset="2"/>
              </a:rPr>
              <a:t>fluidics</a:t>
            </a:r>
            <a:endParaRPr lang="es-AR"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7445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BA3BA6B-250F-4753-BC75-96DB10A054EE}"/>
              </a:ext>
            </a:extLst>
          </p:cNvPr>
          <p:cNvGrpSpPr/>
          <p:nvPr/>
        </p:nvGrpSpPr>
        <p:grpSpPr>
          <a:xfrm>
            <a:off x="410455" y="628305"/>
            <a:ext cx="7910328" cy="4986420"/>
            <a:chOff x="410455" y="628305"/>
            <a:chExt cx="7910328" cy="4986420"/>
          </a:xfrm>
        </p:grpSpPr>
        <p:sp>
          <p:nvSpPr>
            <p:cNvPr id="4" name="Cubo 3">
              <a:extLst>
                <a:ext uri="{FF2B5EF4-FFF2-40B4-BE49-F238E27FC236}">
                  <a16:creationId xmlns:a16="http://schemas.microsoft.com/office/drawing/2014/main" id="{BC55CDE0-9632-4E60-947D-37E7365368A2}"/>
                </a:ext>
              </a:extLst>
            </p:cNvPr>
            <p:cNvSpPr/>
            <p:nvPr/>
          </p:nvSpPr>
          <p:spPr>
            <a:xfrm>
              <a:off x="1416400" y="4715901"/>
              <a:ext cx="6904383" cy="807685"/>
            </a:xfrm>
            <a:prstGeom prst="cube">
              <a:avLst>
                <a:gd name="adj" fmla="val 766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Paralelogramo 4">
              <a:extLst>
                <a:ext uri="{FF2B5EF4-FFF2-40B4-BE49-F238E27FC236}">
                  <a16:creationId xmlns:a16="http://schemas.microsoft.com/office/drawing/2014/main" id="{5FD616B0-4ACC-48B8-80E7-4546970AD766}"/>
                </a:ext>
              </a:extLst>
            </p:cNvPr>
            <p:cNvSpPr/>
            <p:nvPr/>
          </p:nvSpPr>
          <p:spPr>
            <a:xfrm>
              <a:off x="1410791" y="3347919"/>
              <a:ext cx="6875809" cy="1000899"/>
            </a:xfrm>
            <a:prstGeom prst="parallelogram">
              <a:avLst>
                <a:gd name="adj" fmla="val 101953"/>
              </a:avLst>
            </a:prstGeom>
            <a:solidFill>
              <a:schemeClr val="bg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Paralelogramo 5">
              <a:extLst>
                <a:ext uri="{FF2B5EF4-FFF2-40B4-BE49-F238E27FC236}">
                  <a16:creationId xmlns:a16="http://schemas.microsoft.com/office/drawing/2014/main" id="{567DBAB5-4152-4A3C-84B9-D9CBCD46FFA1}"/>
                </a:ext>
              </a:extLst>
            </p:cNvPr>
            <p:cNvSpPr/>
            <p:nvPr/>
          </p:nvSpPr>
          <p:spPr>
            <a:xfrm>
              <a:off x="1410791" y="3588237"/>
              <a:ext cx="6881416" cy="993342"/>
            </a:xfrm>
            <a:prstGeom prst="parallelogram">
              <a:avLst>
                <a:gd name="adj" fmla="val 103221"/>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7" name="Conector recto 6">
              <a:extLst>
                <a:ext uri="{FF2B5EF4-FFF2-40B4-BE49-F238E27FC236}">
                  <a16:creationId xmlns:a16="http://schemas.microsoft.com/office/drawing/2014/main" id="{5A7DB7E5-8332-42A1-B8F6-6D44E5AC2AB0}"/>
                </a:ext>
              </a:extLst>
            </p:cNvPr>
            <p:cNvCxnSpPr>
              <a:cxnSpLocks/>
            </p:cNvCxnSpPr>
            <p:nvPr/>
          </p:nvCxnSpPr>
          <p:spPr>
            <a:xfrm>
              <a:off x="2431754" y="3347919"/>
              <a:ext cx="0" cy="2648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Cubo 7">
              <a:extLst>
                <a:ext uri="{FF2B5EF4-FFF2-40B4-BE49-F238E27FC236}">
                  <a16:creationId xmlns:a16="http://schemas.microsoft.com/office/drawing/2014/main" id="{C0009940-7B68-4EBD-85A7-1DAF4288419D}"/>
                </a:ext>
              </a:extLst>
            </p:cNvPr>
            <p:cNvSpPr/>
            <p:nvPr/>
          </p:nvSpPr>
          <p:spPr>
            <a:xfrm>
              <a:off x="1416399" y="3347919"/>
              <a:ext cx="6870201" cy="1236913"/>
            </a:xfrm>
            <a:prstGeom prst="cube">
              <a:avLst>
                <a:gd name="adj" fmla="val 816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Cilindro 8">
              <a:extLst>
                <a:ext uri="{FF2B5EF4-FFF2-40B4-BE49-F238E27FC236}">
                  <a16:creationId xmlns:a16="http://schemas.microsoft.com/office/drawing/2014/main" id="{FF36F0EC-D16B-4B27-9323-C0E5957CA37F}"/>
                </a:ext>
              </a:extLst>
            </p:cNvPr>
            <p:cNvSpPr/>
            <p:nvPr/>
          </p:nvSpPr>
          <p:spPr>
            <a:xfrm>
              <a:off x="2793345" y="3736688"/>
              <a:ext cx="833082" cy="445698"/>
            </a:xfrm>
            <a:prstGeom prst="can">
              <a:avLst>
                <a:gd name="adj" fmla="val 50000"/>
              </a:avLst>
            </a:prstGeom>
            <a:solidFill>
              <a:srgbClr val="CCECFF">
                <a:alpha val="50000"/>
              </a:srgb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0" name="Cubo 9">
              <a:extLst>
                <a:ext uri="{FF2B5EF4-FFF2-40B4-BE49-F238E27FC236}">
                  <a16:creationId xmlns:a16="http://schemas.microsoft.com/office/drawing/2014/main" id="{3A751C96-2C21-441E-81A1-2900B43596BF}"/>
                </a:ext>
              </a:extLst>
            </p:cNvPr>
            <p:cNvSpPr/>
            <p:nvPr/>
          </p:nvSpPr>
          <p:spPr>
            <a:xfrm>
              <a:off x="3561818" y="3947884"/>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Cubo 10">
              <a:extLst>
                <a:ext uri="{FF2B5EF4-FFF2-40B4-BE49-F238E27FC236}">
                  <a16:creationId xmlns:a16="http://schemas.microsoft.com/office/drawing/2014/main" id="{500B37AA-AD16-442D-911A-6C1D108C41A7}"/>
                </a:ext>
              </a:extLst>
            </p:cNvPr>
            <p:cNvSpPr/>
            <p:nvPr/>
          </p:nvSpPr>
          <p:spPr>
            <a:xfrm>
              <a:off x="2797423" y="3940795"/>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Cubo 11">
              <a:extLst>
                <a:ext uri="{FF2B5EF4-FFF2-40B4-BE49-F238E27FC236}">
                  <a16:creationId xmlns:a16="http://schemas.microsoft.com/office/drawing/2014/main" id="{F626361B-AA49-4562-877D-23EAD98039CB}"/>
                </a:ext>
              </a:extLst>
            </p:cNvPr>
            <p:cNvSpPr/>
            <p:nvPr/>
          </p:nvSpPr>
          <p:spPr>
            <a:xfrm>
              <a:off x="5287517" y="3940083"/>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Cubo 12">
              <a:extLst>
                <a:ext uri="{FF2B5EF4-FFF2-40B4-BE49-F238E27FC236}">
                  <a16:creationId xmlns:a16="http://schemas.microsoft.com/office/drawing/2014/main" id="{DCC0B23A-6DA7-4B5C-A539-F8C812E49CDF}"/>
                </a:ext>
              </a:extLst>
            </p:cNvPr>
            <p:cNvSpPr/>
            <p:nvPr/>
          </p:nvSpPr>
          <p:spPr>
            <a:xfrm>
              <a:off x="4527889" y="3940083"/>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Elipse 13">
              <a:extLst>
                <a:ext uri="{FF2B5EF4-FFF2-40B4-BE49-F238E27FC236}">
                  <a16:creationId xmlns:a16="http://schemas.microsoft.com/office/drawing/2014/main" id="{E7EE15C7-3DA5-4E39-BF8A-569917344623}"/>
                </a:ext>
              </a:extLst>
            </p:cNvPr>
            <p:cNvSpPr/>
            <p:nvPr/>
          </p:nvSpPr>
          <p:spPr>
            <a:xfrm>
              <a:off x="2787993" y="3898684"/>
              <a:ext cx="829093" cy="288094"/>
            </a:xfrm>
            <a:prstGeom prst="ellipse">
              <a:avLst/>
            </a:prstGeom>
            <a:solidFill>
              <a:schemeClr val="bg1"/>
            </a:solid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5" name="Cilindro 14">
              <a:extLst>
                <a:ext uri="{FF2B5EF4-FFF2-40B4-BE49-F238E27FC236}">
                  <a16:creationId xmlns:a16="http://schemas.microsoft.com/office/drawing/2014/main" id="{74AFB577-9D12-4A6B-9434-D6E5D53EAC36}"/>
                </a:ext>
              </a:extLst>
            </p:cNvPr>
            <p:cNvSpPr/>
            <p:nvPr/>
          </p:nvSpPr>
          <p:spPr>
            <a:xfrm>
              <a:off x="4505892" y="3736689"/>
              <a:ext cx="855943" cy="450905"/>
            </a:xfrm>
            <a:prstGeom prst="can">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nvGrpSpPr>
            <p:cNvPr id="16" name="Grupo 15">
              <a:extLst>
                <a:ext uri="{FF2B5EF4-FFF2-40B4-BE49-F238E27FC236}">
                  <a16:creationId xmlns:a16="http://schemas.microsoft.com/office/drawing/2014/main" id="{44534B99-85BF-447E-B544-1EE99EFC42D4}"/>
                </a:ext>
              </a:extLst>
            </p:cNvPr>
            <p:cNvGrpSpPr/>
            <p:nvPr/>
          </p:nvGrpSpPr>
          <p:grpSpPr>
            <a:xfrm>
              <a:off x="6237537" y="3831251"/>
              <a:ext cx="327036" cy="291169"/>
              <a:chOff x="2466483" y="417317"/>
              <a:chExt cx="1164615" cy="2570600"/>
            </a:xfrm>
          </p:grpSpPr>
          <p:sp>
            <p:nvSpPr>
              <p:cNvPr id="17" name="Cilindro 16">
                <a:extLst>
                  <a:ext uri="{FF2B5EF4-FFF2-40B4-BE49-F238E27FC236}">
                    <a16:creationId xmlns:a16="http://schemas.microsoft.com/office/drawing/2014/main" id="{127760BE-DDAE-482B-8BB0-BFB8634D8B6E}"/>
                  </a:ext>
                </a:extLst>
              </p:cNvPr>
              <p:cNvSpPr/>
              <p:nvPr/>
            </p:nvSpPr>
            <p:spPr>
              <a:xfrm>
                <a:off x="2466853" y="429286"/>
                <a:ext cx="1164245" cy="2558631"/>
              </a:xfrm>
              <a:prstGeom prst="can">
                <a:avLst>
                  <a:gd name="adj" fmla="val 43345"/>
                </a:avLst>
              </a:prstGeom>
              <a:solidFill>
                <a:schemeClr val="bg1">
                  <a:lumMod val="95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8" name="Elipse 17">
                <a:extLst>
                  <a:ext uri="{FF2B5EF4-FFF2-40B4-BE49-F238E27FC236}">
                    <a16:creationId xmlns:a16="http://schemas.microsoft.com/office/drawing/2014/main" id="{E8729DF5-97A5-40FD-8A18-3683D8C8CFF5}"/>
                  </a:ext>
                </a:extLst>
              </p:cNvPr>
              <p:cNvSpPr/>
              <p:nvPr/>
            </p:nvSpPr>
            <p:spPr>
              <a:xfrm>
                <a:off x="2466483" y="417317"/>
                <a:ext cx="1164238" cy="10362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sp>
          <p:nvSpPr>
            <p:cNvPr id="19" name="Cubo 18">
              <a:extLst>
                <a:ext uri="{FF2B5EF4-FFF2-40B4-BE49-F238E27FC236}">
                  <a16:creationId xmlns:a16="http://schemas.microsoft.com/office/drawing/2014/main" id="{055FB2C9-0AD8-4B13-9BB2-75330216FCF4}"/>
                </a:ext>
              </a:extLst>
            </p:cNvPr>
            <p:cNvSpPr/>
            <p:nvPr/>
          </p:nvSpPr>
          <p:spPr>
            <a:xfrm>
              <a:off x="6246638" y="3910338"/>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0" name="Elipse 19">
              <a:extLst>
                <a:ext uri="{FF2B5EF4-FFF2-40B4-BE49-F238E27FC236}">
                  <a16:creationId xmlns:a16="http://schemas.microsoft.com/office/drawing/2014/main" id="{03F8694F-7A61-4791-93FF-D4B4E8454CAC}"/>
                </a:ext>
              </a:extLst>
            </p:cNvPr>
            <p:cNvSpPr/>
            <p:nvPr/>
          </p:nvSpPr>
          <p:spPr>
            <a:xfrm>
              <a:off x="6244498" y="4004094"/>
              <a:ext cx="326932" cy="115668"/>
            </a:xfrm>
            <a:prstGeom prst="ellipse">
              <a:avLst/>
            </a:prstGeom>
            <a:no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1" name="Cubo 20">
              <a:extLst>
                <a:ext uri="{FF2B5EF4-FFF2-40B4-BE49-F238E27FC236}">
                  <a16:creationId xmlns:a16="http://schemas.microsoft.com/office/drawing/2014/main" id="{236C02AB-52E8-491D-AB46-DE853E5DA2CD}"/>
                </a:ext>
              </a:extLst>
            </p:cNvPr>
            <p:cNvSpPr/>
            <p:nvPr/>
          </p:nvSpPr>
          <p:spPr>
            <a:xfrm>
              <a:off x="3817616" y="2792305"/>
              <a:ext cx="2194806" cy="470746"/>
            </a:xfrm>
            <a:prstGeom prst="cube">
              <a:avLst>
                <a:gd name="adj" fmla="val 65603"/>
              </a:avLst>
            </a:prstGeom>
            <a:solidFill>
              <a:schemeClr val="bg1">
                <a:alpha val="50000"/>
              </a:schemeClr>
            </a:solidFill>
            <a:ln>
              <a:solidFill>
                <a:srgbClr val="FF0000"/>
              </a:solidFill>
            </a:ln>
            <a:effectLst>
              <a:outerShdw blurRad="152400" dist="76200" dir="5400000" sx="90000" sy="-19000"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2" name="Cubo 21">
              <a:extLst>
                <a:ext uri="{FF2B5EF4-FFF2-40B4-BE49-F238E27FC236}">
                  <a16:creationId xmlns:a16="http://schemas.microsoft.com/office/drawing/2014/main" id="{E135E73D-F904-46E4-8FA0-598CB4832179}"/>
                </a:ext>
              </a:extLst>
            </p:cNvPr>
            <p:cNvSpPr/>
            <p:nvPr/>
          </p:nvSpPr>
          <p:spPr>
            <a:xfrm>
              <a:off x="3550775" y="3947884"/>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23" name="Grupo 22">
              <a:extLst>
                <a:ext uri="{FF2B5EF4-FFF2-40B4-BE49-F238E27FC236}">
                  <a16:creationId xmlns:a16="http://schemas.microsoft.com/office/drawing/2014/main" id="{A5B5008C-8AD4-45F2-A796-C092B95C28E7}"/>
                </a:ext>
              </a:extLst>
            </p:cNvPr>
            <p:cNvGrpSpPr/>
            <p:nvPr/>
          </p:nvGrpSpPr>
          <p:grpSpPr>
            <a:xfrm>
              <a:off x="1384260" y="1686459"/>
              <a:ext cx="6881416" cy="1236913"/>
              <a:chOff x="1438851" y="2232369"/>
              <a:chExt cx="6881416" cy="1236913"/>
            </a:xfrm>
          </p:grpSpPr>
          <p:sp>
            <p:nvSpPr>
              <p:cNvPr id="24" name="Paralelogramo 23">
                <a:extLst>
                  <a:ext uri="{FF2B5EF4-FFF2-40B4-BE49-F238E27FC236}">
                    <a16:creationId xmlns:a16="http://schemas.microsoft.com/office/drawing/2014/main" id="{49E8213A-F6C0-4C33-A298-3D1FD7EBC0E1}"/>
                  </a:ext>
                </a:extLst>
              </p:cNvPr>
              <p:cNvSpPr/>
              <p:nvPr/>
            </p:nvSpPr>
            <p:spPr>
              <a:xfrm>
                <a:off x="1438851" y="2232369"/>
                <a:ext cx="6875809" cy="1000899"/>
              </a:xfrm>
              <a:prstGeom prst="parallelogram">
                <a:avLst>
                  <a:gd name="adj" fmla="val 101953"/>
                </a:avLst>
              </a:prstGeom>
              <a:solidFill>
                <a:schemeClr val="bg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5" name="Paralelogramo 24">
                <a:extLst>
                  <a:ext uri="{FF2B5EF4-FFF2-40B4-BE49-F238E27FC236}">
                    <a16:creationId xmlns:a16="http://schemas.microsoft.com/office/drawing/2014/main" id="{CFB8060A-1039-4833-9400-1CF79416642D}"/>
                  </a:ext>
                </a:extLst>
              </p:cNvPr>
              <p:cNvSpPr/>
              <p:nvPr/>
            </p:nvSpPr>
            <p:spPr>
              <a:xfrm>
                <a:off x="1438851" y="2472687"/>
                <a:ext cx="6881416" cy="993342"/>
              </a:xfrm>
              <a:prstGeom prst="parallelogram">
                <a:avLst>
                  <a:gd name="adj" fmla="val 103221"/>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6" name="Cubo 25">
                <a:extLst>
                  <a:ext uri="{FF2B5EF4-FFF2-40B4-BE49-F238E27FC236}">
                    <a16:creationId xmlns:a16="http://schemas.microsoft.com/office/drawing/2014/main" id="{9A28D2A2-6BFC-49DC-A1B2-0C80E7B261B3}"/>
                  </a:ext>
                </a:extLst>
              </p:cNvPr>
              <p:cNvSpPr/>
              <p:nvPr/>
            </p:nvSpPr>
            <p:spPr>
              <a:xfrm>
                <a:off x="1444459" y="2232369"/>
                <a:ext cx="6870201" cy="1236913"/>
              </a:xfrm>
              <a:prstGeom prst="cube">
                <a:avLst>
                  <a:gd name="adj" fmla="val 816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27" name="Grupo 26">
                <a:extLst>
                  <a:ext uri="{FF2B5EF4-FFF2-40B4-BE49-F238E27FC236}">
                    <a16:creationId xmlns:a16="http://schemas.microsoft.com/office/drawing/2014/main" id="{9A77E0E2-C2A7-46B9-997D-6CF894F680A8}"/>
                  </a:ext>
                </a:extLst>
              </p:cNvPr>
              <p:cNvGrpSpPr/>
              <p:nvPr/>
            </p:nvGrpSpPr>
            <p:grpSpPr>
              <a:xfrm>
                <a:off x="6265597" y="2733119"/>
                <a:ext cx="327036" cy="291169"/>
                <a:chOff x="2466483" y="417317"/>
                <a:chExt cx="1164615" cy="2570600"/>
              </a:xfrm>
            </p:grpSpPr>
            <p:sp>
              <p:nvSpPr>
                <p:cNvPr id="53" name="Cilindro 52">
                  <a:extLst>
                    <a:ext uri="{FF2B5EF4-FFF2-40B4-BE49-F238E27FC236}">
                      <a16:creationId xmlns:a16="http://schemas.microsoft.com/office/drawing/2014/main" id="{B563F8EB-B669-413F-BD30-74F3AE182E7D}"/>
                    </a:ext>
                  </a:extLst>
                </p:cNvPr>
                <p:cNvSpPr/>
                <p:nvPr/>
              </p:nvSpPr>
              <p:spPr>
                <a:xfrm>
                  <a:off x="2466853" y="429286"/>
                  <a:ext cx="1164245" cy="2558631"/>
                </a:xfrm>
                <a:prstGeom prst="can">
                  <a:avLst>
                    <a:gd name="adj" fmla="val 43345"/>
                  </a:avLst>
                </a:prstGeom>
                <a:solidFill>
                  <a:srgbClr val="CCECFF">
                    <a:alpha val="50000"/>
                  </a:srgb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54" name="Elipse 53">
                  <a:extLst>
                    <a:ext uri="{FF2B5EF4-FFF2-40B4-BE49-F238E27FC236}">
                      <a16:creationId xmlns:a16="http://schemas.microsoft.com/office/drawing/2014/main" id="{07882B0D-AEC1-49AE-8347-3AF4DEBBE284}"/>
                    </a:ext>
                  </a:extLst>
                </p:cNvPr>
                <p:cNvSpPr/>
                <p:nvPr/>
              </p:nvSpPr>
              <p:spPr>
                <a:xfrm>
                  <a:off x="2466483" y="417317"/>
                  <a:ext cx="1164238" cy="10362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cxnSp>
            <p:nvCxnSpPr>
              <p:cNvPr id="28" name="Conector recto 27">
                <a:extLst>
                  <a:ext uri="{FF2B5EF4-FFF2-40B4-BE49-F238E27FC236}">
                    <a16:creationId xmlns:a16="http://schemas.microsoft.com/office/drawing/2014/main" id="{C8C3F9A5-7AE8-4EC4-A1A2-6013CB67323A}"/>
                  </a:ext>
                </a:extLst>
              </p:cNvPr>
              <p:cNvCxnSpPr>
                <a:cxnSpLocks/>
              </p:cNvCxnSpPr>
              <p:nvPr/>
            </p:nvCxnSpPr>
            <p:spPr>
              <a:xfrm>
                <a:off x="2459814" y="2232369"/>
                <a:ext cx="0" cy="2648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Elipse 28">
                <a:extLst>
                  <a:ext uri="{FF2B5EF4-FFF2-40B4-BE49-F238E27FC236}">
                    <a16:creationId xmlns:a16="http://schemas.microsoft.com/office/drawing/2014/main" id="{BB848154-3C34-436A-A921-1520E2E1DAAD}"/>
                  </a:ext>
                </a:extLst>
              </p:cNvPr>
              <p:cNvSpPr/>
              <p:nvPr/>
            </p:nvSpPr>
            <p:spPr>
              <a:xfrm>
                <a:off x="6272558" y="2905962"/>
                <a:ext cx="326932" cy="115668"/>
              </a:xfrm>
              <a:prstGeom prst="ellipse">
                <a:avLst/>
              </a:prstGeom>
              <a:solidFill>
                <a:schemeClr val="bg1"/>
              </a:solid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nvGrpSpPr>
              <p:cNvPr id="30" name="Grupo 29">
                <a:extLst>
                  <a:ext uri="{FF2B5EF4-FFF2-40B4-BE49-F238E27FC236}">
                    <a16:creationId xmlns:a16="http://schemas.microsoft.com/office/drawing/2014/main" id="{4EDEEB19-4BA4-4DC0-88C0-D74D42953CEB}"/>
                  </a:ext>
                </a:extLst>
              </p:cNvPr>
              <p:cNvGrpSpPr/>
              <p:nvPr/>
            </p:nvGrpSpPr>
            <p:grpSpPr>
              <a:xfrm>
                <a:off x="4560454" y="2459897"/>
                <a:ext cx="828838" cy="450905"/>
                <a:chOff x="4560454" y="2628345"/>
                <a:chExt cx="828838" cy="450905"/>
              </a:xfrm>
            </p:grpSpPr>
            <p:sp>
              <p:nvSpPr>
                <p:cNvPr id="34" name="Elipse 33">
                  <a:extLst>
                    <a:ext uri="{FF2B5EF4-FFF2-40B4-BE49-F238E27FC236}">
                      <a16:creationId xmlns:a16="http://schemas.microsoft.com/office/drawing/2014/main" id="{879C7F62-D101-472A-8060-A5CD759D2B95}"/>
                    </a:ext>
                  </a:extLst>
                </p:cNvPr>
                <p:cNvSpPr/>
                <p:nvPr/>
              </p:nvSpPr>
              <p:spPr>
                <a:xfrm>
                  <a:off x="4560454" y="2791156"/>
                  <a:ext cx="828838" cy="288094"/>
                </a:xfrm>
                <a:prstGeom prst="ellipse">
                  <a:avLst/>
                </a:prstGeom>
                <a:no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6" name="Elipse 35">
                  <a:extLst>
                    <a:ext uri="{FF2B5EF4-FFF2-40B4-BE49-F238E27FC236}">
                      <a16:creationId xmlns:a16="http://schemas.microsoft.com/office/drawing/2014/main" id="{FB827620-B747-4CB1-A444-F5E81A62D18D}"/>
                    </a:ext>
                  </a:extLst>
                </p:cNvPr>
                <p:cNvSpPr/>
                <p:nvPr/>
              </p:nvSpPr>
              <p:spPr>
                <a:xfrm>
                  <a:off x="4569209" y="2633857"/>
                  <a:ext cx="807766" cy="225476"/>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9" name="Cilindro 38">
                  <a:extLst>
                    <a:ext uri="{FF2B5EF4-FFF2-40B4-BE49-F238E27FC236}">
                      <a16:creationId xmlns:a16="http://schemas.microsoft.com/office/drawing/2014/main" id="{F5A2F19B-4778-4101-B117-A7A44A2A5C43}"/>
                    </a:ext>
                  </a:extLst>
                </p:cNvPr>
                <p:cNvSpPr/>
                <p:nvPr/>
              </p:nvSpPr>
              <p:spPr>
                <a:xfrm>
                  <a:off x="4571751" y="2628345"/>
                  <a:ext cx="807772" cy="450905"/>
                </a:xfrm>
                <a:prstGeom prst="can">
                  <a:avLst>
                    <a:gd name="adj" fmla="val 50000"/>
                  </a:avLst>
                </a:prstGeom>
                <a:solidFill>
                  <a:schemeClr val="bg1">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40" name="Elipse 39">
                  <a:extLst>
                    <a:ext uri="{FF2B5EF4-FFF2-40B4-BE49-F238E27FC236}">
                      <a16:creationId xmlns:a16="http://schemas.microsoft.com/office/drawing/2014/main" id="{27F8C3FF-7ED2-4F4D-B754-C11A5D150F01}"/>
                    </a:ext>
                  </a:extLst>
                </p:cNvPr>
                <p:cNvSpPr/>
                <p:nvPr/>
              </p:nvSpPr>
              <p:spPr>
                <a:xfrm>
                  <a:off x="4566661" y="2635261"/>
                  <a:ext cx="820900" cy="2228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sp>
            <p:nvSpPr>
              <p:cNvPr id="31" name="Cilindro 30">
                <a:extLst>
                  <a:ext uri="{FF2B5EF4-FFF2-40B4-BE49-F238E27FC236}">
                    <a16:creationId xmlns:a16="http://schemas.microsoft.com/office/drawing/2014/main" id="{F3EBCB76-A0B1-4A71-BF4F-F30AB598AF15}"/>
                  </a:ext>
                </a:extLst>
              </p:cNvPr>
              <p:cNvSpPr/>
              <p:nvPr/>
            </p:nvSpPr>
            <p:spPr>
              <a:xfrm>
                <a:off x="3087407" y="2712691"/>
                <a:ext cx="326932" cy="289813"/>
              </a:xfrm>
              <a:prstGeom prst="can">
                <a:avLst>
                  <a:gd name="adj" fmla="val 43345"/>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2" name="Elipse 31">
                <a:extLst>
                  <a:ext uri="{FF2B5EF4-FFF2-40B4-BE49-F238E27FC236}">
                    <a16:creationId xmlns:a16="http://schemas.microsoft.com/office/drawing/2014/main" id="{EF0E6A9A-1BA2-4F10-8236-EF401FFC36C3}"/>
                  </a:ext>
                </a:extLst>
              </p:cNvPr>
              <p:cNvSpPr/>
              <p:nvPr/>
            </p:nvSpPr>
            <p:spPr>
              <a:xfrm>
                <a:off x="3095268" y="2876095"/>
                <a:ext cx="326932" cy="115668"/>
              </a:xfrm>
              <a:prstGeom prst="ellipse">
                <a:avLst/>
              </a:prstGeom>
              <a:solidFill>
                <a:schemeClr val="bg1"/>
              </a:solid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sp>
          <p:nvSpPr>
            <p:cNvPr id="80" name="Cilindro 79">
              <a:extLst>
                <a:ext uri="{FF2B5EF4-FFF2-40B4-BE49-F238E27FC236}">
                  <a16:creationId xmlns:a16="http://schemas.microsoft.com/office/drawing/2014/main" id="{3F6BB987-BFCD-4B12-A984-6CEE332A7C2E}"/>
                </a:ext>
              </a:extLst>
            </p:cNvPr>
            <p:cNvSpPr/>
            <p:nvPr/>
          </p:nvSpPr>
          <p:spPr>
            <a:xfrm>
              <a:off x="3035587" y="2618590"/>
              <a:ext cx="326932" cy="1202408"/>
            </a:xfrm>
            <a:prstGeom prst="can">
              <a:avLst/>
            </a:prstGeom>
            <a:noFill/>
            <a:ln w="63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6" name="Cilindro 85">
              <a:extLst>
                <a:ext uri="{FF2B5EF4-FFF2-40B4-BE49-F238E27FC236}">
                  <a16:creationId xmlns:a16="http://schemas.microsoft.com/office/drawing/2014/main" id="{CC64CA42-5D2F-4515-AC61-1FEFD0DCA49F}"/>
                </a:ext>
              </a:extLst>
            </p:cNvPr>
            <p:cNvSpPr/>
            <p:nvPr/>
          </p:nvSpPr>
          <p:spPr>
            <a:xfrm>
              <a:off x="4535778" y="2602302"/>
              <a:ext cx="794495" cy="1202408"/>
            </a:xfrm>
            <a:prstGeom prst="can">
              <a:avLst/>
            </a:prstGeom>
            <a:noFill/>
            <a:ln w="63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7" name="Cilindro 86">
              <a:extLst>
                <a:ext uri="{FF2B5EF4-FFF2-40B4-BE49-F238E27FC236}">
                  <a16:creationId xmlns:a16="http://schemas.microsoft.com/office/drawing/2014/main" id="{927B65BC-80AE-4A3E-BD0D-9AAC4DF40735}"/>
                </a:ext>
              </a:extLst>
            </p:cNvPr>
            <p:cNvSpPr/>
            <p:nvPr/>
          </p:nvSpPr>
          <p:spPr>
            <a:xfrm>
              <a:off x="6227504" y="2622406"/>
              <a:ext cx="326932" cy="1202408"/>
            </a:xfrm>
            <a:prstGeom prst="can">
              <a:avLst/>
            </a:prstGeom>
            <a:noFill/>
            <a:ln w="63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88" name="Gráfico 87" descr="Flecha: recto">
              <a:extLst>
                <a:ext uri="{FF2B5EF4-FFF2-40B4-BE49-F238E27FC236}">
                  <a16:creationId xmlns:a16="http://schemas.microsoft.com/office/drawing/2014/main" id="{524A49BD-A330-49A4-B082-3AA977C652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2784115" y="628305"/>
              <a:ext cx="914400" cy="914400"/>
            </a:xfrm>
            <a:prstGeom prst="rect">
              <a:avLst/>
            </a:prstGeom>
          </p:spPr>
        </p:pic>
        <p:pic>
          <p:nvPicPr>
            <p:cNvPr id="89" name="Gráfico 88" descr="Flecha: recto">
              <a:extLst>
                <a:ext uri="{FF2B5EF4-FFF2-40B4-BE49-F238E27FC236}">
                  <a16:creationId xmlns:a16="http://schemas.microsoft.com/office/drawing/2014/main" id="{CEBF41A2-75E6-4EB3-9ABA-D787D4D4BA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V="1">
              <a:off x="5924233" y="1185272"/>
              <a:ext cx="914400" cy="914400"/>
            </a:xfrm>
            <a:prstGeom prst="rect">
              <a:avLst/>
            </a:prstGeom>
          </p:spPr>
        </p:pic>
        <p:sp>
          <p:nvSpPr>
            <p:cNvPr id="92" name="CuadroTexto 91">
              <a:extLst>
                <a:ext uri="{FF2B5EF4-FFF2-40B4-BE49-F238E27FC236}">
                  <a16:creationId xmlns:a16="http://schemas.microsoft.com/office/drawing/2014/main" id="{A4EC2536-FE24-464E-B98D-C32F9DCD40FD}"/>
                </a:ext>
              </a:extLst>
            </p:cNvPr>
            <p:cNvSpPr txBox="1"/>
            <p:nvPr/>
          </p:nvSpPr>
          <p:spPr>
            <a:xfrm>
              <a:off x="2471659" y="3728365"/>
              <a:ext cx="365239"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I</a:t>
              </a:r>
            </a:p>
          </p:txBody>
        </p:sp>
        <p:sp>
          <p:nvSpPr>
            <p:cNvPr id="94" name="CuadroTexto 93">
              <a:extLst>
                <a:ext uri="{FF2B5EF4-FFF2-40B4-BE49-F238E27FC236}">
                  <a16:creationId xmlns:a16="http://schemas.microsoft.com/office/drawing/2014/main" id="{00089562-D870-4B25-925A-E10325D4B601}"/>
                </a:ext>
              </a:extLst>
            </p:cNvPr>
            <p:cNvSpPr txBox="1"/>
            <p:nvPr/>
          </p:nvSpPr>
          <p:spPr>
            <a:xfrm>
              <a:off x="6507072" y="3756529"/>
              <a:ext cx="480827"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III</a:t>
              </a:r>
            </a:p>
          </p:txBody>
        </p:sp>
        <p:sp>
          <p:nvSpPr>
            <p:cNvPr id="95" name="CuadroTexto 94">
              <a:extLst>
                <a:ext uri="{FF2B5EF4-FFF2-40B4-BE49-F238E27FC236}">
                  <a16:creationId xmlns:a16="http://schemas.microsoft.com/office/drawing/2014/main" id="{74F3515D-9A12-4EF6-830C-E24965156D67}"/>
                </a:ext>
              </a:extLst>
            </p:cNvPr>
            <p:cNvSpPr txBox="1"/>
            <p:nvPr/>
          </p:nvSpPr>
          <p:spPr>
            <a:xfrm>
              <a:off x="4697007" y="1979772"/>
              <a:ext cx="449947"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VI</a:t>
              </a:r>
            </a:p>
          </p:txBody>
        </p:sp>
        <p:sp>
          <p:nvSpPr>
            <p:cNvPr id="96" name="CuadroTexto 95">
              <a:extLst>
                <a:ext uri="{FF2B5EF4-FFF2-40B4-BE49-F238E27FC236}">
                  <a16:creationId xmlns:a16="http://schemas.microsoft.com/office/drawing/2014/main" id="{2FDA10AC-3BD2-4BA7-BEEB-3B6E1E0A24C0}"/>
                </a:ext>
              </a:extLst>
            </p:cNvPr>
            <p:cNvSpPr txBox="1"/>
            <p:nvPr/>
          </p:nvSpPr>
          <p:spPr>
            <a:xfrm>
              <a:off x="4690044" y="2877135"/>
              <a:ext cx="449947"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V</a:t>
              </a:r>
            </a:p>
          </p:txBody>
        </p:sp>
        <p:sp>
          <p:nvSpPr>
            <p:cNvPr id="97" name="Elipse 96">
              <a:extLst>
                <a:ext uri="{FF2B5EF4-FFF2-40B4-BE49-F238E27FC236}">
                  <a16:creationId xmlns:a16="http://schemas.microsoft.com/office/drawing/2014/main" id="{661C7591-5C89-4858-8144-F2136B9BD58E}"/>
                </a:ext>
              </a:extLst>
            </p:cNvPr>
            <p:cNvSpPr/>
            <p:nvPr/>
          </p:nvSpPr>
          <p:spPr>
            <a:xfrm>
              <a:off x="2792763" y="3736643"/>
              <a:ext cx="833077" cy="2228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8" name="Cubo 97">
              <a:extLst>
                <a:ext uri="{FF2B5EF4-FFF2-40B4-BE49-F238E27FC236}">
                  <a16:creationId xmlns:a16="http://schemas.microsoft.com/office/drawing/2014/main" id="{3C00D406-A25C-4B91-A9F6-872A0A2A96AC}"/>
                </a:ext>
              </a:extLst>
            </p:cNvPr>
            <p:cNvSpPr/>
            <p:nvPr/>
          </p:nvSpPr>
          <p:spPr>
            <a:xfrm>
              <a:off x="3574078" y="3962119"/>
              <a:ext cx="2740573" cy="82264"/>
            </a:xfrm>
            <a:prstGeom prst="cube">
              <a:avLst>
                <a:gd name="adj" fmla="val 54791"/>
              </a:avLst>
            </a:prstGeom>
            <a:solidFill>
              <a:srgbClr val="CCECFF">
                <a:alpha val="50000"/>
              </a:srgbClr>
            </a:solid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9" name="Elipse 98">
              <a:extLst>
                <a:ext uri="{FF2B5EF4-FFF2-40B4-BE49-F238E27FC236}">
                  <a16:creationId xmlns:a16="http://schemas.microsoft.com/office/drawing/2014/main" id="{58ABED8A-49FE-4164-85E3-4C92DCCD6110}"/>
                </a:ext>
              </a:extLst>
            </p:cNvPr>
            <p:cNvSpPr/>
            <p:nvPr/>
          </p:nvSpPr>
          <p:spPr>
            <a:xfrm>
              <a:off x="4531363" y="3908360"/>
              <a:ext cx="828838" cy="288094"/>
            </a:xfrm>
            <a:prstGeom prst="ellipse">
              <a:avLst/>
            </a:prstGeom>
            <a:solidFill>
              <a:schemeClr val="bg1"/>
            </a:solid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00" name="Elipse 99">
              <a:extLst>
                <a:ext uri="{FF2B5EF4-FFF2-40B4-BE49-F238E27FC236}">
                  <a16:creationId xmlns:a16="http://schemas.microsoft.com/office/drawing/2014/main" id="{C5720044-55E1-4D3B-87F9-F9137944BCF1}"/>
                </a:ext>
              </a:extLst>
            </p:cNvPr>
            <p:cNvSpPr/>
            <p:nvPr/>
          </p:nvSpPr>
          <p:spPr>
            <a:xfrm>
              <a:off x="4505294" y="3736643"/>
              <a:ext cx="855937" cy="225476"/>
            </a:xfrm>
            <a:prstGeom prst="ellipse">
              <a:avLst/>
            </a:prstGeom>
            <a:solidFill>
              <a:schemeClr val="bg2">
                <a:lumMod val="9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01" name="CuadroTexto 100">
              <a:extLst>
                <a:ext uri="{FF2B5EF4-FFF2-40B4-BE49-F238E27FC236}">
                  <a16:creationId xmlns:a16="http://schemas.microsoft.com/office/drawing/2014/main" id="{89F117F8-FCF2-4EB3-991A-067F09FF4CA1}"/>
                </a:ext>
              </a:extLst>
            </p:cNvPr>
            <p:cNvSpPr txBox="1"/>
            <p:nvPr/>
          </p:nvSpPr>
          <p:spPr>
            <a:xfrm>
              <a:off x="5579611" y="3839471"/>
              <a:ext cx="449947"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IV</a:t>
              </a:r>
            </a:p>
          </p:txBody>
        </p:sp>
        <p:sp>
          <p:nvSpPr>
            <p:cNvPr id="102" name="Cubo 101">
              <a:extLst>
                <a:ext uri="{FF2B5EF4-FFF2-40B4-BE49-F238E27FC236}">
                  <a16:creationId xmlns:a16="http://schemas.microsoft.com/office/drawing/2014/main" id="{BCEC4C5A-85D6-435F-AD4F-AB956628F571}"/>
                </a:ext>
              </a:extLst>
            </p:cNvPr>
            <p:cNvSpPr/>
            <p:nvPr/>
          </p:nvSpPr>
          <p:spPr>
            <a:xfrm>
              <a:off x="5285381" y="3923698"/>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3" name="Cubo 102">
              <a:extLst>
                <a:ext uri="{FF2B5EF4-FFF2-40B4-BE49-F238E27FC236}">
                  <a16:creationId xmlns:a16="http://schemas.microsoft.com/office/drawing/2014/main" id="{375F772A-A885-42A3-8A7C-84F0555339F8}"/>
                </a:ext>
              </a:extLst>
            </p:cNvPr>
            <p:cNvSpPr/>
            <p:nvPr/>
          </p:nvSpPr>
          <p:spPr>
            <a:xfrm>
              <a:off x="4514997" y="3931982"/>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4" name="CuadroTexto 103">
              <a:extLst>
                <a:ext uri="{FF2B5EF4-FFF2-40B4-BE49-F238E27FC236}">
                  <a16:creationId xmlns:a16="http://schemas.microsoft.com/office/drawing/2014/main" id="{0BE20C02-9C2B-43DD-8764-036C7A33AD1B}"/>
                </a:ext>
              </a:extLst>
            </p:cNvPr>
            <p:cNvSpPr txBox="1"/>
            <p:nvPr/>
          </p:nvSpPr>
          <p:spPr>
            <a:xfrm>
              <a:off x="2709050" y="3229308"/>
              <a:ext cx="989465"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3 mm</a:t>
              </a:r>
            </a:p>
          </p:txBody>
        </p:sp>
        <p:sp>
          <p:nvSpPr>
            <p:cNvPr id="105" name="CuadroTexto 104">
              <a:extLst>
                <a:ext uri="{FF2B5EF4-FFF2-40B4-BE49-F238E27FC236}">
                  <a16:creationId xmlns:a16="http://schemas.microsoft.com/office/drawing/2014/main" id="{2B72EC6E-FA39-4773-A959-21B771ABE362}"/>
                </a:ext>
              </a:extLst>
            </p:cNvPr>
            <p:cNvSpPr txBox="1"/>
            <p:nvPr/>
          </p:nvSpPr>
          <p:spPr>
            <a:xfrm>
              <a:off x="4397174" y="3207094"/>
              <a:ext cx="989465"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3 mm</a:t>
              </a:r>
            </a:p>
          </p:txBody>
        </p:sp>
        <p:sp>
          <p:nvSpPr>
            <p:cNvPr id="106" name="CuadroTexto 105">
              <a:extLst>
                <a:ext uri="{FF2B5EF4-FFF2-40B4-BE49-F238E27FC236}">
                  <a16:creationId xmlns:a16="http://schemas.microsoft.com/office/drawing/2014/main" id="{8026644C-6B96-4803-BDB6-0CE7BDEE36AF}"/>
                </a:ext>
              </a:extLst>
            </p:cNvPr>
            <p:cNvSpPr txBox="1"/>
            <p:nvPr/>
          </p:nvSpPr>
          <p:spPr>
            <a:xfrm>
              <a:off x="5843876" y="3205414"/>
              <a:ext cx="989465"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1,5 mm</a:t>
              </a:r>
            </a:p>
          </p:txBody>
        </p:sp>
        <p:cxnSp>
          <p:nvCxnSpPr>
            <p:cNvPr id="107" name="Conector recto 106">
              <a:extLst>
                <a:ext uri="{FF2B5EF4-FFF2-40B4-BE49-F238E27FC236}">
                  <a16:creationId xmlns:a16="http://schemas.microsoft.com/office/drawing/2014/main" id="{FE9533FC-901A-43E4-9B0E-3FD2D8933887}"/>
                </a:ext>
              </a:extLst>
            </p:cNvPr>
            <p:cNvCxnSpPr/>
            <p:nvPr/>
          </p:nvCxnSpPr>
          <p:spPr>
            <a:xfrm>
              <a:off x="6227504" y="3518513"/>
              <a:ext cx="319969" cy="0"/>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8" name="Conector recto 107">
              <a:extLst>
                <a:ext uri="{FF2B5EF4-FFF2-40B4-BE49-F238E27FC236}">
                  <a16:creationId xmlns:a16="http://schemas.microsoft.com/office/drawing/2014/main" id="{CA9A0E45-CB4F-43B4-93FE-A7F793E037E9}"/>
                </a:ext>
              </a:extLst>
            </p:cNvPr>
            <p:cNvCxnSpPr>
              <a:cxnSpLocks/>
            </p:cNvCxnSpPr>
            <p:nvPr/>
          </p:nvCxnSpPr>
          <p:spPr>
            <a:xfrm>
              <a:off x="4521871" y="3518513"/>
              <a:ext cx="806213" cy="3324"/>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284804E8-12A7-452F-ABEB-3D6A2E972F81}"/>
                </a:ext>
              </a:extLst>
            </p:cNvPr>
            <p:cNvCxnSpPr>
              <a:cxnSpLocks/>
            </p:cNvCxnSpPr>
            <p:nvPr/>
          </p:nvCxnSpPr>
          <p:spPr>
            <a:xfrm>
              <a:off x="2813071" y="3555358"/>
              <a:ext cx="806213" cy="3324"/>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3AE564E6-17DC-43A2-84E4-712106C298A7}"/>
                </a:ext>
              </a:extLst>
            </p:cNvPr>
            <p:cNvCxnSpPr/>
            <p:nvPr/>
          </p:nvCxnSpPr>
          <p:spPr>
            <a:xfrm>
              <a:off x="3035587" y="1811352"/>
              <a:ext cx="319969" cy="0"/>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1" name="CuadroTexto 110">
              <a:extLst>
                <a:ext uri="{FF2B5EF4-FFF2-40B4-BE49-F238E27FC236}">
                  <a16:creationId xmlns:a16="http://schemas.microsoft.com/office/drawing/2014/main" id="{B44477D3-388A-44E3-9618-BCC4D1543828}"/>
                </a:ext>
              </a:extLst>
            </p:cNvPr>
            <p:cNvSpPr txBox="1"/>
            <p:nvPr/>
          </p:nvSpPr>
          <p:spPr>
            <a:xfrm>
              <a:off x="2692446" y="1442488"/>
              <a:ext cx="989465"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1,5 mm</a:t>
              </a:r>
            </a:p>
          </p:txBody>
        </p:sp>
        <p:sp>
          <p:nvSpPr>
            <p:cNvPr id="116" name="CuadroTexto 115">
              <a:extLst>
                <a:ext uri="{FF2B5EF4-FFF2-40B4-BE49-F238E27FC236}">
                  <a16:creationId xmlns:a16="http://schemas.microsoft.com/office/drawing/2014/main" id="{8F833000-E49C-473B-BAB8-55C5684A9C40}"/>
                </a:ext>
              </a:extLst>
            </p:cNvPr>
            <p:cNvSpPr txBox="1"/>
            <p:nvPr/>
          </p:nvSpPr>
          <p:spPr>
            <a:xfrm>
              <a:off x="4420286" y="1505493"/>
              <a:ext cx="989465"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3 mm</a:t>
              </a:r>
            </a:p>
          </p:txBody>
        </p:sp>
        <p:cxnSp>
          <p:nvCxnSpPr>
            <p:cNvPr id="117" name="Conector recto 116">
              <a:extLst>
                <a:ext uri="{FF2B5EF4-FFF2-40B4-BE49-F238E27FC236}">
                  <a16:creationId xmlns:a16="http://schemas.microsoft.com/office/drawing/2014/main" id="{C6815A62-174E-4136-990F-1B48CC8DFE2C}"/>
                </a:ext>
              </a:extLst>
            </p:cNvPr>
            <p:cNvCxnSpPr>
              <a:cxnSpLocks/>
            </p:cNvCxnSpPr>
            <p:nvPr/>
          </p:nvCxnSpPr>
          <p:spPr>
            <a:xfrm>
              <a:off x="4512343" y="1850129"/>
              <a:ext cx="806213" cy="3324"/>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8" name="CuadroTexto 117">
              <a:extLst>
                <a:ext uri="{FF2B5EF4-FFF2-40B4-BE49-F238E27FC236}">
                  <a16:creationId xmlns:a16="http://schemas.microsoft.com/office/drawing/2014/main" id="{FDF37437-C034-4D40-9BCB-0633F9CD15E6}"/>
                </a:ext>
              </a:extLst>
            </p:cNvPr>
            <p:cNvSpPr txBox="1"/>
            <p:nvPr/>
          </p:nvSpPr>
          <p:spPr>
            <a:xfrm>
              <a:off x="2480441" y="2133589"/>
              <a:ext cx="508595"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VII</a:t>
              </a:r>
            </a:p>
          </p:txBody>
        </p:sp>
        <p:sp>
          <p:nvSpPr>
            <p:cNvPr id="119" name="CuadroTexto 118">
              <a:extLst>
                <a:ext uri="{FF2B5EF4-FFF2-40B4-BE49-F238E27FC236}">
                  <a16:creationId xmlns:a16="http://schemas.microsoft.com/office/drawing/2014/main" id="{00A983CF-F1E3-48D1-BF0B-A0B6EA689B21}"/>
                </a:ext>
              </a:extLst>
            </p:cNvPr>
            <p:cNvSpPr txBox="1"/>
            <p:nvPr/>
          </p:nvSpPr>
          <p:spPr>
            <a:xfrm>
              <a:off x="6596169" y="2147127"/>
              <a:ext cx="562216"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VIII</a:t>
              </a:r>
            </a:p>
          </p:txBody>
        </p:sp>
        <p:sp>
          <p:nvSpPr>
            <p:cNvPr id="120" name="CuadroTexto 119">
              <a:extLst>
                <a:ext uri="{FF2B5EF4-FFF2-40B4-BE49-F238E27FC236}">
                  <a16:creationId xmlns:a16="http://schemas.microsoft.com/office/drawing/2014/main" id="{CABA3F7C-F335-423F-8270-CABE44213F06}"/>
                </a:ext>
              </a:extLst>
            </p:cNvPr>
            <p:cNvSpPr txBox="1"/>
            <p:nvPr/>
          </p:nvSpPr>
          <p:spPr>
            <a:xfrm>
              <a:off x="476907" y="5245393"/>
              <a:ext cx="933884"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1</a:t>
              </a:r>
            </a:p>
          </p:txBody>
        </p:sp>
        <p:sp>
          <p:nvSpPr>
            <p:cNvPr id="121" name="CuadroTexto 120">
              <a:extLst>
                <a:ext uri="{FF2B5EF4-FFF2-40B4-BE49-F238E27FC236}">
                  <a16:creationId xmlns:a16="http://schemas.microsoft.com/office/drawing/2014/main" id="{36AA9368-080B-4794-812F-C1DE1D2B2855}"/>
                </a:ext>
              </a:extLst>
            </p:cNvPr>
            <p:cNvSpPr txBox="1"/>
            <p:nvPr/>
          </p:nvSpPr>
          <p:spPr>
            <a:xfrm>
              <a:off x="450376" y="4221105"/>
              <a:ext cx="933884"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2</a:t>
              </a:r>
            </a:p>
          </p:txBody>
        </p:sp>
        <p:sp>
          <p:nvSpPr>
            <p:cNvPr id="122" name="CuadroTexto 121">
              <a:extLst>
                <a:ext uri="{FF2B5EF4-FFF2-40B4-BE49-F238E27FC236}">
                  <a16:creationId xmlns:a16="http://schemas.microsoft.com/office/drawing/2014/main" id="{51993D44-006B-4EBF-92B5-BF51B7AC1880}"/>
                </a:ext>
              </a:extLst>
            </p:cNvPr>
            <p:cNvSpPr txBox="1"/>
            <p:nvPr/>
          </p:nvSpPr>
          <p:spPr>
            <a:xfrm>
              <a:off x="410455" y="2690763"/>
              <a:ext cx="933884"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3</a:t>
              </a:r>
            </a:p>
          </p:txBody>
        </p:sp>
        <p:sp>
          <p:nvSpPr>
            <p:cNvPr id="93" name="CuadroTexto 92">
              <a:extLst>
                <a:ext uri="{FF2B5EF4-FFF2-40B4-BE49-F238E27FC236}">
                  <a16:creationId xmlns:a16="http://schemas.microsoft.com/office/drawing/2014/main" id="{BA617EBE-5417-4A68-AF5E-33A54DDE7782}"/>
                </a:ext>
              </a:extLst>
            </p:cNvPr>
            <p:cNvSpPr txBox="1"/>
            <p:nvPr/>
          </p:nvSpPr>
          <p:spPr>
            <a:xfrm>
              <a:off x="4745130" y="3946384"/>
              <a:ext cx="365239"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II</a:t>
              </a:r>
            </a:p>
          </p:txBody>
        </p:sp>
      </p:grpSp>
      <p:sp>
        <p:nvSpPr>
          <p:cNvPr id="3" name="CuadroTexto 2">
            <a:extLst>
              <a:ext uri="{FF2B5EF4-FFF2-40B4-BE49-F238E27FC236}">
                <a16:creationId xmlns:a16="http://schemas.microsoft.com/office/drawing/2014/main" id="{78225527-B8C0-4352-9D48-F48BAED20D0B}"/>
              </a:ext>
            </a:extLst>
          </p:cNvPr>
          <p:cNvSpPr txBox="1"/>
          <p:nvPr/>
        </p:nvSpPr>
        <p:spPr>
          <a:xfrm>
            <a:off x="0" y="397042"/>
            <a:ext cx="9144000"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M</a:t>
            </a:r>
            <a:r>
              <a:rPr lang="es-AR" dirty="0">
                <a:latin typeface="Arial" panose="020B0604020202020204" pitchFamily="34" charset="0"/>
                <a:cs typeface="Arial" panose="020B0604020202020204" pitchFamily="34" charset="0"/>
                <a:sym typeface="Symbol" panose="05050102010706020507" pitchFamily="18" charset="2"/>
              </a:rPr>
              <a:t> FAP: chip </a:t>
            </a:r>
            <a:r>
              <a:rPr lang="es-AR" dirty="0" err="1">
                <a:latin typeface="Arial" panose="020B0604020202020204" pitchFamily="34" charset="0"/>
                <a:cs typeface="Arial" panose="020B0604020202020204" pitchFamily="34" charset="0"/>
                <a:sym typeface="Symbol" panose="05050102010706020507" pitchFamily="18" charset="2"/>
              </a:rPr>
              <a:t>microfluidico</a:t>
            </a:r>
            <a:r>
              <a:rPr lang="es-AR" dirty="0">
                <a:latin typeface="Arial" panose="020B0604020202020204" pitchFamily="34" charset="0"/>
                <a:cs typeface="Arial" panose="020B0604020202020204" pitchFamily="34" charset="0"/>
                <a:sym typeface="Symbol" panose="05050102010706020507" pitchFamily="18" charset="2"/>
              </a:rPr>
              <a:t> alveolo pulmonar</a:t>
            </a:r>
            <a:r>
              <a:rPr lang="es-AR"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694059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E1A1811-A4CF-45BC-B778-BDAD66824836}"/>
              </a:ext>
            </a:extLst>
          </p:cNvPr>
          <p:cNvGrpSpPr/>
          <p:nvPr/>
        </p:nvGrpSpPr>
        <p:grpSpPr>
          <a:xfrm>
            <a:off x="364807" y="538762"/>
            <a:ext cx="8010567" cy="5939810"/>
            <a:chOff x="364807" y="129686"/>
            <a:chExt cx="8010567" cy="5939810"/>
          </a:xfrm>
        </p:grpSpPr>
        <p:sp>
          <p:nvSpPr>
            <p:cNvPr id="2" name="Cubo 1">
              <a:extLst>
                <a:ext uri="{FF2B5EF4-FFF2-40B4-BE49-F238E27FC236}">
                  <a16:creationId xmlns:a16="http://schemas.microsoft.com/office/drawing/2014/main" id="{EB13B039-B7A5-49C9-900C-596BA9798EF4}"/>
                </a:ext>
              </a:extLst>
            </p:cNvPr>
            <p:cNvSpPr/>
            <p:nvPr/>
          </p:nvSpPr>
          <p:spPr>
            <a:xfrm>
              <a:off x="1470991" y="5261811"/>
              <a:ext cx="6904383" cy="807685"/>
            </a:xfrm>
            <a:prstGeom prst="cube">
              <a:avLst>
                <a:gd name="adj" fmla="val 766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Paralelogramo 13">
              <a:extLst>
                <a:ext uri="{FF2B5EF4-FFF2-40B4-BE49-F238E27FC236}">
                  <a16:creationId xmlns:a16="http://schemas.microsoft.com/office/drawing/2014/main" id="{B10F2F74-DBB2-4478-9D97-C2169EB6C203}"/>
                </a:ext>
              </a:extLst>
            </p:cNvPr>
            <p:cNvSpPr/>
            <p:nvPr/>
          </p:nvSpPr>
          <p:spPr>
            <a:xfrm>
              <a:off x="1465382" y="3893829"/>
              <a:ext cx="6875809" cy="1000899"/>
            </a:xfrm>
            <a:prstGeom prst="parallelogram">
              <a:avLst>
                <a:gd name="adj" fmla="val 101953"/>
              </a:avLst>
            </a:prstGeom>
            <a:solidFill>
              <a:schemeClr val="bg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Paralelogramo 4">
              <a:extLst>
                <a:ext uri="{FF2B5EF4-FFF2-40B4-BE49-F238E27FC236}">
                  <a16:creationId xmlns:a16="http://schemas.microsoft.com/office/drawing/2014/main" id="{D36A29C1-086E-4E21-A6B4-7A62D9CC2A8A}"/>
                </a:ext>
              </a:extLst>
            </p:cNvPr>
            <p:cNvSpPr/>
            <p:nvPr/>
          </p:nvSpPr>
          <p:spPr>
            <a:xfrm>
              <a:off x="1465382" y="4134147"/>
              <a:ext cx="6881416" cy="993342"/>
            </a:xfrm>
            <a:prstGeom prst="parallelogram">
              <a:avLst>
                <a:gd name="adj" fmla="val 103221"/>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7" name="Conector recto 6">
              <a:extLst>
                <a:ext uri="{FF2B5EF4-FFF2-40B4-BE49-F238E27FC236}">
                  <a16:creationId xmlns:a16="http://schemas.microsoft.com/office/drawing/2014/main" id="{2371A5D2-D751-4D02-A28E-ECE5A98531C3}"/>
                </a:ext>
              </a:extLst>
            </p:cNvPr>
            <p:cNvCxnSpPr>
              <a:cxnSpLocks/>
            </p:cNvCxnSpPr>
            <p:nvPr/>
          </p:nvCxnSpPr>
          <p:spPr>
            <a:xfrm>
              <a:off x="2486345" y="3893829"/>
              <a:ext cx="0" cy="2648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Cubo 2">
              <a:extLst>
                <a:ext uri="{FF2B5EF4-FFF2-40B4-BE49-F238E27FC236}">
                  <a16:creationId xmlns:a16="http://schemas.microsoft.com/office/drawing/2014/main" id="{873A5DDA-60CC-451B-AE08-F902604E2282}"/>
                </a:ext>
              </a:extLst>
            </p:cNvPr>
            <p:cNvSpPr/>
            <p:nvPr/>
          </p:nvSpPr>
          <p:spPr>
            <a:xfrm>
              <a:off x="1470990" y="3893829"/>
              <a:ext cx="6870201" cy="1236913"/>
            </a:xfrm>
            <a:prstGeom prst="cube">
              <a:avLst>
                <a:gd name="adj" fmla="val 816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Cilindro 8">
              <a:extLst>
                <a:ext uri="{FF2B5EF4-FFF2-40B4-BE49-F238E27FC236}">
                  <a16:creationId xmlns:a16="http://schemas.microsoft.com/office/drawing/2014/main" id="{3EDC27D8-1D17-447B-A102-E51A3161A503}"/>
                </a:ext>
              </a:extLst>
            </p:cNvPr>
            <p:cNvSpPr/>
            <p:nvPr/>
          </p:nvSpPr>
          <p:spPr>
            <a:xfrm>
              <a:off x="2847936" y="4282598"/>
              <a:ext cx="833082" cy="445698"/>
            </a:xfrm>
            <a:prstGeom prst="can">
              <a:avLst>
                <a:gd name="adj" fmla="val 50000"/>
              </a:avLst>
            </a:prstGeom>
            <a:solidFill>
              <a:srgbClr val="CCECFF">
                <a:alpha val="50000"/>
              </a:srgb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52" name="Cubo 51">
              <a:extLst>
                <a:ext uri="{FF2B5EF4-FFF2-40B4-BE49-F238E27FC236}">
                  <a16:creationId xmlns:a16="http://schemas.microsoft.com/office/drawing/2014/main" id="{EF8C20AB-1E24-47FF-AFAA-216FC0F0A860}"/>
                </a:ext>
              </a:extLst>
            </p:cNvPr>
            <p:cNvSpPr/>
            <p:nvPr/>
          </p:nvSpPr>
          <p:spPr>
            <a:xfrm>
              <a:off x="3616409" y="4493794"/>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3" name="Cubo 52">
              <a:extLst>
                <a:ext uri="{FF2B5EF4-FFF2-40B4-BE49-F238E27FC236}">
                  <a16:creationId xmlns:a16="http://schemas.microsoft.com/office/drawing/2014/main" id="{AE6B07FA-1776-423B-8BB9-5C3A97BB0BA5}"/>
                </a:ext>
              </a:extLst>
            </p:cNvPr>
            <p:cNvSpPr/>
            <p:nvPr/>
          </p:nvSpPr>
          <p:spPr>
            <a:xfrm>
              <a:off x="2852014" y="4486705"/>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4" name="Cubo 53">
              <a:extLst>
                <a:ext uri="{FF2B5EF4-FFF2-40B4-BE49-F238E27FC236}">
                  <a16:creationId xmlns:a16="http://schemas.microsoft.com/office/drawing/2014/main" id="{B1E1F33D-D25C-4572-BC7C-16573BE64606}"/>
                </a:ext>
              </a:extLst>
            </p:cNvPr>
            <p:cNvSpPr/>
            <p:nvPr/>
          </p:nvSpPr>
          <p:spPr>
            <a:xfrm>
              <a:off x="5342108" y="4485993"/>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5" name="Cubo 54">
              <a:extLst>
                <a:ext uri="{FF2B5EF4-FFF2-40B4-BE49-F238E27FC236}">
                  <a16:creationId xmlns:a16="http://schemas.microsoft.com/office/drawing/2014/main" id="{71C0D602-8AF2-40A5-85AA-70E83391927E}"/>
                </a:ext>
              </a:extLst>
            </p:cNvPr>
            <p:cNvSpPr/>
            <p:nvPr/>
          </p:nvSpPr>
          <p:spPr>
            <a:xfrm>
              <a:off x="4582480" y="4485993"/>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4" name="Elipse 63">
              <a:extLst>
                <a:ext uri="{FF2B5EF4-FFF2-40B4-BE49-F238E27FC236}">
                  <a16:creationId xmlns:a16="http://schemas.microsoft.com/office/drawing/2014/main" id="{D2B8FD40-B12C-4F17-8753-43435915C057}"/>
                </a:ext>
              </a:extLst>
            </p:cNvPr>
            <p:cNvSpPr/>
            <p:nvPr/>
          </p:nvSpPr>
          <p:spPr>
            <a:xfrm>
              <a:off x="2842584" y="4444594"/>
              <a:ext cx="829093" cy="288094"/>
            </a:xfrm>
            <a:prstGeom prst="ellipse">
              <a:avLst/>
            </a:prstGeom>
            <a:solidFill>
              <a:schemeClr val="bg1"/>
            </a:solid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8" name="Cilindro 67">
              <a:extLst>
                <a:ext uri="{FF2B5EF4-FFF2-40B4-BE49-F238E27FC236}">
                  <a16:creationId xmlns:a16="http://schemas.microsoft.com/office/drawing/2014/main" id="{812EB699-E5C7-48E2-B4B4-3458729AE04A}"/>
                </a:ext>
              </a:extLst>
            </p:cNvPr>
            <p:cNvSpPr/>
            <p:nvPr/>
          </p:nvSpPr>
          <p:spPr>
            <a:xfrm>
              <a:off x="4560483" y="4282599"/>
              <a:ext cx="855943" cy="450905"/>
            </a:xfrm>
            <a:prstGeom prst="can">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nvGrpSpPr>
            <p:cNvPr id="45" name="Grupo 44">
              <a:extLst>
                <a:ext uri="{FF2B5EF4-FFF2-40B4-BE49-F238E27FC236}">
                  <a16:creationId xmlns:a16="http://schemas.microsoft.com/office/drawing/2014/main" id="{853D8F62-331D-476E-93B1-B360BCCC3C5D}"/>
                </a:ext>
              </a:extLst>
            </p:cNvPr>
            <p:cNvGrpSpPr/>
            <p:nvPr/>
          </p:nvGrpSpPr>
          <p:grpSpPr>
            <a:xfrm>
              <a:off x="6292128" y="4377161"/>
              <a:ext cx="327036" cy="291169"/>
              <a:chOff x="2466483" y="417317"/>
              <a:chExt cx="1164615" cy="2570600"/>
            </a:xfrm>
          </p:grpSpPr>
          <p:sp>
            <p:nvSpPr>
              <p:cNvPr id="46" name="Cilindro 45">
                <a:extLst>
                  <a:ext uri="{FF2B5EF4-FFF2-40B4-BE49-F238E27FC236}">
                    <a16:creationId xmlns:a16="http://schemas.microsoft.com/office/drawing/2014/main" id="{8C11AEDA-FBE7-401E-A894-496CB3502E98}"/>
                  </a:ext>
                </a:extLst>
              </p:cNvPr>
              <p:cNvSpPr/>
              <p:nvPr/>
            </p:nvSpPr>
            <p:spPr>
              <a:xfrm>
                <a:off x="2466853" y="429286"/>
                <a:ext cx="1164245" cy="2558631"/>
              </a:xfrm>
              <a:prstGeom prst="can">
                <a:avLst>
                  <a:gd name="adj" fmla="val 43345"/>
                </a:avLst>
              </a:prstGeom>
              <a:solidFill>
                <a:schemeClr val="bg1">
                  <a:lumMod val="95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47" name="Elipse 46">
                <a:extLst>
                  <a:ext uri="{FF2B5EF4-FFF2-40B4-BE49-F238E27FC236}">
                    <a16:creationId xmlns:a16="http://schemas.microsoft.com/office/drawing/2014/main" id="{EBCDBEBB-7C8D-474E-8A55-99EA9ADEB809}"/>
                  </a:ext>
                </a:extLst>
              </p:cNvPr>
              <p:cNvSpPr/>
              <p:nvPr/>
            </p:nvSpPr>
            <p:spPr>
              <a:xfrm>
                <a:off x="2466483" y="417317"/>
                <a:ext cx="1164238" cy="10362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sp>
          <p:nvSpPr>
            <p:cNvPr id="56" name="Cubo 55">
              <a:extLst>
                <a:ext uri="{FF2B5EF4-FFF2-40B4-BE49-F238E27FC236}">
                  <a16:creationId xmlns:a16="http://schemas.microsoft.com/office/drawing/2014/main" id="{79433287-A9B4-4F3C-AF97-71135E347651}"/>
                </a:ext>
              </a:extLst>
            </p:cNvPr>
            <p:cNvSpPr/>
            <p:nvPr/>
          </p:nvSpPr>
          <p:spPr>
            <a:xfrm>
              <a:off x="6301229" y="4456248"/>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1" name="Elipse 70">
              <a:extLst>
                <a:ext uri="{FF2B5EF4-FFF2-40B4-BE49-F238E27FC236}">
                  <a16:creationId xmlns:a16="http://schemas.microsoft.com/office/drawing/2014/main" id="{3D9A85F6-21DA-4E28-9B71-18EEE72B8715}"/>
                </a:ext>
              </a:extLst>
            </p:cNvPr>
            <p:cNvSpPr/>
            <p:nvPr/>
          </p:nvSpPr>
          <p:spPr>
            <a:xfrm>
              <a:off x="6299089" y="4550004"/>
              <a:ext cx="326932" cy="115668"/>
            </a:xfrm>
            <a:prstGeom prst="ellipse">
              <a:avLst/>
            </a:prstGeom>
            <a:no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1" name="Cubo 30">
              <a:extLst>
                <a:ext uri="{FF2B5EF4-FFF2-40B4-BE49-F238E27FC236}">
                  <a16:creationId xmlns:a16="http://schemas.microsoft.com/office/drawing/2014/main" id="{C6449627-6F6D-4CE4-992A-7C4D09DD7464}"/>
                </a:ext>
              </a:extLst>
            </p:cNvPr>
            <p:cNvSpPr/>
            <p:nvPr/>
          </p:nvSpPr>
          <p:spPr>
            <a:xfrm>
              <a:off x="3872207" y="3338215"/>
              <a:ext cx="2194806" cy="470746"/>
            </a:xfrm>
            <a:prstGeom prst="cube">
              <a:avLst>
                <a:gd name="adj" fmla="val 65603"/>
              </a:avLst>
            </a:prstGeom>
            <a:solidFill>
              <a:schemeClr val="bg1">
                <a:alpha val="50000"/>
              </a:schemeClr>
            </a:solidFill>
            <a:ln>
              <a:solidFill>
                <a:srgbClr val="FF0000"/>
              </a:solidFill>
            </a:ln>
            <a:effectLst>
              <a:outerShdw blurRad="152400" dist="76200" dir="5400000" sx="90000" sy="-19000"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6" name="Cubo 65">
              <a:extLst>
                <a:ext uri="{FF2B5EF4-FFF2-40B4-BE49-F238E27FC236}">
                  <a16:creationId xmlns:a16="http://schemas.microsoft.com/office/drawing/2014/main" id="{1182529A-5801-44A1-99D2-9B3537C0B299}"/>
                </a:ext>
              </a:extLst>
            </p:cNvPr>
            <p:cNvSpPr/>
            <p:nvPr/>
          </p:nvSpPr>
          <p:spPr>
            <a:xfrm>
              <a:off x="3605366" y="4493794"/>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0" name="Paralelogramo 79">
              <a:extLst>
                <a:ext uri="{FF2B5EF4-FFF2-40B4-BE49-F238E27FC236}">
                  <a16:creationId xmlns:a16="http://schemas.microsoft.com/office/drawing/2014/main" id="{C6CA0C10-3C35-46E3-98B6-0932507FB31D}"/>
                </a:ext>
              </a:extLst>
            </p:cNvPr>
            <p:cNvSpPr/>
            <p:nvPr/>
          </p:nvSpPr>
          <p:spPr>
            <a:xfrm>
              <a:off x="1438851" y="2232369"/>
              <a:ext cx="6875809" cy="1000899"/>
            </a:xfrm>
            <a:prstGeom prst="parallelogram">
              <a:avLst>
                <a:gd name="adj" fmla="val 101953"/>
              </a:avLst>
            </a:prstGeom>
            <a:solidFill>
              <a:schemeClr val="bg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81" name="Paralelogramo 80">
              <a:extLst>
                <a:ext uri="{FF2B5EF4-FFF2-40B4-BE49-F238E27FC236}">
                  <a16:creationId xmlns:a16="http://schemas.microsoft.com/office/drawing/2014/main" id="{6A49CFA4-B7A6-4FA3-80A4-0231C548C939}"/>
                </a:ext>
              </a:extLst>
            </p:cNvPr>
            <p:cNvSpPr/>
            <p:nvPr/>
          </p:nvSpPr>
          <p:spPr>
            <a:xfrm>
              <a:off x="1438851" y="2472687"/>
              <a:ext cx="6881416" cy="993342"/>
            </a:xfrm>
            <a:prstGeom prst="parallelogram">
              <a:avLst>
                <a:gd name="adj" fmla="val 103221"/>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3" name="Cubo 82">
              <a:extLst>
                <a:ext uri="{FF2B5EF4-FFF2-40B4-BE49-F238E27FC236}">
                  <a16:creationId xmlns:a16="http://schemas.microsoft.com/office/drawing/2014/main" id="{0846BB18-2107-472F-A795-47C34015F02C}"/>
                </a:ext>
              </a:extLst>
            </p:cNvPr>
            <p:cNvSpPr/>
            <p:nvPr/>
          </p:nvSpPr>
          <p:spPr>
            <a:xfrm>
              <a:off x="1444459" y="2232369"/>
              <a:ext cx="6870201" cy="1236913"/>
            </a:xfrm>
            <a:prstGeom prst="cube">
              <a:avLst>
                <a:gd name="adj" fmla="val 816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85" name="Grupo 84">
              <a:extLst>
                <a:ext uri="{FF2B5EF4-FFF2-40B4-BE49-F238E27FC236}">
                  <a16:creationId xmlns:a16="http://schemas.microsoft.com/office/drawing/2014/main" id="{45F54005-60B0-4A52-8AB7-FFA748CF0DCF}"/>
                </a:ext>
              </a:extLst>
            </p:cNvPr>
            <p:cNvGrpSpPr/>
            <p:nvPr/>
          </p:nvGrpSpPr>
          <p:grpSpPr>
            <a:xfrm>
              <a:off x="6265597" y="2733119"/>
              <a:ext cx="327036" cy="291169"/>
              <a:chOff x="2466483" y="417317"/>
              <a:chExt cx="1164615" cy="2570600"/>
            </a:xfrm>
          </p:grpSpPr>
          <p:sp>
            <p:nvSpPr>
              <p:cNvPr id="101" name="Cilindro 100">
                <a:extLst>
                  <a:ext uri="{FF2B5EF4-FFF2-40B4-BE49-F238E27FC236}">
                    <a16:creationId xmlns:a16="http://schemas.microsoft.com/office/drawing/2014/main" id="{C6314ECD-06C0-497A-AA3A-2D2979462795}"/>
                  </a:ext>
                </a:extLst>
              </p:cNvPr>
              <p:cNvSpPr/>
              <p:nvPr/>
            </p:nvSpPr>
            <p:spPr>
              <a:xfrm>
                <a:off x="2466853" y="429286"/>
                <a:ext cx="1164245" cy="2558631"/>
              </a:xfrm>
              <a:prstGeom prst="can">
                <a:avLst>
                  <a:gd name="adj" fmla="val 43345"/>
                </a:avLst>
              </a:prstGeom>
              <a:solidFill>
                <a:srgbClr val="CCECFF">
                  <a:alpha val="50000"/>
                </a:srgb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02" name="Elipse 101">
                <a:extLst>
                  <a:ext uri="{FF2B5EF4-FFF2-40B4-BE49-F238E27FC236}">
                    <a16:creationId xmlns:a16="http://schemas.microsoft.com/office/drawing/2014/main" id="{F25F0AEF-9642-4944-A26C-C1268A23F7D3}"/>
                  </a:ext>
                </a:extLst>
              </p:cNvPr>
              <p:cNvSpPr/>
              <p:nvPr/>
            </p:nvSpPr>
            <p:spPr>
              <a:xfrm>
                <a:off x="2466483" y="417317"/>
                <a:ext cx="1164238" cy="10362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cxnSp>
          <p:nvCxnSpPr>
            <p:cNvPr id="82" name="Conector recto 81">
              <a:extLst>
                <a:ext uri="{FF2B5EF4-FFF2-40B4-BE49-F238E27FC236}">
                  <a16:creationId xmlns:a16="http://schemas.microsoft.com/office/drawing/2014/main" id="{39326A33-3A2D-4222-B442-AC4AE5B1827E}"/>
                </a:ext>
              </a:extLst>
            </p:cNvPr>
            <p:cNvCxnSpPr>
              <a:cxnSpLocks/>
            </p:cNvCxnSpPr>
            <p:nvPr/>
          </p:nvCxnSpPr>
          <p:spPr>
            <a:xfrm>
              <a:off x="2459814" y="2232369"/>
              <a:ext cx="0" cy="2648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8" name="Elipse 97">
              <a:extLst>
                <a:ext uri="{FF2B5EF4-FFF2-40B4-BE49-F238E27FC236}">
                  <a16:creationId xmlns:a16="http://schemas.microsoft.com/office/drawing/2014/main" id="{16C76761-AB14-4D02-94D1-8194FC98F806}"/>
                </a:ext>
              </a:extLst>
            </p:cNvPr>
            <p:cNvSpPr/>
            <p:nvPr/>
          </p:nvSpPr>
          <p:spPr>
            <a:xfrm>
              <a:off x="6272558" y="2905962"/>
              <a:ext cx="326932" cy="115668"/>
            </a:xfrm>
            <a:prstGeom prst="ellipse">
              <a:avLst/>
            </a:prstGeom>
            <a:solidFill>
              <a:schemeClr val="bg1"/>
            </a:solid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7" name="Elipse 96">
              <a:extLst>
                <a:ext uri="{FF2B5EF4-FFF2-40B4-BE49-F238E27FC236}">
                  <a16:creationId xmlns:a16="http://schemas.microsoft.com/office/drawing/2014/main" id="{943AD3D1-E279-49C1-B1F1-37B2EDD33C09}"/>
                </a:ext>
              </a:extLst>
            </p:cNvPr>
            <p:cNvSpPr/>
            <p:nvPr/>
          </p:nvSpPr>
          <p:spPr>
            <a:xfrm>
              <a:off x="4560454" y="2622708"/>
              <a:ext cx="828838" cy="288094"/>
            </a:xfrm>
            <a:prstGeom prst="ellipse">
              <a:avLst/>
            </a:prstGeom>
            <a:no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nvGrpSpPr>
            <p:cNvPr id="105" name="Grupo 104">
              <a:extLst>
                <a:ext uri="{FF2B5EF4-FFF2-40B4-BE49-F238E27FC236}">
                  <a16:creationId xmlns:a16="http://schemas.microsoft.com/office/drawing/2014/main" id="{1EB41F7E-8F86-4649-ADD0-2FDEBE1423B1}"/>
                </a:ext>
              </a:extLst>
            </p:cNvPr>
            <p:cNvGrpSpPr/>
            <p:nvPr/>
          </p:nvGrpSpPr>
          <p:grpSpPr>
            <a:xfrm>
              <a:off x="5571537" y="2744199"/>
              <a:ext cx="333893" cy="291169"/>
              <a:chOff x="6292128" y="4394579"/>
              <a:chExt cx="333893" cy="291169"/>
            </a:xfrm>
          </p:grpSpPr>
          <p:grpSp>
            <p:nvGrpSpPr>
              <p:cNvPr id="106" name="Grupo 105">
                <a:extLst>
                  <a:ext uri="{FF2B5EF4-FFF2-40B4-BE49-F238E27FC236}">
                    <a16:creationId xmlns:a16="http://schemas.microsoft.com/office/drawing/2014/main" id="{257ECF71-F911-48C0-AE6B-F1B2FC6F082F}"/>
                  </a:ext>
                </a:extLst>
              </p:cNvPr>
              <p:cNvGrpSpPr/>
              <p:nvPr/>
            </p:nvGrpSpPr>
            <p:grpSpPr>
              <a:xfrm>
                <a:off x="6292128" y="4394579"/>
                <a:ext cx="327036" cy="291169"/>
                <a:chOff x="2466483" y="417317"/>
                <a:chExt cx="1164615" cy="2570600"/>
              </a:xfrm>
            </p:grpSpPr>
            <p:sp>
              <p:nvSpPr>
                <p:cNvPr id="110" name="Cilindro 109">
                  <a:extLst>
                    <a:ext uri="{FF2B5EF4-FFF2-40B4-BE49-F238E27FC236}">
                      <a16:creationId xmlns:a16="http://schemas.microsoft.com/office/drawing/2014/main" id="{3A3093D0-75EA-4BA8-B641-C2F417CB6074}"/>
                    </a:ext>
                  </a:extLst>
                </p:cNvPr>
                <p:cNvSpPr/>
                <p:nvPr/>
              </p:nvSpPr>
              <p:spPr>
                <a:xfrm>
                  <a:off x="2466853" y="429286"/>
                  <a:ext cx="1164245" cy="2558631"/>
                </a:xfrm>
                <a:prstGeom prst="can">
                  <a:avLst>
                    <a:gd name="adj" fmla="val 43345"/>
                  </a:avLst>
                </a:prstGeom>
                <a:solidFill>
                  <a:schemeClr val="bg1">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11" name="Elipse 110">
                  <a:extLst>
                    <a:ext uri="{FF2B5EF4-FFF2-40B4-BE49-F238E27FC236}">
                      <a16:creationId xmlns:a16="http://schemas.microsoft.com/office/drawing/2014/main" id="{5F0AB1DD-B935-423D-B0D1-8AD95F3827A3}"/>
                    </a:ext>
                  </a:extLst>
                </p:cNvPr>
                <p:cNvSpPr/>
                <p:nvPr/>
              </p:nvSpPr>
              <p:spPr>
                <a:xfrm>
                  <a:off x="2466483" y="417317"/>
                  <a:ext cx="1164238" cy="10362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sp>
            <p:nvSpPr>
              <p:cNvPr id="109" name="Elipse 108">
                <a:extLst>
                  <a:ext uri="{FF2B5EF4-FFF2-40B4-BE49-F238E27FC236}">
                    <a16:creationId xmlns:a16="http://schemas.microsoft.com/office/drawing/2014/main" id="{6D6A2F1C-65BB-4C34-9311-F5B70DFF489D}"/>
                  </a:ext>
                </a:extLst>
              </p:cNvPr>
              <p:cNvSpPr/>
              <p:nvPr/>
            </p:nvSpPr>
            <p:spPr>
              <a:xfrm>
                <a:off x="6299089" y="4567422"/>
                <a:ext cx="326932" cy="115668"/>
              </a:xfrm>
              <a:prstGeom prst="ellipse">
                <a:avLst/>
              </a:prstGeom>
              <a:no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sp>
          <p:nvSpPr>
            <p:cNvPr id="100" name="Elipse 99">
              <a:extLst>
                <a:ext uri="{FF2B5EF4-FFF2-40B4-BE49-F238E27FC236}">
                  <a16:creationId xmlns:a16="http://schemas.microsoft.com/office/drawing/2014/main" id="{0224AA51-8683-40E0-9A6C-E1A0BACC5C8B}"/>
                </a:ext>
              </a:extLst>
            </p:cNvPr>
            <p:cNvSpPr/>
            <p:nvPr/>
          </p:nvSpPr>
          <p:spPr>
            <a:xfrm>
              <a:off x="4569209" y="2465409"/>
              <a:ext cx="807766" cy="225476"/>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19" name="Cubo 118">
              <a:extLst>
                <a:ext uri="{FF2B5EF4-FFF2-40B4-BE49-F238E27FC236}">
                  <a16:creationId xmlns:a16="http://schemas.microsoft.com/office/drawing/2014/main" id="{3FFFF053-0CF5-4B4C-BFC0-0302ECB7645A}"/>
                </a:ext>
              </a:extLst>
            </p:cNvPr>
            <p:cNvSpPr/>
            <p:nvPr/>
          </p:nvSpPr>
          <p:spPr>
            <a:xfrm rot="755942">
              <a:off x="5291821" y="2775161"/>
              <a:ext cx="441821" cy="101107"/>
            </a:xfrm>
            <a:prstGeom prst="cube">
              <a:avLst>
                <a:gd name="adj" fmla="val 54791"/>
              </a:avLst>
            </a:prstGeom>
            <a:solidFill>
              <a:srgbClr val="CCECFF">
                <a:alpha val="50000"/>
              </a:srgbClr>
            </a:solid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9" name="Cilindro 98">
              <a:extLst>
                <a:ext uri="{FF2B5EF4-FFF2-40B4-BE49-F238E27FC236}">
                  <a16:creationId xmlns:a16="http://schemas.microsoft.com/office/drawing/2014/main" id="{FAA718BE-7983-4A54-9C3F-DF9A6E41A4B1}"/>
                </a:ext>
              </a:extLst>
            </p:cNvPr>
            <p:cNvSpPr/>
            <p:nvPr/>
          </p:nvSpPr>
          <p:spPr>
            <a:xfrm>
              <a:off x="4571751" y="2459897"/>
              <a:ext cx="807772" cy="450905"/>
            </a:xfrm>
            <a:prstGeom prst="can">
              <a:avLst>
                <a:gd name="adj" fmla="val 50000"/>
              </a:avLst>
            </a:prstGeom>
            <a:solidFill>
              <a:schemeClr val="bg1">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2" name="Elipse 61">
              <a:extLst>
                <a:ext uri="{FF2B5EF4-FFF2-40B4-BE49-F238E27FC236}">
                  <a16:creationId xmlns:a16="http://schemas.microsoft.com/office/drawing/2014/main" id="{FF22E67E-9E56-4D83-BF53-795D6EF96439}"/>
                </a:ext>
              </a:extLst>
            </p:cNvPr>
            <p:cNvSpPr/>
            <p:nvPr/>
          </p:nvSpPr>
          <p:spPr>
            <a:xfrm>
              <a:off x="4566661" y="2466813"/>
              <a:ext cx="820900" cy="2228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73" name="Cubo 72">
              <a:extLst>
                <a:ext uri="{FF2B5EF4-FFF2-40B4-BE49-F238E27FC236}">
                  <a16:creationId xmlns:a16="http://schemas.microsoft.com/office/drawing/2014/main" id="{16D29F38-1649-4D80-97D5-7874E1339751}"/>
                </a:ext>
              </a:extLst>
            </p:cNvPr>
            <p:cNvSpPr/>
            <p:nvPr/>
          </p:nvSpPr>
          <p:spPr>
            <a:xfrm>
              <a:off x="5286672" y="2719488"/>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4" name="Cubo 73">
              <a:extLst>
                <a:ext uri="{FF2B5EF4-FFF2-40B4-BE49-F238E27FC236}">
                  <a16:creationId xmlns:a16="http://schemas.microsoft.com/office/drawing/2014/main" id="{D874F704-A9E5-44E1-B291-F91B9ED7B4EB}"/>
                </a:ext>
              </a:extLst>
            </p:cNvPr>
            <p:cNvSpPr/>
            <p:nvPr/>
          </p:nvSpPr>
          <p:spPr>
            <a:xfrm>
              <a:off x="4569588" y="2609639"/>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5" name="Cubo 74">
              <a:extLst>
                <a:ext uri="{FF2B5EF4-FFF2-40B4-BE49-F238E27FC236}">
                  <a16:creationId xmlns:a16="http://schemas.microsoft.com/office/drawing/2014/main" id="{F376AB47-E8D7-4290-B2E9-F932E471D50F}"/>
                </a:ext>
              </a:extLst>
            </p:cNvPr>
            <p:cNvSpPr/>
            <p:nvPr/>
          </p:nvSpPr>
          <p:spPr>
            <a:xfrm>
              <a:off x="4306279" y="2525425"/>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6" name="Cubo 75">
              <a:extLst>
                <a:ext uri="{FF2B5EF4-FFF2-40B4-BE49-F238E27FC236}">
                  <a16:creationId xmlns:a16="http://schemas.microsoft.com/office/drawing/2014/main" id="{A643844F-EA79-4D5D-A0FB-02B0547525FD}"/>
                </a:ext>
              </a:extLst>
            </p:cNvPr>
            <p:cNvSpPr/>
            <p:nvPr/>
          </p:nvSpPr>
          <p:spPr>
            <a:xfrm>
              <a:off x="5671389" y="2804386"/>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8" name="Cilindro 77">
              <a:extLst>
                <a:ext uri="{FF2B5EF4-FFF2-40B4-BE49-F238E27FC236}">
                  <a16:creationId xmlns:a16="http://schemas.microsoft.com/office/drawing/2014/main" id="{6C909E51-2DB3-4C93-9F42-5B60DFCA4913}"/>
                </a:ext>
              </a:extLst>
            </p:cNvPr>
            <p:cNvSpPr/>
            <p:nvPr/>
          </p:nvSpPr>
          <p:spPr>
            <a:xfrm>
              <a:off x="3087407" y="2712691"/>
              <a:ext cx="326932" cy="289813"/>
            </a:xfrm>
            <a:prstGeom prst="can">
              <a:avLst>
                <a:gd name="adj" fmla="val 43345"/>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88" name="Elipse 87">
              <a:extLst>
                <a:ext uri="{FF2B5EF4-FFF2-40B4-BE49-F238E27FC236}">
                  <a16:creationId xmlns:a16="http://schemas.microsoft.com/office/drawing/2014/main" id="{002D42BC-3DBB-4683-B533-3B32AF62B097}"/>
                </a:ext>
              </a:extLst>
            </p:cNvPr>
            <p:cNvSpPr/>
            <p:nvPr/>
          </p:nvSpPr>
          <p:spPr>
            <a:xfrm>
              <a:off x="3095268" y="2876095"/>
              <a:ext cx="326932" cy="115668"/>
            </a:xfrm>
            <a:prstGeom prst="ellipse">
              <a:avLst/>
            </a:prstGeom>
            <a:solidFill>
              <a:schemeClr val="bg1"/>
            </a:solid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1" name="Paralelogramo 90">
              <a:extLst>
                <a:ext uri="{FF2B5EF4-FFF2-40B4-BE49-F238E27FC236}">
                  <a16:creationId xmlns:a16="http://schemas.microsoft.com/office/drawing/2014/main" id="{0300F267-3662-48E0-B6DA-ABCEC21117A4}"/>
                </a:ext>
              </a:extLst>
            </p:cNvPr>
            <p:cNvSpPr/>
            <p:nvPr/>
          </p:nvSpPr>
          <p:spPr>
            <a:xfrm>
              <a:off x="1459775" y="952250"/>
              <a:ext cx="6875809" cy="1000899"/>
            </a:xfrm>
            <a:prstGeom prst="parallelogram">
              <a:avLst>
                <a:gd name="adj" fmla="val 101953"/>
              </a:avLst>
            </a:prstGeom>
            <a:solidFill>
              <a:schemeClr val="bg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2" name="Paralelogramo 91">
              <a:extLst>
                <a:ext uri="{FF2B5EF4-FFF2-40B4-BE49-F238E27FC236}">
                  <a16:creationId xmlns:a16="http://schemas.microsoft.com/office/drawing/2014/main" id="{E0D5D967-537C-46D8-BE39-66412C7233DC}"/>
                </a:ext>
              </a:extLst>
            </p:cNvPr>
            <p:cNvSpPr/>
            <p:nvPr/>
          </p:nvSpPr>
          <p:spPr>
            <a:xfrm>
              <a:off x="1459775" y="1192568"/>
              <a:ext cx="6881416" cy="993342"/>
            </a:xfrm>
            <a:prstGeom prst="parallelogram">
              <a:avLst>
                <a:gd name="adj" fmla="val 103221"/>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3" name="Cubo 92">
              <a:extLst>
                <a:ext uri="{FF2B5EF4-FFF2-40B4-BE49-F238E27FC236}">
                  <a16:creationId xmlns:a16="http://schemas.microsoft.com/office/drawing/2014/main" id="{58438E3B-5A4D-4B74-93BB-2D86909D982C}"/>
                </a:ext>
              </a:extLst>
            </p:cNvPr>
            <p:cNvSpPr/>
            <p:nvPr/>
          </p:nvSpPr>
          <p:spPr>
            <a:xfrm>
              <a:off x="1465383" y="952250"/>
              <a:ext cx="6870201" cy="1236913"/>
            </a:xfrm>
            <a:prstGeom prst="cube">
              <a:avLst>
                <a:gd name="adj" fmla="val 816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107" name="Grupo 106">
              <a:extLst>
                <a:ext uri="{FF2B5EF4-FFF2-40B4-BE49-F238E27FC236}">
                  <a16:creationId xmlns:a16="http://schemas.microsoft.com/office/drawing/2014/main" id="{84EEF220-38BC-4453-A1F1-3E2A0439671B}"/>
                </a:ext>
              </a:extLst>
            </p:cNvPr>
            <p:cNvGrpSpPr/>
            <p:nvPr/>
          </p:nvGrpSpPr>
          <p:grpSpPr>
            <a:xfrm>
              <a:off x="6277812" y="1453000"/>
              <a:ext cx="327036" cy="291169"/>
              <a:chOff x="2466483" y="417317"/>
              <a:chExt cx="1164615" cy="2570600"/>
            </a:xfrm>
          </p:grpSpPr>
          <p:sp>
            <p:nvSpPr>
              <p:cNvPr id="142" name="Cilindro 141">
                <a:extLst>
                  <a:ext uri="{FF2B5EF4-FFF2-40B4-BE49-F238E27FC236}">
                    <a16:creationId xmlns:a16="http://schemas.microsoft.com/office/drawing/2014/main" id="{6F463EA2-008C-4AA6-B2FB-B5A0CDBADF08}"/>
                  </a:ext>
                </a:extLst>
              </p:cNvPr>
              <p:cNvSpPr/>
              <p:nvPr/>
            </p:nvSpPr>
            <p:spPr>
              <a:xfrm>
                <a:off x="2466853" y="429286"/>
                <a:ext cx="1164245" cy="2558631"/>
              </a:xfrm>
              <a:prstGeom prst="can">
                <a:avLst>
                  <a:gd name="adj" fmla="val 43345"/>
                </a:avLst>
              </a:prstGeom>
              <a:solidFill>
                <a:srgbClr val="CCECFF">
                  <a:alpha val="50000"/>
                </a:srgb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43" name="Elipse 142">
                <a:extLst>
                  <a:ext uri="{FF2B5EF4-FFF2-40B4-BE49-F238E27FC236}">
                    <a16:creationId xmlns:a16="http://schemas.microsoft.com/office/drawing/2014/main" id="{60D82CEF-29E6-43A0-8C87-F4A368959E7E}"/>
                  </a:ext>
                </a:extLst>
              </p:cNvPr>
              <p:cNvSpPr/>
              <p:nvPr/>
            </p:nvSpPr>
            <p:spPr>
              <a:xfrm>
                <a:off x="2466483" y="417317"/>
                <a:ext cx="1164238" cy="10362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cxnSp>
          <p:nvCxnSpPr>
            <p:cNvPr id="108" name="Conector recto 107">
              <a:extLst>
                <a:ext uri="{FF2B5EF4-FFF2-40B4-BE49-F238E27FC236}">
                  <a16:creationId xmlns:a16="http://schemas.microsoft.com/office/drawing/2014/main" id="{F2DA0E2D-DF56-44C0-8986-716CD6AB27FC}"/>
                </a:ext>
              </a:extLst>
            </p:cNvPr>
            <p:cNvCxnSpPr>
              <a:cxnSpLocks/>
            </p:cNvCxnSpPr>
            <p:nvPr/>
          </p:nvCxnSpPr>
          <p:spPr>
            <a:xfrm>
              <a:off x="2480738" y="952250"/>
              <a:ext cx="0" cy="2648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4" name="Elipse 113">
              <a:extLst>
                <a:ext uri="{FF2B5EF4-FFF2-40B4-BE49-F238E27FC236}">
                  <a16:creationId xmlns:a16="http://schemas.microsoft.com/office/drawing/2014/main" id="{8766D111-BE7D-4390-9158-F55005A47AAA}"/>
                </a:ext>
              </a:extLst>
            </p:cNvPr>
            <p:cNvSpPr/>
            <p:nvPr/>
          </p:nvSpPr>
          <p:spPr>
            <a:xfrm>
              <a:off x="6276064" y="1625843"/>
              <a:ext cx="326932" cy="115668"/>
            </a:xfrm>
            <a:prstGeom prst="ellipse">
              <a:avLst/>
            </a:prstGeom>
            <a:solidFill>
              <a:schemeClr val="bg1"/>
            </a:solid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nvGrpSpPr>
            <p:cNvPr id="124" name="Grupo 123">
              <a:extLst>
                <a:ext uri="{FF2B5EF4-FFF2-40B4-BE49-F238E27FC236}">
                  <a16:creationId xmlns:a16="http://schemas.microsoft.com/office/drawing/2014/main" id="{D9C326C0-C88C-47CC-BE5F-E1589474E722}"/>
                </a:ext>
              </a:extLst>
            </p:cNvPr>
            <p:cNvGrpSpPr/>
            <p:nvPr/>
          </p:nvGrpSpPr>
          <p:grpSpPr>
            <a:xfrm>
              <a:off x="5575043" y="1464080"/>
              <a:ext cx="333893" cy="291169"/>
              <a:chOff x="6292128" y="4394579"/>
              <a:chExt cx="333893" cy="291169"/>
            </a:xfrm>
          </p:grpSpPr>
          <p:grpSp>
            <p:nvGrpSpPr>
              <p:cNvPr id="138" name="Grupo 137">
                <a:extLst>
                  <a:ext uri="{FF2B5EF4-FFF2-40B4-BE49-F238E27FC236}">
                    <a16:creationId xmlns:a16="http://schemas.microsoft.com/office/drawing/2014/main" id="{9D9AE96D-B18F-4778-9013-11BE83B07074}"/>
                  </a:ext>
                </a:extLst>
              </p:cNvPr>
              <p:cNvGrpSpPr/>
              <p:nvPr/>
            </p:nvGrpSpPr>
            <p:grpSpPr>
              <a:xfrm>
                <a:off x="6292128" y="4394579"/>
                <a:ext cx="327036" cy="291169"/>
                <a:chOff x="2466483" y="417317"/>
                <a:chExt cx="1164615" cy="2570600"/>
              </a:xfrm>
            </p:grpSpPr>
            <p:sp>
              <p:nvSpPr>
                <p:cNvPr id="140" name="Cilindro 139">
                  <a:extLst>
                    <a:ext uri="{FF2B5EF4-FFF2-40B4-BE49-F238E27FC236}">
                      <a16:creationId xmlns:a16="http://schemas.microsoft.com/office/drawing/2014/main" id="{40E7E0B8-2AE0-4EAC-BB83-2FC28832CA1A}"/>
                    </a:ext>
                  </a:extLst>
                </p:cNvPr>
                <p:cNvSpPr/>
                <p:nvPr/>
              </p:nvSpPr>
              <p:spPr>
                <a:xfrm>
                  <a:off x="2466853" y="429286"/>
                  <a:ext cx="1164245" cy="2558631"/>
                </a:xfrm>
                <a:prstGeom prst="can">
                  <a:avLst>
                    <a:gd name="adj" fmla="val 43345"/>
                  </a:avLst>
                </a:prstGeom>
                <a:solidFill>
                  <a:schemeClr val="bg1">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41" name="Elipse 140">
                  <a:extLst>
                    <a:ext uri="{FF2B5EF4-FFF2-40B4-BE49-F238E27FC236}">
                      <a16:creationId xmlns:a16="http://schemas.microsoft.com/office/drawing/2014/main" id="{22FF0233-9EE6-4B03-B784-33D6EEA827B5}"/>
                    </a:ext>
                  </a:extLst>
                </p:cNvPr>
                <p:cNvSpPr/>
                <p:nvPr/>
              </p:nvSpPr>
              <p:spPr>
                <a:xfrm>
                  <a:off x="2466483" y="417317"/>
                  <a:ext cx="1164238" cy="10362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sp>
            <p:nvSpPr>
              <p:cNvPr id="139" name="Elipse 138">
                <a:extLst>
                  <a:ext uri="{FF2B5EF4-FFF2-40B4-BE49-F238E27FC236}">
                    <a16:creationId xmlns:a16="http://schemas.microsoft.com/office/drawing/2014/main" id="{5E2BC0CC-B50A-4D3C-A045-F5EB077EDE6D}"/>
                  </a:ext>
                </a:extLst>
              </p:cNvPr>
              <p:cNvSpPr/>
              <p:nvPr/>
            </p:nvSpPr>
            <p:spPr>
              <a:xfrm>
                <a:off x="6299089" y="4567422"/>
                <a:ext cx="326932" cy="115668"/>
              </a:xfrm>
              <a:prstGeom prst="ellipse">
                <a:avLst/>
              </a:prstGeom>
              <a:no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grpSp>
          <p:nvGrpSpPr>
            <p:cNvPr id="126" name="Grupo 125">
              <a:extLst>
                <a:ext uri="{FF2B5EF4-FFF2-40B4-BE49-F238E27FC236}">
                  <a16:creationId xmlns:a16="http://schemas.microsoft.com/office/drawing/2014/main" id="{E1858D36-7870-4BF2-8D82-CA1F3417777F}"/>
                </a:ext>
              </a:extLst>
            </p:cNvPr>
            <p:cNvGrpSpPr/>
            <p:nvPr/>
          </p:nvGrpSpPr>
          <p:grpSpPr>
            <a:xfrm>
              <a:off x="3886841" y="1106366"/>
              <a:ext cx="333893" cy="291169"/>
              <a:chOff x="6292128" y="4394579"/>
              <a:chExt cx="333893" cy="291169"/>
            </a:xfrm>
          </p:grpSpPr>
          <p:grpSp>
            <p:nvGrpSpPr>
              <p:cNvPr id="134" name="Grupo 133">
                <a:extLst>
                  <a:ext uri="{FF2B5EF4-FFF2-40B4-BE49-F238E27FC236}">
                    <a16:creationId xmlns:a16="http://schemas.microsoft.com/office/drawing/2014/main" id="{03635C34-38E7-49CA-8656-500D04B8A58A}"/>
                  </a:ext>
                </a:extLst>
              </p:cNvPr>
              <p:cNvGrpSpPr/>
              <p:nvPr/>
            </p:nvGrpSpPr>
            <p:grpSpPr>
              <a:xfrm>
                <a:off x="6292128" y="4394579"/>
                <a:ext cx="327036" cy="291169"/>
                <a:chOff x="2466483" y="417317"/>
                <a:chExt cx="1164615" cy="2570600"/>
              </a:xfrm>
            </p:grpSpPr>
            <p:sp>
              <p:nvSpPr>
                <p:cNvPr id="136" name="Cilindro 135">
                  <a:extLst>
                    <a:ext uri="{FF2B5EF4-FFF2-40B4-BE49-F238E27FC236}">
                      <a16:creationId xmlns:a16="http://schemas.microsoft.com/office/drawing/2014/main" id="{D8CB13ED-8DB9-4EC6-B0AB-45546DAB5B57}"/>
                    </a:ext>
                  </a:extLst>
                </p:cNvPr>
                <p:cNvSpPr/>
                <p:nvPr/>
              </p:nvSpPr>
              <p:spPr>
                <a:xfrm>
                  <a:off x="2466853" y="429286"/>
                  <a:ext cx="1164245" cy="2558631"/>
                </a:xfrm>
                <a:prstGeom prst="can">
                  <a:avLst>
                    <a:gd name="adj" fmla="val 43345"/>
                  </a:avLst>
                </a:prstGeom>
                <a:solidFill>
                  <a:schemeClr val="bg1">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37" name="Elipse 136">
                  <a:extLst>
                    <a:ext uri="{FF2B5EF4-FFF2-40B4-BE49-F238E27FC236}">
                      <a16:creationId xmlns:a16="http://schemas.microsoft.com/office/drawing/2014/main" id="{B648AE95-1F4E-4164-AD31-10A5F23E2120}"/>
                    </a:ext>
                  </a:extLst>
                </p:cNvPr>
                <p:cNvSpPr/>
                <p:nvPr/>
              </p:nvSpPr>
              <p:spPr>
                <a:xfrm>
                  <a:off x="2466483" y="417317"/>
                  <a:ext cx="1164238" cy="10362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sp>
            <p:nvSpPr>
              <p:cNvPr id="135" name="Elipse 134">
                <a:extLst>
                  <a:ext uri="{FF2B5EF4-FFF2-40B4-BE49-F238E27FC236}">
                    <a16:creationId xmlns:a16="http://schemas.microsoft.com/office/drawing/2014/main" id="{AAE715DA-97D0-466E-B8DE-E83B8C44704C}"/>
                  </a:ext>
                </a:extLst>
              </p:cNvPr>
              <p:cNvSpPr/>
              <p:nvPr/>
            </p:nvSpPr>
            <p:spPr>
              <a:xfrm>
                <a:off x="6299089" y="4567422"/>
                <a:ext cx="326932" cy="115668"/>
              </a:xfrm>
              <a:prstGeom prst="ellipse">
                <a:avLst/>
              </a:prstGeom>
              <a:no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sp>
          <p:nvSpPr>
            <p:cNvPr id="120" name="Cilindro 119">
              <a:extLst>
                <a:ext uri="{FF2B5EF4-FFF2-40B4-BE49-F238E27FC236}">
                  <a16:creationId xmlns:a16="http://schemas.microsoft.com/office/drawing/2014/main" id="{B18DAC60-39D4-4AF8-977C-3EC8690276E4}"/>
                </a:ext>
              </a:extLst>
            </p:cNvPr>
            <p:cNvSpPr/>
            <p:nvPr/>
          </p:nvSpPr>
          <p:spPr>
            <a:xfrm>
              <a:off x="3090072" y="1422597"/>
              <a:ext cx="326932" cy="289813"/>
            </a:xfrm>
            <a:prstGeom prst="can">
              <a:avLst>
                <a:gd name="adj" fmla="val 43345"/>
              </a:avLst>
            </a:prstGeom>
            <a:solidFill>
              <a:schemeClr val="bg1">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21" name="Elipse 120">
              <a:extLst>
                <a:ext uri="{FF2B5EF4-FFF2-40B4-BE49-F238E27FC236}">
                  <a16:creationId xmlns:a16="http://schemas.microsoft.com/office/drawing/2014/main" id="{1AC6520A-C359-4E2C-897A-9BFBB0BFDE35}"/>
                </a:ext>
              </a:extLst>
            </p:cNvPr>
            <p:cNvSpPr/>
            <p:nvPr/>
          </p:nvSpPr>
          <p:spPr>
            <a:xfrm>
              <a:off x="3083215" y="1624805"/>
              <a:ext cx="326932" cy="115668"/>
            </a:xfrm>
            <a:prstGeom prst="ellipse">
              <a:avLst/>
            </a:prstGeom>
            <a:solidFill>
              <a:schemeClr val="bg1"/>
            </a:solid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nvGrpSpPr>
            <p:cNvPr id="144" name="Grupo 143">
              <a:extLst>
                <a:ext uri="{FF2B5EF4-FFF2-40B4-BE49-F238E27FC236}">
                  <a16:creationId xmlns:a16="http://schemas.microsoft.com/office/drawing/2014/main" id="{133A6EEC-3E33-45E1-8FC9-F0E3CCF442F5}"/>
                </a:ext>
              </a:extLst>
            </p:cNvPr>
            <p:cNvGrpSpPr/>
            <p:nvPr/>
          </p:nvGrpSpPr>
          <p:grpSpPr>
            <a:xfrm>
              <a:off x="4806145" y="1366103"/>
              <a:ext cx="333893" cy="291169"/>
              <a:chOff x="6292128" y="4394579"/>
              <a:chExt cx="333893" cy="291169"/>
            </a:xfrm>
          </p:grpSpPr>
          <p:grpSp>
            <p:nvGrpSpPr>
              <p:cNvPr id="145" name="Grupo 144">
                <a:extLst>
                  <a:ext uri="{FF2B5EF4-FFF2-40B4-BE49-F238E27FC236}">
                    <a16:creationId xmlns:a16="http://schemas.microsoft.com/office/drawing/2014/main" id="{79437089-1D7F-4161-8A8F-A9C0697E2BFE}"/>
                  </a:ext>
                </a:extLst>
              </p:cNvPr>
              <p:cNvGrpSpPr/>
              <p:nvPr/>
            </p:nvGrpSpPr>
            <p:grpSpPr>
              <a:xfrm>
                <a:off x="6292128" y="4394579"/>
                <a:ext cx="327036" cy="291169"/>
                <a:chOff x="2466483" y="417317"/>
                <a:chExt cx="1164615" cy="2570600"/>
              </a:xfrm>
            </p:grpSpPr>
            <p:sp>
              <p:nvSpPr>
                <p:cNvPr id="147" name="Cilindro 146">
                  <a:extLst>
                    <a:ext uri="{FF2B5EF4-FFF2-40B4-BE49-F238E27FC236}">
                      <a16:creationId xmlns:a16="http://schemas.microsoft.com/office/drawing/2014/main" id="{75F4D028-4D13-494A-BF04-251415CC97EF}"/>
                    </a:ext>
                  </a:extLst>
                </p:cNvPr>
                <p:cNvSpPr/>
                <p:nvPr/>
              </p:nvSpPr>
              <p:spPr>
                <a:xfrm>
                  <a:off x="2466853" y="429286"/>
                  <a:ext cx="1164245" cy="2558631"/>
                </a:xfrm>
                <a:prstGeom prst="can">
                  <a:avLst>
                    <a:gd name="adj" fmla="val 43345"/>
                  </a:avLst>
                </a:prstGeom>
                <a:solidFill>
                  <a:schemeClr val="bg1">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48" name="Elipse 147">
                  <a:extLst>
                    <a:ext uri="{FF2B5EF4-FFF2-40B4-BE49-F238E27FC236}">
                      <a16:creationId xmlns:a16="http://schemas.microsoft.com/office/drawing/2014/main" id="{F25644F2-715F-466E-8342-D85BDB708031}"/>
                    </a:ext>
                  </a:extLst>
                </p:cNvPr>
                <p:cNvSpPr/>
                <p:nvPr/>
              </p:nvSpPr>
              <p:spPr>
                <a:xfrm>
                  <a:off x="2466483" y="417317"/>
                  <a:ext cx="1164238" cy="10362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sp>
            <p:nvSpPr>
              <p:cNvPr id="146" name="Elipse 145">
                <a:extLst>
                  <a:ext uri="{FF2B5EF4-FFF2-40B4-BE49-F238E27FC236}">
                    <a16:creationId xmlns:a16="http://schemas.microsoft.com/office/drawing/2014/main" id="{FFCC0A8E-B213-4E48-BC19-E223CD0258BC}"/>
                  </a:ext>
                </a:extLst>
              </p:cNvPr>
              <p:cNvSpPr/>
              <p:nvPr/>
            </p:nvSpPr>
            <p:spPr>
              <a:xfrm>
                <a:off x="6299089" y="4567422"/>
                <a:ext cx="326932" cy="115668"/>
              </a:xfrm>
              <a:prstGeom prst="ellipse">
                <a:avLst/>
              </a:prstGeom>
              <a:no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sp>
          <p:nvSpPr>
            <p:cNvPr id="13" name="Cilindro 12">
              <a:extLst>
                <a:ext uri="{FF2B5EF4-FFF2-40B4-BE49-F238E27FC236}">
                  <a16:creationId xmlns:a16="http://schemas.microsoft.com/office/drawing/2014/main" id="{D154D957-5E67-4B8C-8FAD-2E9431EB6E08}"/>
                </a:ext>
              </a:extLst>
            </p:cNvPr>
            <p:cNvSpPr/>
            <p:nvPr/>
          </p:nvSpPr>
          <p:spPr>
            <a:xfrm>
              <a:off x="3090178" y="3164500"/>
              <a:ext cx="326932" cy="1202408"/>
            </a:xfrm>
            <a:prstGeom prst="can">
              <a:avLst/>
            </a:prstGeom>
            <a:noFill/>
            <a:ln w="63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9" name="Cilindro 148">
              <a:extLst>
                <a:ext uri="{FF2B5EF4-FFF2-40B4-BE49-F238E27FC236}">
                  <a16:creationId xmlns:a16="http://schemas.microsoft.com/office/drawing/2014/main" id="{88659518-1C5A-42B9-9A7E-C37F93599A82}"/>
                </a:ext>
              </a:extLst>
            </p:cNvPr>
            <p:cNvSpPr/>
            <p:nvPr/>
          </p:nvSpPr>
          <p:spPr>
            <a:xfrm>
              <a:off x="3094908" y="1885147"/>
              <a:ext cx="326932" cy="667846"/>
            </a:xfrm>
            <a:prstGeom prst="can">
              <a:avLst/>
            </a:prstGeom>
            <a:noFill/>
            <a:ln w="63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1" name="Cilindro 150">
              <a:extLst>
                <a:ext uri="{FF2B5EF4-FFF2-40B4-BE49-F238E27FC236}">
                  <a16:creationId xmlns:a16="http://schemas.microsoft.com/office/drawing/2014/main" id="{38DDEB8A-1089-4706-8346-602BE7C33124}"/>
                </a:ext>
              </a:extLst>
            </p:cNvPr>
            <p:cNvSpPr/>
            <p:nvPr/>
          </p:nvSpPr>
          <p:spPr>
            <a:xfrm>
              <a:off x="4824151" y="1722101"/>
              <a:ext cx="326932" cy="667846"/>
            </a:xfrm>
            <a:prstGeom prst="can">
              <a:avLst/>
            </a:prstGeom>
            <a:noFill/>
            <a:ln w="63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2" name="Cilindro 151">
              <a:extLst>
                <a:ext uri="{FF2B5EF4-FFF2-40B4-BE49-F238E27FC236}">
                  <a16:creationId xmlns:a16="http://schemas.microsoft.com/office/drawing/2014/main" id="{384287A3-BDA8-40B8-8EBA-418CD0C21766}"/>
                </a:ext>
              </a:extLst>
            </p:cNvPr>
            <p:cNvSpPr/>
            <p:nvPr/>
          </p:nvSpPr>
          <p:spPr>
            <a:xfrm>
              <a:off x="5578498" y="1904589"/>
              <a:ext cx="326932" cy="667846"/>
            </a:xfrm>
            <a:prstGeom prst="can">
              <a:avLst/>
            </a:prstGeom>
            <a:noFill/>
            <a:ln w="63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3" name="Cilindro 152">
              <a:extLst>
                <a:ext uri="{FF2B5EF4-FFF2-40B4-BE49-F238E27FC236}">
                  <a16:creationId xmlns:a16="http://schemas.microsoft.com/office/drawing/2014/main" id="{9AF59B3F-787B-419B-B881-52E430802008}"/>
                </a:ext>
              </a:extLst>
            </p:cNvPr>
            <p:cNvSpPr/>
            <p:nvPr/>
          </p:nvSpPr>
          <p:spPr>
            <a:xfrm>
              <a:off x="6272558" y="1859936"/>
              <a:ext cx="326932" cy="667846"/>
            </a:xfrm>
            <a:prstGeom prst="can">
              <a:avLst/>
            </a:prstGeom>
            <a:noFill/>
            <a:ln w="63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4" name="Cilindro 153">
              <a:extLst>
                <a:ext uri="{FF2B5EF4-FFF2-40B4-BE49-F238E27FC236}">
                  <a16:creationId xmlns:a16="http://schemas.microsoft.com/office/drawing/2014/main" id="{06D4AD68-7E37-4C2C-9962-6229470289CB}"/>
                </a:ext>
              </a:extLst>
            </p:cNvPr>
            <p:cNvSpPr/>
            <p:nvPr/>
          </p:nvSpPr>
          <p:spPr>
            <a:xfrm>
              <a:off x="4590369" y="3148212"/>
              <a:ext cx="794495" cy="1202408"/>
            </a:xfrm>
            <a:prstGeom prst="can">
              <a:avLst/>
            </a:prstGeom>
            <a:noFill/>
            <a:ln w="63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5" name="Cilindro 154">
              <a:extLst>
                <a:ext uri="{FF2B5EF4-FFF2-40B4-BE49-F238E27FC236}">
                  <a16:creationId xmlns:a16="http://schemas.microsoft.com/office/drawing/2014/main" id="{98AC8B84-02BA-4E30-B1C8-4FA2A312DDAC}"/>
                </a:ext>
              </a:extLst>
            </p:cNvPr>
            <p:cNvSpPr/>
            <p:nvPr/>
          </p:nvSpPr>
          <p:spPr>
            <a:xfrm>
              <a:off x="6282095" y="3168316"/>
              <a:ext cx="326932" cy="1202408"/>
            </a:xfrm>
            <a:prstGeom prst="can">
              <a:avLst/>
            </a:prstGeom>
            <a:noFill/>
            <a:ln w="63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6" name="Gráfico 15" descr="Flecha: recto">
              <a:extLst>
                <a:ext uri="{FF2B5EF4-FFF2-40B4-BE49-F238E27FC236}">
                  <a16:creationId xmlns:a16="http://schemas.microsoft.com/office/drawing/2014/main" id="{C6746D25-DF78-471C-BF5A-2DD8AD31AD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2796338" y="395528"/>
              <a:ext cx="914400" cy="914400"/>
            </a:xfrm>
            <a:prstGeom prst="rect">
              <a:avLst/>
            </a:prstGeom>
          </p:spPr>
        </p:pic>
        <p:pic>
          <p:nvPicPr>
            <p:cNvPr id="156" name="Gráfico 155" descr="Flecha: recto">
              <a:extLst>
                <a:ext uri="{FF2B5EF4-FFF2-40B4-BE49-F238E27FC236}">
                  <a16:creationId xmlns:a16="http://schemas.microsoft.com/office/drawing/2014/main" id="{F5EC750C-CFA3-43A1-9764-8484BCE55A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V="1">
              <a:off x="6005355" y="380390"/>
              <a:ext cx="914400" cy="914400"/>
            </a:xfrm>
            <a:prstGeom prst="rect">
              <a:avLst/>
            </a:prstGeom>
          </p:spPr>
        </p:pic>
        <p:pic>
          <p:nvPicPr>
            <p:cNvPr id="157" name="Gráfico 156" descr="Flecha: recto">
              <a:extLst>
                <a:ext uri="{FF2B5EF4-FFF2-40B4-BE49-F238E27FC236}">
                  <a16:creationId xmlns:a16="http://schemas.microsoft.com/office/drawing/2014/main" id="{E13DED48-2DC7-4E8A-9440-3105CD8E90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3584974" y="129686"/>
              <a:ext cx="914400" cy="914400"/>
            </a:xfrm>
            <a:prstGeom prst="rect">
              <a:avLst/>
            </a:prstGeom>
          </p:spPr>
        </p:pic>
        <p:pic>
          <p:nvPicPr>
            <p:cNvPr id="158" name="Gráfico 157" descr="Flecha: recto">
              <a:extLst>
                <a:ext uri="{FF2B5EF4-FFF2-40B4-BE49-F238E27FC236}">
                  <a16:creationId xmlns:a16="http://schemas.microsoft.com/office/drawing/2014/main" id="{BC0F0120-6BD5-434C-AEBA-EE89FA91F5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V="1">
              <a:off x="5278306" y="523920"/>
              <a:ext cx="914400" cy="914400"/>
            </a:xfrm>
            <a:prstGeom prst="rect">
              <a:avLst/>
            </a:prstGeom>
          </p:spPr>
        </p:pic>
        <p:sp>
          <p:nvSpPr>
            <p:cNvPr id="18" name="CuadroTexto 17">
              <a:extLst>
                <a:ext uri="{FF2B5EF4-FFF2-40B4-BE49-F238E27FC236}">
                  <a16:creationId xmlns:a16="http://schemas.microsoft.com/office/drawing/2014/main" id="{F9183BC9-5956-4A46-9891-9E4F66258BD9}"/>
                </a:ext>
              </a:extLst>
            </p:cNvPr>
            <p:cNvSpPr txBox="1"/>
            <p:nvPr/>
          </p:nvSpPr>
          <p:spPr>
            <a:xfrm>
              <a:off x="2531372" y="4301021"/>
              <a:ext cx="365239"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I</a:t>
              </a:r>
            </a:p>
          </p:txBody>
        </p:sp>
        <p:sp>
          <p:nvSpPr>
            <p:cNvPr id="160" name="CuadroTexto 159">
              <a:extLst>
                <a:ext uri="{FF2B5EF4-FFF2-40B4-BE49-F238E27FC236}">
                  <a16:creationId xmlns:a16="http://schemas.microsoft.com/office/drawing/2014/main" id="{B3D58D88-8E8B-4AA7-954C-C0FC59E9F878}"/>
                </a:ext>
              </a:extLst>
            </p:cNvPr>
            <p:cNvSpPr txBox="1"/>
            <p:nvPr/>
          </p:nvSpPr>
          <p:spPr>
            <a:xfrm>
              <a:off x="6514417" y="4342616"/>
              <a:ext cx="480827"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III</a:t>
              </a:r>
            </a:p>
          </p:txBody>
        </p:sp>
        <p:sp>
          <p:nvSpPr>
            <p:cNvPr id="161" name="CuadroTexto 160">
              <a:extLst>
                <a:ext uri="{FF2B5EF4-FFF2-40B4-BE49-F238E27FC236}">
                  <a16:creationId xmlns:a16="http://schemas.microsoft.com/office/drawing/2014/main" id="{B26A5E26-3ACD-4278-BBD7-CF944DFF6FE7}"/>
                </a:ext>
              </a:extLst>
            </p:cNvPr>
            <p:cNvSpPr txBox="1"/>
            <p:nvPr/>
          </p:nvSpPr>
          <p:spPr>
            <a:xfrm>
              <a:off x="4721071" y="2611357"/>
              <a:ext cx="449947"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VI</a:t>
              </a:r>
            </a:p>
          </p:txBody>
        </p:sp>
        <p:sp>
          <p:nvSpPr>
            <p:cNvPr id="163" name="CuadroTexto 162">
              <a:extLst>
                <a:ext uri="{FF2B5EF4-FFF2-40B4-BE49-F238E27FC236}">
                  <a16:creationId xmlns:a16="http://schemas.microsoft.com/office/drawing/2014/main" id="{5D0053DE-8890-4828-8089-013104F6A6D3}"/>
                </a:ext>
              </a:extLst>
            </p:cNvPr>
            <p:cNvSpPr txBox="1"/>
            <p:nvPr/>
          </p:nvSpPr>
          <p:spPr>
            <a:xfrm>
              <a:off x="4721070" y="3473832"/>
              <a:ext cx="449947"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V</a:t>
              </a:r>
            </a:p>
          </p:txBody>
        </p:sp>
        <p:sp>
          <p:nvSpPr>
            <p:cNvPr id="24" name="Elipse 23">
              <a:extLst>
                <a:ext uri="{FF2B5EF4-FFF2-40B4-BE49-F238E27FC236}">
                  <a16:creationId xmlns:a16="http://schemas.microsoft.com/office/drawing/2014/main" id="{A99D14EA-3D49-42EB-B105-819EBBE8A243}"/>
                </a:ext>
              </a:extLst>
            </p:cNvPr>
            <p:cNvSpPr/>
            <p:nvPr/>
          </p:nvSpPr>
          <p:spPr>
            <a:xfrm>
              <a:off x="2847354" y="4282553"/>
              <a:ext cx="833077" cy="2228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7" name="Cubo 16">
              <a:extLst>
                <a:ext uri="{FF2B5EF4-FFF2-40B4-BE49-F238E27FC236}">
                  <a16:creationId xmlns:a16="http://schemas.microsoft.com/office/drawing/2014/main" id="{1580515B-C02F-4990-9369-28F700C37FF9}"/>
                </a:ext>
              </a:extLst>
            </p:cNvPr>
            <p:cNvSpPr/>
            <p:nvPr/>
          </p:nvSpPr>
          <p:spPr>
            <a:xfrm>
              <a:off x="3628669" y="4508029"/>
              <a:ext cx="2740573" cy="82264"/>
            </a:xfrm>
            <a:prstGeom prst="cube">
              <a:avLst>
                <a:gd name="adj" fmla="val 54791"/>
              </a:avLst>
            </a:prstGeom>
            <a:solidFill>
              <a:srgbClr val="CCECFF">
                <a:alpha val="50000"/>
              </a:srgbClr>
            </a:solid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0" name="Elipse 69">
              <a:extLst>
                <a:ext uri="{FF2B5EF4-FFF2-40B4-BE49-F238E27FC236}">
                  <a16:creationId xmlns:a16="http://schemas.microsoft.com/office/drawing/2014/main" id="{BC34B5AE-4675-4689-8CDC-B473098F91B4}"/>
                </a:ext>
              </a:extLst>
            </p:cNvPr>
            <p:cNvSpPr/>
            <p:nvPr/>
          </p:nvSpPr>
          <p:spPr>
            <a:xfrm>
              <a:off x="4585954" y="4454270"/>
              <a:ext cx="828838" cy="288094"/>
            </a:xfrm>
            <a:prstGeom prst="ellipse">
              <a:avLst/>
            </a:prstGeom>
            <a:solidFill>
              <a:schemeClr val="bg1"/>
            </a:solid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9" name="Elipse 68">
              <a:extLst>
                <a:ext uri="{FF2B5EF4-FFF2-40B4-BE49-F238E27FC236}">
                  <a16:creationId xmlns:a16="http://schemas.microsoft.com/office/drawing/2014/main" id="{7B3ABC2B-C81C-44D8-BFB8-298C7533F8C8}"/>
                </a:ext>
              </a:extLst>
            </p:cNvPr>
            <p:cNvSpPr/>
            <p:nvPr/>
          </p:nvSpPr>
          <p:spPr>
            <a:xfrm>
              <a:off x="4559885" y="4282553"/>
              <a:ext cx="855937" cy="225476"/>
            </a:xfrm>
            <a:prstGeom prst="ellipse">
              <a:avLst/>
            </a:prstGeom>
            <a:solidFill>
              <a:schemeClr val="bg2">
                <a:lumMod val="9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62" name="CuadroTexto 161">
              <a:extLst>
                <a:ext uri="{FF2B5EF4-FFF2-40B4-BE49-F238E27FC236}">
                  <a16:creationId xmlns:a16="http://schemas.microsoft.com/office/drawing/2014/main" id="{B1822E53-391F-4FE6-B935-9D2CE8BBB136}"/>
                </a:ext>
              </a:extLst>
            </p:cNvPr>
            <p:cNvSpPr txBox="1"/>
            <p:nvPr/>
          </p:nvSpPr>
          <p:spPr>
            <a:xfrm>
              <a:off x="5634202" y="4385381"/>
              <a:ext cx="449947"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IV</a:t>
              </a:r>
            </a:p>
          </p:txBody>
        </p:sp>
        <p:sp>
          <p:nvSpPr>
            <p:cNvPr id="63" name="Cubo 62">
              <a:extLst>
                <a:ext uri="{FF2B5EF4-FFF2-40B4-BE49-F238E27FC236}">
                  <a16:creationId xmlns:a16="http://schemas.microsoft.com/office/drawing/2014/main" id="{214B461A-1E91-483E-945D-9DCE6E0597E3}"/>
                </a:ext>
              </a:extLst>
            </p:cNvPr>
            <p:cNvSpPr/>
            <p:nvPr/>
          </p:nvSpPr>
          <p:spPr>
            <a:xfrm>
              <a:off x="5339972" y="4469608"/>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5" name="Cubo 64">
              <a:extLst>
                <a:ext uri="{FF2B5EF4-FFF2-40B4-BE49-F238E27FC236}">
                  <a16:creationId xmlns:a16="http://schemas.microsoft.com/office/drawing/2014/main" id="{9B21895D-712C-4E99-A91A-595E2ABBB451}"/>
                </a:ext>
              </a:extLst>
            </p:cNvPr>
            <p:cNvSpPr/>
            <p:nvPr/>
          </p:nvSpPr>
          <p:spPr>
            <a:xfrm>
              <a:off x="4569588" y="4477892"/>
              <a:ext cx="68014" cy="142069"/>
            </a:xfrm>
            <a:prstGeom prst="cube">
              <a:avLst>
                <a:gd name="adj" fmla="val 10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9" name="CuadroTexto 18">
              <a:extLst>
                <a:ext uri="{FF2B5EF4-FFF2-40B4-BE49-F238E27FC236}">
                  <a16:creationId xmlns:a16="http://schemas.microsoft.com/office/drawing/2014/main" id="{E9628040-CCFC-4B72-8AFA-42BC0BC3AC09}"/>
                </a:ext>
              </a:extLst>
            </p:cNvPr>
            <p:cNvSpPr txBox="1"/>
            <p:nvPr/>
          </p:nvSpPr>
          <p:spPr>
            <a:xfrm>
              <a:off x="2763641" y="3775218"/>
              <a:ext cx="989465"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3 mm</a:t>
              </a:r>
            </a:p>
          </p:txBody>
        </p:sp>
        <p:sp>
          <p:nvSpPr>
            <p:cNvPr id="164" name="CuadroTexto 163">
              <a:extLst>
                <a:ext uri="{FF2B5EF4-FFF2-40B4-BE49-F238E27FC236}">
                  <a16:creationId xmlns:a16="http://schemas.microsoft.com/office/drawing/2014/main" id="{BA26B1B0-8912-430C-8AC0-2116DF1255AF}"/>
                </a:ext>
              </a:extLst>
            </p:cNvPr>
            <p:cNvSpPr txBox="1"/>
            <p:nvPr/>
          </p:nvSpPr>
          <p:spPr>
            <a:xfrm>
              <a:off x="4451765" y="3753004"/>
              <a:ext cx="989465"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3 mm</a:t>
              </a:r>
            </a:p>
          </p:txBody>
        </p:sp>
        <p:sp>
          <p:nvSpPr>
            <p:cNvPr id="165" name="CuadroTexto 164">
              <a:extLst>
                <a:ext uri="{FF2B5EF4-FFF2-40B4-BE49-F238E27FC236}">
                  <a16:creationId xmlns:a16="http://schemas.microsoft.com/office/drawing/2014/main" id="{403353D1-5D79-46D0-BEF2-8A23B6FAED23}"/>
                </a:ext>
              </a:extLst>
            </p:cNvPr>
            <p:cNvSpPr txBox="1"/>
            <p:nvPr/>
          </p:nvSpPr>
          <p:spPr>
            <a:xfrm>
              <a:off x="5898467" y="3751324"/>
              <a:ext cx="989465"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1,5 mm</a:t>
              </a:r>
            </a:p>
          </p:txBody>
        </p:sp>
        <p:cxnSp>
          <p:nvCxnSpPr>
            <p:cNvPr id="21" name="Conector recto 20">
              <a:extLst>
                <a:ext uri="{FF2B5EF4-FFF2-40B4-BE49-F238E27FC236}">
                  <a16:creationId xmlns:a16="http://schemas.microsoft.com/office/drawing/2014/main" id="{229F92D8-5B04-47A8-8C37-DE5AD4AA4524}"/>
                </a:ext>
              </a:extLst>
            </p:cNvPr>
            <p:cNvCxnSpPr/>
            <p:nvPr/>
          </p:nvCxnSpPr>
          <p:spPr>
            <a:xfrm>
              <a:off x="6282095" y="4064423"/>
              <a:ext cx="319969" cy="0"/>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6" name="Conector recto 165">
              <a:extLst>
                <a:ext uri="{FF2B5EF4-FFF2-40B4-BE49-F238E27FC236}">
                  <a16:creationId xmlns:a16="http://schemas.microsoft.com/office/drawing/2014/main" id="{CB8CA251-2E5D-40CC-9EFF-D03DABD618A7}"/>
                </a:ext>
              </a:extLst>
            </p:cNvPr>
            <p:cNvCxnSpPr>
              <a:cxnSpLocks/>
            </p:cNvCxnSpPr>
            <p:nvPr/>
          </p:nvCxnSpPr>
          <p:spPr>
            <a:xfrm>
              <a:off x="4576462" y="4064423"/>
              <a:ext cx="806213" cy="3324"/>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7" name="Conector recto 166">
              <a:extLst>
                <a:ext uri="{FF2B5EF4-FFF2-40B4-BE49-F238E27FC236}">
                  <a16:creationId xmlns:a16="http://schemas.microsoft.com/office/drawing/2014/main" id="{78F1D2FD-6AFA-4C49-847C-55FFE260AF4D}"/>
                </a:ext>
              </a:extLst>
            </p:cNvPr>
            <p:cNvCxnSpPr>
              <a:cxnSpLocks/>
            </p:cNvCxnSpPr>
            <p:nvPr/>
          </p:nvCxnSpPr>
          <p:spPr>
            <a:xfrm>
              <a:off x="2867662" y="4101268"/>
              <a:ext cx="806213" cy="3324"/>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8" name="Conector recto 167">
              <a:extLst>
                <a:ext uri="{FF2B5EF4-FFF2-40B4-BE49-F238E27FC236}">
                  <a16:creationId xmlns:a16="http://schemas.microsoft.com/office/drawing/2014/main" id="{F5D25D4F-9844-4EEC-AC1E-7E065AE71D2F}"/>
                </a:ext>
              </a:extLst>
            </p:cNvPr>
            <p:cNvCxnSpPr/>
            <p:nvPr/>
          </p:nvCxnSpPr>
          <p:spPr>
            <a:xfrm>
              <a:off x="3090178" y="2357262"/>
              <a:ext cx="319969" cy="0"/>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9" name="CuadroTexto 168">
              <a:extLst>
                <a:ext uri="{FF2B5EF4-FFF2-40B4-BE49-F238E27FC236}">
                  <a16:creationId xmlns:a16="http://schemas.microsoft.com/office/drawing/2014/main" id="{84ED8A61-9E4F-449E-9995-1BEA88650C97}"/>
                </a:ext>
              </a:extLst>
            </p:cNvPr>
            <p:cNvSpPr txBox="1"/>
            <p:nvPr/>
          </p:nvSpPr>
          <p:spPr>
            <a:xfrm>
              <a:off x="2747037" y="1988398"/>
              <a:ext cx="989465"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1,5 mm</a:t>
              </a:r>
            </a:p>
          </p:txBody>
        </p:sp>
        <p:cxnSp>
          <p:nvCxnSpPr>
            <p:cNvPr id="171" name="Conector recto 170">
              <a:extLst>
                <a:ext uri="{FF2B5EF4-FFF2-40B4-BE49-F238E27FC236}">
                  <a16:creationId xmlns:a16="http://schemas.microsoft.com/office/drawing/2014/main" id="{0F8856C9-2412-4F1B-AFFD-59580059F965}"/>
                </a:ext>
              </a:extLst>
            </p:cNvPr>
            <p:cNvCxnSpPr/>
            <p:nvPr/>
          </p:nvCxnSpPr>
          <p:spPr>
            <a:xfrm>
              <a:off x="4831114" y="1885147"/>
              <a:ext cx="319969" cy="0"/>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2" name="Conector recto 171">
              <a:extLst>
                <a:ext uri="{FF2B5EF4-FFF2-40B4-BE49-F238E27FC236}">
                  <a16:creationId xmlns:a16="http://schemas.microsoft.com/office/drawing/2014/main" id="{7A580788-BFFF-4A0A-B0C4-707DA1F2BF0E}"/>
                </a:ext>
              </a:extLst>
            </p:cNvPr>
            <p:cNvCxnSpPr/>
            <p:nvPr/>
          </p:nvCxnSpPr>
          <p:spPr>
            <a:xfrm>
              <a:off x="5575017" y="2060610"/>
              <a:ext cx="319969" cy="0"/>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3" name="Conector recto 172">
              <a:extLst>
                <a:ext uri="{FF2B5EF4-FFF2-40B4-BE49-F238E27FC236}">
                  <a16:creationId xmlns:a16="http://schemas.microsoft.com/office/drawing/2014/main" id="{2CE007BC-0011-47DF-89EC-CEABBDF7267E}"/>
                </a:ext>
              </a:extLst>
            </p:cNvPr>
            <p:cNvCxnSpPr/>
            <p:nvPr/>
          </p:nvCxnSpPr>
          <p:spPr>
            <a:xfrm>
              <a:off x="6276039" y="2056024"/>
              <a:ext cx="319969" cy="0"/>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4" name="CuadroTexto 173">
              <a:extLst>
                <a:ext uri="{FF2B5EF4-FFF2-40B4-BE49-F238E27FC236}">
                  <a16:creationId xmlns:a16="http://schemas.microsoft.com/office/drawing/2014/main" id="{2CEDE6EF-FD30-408E-9E44-C05077DB3B03}"/>
                </a:ext>
              </a:extLst>
            </p:cNvPr>
            <p:cNvSpPr txBox="1"/>
            <p:nvPr/>
          </p:nvSpPr>
          <p:spPr>
            <a:xfrm>
              <a:off x="4483192" y="2214822"/>
              <a:ext cx="989465"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3 mm</a:t>
              </a:r>
            </a:p>
          </p:txBody>
        </p:sp>
        <p:cxnSp>
          <p:nvCxnSpPr>
            <p:cNvPr id="175" name="Conector recto 174">
              <a:extLst>
                <a:ext uri="{FF2B5EF4-FFF2-40B4-BE49-F238E27FC236}">
                  <a16:creationId xmlns:a16="http://schemas.microsoft.com/office/drawing/2014/main" id="{D38DEA82-2D43-4E3D-ABC2-6760528035FF}"/>
                </a:ext>
              </a:extLst>
            </p:cNvPr>
            <p:cNvCxnSpPr>
              <a:cxnSpLocks/>
            </p:cNvCxnSpPr>
            <p:nvPr/>
          </p:nvCxnSpPr>
          <p:spPr>
            <a:xfrm>
              <a:off x="4566934" y="2573463"/>
              <a:ext cx="806213" cy="3324"/>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6" name="CuadroTexto 175">
              <a:extLst>
                <a:ext uri="{FF2B5EF4-FFF2-40B4-BE49-F238E27FC236}">
                  <a16:creationId xmlns:a16="http://schemas.microsoft.com/office/drawing/2014/main" id="{12827CD7-3AF5-4710-8B95-7617718DBA41}"/>
                </a:ext>
              </a:extLst>
            </p:cNvPr>
            <p:cNvSpPr txBox="1"/>
            <p:nvPr/>
          </p:nvSpPr>
          <p:spPr>
            <a:xfrm>
              <a:off x="3810585" y="2401908"/>
              <a:ext cx="449947"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IX</a:t>
              </a:r>
            </a:p>
          </p:txBody>
        </p:sp>
        <p:sp>
          <p:nvSpPr>
            <p:cNvPr id="177" name="CuadroTexto 176">
              <a:extLst>
                <a:ext uri="{FF2B5EF4-FFF2-40B4-BE49-F238E27FC236}">
                  <a16:creationId xmlns:a16="http://schemas.microsoft.com/office/drawing/2014/main" id="{09F09523-3317-4454-9CD7-426A8D3AB1CC}"/>
                </a:ext>
              </a:extLst>
            </p:cNvPr>
            <p:cNvSpPr txBox="1"/>
            <p:nvPr/>
          </p:nvSpPr>
          <p:spPr>
            <a:xfrm>
              <a:off x="5495960" y="2900504"/>
              <a:ext cx="449947"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X</a:t>
              </a:r>
            </a:p>
          </p:txBody>
        </p:sp>
        <p:sp>
          <p:nvSpPr>
            <p:cNvPr id="178" name="CuadroTexto 177">
              <a:extLst>
                <a:ext uri="{FF2B5EF4-FFF2-40B4-BE49-F238E27FC236}">
                  <a16:creationId xmlns:a16="http://schemas.microsoft.com/office/drawing/2014/main" id="{541D1E87-B41F-408F-B904-51D6F49B4867}"/>
                </a:ext>
              </a:extLst>
            </p:cNvPr>
            <p:cNvSpPr txBox="1"/>
            <p:nvPr/>
          </p:nvSpPr>
          <p:spPr>
            <a:xfrm>
              <a:off x="4139998" y="2651563"/>
              <a:ext cx="449947"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XI</a:t>
              </a:r>
            </a:p>
          </p:txBody>
        </p:sp>
        <p:sp>
          <p:nvSpPr>
            <p:cNvPr id="179" name="CuadroTexto 178">
              <a:extLst>
                <a:ext uri="{FF2B5EF4-FFF2-40B4-BE49-F238E27FC236}">
                  <a16:creationId xmlns:a16="http://schemas.microsoft.com/office/drawing/2014/main" id="{76BA2B9D-9233-4498-9BDA-05B60A8BD139}"/>
                </a:ext>
              </a:extLst>
            </p:cNvPr>
            <p:cNvSpPr txBox="1"/>
            <p:nvPr/>
          </p:nvSpPr>
          <p:spPr>
            <a:xfrm>
              <a:off x="2544419" y="1394774"/>
              <a:ext cx="501120"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XII</a:t>
              </a:r>
            </a:p>
          </p:txBody>
        </p:sp>
        <p:sp>
          <p:nvSpPr>
            <p:cNvPr id="180" name="CuadroTexto 179">
              <a:extLst>
                <a:ext uri="{FF2B5EF4-FFF2-40B4-BE49-F238E27FC236}">
                  <a16:creationId xmlns:a16="http://schemas.microsoft.com/office/drawing/2014/main" id="{091E083D-ACE2-41FA-8FA1-AFFFC6DFE8AB}"/>
                </a:ext>
              </a:extLst>
            </p:cNvPr>
            <p:cNvSpPr txBox="1"/>
            <p:nvPr/>
          </p:nvSpPr>
          <p:spPr>
            <a:xfrm>
              <a:off x="3432412" y="1112017"/>
              <a:ext cx="567039"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XIII</a:t>
              </a:r>
            </a:p>
          </p:txBody>
        </p:sp>
        <p:sp>
          <p:nvSpPr>
            <p:cNvPr id="181" name="CuadroTexto 180">
              <a:extLst>
                <a:ext uri="{FF2B5EF4-FFF2-40B4-BE49-F238E27FC236}">
                  <a16:creationId xmlns:a16="http://schemas.microsoft.com/office/drawing/2014/main" id="{31EFD875-AE76-4588-AE57-0F369B36CA3C}"/>
                </a:ext>
              </a:extLst>
            </p:cNvPr>
            <p:cNvSpPr txBox="1"/>
            <p:nvPr/>
          </p:nvSpPr>
          <p:spPr>
            <a:xfrm>
              <a:off x="5822258" y="1437881"/>
              <a:ext cx="552416"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XIV</a:t>
              </a:r>
            </a:p>
          </p:txBody>
        </p:sp>
        <p:sp>
          <p:nvSpPr>
            <p:cNvPr id="182" name="CuadroTexto 181">
              <a:extLst>
                <a:ext uri="{FF2B5EF4-FFF2-40B4-BE49-F238E27FC236}">
                  <a16:creationId xmlns:a16="http://schemas.microsoft.com/office/drawing/2014/main" id="{3895F762-91E0-4984-8D9D-E8FA4FFC756D}"/>
                </a:ext>
              </a:extLst>
            </p:cNvPr>
            <p:cNvSpPr txBox="1"/>
            <p:nvPr/>
          </p:nvSpPr>
          <p:spPr>
            <a:xfrm>
              <a:off x="6642418" y="1426793"/>
              <a:ext cx="552416"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XV</a:t>
              </a:r>
            </a:p>
          </p:txBody>
        </p:sp>
        <p:sp>
          <p:nvSpPr>
            <p:cNvPr id="183" name="CuadroTexto 182">
              <a:extLst>
                <a:ext uri="{FF2B5EF4-FFF2-40B4-BE49-F238E27FC236}">
                  <a16:creationId xmlns:a16="http://schemas.microsoft.com/office/drawing/2014/main" id="{A0470AEE-9D59-4061-9BBD-168D623E34F4}"/>
                </a:ext>
              </a:extLst>
            </p:cNvPr>
            <p:cNvSpPr txBox="1"/>
            <p:nvPr/>
          </p:nvSpPr>
          <p:spPr>
            <a:xfrm>
              <a:off x="4682450" y="1132852"/>
              <a:ext cx="552416"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XVI</a:t>
              </a:r>
            </a:p>
          </p:txBody>
        </p:sp>
        <p:sp>
          <p:nvSpPr>
            <p:cNvPr id="27" name="CuadroTexto 26">
              <a:extLst>
                <a:ext uri="{FF2B5EF4-FFF2-40B4-BE49-F238E27FC236}">
                  <a16:creationId xmlns:a16="http://schemas.microsoft.com/office/drawing/2014/main" id="{016891A0-1944-4402-BA06-4D4AE5C9112A}"/>
                </a:ext>
              </a:extLst>
            </p:cNvPr>
            <p:cNvSpPr txBox="1"/>
            <p:nvPr/>
          </p:nvSpPr>
          <p:spPr>
            <a:xfrm>
              <a:off x="504967" y="5665653"/>
              <a:ext cx="933884"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1</a:t>
              </a:r>
            </a:p>
          </p:txBody>
        </p:sp>
        <p:sp>
          <p:nvSpPr>
            <p:cNvPr id="125" name="Cilindro 124">
              <a:extLst>
                <a:ext uri="{FF2B5EF4-FFF2-40B4-BE49-F238E27FC236}">
                  <a16:creationId xmlns:a16="http://schemas.microsoft.com/office/drawing/2014/main" id="{524A284A-3563-44D1-BF0A-C1EB3D00DC50}"/>
                </a:ext>
              </a:extLst>
            </p:cNvPr>
            <p:cNvSpPr/>
            <p:nvPr/>
          </p:nvSpPr>
          <p:spPr>
            <a:xfrm>
              <a:off x="3671405" y="2250272"/>
              <a:ext cx="807772" cy="450905"/>
            </a:xfrm>
            <a:prstGeom prst="can">
              <a:avLst>
                <a:gd name="adj" fmla="val 50000"/>
              </a:avLst>
            </a:prstGeom>
            <a:solidFill>
              <a:schemeClr val="bg1">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6" name="Cubo 95">
              <a:extLst>
                <a:ext uri="{FF2B5EF4-FFF2-40B4-BE49-F238E27FC236}">
                  <a16:creationId xmlns:a16="http://schemas.microsoft.com/office/drawing/2014/main" id="{2598E1D2-CF8F-4FBC-8288-ADA5F830526A}"/>
                </a:ext>
              </a:extLst>
            </p:cNvPr>
            <p:cNvSpPr/>
            <p:nvPr/>
          </p:nvSpPr>
          <p:spPr>
            <a:xfrm rot="759987">
              <a:off x="4300366" y="2583395"/>
              <a:ext cx="350315" cy="104596"/>
            </a:xfrm>
            <a:prstGeom prst="cube">
              <a:avLst>
                <a:gd name="adj" fmla="val 54791"/>
              </a:avLst>
            </a:prstGeom>
            <a:solidFill>
              <a:srgbClr val="CCECFF">
                <a:alpha val="50000"/>
              </a:srgbClr>
            </a:solid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8" name="Elipse 127">
              <a:extLst>
                <a:ext uri="{FF2B5EF4-FFF2-40B4-BE49-F238E27FC236}">
                  <a16:creationId xmlns:a16="http://schemas.microsoft.com/office/drawing/2014/main" id="{6590AB87-57DD-41AF-942B-12B5836F4970}"/>
                </a:ext>
              </a:extLst>
            </p:cNvPr>
            <p:cNvSpPr/>
            <p:nvPr/>
          </p:nvSpPr>
          <p:spPr>
            <a:xfrm>
              <a:off x="3094908" y="1419344"/>
              <a:ext cx="326930" cy="117377"/>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29" name="Elipse 128">
              <a:extLst>
                <a:ext uri="{FF2B5EF4-FFF2-40B4-BE49-F238E27FC236}">
                  <a16:creationId xmlns:a16="http://schemas.microsoft.com/office/drawing/2014/main" id="{6522553E-C608-40CD-B7AF-5F9DE50B3704}"/>
                </a:ext>
              </a:extLst>
            </p:cNvPr>
            <p:cNvSpPr/>
            <p:nvPr/>
          </p:nvSpPr>
          <p:spPr>
            <a:xfrm>
              <a:off x="3667011" y="2246418"/>
              <a:ext cx="820900" cy="222872"/>
            </a:xfrm>
            <a:prstGeom prst="ellipse">
              <a:avLst/>
            </a:prstGeom>
            <a:solidFill>
              <a:schemeClr val="bg2">
                <a:lumMod val="90000"/>
                <a:alpha val="5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cxnSp>
          <p:nvCxnSpPr>
            <p:cNvPr id="127" name="Conector recto 126">
              <a:extLst>
                <a:ext uri="{FF2B5EF4-FFF2-40B4-BE49-F238E27FC236}">
                  <a16:creationId xmlns:a16="http://schemas.microsoft.com/office/drawing/2014/main" id="{A75517EF-9BA0-4906-8843-A56C899B8B1A}"/>
                </a:ext>
              </a:extLst>
            </p:cNvPr>
            <p:cNvCxnSpPr>
              <a:cxnSpLocks/>
            </p:cNvCxnSpPr>
            <p:nvPr/>
          </p:nvCxnSpPr>
          <p:spPr>
            <a:xfrm>
              <a:off x="3675403" y="2358576"/>
              <a:ext cx="806213" cy="3324"/>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0" name="CuadroTexto 129">
              <a:extLst>
                <a:ext uri="{FF2B5EF4-FFF2-40B4-BE49-F238E27FC236}">
                  <a16:creationId xmlns:a16="http://schemas.microsoft.com/office/drawing/2014/main" id="{A55CBB72-1224-48C4-B41D-D3DD573F7F6C}"/>
                </a:ext>
              </a:extLst>
            </p:cNvPr>
            <p:cNvSpPr txBox="1"/>
            <p:nvPr/>
          </p:nvSpPr>
          <p:spPr>
            <a:xfrm>
              <a:off x="3567923" y="2044990"/>
              <a:ext cx="989465"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3 mm</a:t>
              </a:r>
            </a:p>
          </p:txBody>
        </p:sp>
        <p:sp>
          <p:nvSpPr>
            <p:cNvPr id="131" name="Cilindro 130">
              <a:extLst>
                <a:ext uri="{FF2B5EF4-FFF2-40B4-BE49-F238E27FC236}">
                  <a16:creationId xmlns:a16="http://schemas.microsoft.com/office/drawing/2014/main" id="{A41DCD41-B91F-4D08-AB3C-0ADF2EF634C6}"/>
                </a:ext>
              </a:extLst>
            </p:cNvPr>
            <p:cNvSpPr/>
            <p:nvPr/>
          </p:nvSpPr>
          <p:spPr>
            <a:xfrm>
              <a:off x="3897375" y="1430201"/>
              <a:ext cx="326932" cy="667846"/>
            </a:xfrm>
            <a:prstGeom prst="can">
              <a:avLst/>
            </a:prstGeom>
            <a:noFill/>
            <a:ln w="63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132" name="Conector recto 131">
              <a:extLst>
                <a:ext uri="{FF2B5EF4-FFF2-40B4-BE49-F238E27FC236}">
                  <a16:creationId xmlns:a16="http://schemas.microsoft.com/office/drawing/2014/main" id="{491392FE-80AF-4133-AE3F-15324855EE67}"/>
                </a:ext>
              </a:extLst>
            </p:cNvPr>
            <p:cNvCxnSpPr/>
            <p:nvPr/>
          </p:nvCxnSpPr>
          <p:spPr>
            <a:xfrm>
              <a:off x="3900765" y="1636923"/>
              <a:ext cx="319969" cy="0"/>
            </a:xfrm>
            <a:prstGeom prst="line">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9" name="CuadroTexto 158">
              <a:extLst>
                <a:ext uri="{FF2B5EF4-FFF2-40B4-BE49-F238E27FC236}">
                  <a16:creationId xmlns:a16="http://schemas.microsoft.com/office/drawing/2014/main" id="{4BE04982-117D-4E25-BACC-958ED4ABB447}"/>
                </a:ext>
              </a:extLst>
            </p:cNvPr>
            <p:cNvSpPr txBox="1"/>
            <p:nvPr/>
          </p:nvSpPr>
          <p:spPr>
            <a:xfrm>
              <a:off x="4790377" y="4454270"/>
              <a:ext cx="365239"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II</a:t>
              </a:r>
            </a:p>
          </p:txBody>
        </p:sp>
        <p:sp>
          <p:nvSpPr>
            <p:cNvPr id="133" name="CuadroTexto 132">
              <a:extLst>
                <a:ext uri="{FF2B5EF4-FFF2-40B4-BE49-F238E27FC236}">
                  <a16:creationId xmlns:a16="http://schemas.microsoft.com/office/drawing/2014/main" id="{862CF266-40C0-4D78-933D-0E6C5FA2DFF4}"/>
                </a:ext>
              </a:extLst>
            </p:cNvPr>
            <p:cNvSpPr txBox="1"/>
            <p:nvPr/>
          </p:nvSpPr>
          <p:spPr>
            <a:xfrm>
              <a:off x="461557" y="4758157"/>
              <a:ext cx="933884"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2</a:t>
              </a:r>
            </a:p>
          </p:txBody>
        </p:sp>
        <p:sp>
          <p:nvSpPr>
            <p:cNvPr id="184" name="CuadroTexto 183">
              <a:extLst>
                <a:ext uri="{FF2B5EF4-FFF2-40B4-BE49-F238E27FC236}">
                  <a16:creationId xmlns:a16="http://schemas.microsoft.com/office/drawing/2014/main" id="{6559EE6A-DEE7-4542-9BAF-8AAA71E87D03}"/>
                </a:ext>
              </a:extLst>
            </p:cNvPr>
            <p:cNvSpPr txBox="1"/>
            <p:nvPr/>
          </p:nvSpPr>
          <p:spPr>
            <a:xfrm>
              <a:off x="385280" y="3204256"/>
              <a:ext cx="933884"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3</a:t>
              </a:r>
            </a:p>
          </p:txBody>
        </p:sp>
        <p:sp>
          <p:nvSpPr>
            <p:cNvPr id="185" name="CuadroTexto 184">
              <a:extLst>
                <a:ext uri="{FF2B5EF4-FFF2-40B4-BE49-F238E27FC236}">
                  <a16:creationId xmlns:a16="http://schemas.microsoft.com/office/drawing/2014/main" id="{74522ACD-328B-4D91-AFE2-A42897BE70F3}"/>
                </a:ext>
              </a:extLst>
            </p:cNvPr>
            <p:cNvSpPr txBox="1"/>
            <p:nvPr/>
          </p:nvSpPr>
          <p:spPr>
            <a:xfrm>
              <a:off x="364807" y="1878928"/>
              <a:ext cx="933884"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4</a:t>
              </a:r>
            </a:p>
          </p:txBody>
        </p:sp>
      </p:grpSp>
      <p:sp>
        <p:nvSpPr>
          <p:cNvPr id="186" name="CuadroTexto 185">
            <a:extLst>
              <a:ext uri="{FF2B5EF4-FFF2-40B4-BE49-F238E27FC236}">
                <a16:creationId xmlns:a16="http://schemas.microsoft.com/office/drawing/2014/main" id="{8F6FDDA8-FB40-4E17-A3BA-EADC2F0BCFCA}"/>
              </a:ext>
            </a:extLst>
          </p:cNvPr>
          <p:cNvSpPr txBox="1"/>
          <p:nvPr/>
        </p:nvSpPr>
        <p:spPr>
          <a:xfrm>
            <a:off x="0" y="312818"/>
            <a:ext cx="9144000"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M</a:t>
            </a:r>
            <a:r>
              <a:rPr lang="es-AR" dirty="0">
                <a:latin typeface="Arial" panose="020B0604020202020204" pitchFamily="34" charset="0"/>
                <a:cs typeface="Arial" panose="020B0604020202020204" pitchFamily="34" charset="0"/>
                <a:sym typeface="Symbol" panose="05050102010706020507" pitchFamily="18" charset="2"/>
              </a:rPr>
              <a:t> FI: chip </a:t>
            </a:r>
            <a:r>
              <a:rPr lang="es-AR" dirty="0" err="1">
                <a:latin typeface="Arial" panose="020B0604020202020204" pitchFamily="34" charset="0"/>
                <a:cs typeface="Arial" panose="020B0604020202020204" pitchFamily="34" charset="0"/>
                <a:sym typeface="Symbol" panose="05050102010706020507" pitchFamily="18" charset="2"/>
              </a:rPr>
              <a:t>microfluidico</a:t>
            </a:r>
            <a:r>
              <a:rPr lang="es-AR" dirty="0">
                <a:latin typeface="Arial" panose="020B0604020202020204" pitchFamily="34" charset="0"/>
                <a:cs typeface="Arial" panose="020B0604020202020204" pitchFamily="34" charset="0"/>
                <a:sym typeface="Symbol" panose="05050102010706020507" pitchFamily="18" charset="2"/>
              </a:rPr>
              <a:t> intestino</a:t>
            </a:r>
            <a:r>
              <a:rPr lang="es-AR"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632900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F0064CA-05A3-45C3-B02D-9DD9DB7E56CB}"/>
              </a:ext>
            </a:extLst>
          </p:cNvPr>
          <p:cNvPicPr>
            <a:picLocks noChangeAspect="1"/>
          </p:cNvPicPr>
          <p:nvPr/>
        </p:nvPicPr>
        <p:blipFill>
          <a:blip r:embed="rId2"/>
          <a:stretch>
            <a:fillRect/>
          </a:stretch>
        </p:blipFill>
        <p:spPr>
          <a:xfrm>
            <a:off x="1107908" y="642937"/>
            <a:ext cx="7143750" cy="6215063"/>
          </a:xfrm>
          <a:prstGeom prst="rect">
            <a:avLst/>
          </a:prstGeom>
        </p:spPr>
      </p:pic>
    </p:spTree>
    <p:extLst>
      <p:ext uri="{BB962C8B-B14F-4D97-AF65-F5344CB8AC3E}">
        <p14:creationId xmlns:p14="http://schemas.microsoft.com/office/powerpoint/2010/main" val="3015465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334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909E860-7DF3-4268-A547-D3B72A2E7271}"/>
              </a:ext>
            </a:extLst>
          </p:cNvPr>
          <p:cNvPicPr>
            <a:picLocks noChangeAspect="1"/>
          </p:cNvPicPr>
          <p:nvPr/>
        </p:nvPicPr>
        <p:blipFill rotWithShape="1">
          <a:blip r:embed="rId2"/>
          <a:srcRect l="8256" t="21396" r="7791"/>
          <a:stretch/>
        </p:blipFill>
        <p:spPr>
          <a:xfrm>
            <a:off x="425300" y="928272"/>
            <a:ext cx="8444328" cy="5929728"/>
          </a:xfrm>
          <a:prstGeom prst="rect">
            <a:avLst/>
          </a:prstGeom>
        </p:spPr>
      </p:pic>
      <p:sp>
        <p:nvSpPr>
          <p:cNvPr id="5" name="CuadroTexto 4">
            <a:extLst>
              <a:ext uri="{FF2B5EF4-FFF2-40B4-BE49-F238E27FC236}">
                <a16:creationId xmlns:a16="http://schemas.microsoft.com/office/drawing/2014/main" id="{9859FADB-9C43-4584-BA6B-687DE8E59455}"/>
              </a:ext>
            </a:extLst>
          </p:cNvPr>
          <p:cNvSpPr txBox="1"/>
          <p:nvPr/>
        </p:nvSpPr>
        <p:spPr>
          <a:xfrm>
            <a:off x="0" y="45033"/>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r>
              <a:rPr lang="es-AR" sz="2800" dirty="0">
                <a:solidFill>
                  <a:srgbClr val="0000FF"/>
                </a:solidFill>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nanofluidica</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61723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647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ideplayer.com/slide/4247100/14/images/8/Microfluidics+field+of+application.jpg">
            <a:extLst>
              <a:ext uri="{FF2B5EF4-FFF2-40B4-BE49-F238E27FC236}">
                <a16:creationId xmlns:a16="http://schemas.microsoft.com/office/drawing/2014/main" id="{315E805D-D329-48F5-802D-FCF31CFA24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07" t="30697" r="8023"/>
          <a:stretch/>
        </p:blipFill>
        <p:spPr bwMode="auto">
          <a:xfrm>
            <a:off x="253074" y="1052622"/>
            <a:ext cx="8637851" cy="534045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2C3B05EE-0CB3-4878-AD81-C64D9BBCA288}"/>
              </a:ext>
            </a:extLst>
          </p:cNvPr>
          <p:cNvSpPr txBox="1"/>
          <p:nvPr/>
        </p:nvSpPr>
        <p:spPr>
          <a:xfrm>
            <a:off x="0" y="45033"/>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microfluidica:campos</a:t>
            </a:r>
            <a:r>
              <a:rPr lang="es-AR" sz="2800" dirty="0">
                <a:solidFill>
                  <a:srgbClr val="0000FF"/>
                </a:solidFill>
                <a:latin typeface="Arial" panose="020B0604020202020204" pitchFamily="34" charset="0"/>
                <a:cs typeface="Arial" panose="020B0604020202020204" pitchFamily="34" charset="0"/>
              </a:rPr>
              <a:t> de </a:t>
            </a:r>
            <a:r>
              <a:rPr lang="es-AR" sz="2800" dirty="0" err="1">
                <a:solidFill>
                  <a:srgbClr val="0000FF"/>
                </a:solidFill>
                <a:latin typeface="Arial" panose="020B0604020202020204" pitchFamily="34" charset="0"/>
                <a:cs typeface="Arial" panose="020B0604020202020204" pitchFamily="34" charset="0"/>
              </a:rPr>
              <a:t>aplicacion</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3429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 y="130443"/>
            <a:ext cx="9144000" cy="523220"/>
          </a:xfrm>
          <a:prstGeom prst="rect">
            <a:avLst/>
          </a:prstGeom>
          <a:solidFill>
            <a:schemeClr val="bg1">
              <a:lumMod val="85000"/>
            </a:schemeClr>
          </a:solidFill>
        </p:spPr>
        <p:txBody>
          <a:bodyPr wrap="square" rtlCol="0">
            <a:spAutoFit/>
          </a:bodyPr>
          <a:lstStyle/>
          <a:p>
            <a:pPr algn="ctr"/>
            <a:r>
              <a:rPr lang="es-AR" dirty="0">
                <a:solidFill>
                  <a:srgbClr val="0000FF"/>
                </a:solidFill>
                <a:latin typeface="Arial" panose="020B0604020202020204" pitchFamily="34" charset="0"/>
                <a:cs typeface="Arial" panose="020B0604020202020204" pitchFamily="34" charset="0"/>
              </a:rPr>
              <a:t>Introducción a la </a:t>
            </a:r>
            <a:r>
              <a:rPr lang="es-AR" dirty="0" err="1">
                <a:solidFill>
                  <a:srgbClr val="0000FF"/>
                </a:solidFill>
                <a:latin typeface="Arial" panose="020B0604020202020204" pitchFamily="34" charset="0"/>
                <a:cs typeface="Arial" panose="020B0604020202020204" pitchFamily="34" charset="0"/>
              </a:rPr>
              <a:t>microfluidica</a:t>
            </a:r>
            <a:r>
              <a:rPr lang="es-AR" dirty="0">
                <a:solidFill>
                  <a:srgbClr val="0000FF"/>
                </a:solidFill>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Ecuacion</a:t>
            </a:r>
            <a:r>
              <a:rPr lang="es-AR" sz="2800" dirty="0">
                <a:solidFill>
                  <a:srgbClr val="0000FF"/>
                </a:solidFill>
                <a:latin typeface="Arial" panose="020B0604020202020204" pitchFamily="34" charset="0"/>
                <a:cs typeface="Arial" panose="020B0604020202020204" pitchFamily="34" charset="0"/>
              </a:rPr>
              <a:t> de Navier Stokes</a:t>
            </a:r>
          </a:p>
        </p:txBody>
      </p:sp>
      <p:sp>
        <p:nvSpPr>
          <p:cNvPr id="5" name="Rectángulo 4"/>
          <p:cNvSpPr/>
          <p:nvPr/>
        </p:nvSpPr>
        <p:spPr>
          <a:xfrm>
            <a:off x="1" y="1015042"/>
            <a:ext cx="9144000" cy="1631216"/>
          </a:xfrm>
          <a:prstGeom prst="rect">
            <a:avLst/>
          </a:prstGeom>
        </p:spPr>
        <p:txBody>
          <a:bodyPr wrap="square">
            <a:spAutoFit/>
          </a:bodyPr>
          <a:lstStyle/>
          <a:p>
            <a:r>
              <a:rPr lang="en-US" sz="2800" b="1" dirty="0">
                <a:latin typeface="CMBX12"/>
              </a:rPr>
              <a:t>12.2 Physics of Microfluidic Flows</a:t>
            </a:r>
          </a:p>
          <a:p>
            <a:r>
              <a:rPr lang="en-US" b="1" dirty="0">
                <a:latin typeface="CMBX10"/>
              </a:rPr>
              <a:t>12.2.1 Fluid Mechanics on Microscopic Scales</a:t>
            </a:r>
          </a:p>
          <a:p>
            <a:r>
              <a:rPr lang="en-US" dirty="0">
                <a:latin typeface="CMR10"/>
              </a:rPr>
              <a:t>The aim in this section is to review some basic notions of fluid mechanics through the modifications required when the classic conservation laws are applied to the mechanics of a fluid microparticle (liquid or gas)</a:t>
            </a:r>
            <a:endParaRPr lang="es-AR" dirty="0"/>
          </a:p>
        </p:txBody>
      </p:sp>
      <p:pic>
        <p:nvPicPr>
          <p:cNvPr id="2" name="Imagen 1"/>
          <p:cNvPicPr>
            <a:picLocks noChangeAspect="1"/>
          </p:cNvPicPr>
          <p:nvPr/>
        </p:nvPicPr>
        <p:blipFill>
          <a:blip r:embed="rId2"/>
          <a:stretch>
            <a:fillRect/>
          </a:stretch>
        </p:blipFill>
        <p:spPr>
          <a:xfrm>
            <a:off x="2779663" y="4346305"/>
            <a:ext cx="3354378" cy="938614"/>
          </a:xfrm>
          <a:prstGeom prst="rect">
            <a:avLst/>
          </a:prstGeom>
        </p:spPr>
      </p:pic>
      <p:pic>
        <p:nvPicPr>
          <p:cNvPr id="3" name="Imagen 2"/>
          <p:cNvPicPr>
            <a:picLocks noChangeAspect="1"/>
          </p:cNvPicPr>
          <p:nvPr/>
        </p:nvPicPr>
        <p:blipFill>
          <a:blip r:embed="rId3"/>
          <a:stretch>
            <a:fillRect/>
          </a:stretch>
        </p:blipFill>
        <p:spPr>
          <a:xfrm>
            <a:off x="2577503" y="3165175"/>
            <a:ext cx="3988990" cy="768985"/>
          </a:xfrm>
          <a:prstGeom prst="rect">
            <a:avLst/>
          </a:prstGeom>
        </p:spPr>
      </p:pic>
      <p:sp>
        <p:nvSpPr>
          <p:cNvPr id="6" name="CuadroTexto 5"/>
          <p:cNvSpPr txBox="1"/>
          <p:nvPr/>
        </p:nvSpPr>
        <p:spPr>
          <a:xfrm>
            <a:off x="0" y="2646258"/>
            <a:ext cx="9143999" cy="369332"/>
          </a:xfrm>
          <a:prstGeom prst="rect">
            <a:avLst/>
          </a:prstGeom>
          <a:noFill/>
        </p:spPr>
        <p:txBody>
          <a:bodyPr wrap="square" rtlCol="0">
            <a:spAutoFit/>
          </a:bodyPr>
          <a:lstStyle/>
          <a:p>
            <a:pPr algn="ctr"/>
            <a:r>
              <a:rPr lang="es-AR" dirty="0">
                <a:solidFill>
                  <a:srgbClr val="0000FF"/>
                </a:solidFill>
                <a:latin typeface="Arial" panose="020B0604020202020204" pitchFamily="34" charset="0"/>
                <a:cs typeface="Arial" panose="020B0604020202020204" pitchFamily="34" charset="0"/>
              </a:rPr>
              <a:t>Ecuación de </a:t>
            </a:r>
            <a:r>
              <a:rPr lang="es-AR" dirty="0" err="1">
                <a:solidFill>
                  <a:srgbClr val="0000FF"/>
                </a:solidFill>
                <a:latin typeface="Arial" panose="020B0604020202020204" pitchFamily="34" charset="0"/>
                <a:cs typeface="Arial" panose="020B0604020202020204" pitchFamily="34" charset="0"/>
              </a:rPr>
              <a:t>Navier</a:t>
            </a:r>
            <a:r>
              <a:rPr lang="es-AR" dirty="0">
                <a:solidFill>
                  <a:srgbClr val="0000FF"/>
                </a:solidFill>
                <a:latin typeface="Arial" panose="020B0604020202020204" pitchFamily="34" charset="0"/>
                <a:cs typeface="Arial" panose="020B0604020202020204" pitchFamily="34" charset="0"/>
              </a:rPr>
              <a:t> Stokes </a:t>
            </a:r>
          </a:p>
        </p:txBody>
      </p:sp>
      <p:sp>
        <p:nvSpPr>
          <p:cNvPr id="7" name="CuadroTexto 6"/>
          <p:cNvSpPr txBox="1"/>
          <p:nvPr/>
        </p:nvSpPr>
        <p:spPr>
          <a:xfrm>
            <a:off x="1" y="4030988"/>
            <a:ext cx="9143999"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NR : Numero de Reynolds </a:t>
            </a:r>
          </a:p>
        </p:txBody>
      </p:sp>
      <p:pic>
        <p:nvPicPr>
          <p:cNvPr id="8" name="Imagen 7"/>
          <p:cNvPicPr>
            <a:picLocks noChangeAspect="1"/>
          </p:cNvPicPr>
          <p:nvPr/>
        </p:nvPicPr>
        <p:blipFill>
          <a:blip r:embed="rId4"/>
          <a:stretch>
            <a:fillRect/>
          </a:stretch>
        </p:blipFill>
        <p:spPr>
          <a:xfrm>
            <a:off x="1419560" y="4296240"/>
            <a:ext cx="1223895" cy="350566"/>
          </a:xfrm>
          <a:prstGeom prst="rect">
            <a:avLst/>
          </a:prstGeom>
        </p:spPr>
      </p:pic>
      <p:sp>
        <p:nvSpPr>
          <p:cNvPr id="9" name="CuadroTexto 8"/>
          <p:cNvSpPr txBox="1"/>
          <p:nvPr/>
        </p:nvSpPr>
        <p:spPr>
          <a:xfrm>
            <a:off x="29090" y="4109688"/>
            <a:ext cx="2478157" cy="646331"/>
          </a:xfrm>
          <a:prstGeom prst="rect">
            <a:avLst/>
          </a:prstGeom>
          <a:noFill/>
        </p:spPr>
        <p:txBody>
          <a:bodyPr wrap="square" rtlCol="0">
            <a:spAutoFit/>
          </a:bodyPr>
          <a:lstStyle/>
          <a:p>
            <a:r>
              <a:rPr lang="es-AR" dirty="0">
                <a:solidFill>
                  <a:srgbClr val="0000FF"/>
                </a:solidFill>
                <a:latin typeface="Arial" panose="020B0604020202020204" pitchFamily="34" charset="0"/>
                <a:cs typeface="Arial" panose="020B0604020202020204" pitchFamily="34" charset="0"/>
              </a:rPr>
              <a:t>Condiciones estacionarias</a:t>
            </a:r>
          </a:p>
        </p:txBody>
      </p:sp>
      <p:sp>
        <p:nvSpPr>
          <p:cNvPr id="10" name="Rectángulo 9"/>
          <p:cNvSpPr/>
          <p:nvPr/>
        </p:nvSpPr>
        <p:spPr>
          <a:xfrm>
            <a:off x="699860" y="5582563"/>
            <a:ext cx="7513983"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where </a:t>
            </a:r>
            <a:r>
              <a:rPr lang="en-US" i="1" dirty="0">
                <a:latin typeface="Arial" panose="020B0604020202020204" pitchFamily="34" charset="0"/>
                <a:cs typeface="Arial" panose="020B0604020202020204" pitchFamily="34" charset="0"/>
              </a:rPr>
              <a:t>L </a:t>
            </a:r>
            <a:r>
              <a:rPr lang="en-US" dirty="0">
                <a:latin typeface="Arial" panose="020B0604020202020204" pitchFamily="34" charset="0"/>
                <a:cs typeface="Arial" panose="020B0604020202020204" pitchFamily="34" charset="0"/>
              </a:rPr>
              <a:t>is a characteristic length scale of the system, </a:t>
            </a:r>
            <a:r>
              <a:rPr lang="en-US" i="1" dirty="0">
                <a:latin typeface="Arial" panose="020B0604020202020204" pitchFamily="34" charset="0"/>
                <a:cs typeface="Arial" panose="020B0604020202020204" pitchFamily="34" charset="0"/>
              </a:rPr>
              <a:t>U </a:t>
            </a:r>
            <a:r>
              <a:rPr lang="en-US" dirty="0">
                <a:latin typeface="Arial" panose="020B0604020202020204" pitchFamily="34" charset="0"/>
                <a:cs typeface="Arial" panose="020B0604020202020204" pitchFamily="34" charset="0"/>
              </a:rPr>
              <a:t>the typical flow</a:t>
            </a:r>
          </a:p>
          <a:p>
            <a:r>
              <a:rPr lang="en-US" dirty="0">
                <a:latin typeface="Arial" panose="020B0604020202020204" pitchFamily="34" charset="0"/>
                <a:cs typeface="Arial" panose="020B0604020202020204" pitchFamily="34" charset="0"/>
              </a:rPr>
              <a:t>velocity, and </a:t>
            </a:r>
            <a:r>
              <a:rPr lang="en-US" i="1" dirty="0">
                <a:latin typeface="Arial" panose="020B0604020202020204" pitchFamily="34" charset="0"/>
                <a:cs typeface="Arial" panose="020B0604020202020204" pitchFamily="34" charset="0"/>
              </a:rPr>
              <a:t>ν </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η/ρ </a:t>
            </a:r>
            <a:r>
              <a:rPr lang="en-US" dirty="0">
                <a:latin typeface="Arial" panose="020B0604020202020204" pitchFamily="34" charset="0"/>
                <a:cs typeface="Arial" panose="020B0604020202020204" pitchFamily="34" charset="0"/>
              </a:rPr>
              <a:t>the viscous diffusion coefficient (kinematic viscosity) of </a:t>
            </a:r>
            <a:r>
              <a:rPr lang="es-AR" dirty="0" err="1">
                <a:latin typeface="Arial" panose="020B0604020202020204" pitchFamily="34" charset="0"/>
                <a:cs typeface="Arial" panose="020B0604020202020204" pitchFamily="34" charset="0"/>
              </a:rPr>
              <a:t>the</a:t>
            </a:r>
            <a:r>
              <a:rPr lang="es-AR" dirty="0">
                <a:latin typeface="Arial" panose="020B0604020202020204" pitchFamily="34" charset="0"/>
                <a:cs typeface="Arial" panose="020B0604020202020204" pitchFamily="34" charset="0"/>
              </a:rPr>
              <a:t> fluid.</a:t>
            </a:r>
          </a:p>
        </p:txBody>
      </p:sp>
      <p:sp>
        <p:nvSpPr>
          <p:cNvPr id="11" name="Rectángulo 10">
            <a:extLst>
              <a:ext uri="{FF2B5EF4-FFF2-40B4-BE49-F238E27FC236}">
                <a16:creationId xmlns:a16="http://schemas.microsoft.com/office/drawing/2014/main" id="{77D66028-BDEA-415D-BBC9-917146405001}"/>
              </a:ext>
            </a:extLst>
          </p:cNvPr>
          <p:cNvSpPr/>
          <p:nvPr/>
        </p:nvSpPr>
        <p:spPr>
          <a:xfrm>
            <a:off x="2698427" y="4627564"/>
            <a:ext cx="518091" cy="369332"/>
          </a:xfrm>
          <a:prstGeom prst="rect">
            <a:avLst/>
          </a:prstGeom>
          <a:solidFill>
            <a:schemeClr val="bg1"/>
          </a:solidFill>
        </p:spPr>
        <p:txBody>
          <a:bodyPr wrap="none">
            <a:spAutoFit/>
          </a:bodyPr>
          <a:lstStyle/>
          <a:p>
            <a:r>
              <a:rPr lang="es-AR" dirty="0">
                <a:latin typeface="Arial" panose="020B0604020202020204" pitchFamily="34" charset="0"/>
                <a:cs typeface="Arial" panose="020B0604020202020204" pitchFamily="34" charset="0"/>
              </a:rPr>
              <a:t>NR</a:t>
            </a:r>
            <a:endParaRPr lang="es-AR" dirty="0"/>
          </a:p>
        </p:txBody>
      </p:sp>
    </p:spTree>
    <p:extLst>
      <p:ext uri="{BB962C8B-B14F-4D97-AF65-F5344CB8AC3E}">
        <p14:creationId xmlns:p14="http://schemas.microsoft.com/office/powerpoint/2010/main" val="1389590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RESISTENCIA EN FLUIDOS&#10;INGENIERÍA DE FLUIDOS Y EQUIPOS TÉRMICOS 6.2&#10;3.1 Introducción&#10;Cuando un cuerpo sólido se mueve e..."/>
          <p:cNvPicPr>
            <a:picLocks noChangeAspect="1" noChangeArrowheads="1"/>
          </p:cNvPicPr>
          <p:nvPr/>
        </p:nvPicPr>
        <p:blipFill rotWithShape="1">
          <a:blip r:embed="rId2">
            <a:extLst>
              <a:ext uri="{28A0092B-C50C-407E-A947-70E740481C1C}">
                <a14:useLocalDpi xmlns:a14="http://schemas.microsoft.com/office/drawing/2010/main" val="0"/>
              </a:ext>
            </a:extLst>
          </a:blip>
          <a:srcRect l="8552" t="22717" r="6317" b="22849"/>
          <a:stretch/>
        </p:blipFill>
        <p:spPr bwMode="auto">
          <a:xfrm>
            <a:off x="-3341" y="1063257"/>
            <a:ext cx="9133671" cy="412348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21B1827-5D91-4AD9-85EF-7ACF896C520A}"/>
              </a:ext>
            </a:extLst>
          </p:cNvPr>
          <p:cNvSpPr txBox="1"/>
          <p:nvPr/>
        </p:nvSpPr>
        <p:spPr>
          <a:xfrm>
            <a:off x="0" y="118581"/>
            <a:ext cx="9179848"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Resistencia en fluidos. Flujo laminar vs flujo turbulento</a:t>
            </a:r>
          </a:p>
        </p:txBody>
      </p:sp>
    </p:spTree>
    <p:extLst>
      <p:ext uri="{BB962C8B-B14F-4D97-AF65-F5344CB8AC3E}">
        <p14:creationId xmlns:p14="http://schemas.microsoft.com/office/powerpoint/2010/main" val="3994260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C0F02A0-BD37-4E66-8D75-3506232AD261}"/>
              </a:ext>
            </a:extLst>
          </p:cNvPr>
          <p:cNvPicPr>
            <a:picLocks noChangeAspect="1"/>
          </p:cNvPicPr>
          <p:nvPr/>
        </p:nvPicPr>
        <p:blipFill rotWithShape="1">
          <a:blip r:embed="rId2"/>
          <a:srcRect l="6977" t="23411" r="5581"/>
          <a:stretch/>
        </p:blipFill>
        <p:spPr>
          <a:xfrm>
            <a:off x="174367" y="1080279"/>
            <a:ext cx="8795266" cy="5777721"/>
          </a:xfrm>
          <a:prstGeom prst="rect">
            <a:avLst/>
          </a:prstGeom>
        </p:spPr>
      </p:pic>
      <p:sp>
        <p:nvSpPr>
          <p:cNvPr id="5" name="CuadroTexto 4">
            <a:extLst>
              <a:ext uri="{FF2B5EF4-FFF2-40B4-BE49-F238E27FC236}">
                <a16:creationId xmlns:a16="http://schemas.microsoft.com/office/drawing/2014/main" id="{A5BF3F7C-526A-4419-AD7B-173FA996D268}"/>
              </a:ext>
            </a:extLst>
          </p:cNvPr>
          <p:cNvSpPr txBox="1"/>
          <p:nvPr/>
        </p:nvSpPr>
        <p:spPr>
          <a:xfrm>
            <a:off x="0" y="0"/>
            <a:ext cx="9144000" cy="954107"/>
          </a:xfrm>
          <a:prstGeom prst="rect">
            <a:avLst/>
          </a:prstGeom>
          <a:solidFill>
            <a:schemeClr val="bg2">
              <a:lumMod val="90000"/>
            </a:schemeClr>
          </a:solidFill>
        </p:spPr>
        <p:txBody>
          <a:bodyPr wrap="square" rtlCol="0">
            <a:spAutoFit/>
          </a:bodyPr>
          <a:lstStyle/>
          <a:p>
            <a:pPr algn="ctr"/>
            <a:r>
              <a:rPr lang="es-AR" dirty="0">
                <a:solidFill>
                  <a:srgbClr val="0000FF"/>
                </a:solidFill>
                <a:latin typeface="Arial" panose="020B0604020202020204" pitchFamily="34" charset="0"/>
                <a:cs typeface="Arial" panose="020B0604020202020204" pitchFamily="34" charset="0"/>
              </a:rPr>
              <a:t>Introducción a la </a:t>
            </a:r>
            <a:r>
              <a:rPr lang="es-AR" dirty="0" err="1">
                <a:solidFill>
                  <a:srgbClr val="0000FF"/>
                </a:solidFill>
                <a:latin typeface="Arial" panose="020B0604020202020204" pitchFamily="34" charset="0"/>
                <a:cs typeface="Arial" panose="020B0604020202020204" pitchFamily="34" charset="0"/>
              </a:rPr>
              <a:t>microfluidica</a:t>
            </a:r>
            <a:r>
              <a:rPr lang="es-AR" dirty="0">
                <a:solidFill>
                  <a:srgbClr val="0000FF"/>
                </a:solidFill>
                <a:latin typeface="Arial" panose="020B0604020202020204" pitchFamily="34" charset="0"/>
                <a:cs typeface="Arial" panose="020B0604020202020204" pitchFamily="34" charset="0"/>
              </a:rPr>
              <a:t>: </a:t>
            </a:r>
            <a:r>
              <a:rPr lang="es-AR" sz="2800" dirty="0">
                <a:solidFill>
                  <a:srgbClr val="0000FF"/>
                </a:solidFill>
                <a:latin typeface="Arial" panose="020B0604020202020204" pitchFamily="34" charset="0"/>
                <a:cs typeface="Arial" panose="020B0604020202020204" pitchFamily="34" charset="0"/>
              </a:rPr>
              <a:t>conducta de fluidos en la microescala. Flujo laminar</a:t>
            </a:r>
          </a:p>
        </p:txBody>
      </p:sp>
    </p:spTree>
    <p:extLst>
      <p:ext uri="{BB962C8B-B14F-4D97-AF65-F5344CB8AC3E}">
        <p14:creationId xmlns:p14="http://schemas.microsoft.com/office/powerpoint/2010/main" val="21640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8289" t="24081" r="7237" b="13846"/>
          <a:stretch/>
        </p:blipFill>
        <p:spPr>
          <a:xfrm>
            <a:off x="58333" y="1077914"/>
            <a:ext cx="9063182" cy="4702172"/>
          </a:xfrm>
          <a:prstGeom prst="rect">
            <a:avLst/>
          </a:prstGeom>
        </p:spPr>
      </p:pic>
      <p:sp>
        <p:nvSpPr>
          <p:cNvPr id="2" name="CuadroTexto 1">
            <a:extLst>
              <a:ext uri="{FF2B5EF4-FFF2-40B4-BE49-F238E27FC236}">
                <a16:creationId xmlns:a16="http://schemas.microsoft.com/office/drawing/2014/main" id="{921ADCCA-975C-43AB-9DA5-7AB369C9BBCE}"/>
              </a:ext>
            </a:extLst>
          </p:cNvPr>
          <p:cNvSpPr txBox="1"/>
          <p:nvPr/>
        </p:nvSpPr>
        <p:spPr>
          <a:xfrm>
            <a:off x="0" y="118581"/>
            <a:ext cx="9179848"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Flujo laminar vs flujo turbulento</a:t>
            </a:r>
          </a:p>
        </p:txBody>
      </p:sp>
    </p:spTree>
    <p:extLst>
      <p:ext uri="{BB962C8B-B14F-4D97-AF65-F5344CB8AC3E}">
        <p14:creationId xmlns:p14="http://schemas.microsoft.com/office/powerpoint/2010/main" val="72091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8553" t="17202" r="8553" b="13288"/>
          <a:stretch/>
        </p:blipFill>
        <p:spPr>
          <a:xfrm>
            <a:off x="125168" y="1095153"/>
            <a:ext cx="8893664" cy="5265556"/>
          </a:xfrm>
          <a:prstGeom prst="rect">
            <a:avLst/>
          </a:prstGeom>
        </p:spPr>
      </p:pic>
      <p:sp>
        <p:nvSpPr>
          <p:cNvPr id="3" name="CuadroTexto 2">
            <a:extLst>
              <a:ext uri="{FF2B5EF4-FFF2-40B4-BE49-F238E27FC236}">
                <a16:creationId xmlns:a16="http://schemas.microsoft.com/office/drawing/2014/main" id="{D55DF577-5CF9-450A-8680-932D1E4D2746}"/>
              </a:ext>
            </a:extLst>
          </p:cNvPr>
          <p:cNvSpPr txBox="1"/>
          <p:nvPr/>
        </p:nvSpPr>
        <p:spPr>
          <a:xfrm>
            <a:off x="0" y="118581"/>
            <a:ext cx="9179848"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Flujo laminar vs flujo turbulento</a:t>
            </a:r>
          </a:p>
        </p:txBody>
      </p:sp>
    </p:spTree>
    <p:extLst>
      <p:ext uri="{BB962C8B-B14F-4D97-AF65-F5344CB8AC3E}">
        <p14:creationId xmlns:p14="http://schemas.microsoft.com/office/powerpoint/2010/main" val="899393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29BA87C-0382-42ED-8E3F-075BD7D66741}"/>
              </a:ext>
            </a:extLst>
          </p:cNvPr>
          <p:cNvSpPr/>
          <p:nvPr/>
        </p:nvSpPr>
        <p:spPr>
          <a:xfrm>
            <a:off x="631371" y="698457"/>
            <a:ext cx="7881257" cy="5693866"/>
          </a:xfrm>
          <a:prstGeom prst="rect">
            <a:avLst/>
          </a:prstGeom>
        </p:spPr>
        <p:txBody>
          <a:bodyPr wrap="square">
            <a:spAutoFit/>
          </a:bodyPr>
          <a:lstStyle/>
          <a:p>
            <a:pPr algn="ctr"/>
            <a:r>
              <a:rPr lang="es-AR" sz="2800" b="1" dirty="0">
                <a:solidFill>
                  <a:srgbClr val="0000FF"/>
                </a:solidFill>
                <a:latin typeface="Arial" panose="020B0604020202020204" pitchFamily="34" charset="0"/>
                <a:cs typeface="Arial" panose="020B0604020202020204" pitchFamily="34" charset="0"/>
              </a:rPr>
              <a:t>La </a:t>
            </a:r>
            <a:r>
              <a:rPr lang="es-AR" sz="2800" b="1" dirty="0" err="1">
                <a:solidFill>
                  <a:srgbClr val="0000FF"/>
                </a:solidFill>
                <a:latin typeface="Arial" panose="020B0604020202020204" pitchFamily="34" charset="0"/>
                <a:cs typeface="Arial" panose="020B0604020202020204" pitchFamily="34" charset="0"/>
              </a:rPr>
              <a:t>microfluídica</a:t>
            </a:r>
            <a:r>
              <a:rPr lang="es-AR" sz="2800" b="1" dirty="0">
                <a:solidFill>
                  <a:srgbClr val="0000FF"/>
                </a:solidFill>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es la ciencia que estudia los sistemas para manipular cantidades muy pequeñas de fluido (10</a:t>
            </a:r>
            <a:r>
              <a:rPr lang="es-AR" baseline="30000" dirty="0">
                <a:latin typeface="Arial" panose="020B0604020202020204" pitchFamily="34" charset="0"/>
                <a:cs typeface="Arial" panose="020B0604020202020204" pitchFamily="34" charset="0"/>
              </a:rPr>
              <a:t>−9</a:t>
            </a:r>
            <a:r>
              <a:rPr lang="es-AR" dirty="0">
                <a:latin typeface="Arial" panose="020B0604020202020204" pitchFamily="34" charset="0"/>
                <a:cs typeface="Arial" panose="020B0604020202020204" pitchFamily="34" charset="0"/>
              </a:rPr>
              <a:t> a 10</a:t>
            </a:r>
            <a:r>
              <a:rPr lang="es-AR" baseline="30000" dirty="0">
                <a:latin typeface="Arial" panose="020B0604020202020204" pitchFamily="34" charset="0"/>
                <a:cs typeface="Arial" panose="020B0604020202020204" pitchFamily="34" charset="0"/>
              </a:rPr>
              <a:t>−18 </a:t>
            </a:r>
            <a:r>
              <a:rPr lang="es-AR" dirty="0">
                <a:latin typeface="Arial" panose="020B0604020202020204" pitchFamily="34" charset="0"/>
                <a:cs typeface="Arial" panose="020B0604020202020204" pitchFamily="34" charset="0"/>
              </a:rPr>
              <a:t>litros), empleando canales con dimensiones desde unas cuantas micras hasta cientos de micras. </a:t>
            </a:r>
          </a:p>
          <a:p>
            <a:pPr algn="ctr"/>
            <a:endParaRPr lang="es-AR" dirty="0">
              <a:latin typeface="Arial" panose="020B0604020202020204" pitchFamily="34" charset="0"/>
              <a:cs typeface="Arial" panose="020B0604020202020204" pitchFamily="34" charset="0"/>
            </a:endParaRPr>
          </a:p>
          <a:p>
            <a:pPr algn="ctr"/>
            <a:r>
              <a:rPr lang="es-AR" dirty="0">
                <a:latin typeface="Arial" panose="020B0604020202020204" pitchFamily="34" charset="0"/>
                <a:cs typeface="Arial" panose="020B0604020202020204" pitchFamily="34" charset="0"/>
              </a:rPr>
              <a:t>Las primeras aplicaciones de la </a:t>
            </a:r>
            <a:r>
              <a:rPr lang="es-AR" dirty="0" err="1">
                <a:latin typeface="Arial" panose="020B0604020202020204" pitchFamily="34" charset="0"/>
                <a:cs typeface="Arial" panose="020B0604020202020204" pitchFamily="34" charset="0"/>
              </a:rPr>
              <a:t>microfluídica</a:t>
            </a:r>
            <a:r>
              <a:rPr lang="es-AR" dirty="0">
                <a:latin typeface="Arial" panose="020B0604020202020204" pitchFamily="34" charset="0"/>
                <a:cs typeface="Arial" panose="020B0604020202020204" pitchFamily="34" charset="0"/>
              </a:rPr>
              <a:t> se llevaron a cabo en sistemas de análisis, lo anterior fue posible gracias a las ventajas que posee la </a:t>
            </a:r>
            <a:r>
              <a:rPr lang="es-AR" dirty="0" err="1">
                <a:latin typeface="Arial" panose="020B0604020202020204" pitchFamily="34" charset="0"/>
                <a:cs typeface="Arial" panose="020B0604020202020204" pitchFamily="34" charset="0"/>
              </a:rPr>
              <a:t>microfluídica</a:t>
            </a:r>
            <a:r>
              <a:rPr lang="es-AR" dirty="0">
                <a:latin typeface="Arial" panose="020B0604020202020204" pitchFamily="34" charset="0"/>
                <a:cs typeface="Arial" panose="020B0604020202020204" pitchFamily="34" charset="0"/>
              </a:rPr>
              <a:t>: </a:t>
            </a:r>
            <a:r>
              <a:rPr lang="es-AR" b="1" dirty="0">
                <a:solidFill>
                  <a:srgbClr val="0000FF"/>
                </a:solidFill>
                <a:latin typeface="Arial" panose="020B0604020202020204" pitchFamily="34" charset="0"/>
                <a:cs typeface="Arial" panose="020B0604020202020204" pitchFamily="34" charset="0"/>
              </a:rPr>
              <a:t>bajo consumo de muestras y reactivos químicos</a:t>
            </a:r>
            <a:r>
              <a:rPr lang="es-AR" dirty="0">
                <a:latin typeface="Arial" panose="020B0604020202020204" pitchFamily="34" charset="0"/>
                <a:cs typeface="Arial" panose="020B0604020202020204" pitchFamily="34" charset="0"/>
              </a:rPr>
              <a:t>, </a:t>
            </a:r>
            <a:r>
              <a:rPr lang="es-AR" b="1" dirty="0">
                <a:solidFill>
                  <a:srgbClr val="0000FF"/>
                </a:solidFill>
                <a:latin typeface="Arial" panose="020B0604020202020204" pitchFamily="34" charset="0"/>
                <a:cs typeface="Arial" panose="020B0604020202020204" pitchFamily="34" charset="0"/>
              </a:rPr>
              <a:t>alta resolución y sensibilidad</a:t>
            </a:r>
            <a:r>
              <a:rPr lang="es-AR" dirty="0">
                <a:latin typeface="Arial" panose="020B0604020202020204" pitchFamily="34" charset="0"/>
                <a:cs typeface="Arial" panose="020B0604020202020204" pitchFamily="34" charset="0"/>
              </a:rPr>
              <a:t>, </a:t>
            </a:r>
            <a:r>
              <a:rPr lang="es-AR" b="1" dirty="0">
                <a:solidFill>
                  <a:srgbClr val="0000FF"/>
                </a:solidFill>
                <a:latin typeface="Arial" panose="020B0604020202020204" pitchFamily="34" charset="0"/>
                <a:cs typeface="Arial" panose="020B0604020202020204" pitchFamily="34" charset="0"/>
              </a:rPr>
              <a:t>bajo costo </a:t>
            </a:r>
            <a:r>
              <a:rPr lang="es-AR" dirty="0">
                <a:latin typeface="Arial" panose="020B0604020202020204" pitchFamily="34" charset="0"/>
                <a:cs typeface="Arial" panose="020B0604020202020204" pitchFamily="34" charset="0"/>
              </a:rPr>
              <a:t>y </a:t>
            </a:r>
            <a:r>
              <a:rPr lang="es-AR" b="1" dirty="0">
                <a:solidFill>
                  <a:srgbClr val="0000FF"/>
                </a:solidFill>
                <a:latin typeface="Arial" panose="020B0604020202020204" pitchFamily="34" charset="0"/>
                <a:cs typeface="Arial" panose="020B0604020202020204" pitchFamily="34" charset="0"/>
              </a:rPr>
              <a:t>tiempos de análisis cortos</a:t>
            </a:r>
            <a:r>
              <a:rPr lang="es-AR" b="1" dirty="0">
                <a:latin typeface="Arial" panose="020B0604020202020204" pitchFamily="34" charset="0"/>
                <a:cs typeface="Arial" panose="020B0604020202020204" pitchFamily="34" charset="0"/>
              </a:rPr>
              <a:t>. </a:t>
            </a:r>
          </a:p>
          <a:p>
            <a:pPr algn="ctr"/>
            <a:endParaRPr lang="es-AR" dirty="0">
              <a:latin typeface="Arial" panose="020B0604020202020204" pitchFamily="34" charset="0"/>
              <a:cs typeface="Arial" panose="020B0604020202020204" pitchFamily="34" charset="0"/>
            </a:endParaRPr>
          </a:p>
          <a:p>
            <a:pPr algn="ctr"/>
            <a:r>
              <a:rPr lang="es-AR" dirty="0">
                <a:latin typeface="Arial" panose="020B0604020202020204" pitchFamily="34" charset="0"/>
                <a:cs typeface="Arial" panose="020B0604020202020204" pitchFamily="34" charset="0"/>
              </a:rPr>
              <a:t>En los sistemas de </a:t>
            </a:r>
            <a:r>
              <a:rPr lang="es-AR" dirty="0" err="1">
                <a:latin typeface="Arial" panose="020B0604020202020204" pitchFamily="34" charset="0"/>
                <a:cs typeface="Arial" panose="020B0604020202020204" pitchFamily="34" charset="0"/>
              </a:rPr>
              <a:t>microfluídica</a:t>
            </a:r>
            <a:r>
              <a:rPr lang="es-AR" dirty="0">
                <a:latin typeface="Arial" panose="020B0604020202020204" pitchFamily="34" charset="0"/>
                <a:cs typeface="Arial" panose="020B0604020202020204" pitchFamily="34" charset="0"/>
              </a:rPr>
              <a:t> se explotan dos atributos principales: el tamaño pequeño y el flujo laminar (generalmente con número de Reynolds menor a 100), lo que permite un mejor control de los procesos.</a:t>
            </a:r>
          </a:p>
          <a:p>
            <a:pPr algn="ctr"/>
            <a:endParaRPr lang="es-AR" dirty="0">
              <a:latin typeface="Arial" panose="020B0604020202020204" pitchFamily="34" charset="0"/>
              <a:cs typeface="Arial" panose="020B0604020202020204" pitchFamily="34" charset="0"/>
            </a:endParaRPr>
          </a:p>
          <a:p>
            <a:pPr algn="ctr"/>
            <a:r>
              <a:rPr lang="es-AR" dirty="0">
                <a:latin typeface="Times New Roman" panose="02020603050405020304" pitchFamily="18" charset="0"/>
                <a:cs typeface="Times New Roman" panose="02020603050405020304" pitchFamily="18" charset="0"/>
              </a:rPr>
              <a:t>Los primeros avances fueron en análisis, con los llamados </a:t>
            </a:r>
            <a:r>
              <a:rPr lang="es-AR" dirty="0">
                <a:solidFill>
                  <a:srgbClr val="0000FF"/>
                </a:solidFill>
                <a:latin typeface="Times New Roman" panose="02020603050405020304" pitchFamily="18" charset="0"/>
                <a:cs typeface="Times New Roman" panose="02020603050405020304" pitchFamily="18" charset="0"/>
              </a:rPr>
              <a:t>métodos micro-analíticos</a:t>
            </a:r>
            <a:r>
              <a:rPr lang="es-AR" dirty="0">
                <a:latin typeface="Times New Roman" panose="02020603050405020304" pitchFamily="18" charset="0"/>
                <a:cs typeface="Times New Roman" panose="02020603050405020304" pitchFamily="18" charset="0"/>
              </a:rPr>
              <a:t>: cromatografía de gases, cromatografía de líquidos a altas presiones y electroforesis capilar. Estos métodos, combinados con los avances realizados en detección, permitieron obtener resoluciones altas con pequeñas cantidades de muestra </a:t>
            </a:r>
            <a:r>
              <a:rPr lang="es-AR" dirty="0">
                <a:highlight>
                  <a:srgbClr val="FFFF00"/>
                </a:highlight>
                <a:latin typeface="Times New Roman" panose="02020603050405020304" pitchFamily="18" charset="0"/>
                <a:cs typeface="Times New Roman" panose="02020603050405020304" pitchFamily="18" charset="0"/>
              </a:rPr>
              <a:t>(</a:t>
            </a:r>
            <a:r>
              <a:rPr lang="es-AR" dirty="0" err="1">
                <a:highlight>
                  <a:srgbClr val="FFFF00"/>
                </a:highlight>
                <a:latin typeface="Times New Roman" panose="02020603050405020304" pitchFamily="18" charset="0"/>
                <a:cs typeface="Times New Roman" panose="02020603050405020304" pitchFamily="18" charset="0"/>
              </a:rPr>
              <a:t>Effenhauser</a:t>
            </a:r>
            <a:r>
              <a:rPr lang="es-AR" dirty="0">
                <a:highlight>
                  <a:srgbClr val="FFFF00"/>
                </a:highlight>
                <a:latin typeface="Times New Roman" panose="02020603050405020304" pitchFamily="18" charset="0"/>
                <a:cs typeface="Times New Roman" panose="02020603050405020304" pitchFamily="18" charset="0"/>
              </a:rPr>
              <a:t>, 2006; </a:t>
            </a:r>
            <a:r>
              <a:rPr lang="en-US" sz="1200" dirty="0" err="1">
                <a:highlight>
                  <a:srgbClr val="FFFF00"/>
                </a:highlight>
                <a:latin typeface="Arial" panose="020B0604020202020204" pitchFamily="34" charset="0"/>
                <a:cs typeface="Arial" panose="020B0604020202020204" pitchFamily="34" charset="0"/>
              </a:rPr>
              <a:t>Whitesides</a:t>
            </a:r>
            <a:r>
              <a:rPr lang="en-US" sz="1200" dirty="0">
                <a:highlight>
                  <a:srgbClr val="FFFF00"/>
                </a:highlight>
                <a:latin typeface="Arial" panose="020B0604020202020204" pitchFamily="34" charset="0"/>
                <a:cs typeface="Arial" panose="020B0604020202020204" pitchFamily="34" charset="0"/>
              </a:rPr>
              <a:t>, G.M. (2006). The origins and the future </a:t>
            </a:r>
            <a:r>
              <a:rPr lang="es-AR" sz="1200" dirty="0" err="1">
                <a:highlight>
                  <a:srgbClr val="FFFF00"/>
                </a:highlight>
                <a:latin typeface="Arial" panose="020B0604020202020204" pitchFamily="34" charset="0"/>
                <a:cs typeface="Arial" panose="020B0604020202020204" pitchFamily="34" charset="0"/>
              </a:rPr>
              <a:t>of</a:t>
            </a:r>
            <a:r>
              <a:rPr lang="es-AR" sz="1200" dirty="0">
                <a:highlight>
                  <a:srgbClr val="FFFF00"/>
                </a:highlight>
                <a:latin typeface="Arial" panose="020B0604020202020204" pitchFamily="34" charset="0"/>
                <a:cs typeface="Arial" panose="020B0604020202020204" pitchFamily="34" charset="0"/>
              </a:rPr>
              <a:t> </a:t>
            </a:r>
            <a:r>
              <a:rPr lang="es-AR" sz="1200" dirty="0" err="1">
                <a:highlight>
                  <a:srgbClr val="FFFF00"/>
                </a:highlight>
                <a:latin typeface="Arial" panose="020B0604020202020204" pitchFamily="34" charset="0"/>
                <a:cs typeface="Arial" panose="020B0604020202020204" pitchFamily="34" charset="0"/>
              </a:rPr>
              <a:t>microfluidics</a:t>
            </a:r>
            <a:r>
              <a:rPr lang="es-AR" sz="1200" dirty="0">
                <a:highlight>
                  <a:srgbClr val="FFFF00"/>
                </a:highlight>
                <a:latin typeface="Arial" panose="020B0604020202020204" pitchFamily="34" charset="0"/>
                <a:cs typeface="Arial" panose="020B0604020202020204" pitchFamily="34" charset="0"/>
              </a:rPr>
              <a:t>. </a:t>
            </a:r>
            <a:r>
              <a:rPr lang="es-AR" sz="1200" i="1" dirty="0" err="1">
                <a:highlight>
                  <a:srgbClr val="FFFF00"/>
                </a:highlight>
                <a:latin typeface="Arial" panose="020B0604020202020204" pitchFamily="34" charset="0"/>
                <a:cs typeface="Arial" panose="020B0604020202020204" pitchFamily="34" charset="0"/>
              </a:rPr>
              <a:t>Nature</a:t>
            </a:r>
            <a:r>
              <a:rPr lang="es-AR" sz="1200" i="1" dirty="0">
                <a:highlight>
                  <a:srgbClr val="FFFF00"/>
                </a:highlight>
                <a:latin typeface="Arial" panose="020B0604020202020204" pitchFamily="34" charset="0"/>
                <a:cs typeface="Arial" panose="020B0604020202020204" pitchFamily="34" charset="0"/>
              </a:rPr>
              <a:t> 442</a:t>
            </a:r>
            <a:r>
              <a:rPr lang="es-AR" sz="1200" dirty="0">
                <a:highlight>
                  <a:srgbClr val="FFFF00"/>
                </a:highlight>
                <a:latin typeface="Arial" panose="020B0604020202020204" pitchFamily="34" charset="0"/>
                <a:cs typeface="Arial" panose="020B0604020202020204" pitchFamily="34" charset="0"/>
              </a:rPr>
              <a:t>, 368-373)</a:t>
            </a:r>
          </a:p>
        </p:txBody>
      </p:sp>
      <p:sp>
        <p:nvSpPr>
          <p:cNvPr id="5" name="CuadroTexto 4">
            <a:extLst>
              <a:ext uri="{FF2B5EF4-FFF2-40B4-BE49-F238E27FC236}">
                <a16:creationId xmlns:a16="http://schemas.microsoft.com/office/drawing/2014/main" id="{71834175-2F8F-441F-9734-C96851869BA6}"/>
              </a:ext>
            </a:extLst>
          </p:cNvPr>
          <p:cNvSpPr txBox="1"/>
          <p:nvPr/>
        </p:nvSpPr>
        <p:spPr>
          <a:xfrm>
            <a:off x="0" y="45033"/>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618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 RESISTENCIA EN FLUIDOS&#10;INGENIERÍA DE FLUIDOS Y EQUIPOS TÉRMICOS 6.5&#10;Experimento para determinar el tipo de régimen; tub..."/>
          <p:cNvPicPr>
            <a:picLocks noChangeAspect="1" noChangeArrowheads="1"/>
          </p:cNvPicPr>
          <p:nvPr/>
        </p:nvPicPr>
        <p:blipFill rotWithShape="1">
          <a:blip r:embed="rId2">
            <a:extLst>
              <a:ext uri="{28A0092B-C50C-407E-A947-70E740481C1C}">
                <a14:useLocalDpi xmlns:a14="http://schemas.microsoft.com/office/drawing/2010/main" val="0"/>
              </a:ext>
            </a:extLst>
          </a:blip>
          <a:srcRect l="7763" t="17080" r="8290" b="31912"/>
          <a:stretch/>
        </p:blipFill>
        <p:spPr bwMode="auto">
          <a:xfrm>
            <a:off x="68679" y="1329070"/>
            <a:ext cx="9006641" cy="386400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B35A6B3-CD9D-407F-A811-8F4FD787C9F9}"/>
              </a:ext>
            </a:extLst>
          </p:cNvPr>
          <p:cNvSpPr txBox="1"/>
          <p:nvPr/>
        </p:nvSpPr>
        <p:spPr>
          <a:xfrm>
            <a:off x="0" y="118581"/>
            <a:ext cx="9179848"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Flujo laminar vs flujo turbulento</a:t>
            </a:r>
          </a:p>
        </p:txBody>
      </p:sp>
    </p:spTree>
    <p:extLst>
      <p:ext uri="{BB962C8B-B14F-4D97-AF65-F5344CB8AC3E}">
        <p14:creationId xmlns:p14="http://schemas.microsoft.com/office/powerpoint/2010/main" val="3333740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125BAD1E-BC67-424B-B67D-323D8D1AD155}"/>
              </a:ext>
            </a:extLst>
          </p:cNvPr>
          <p:cNvGrpSpPr/>
          <p:nvPr/>
        </p:nvGrpSpPr>
        <p:grpSpPr>
          <a:xfrm>
            <a:off x="40462" y="1406855"/>
            <a:ext cx="9063075" cy="4534623"/>
            <a:chOff x="80925" y="1743739"/>
            <a:chExt cx="9063075" cy="4534623"/>
          </a:xfrm>
        </p:grpSpPr>
        <p:pic>
          <p:nvPicPr>
            <p:cNvPr id="4" name="Imagen 3"/>
            <p:cNvPicPr>
              <a:picLocks noChangeAspect="1"/>
            </p:cNvPicPr>
            <p:nvPr/>
          </p:nvPicPr>
          <p:blipFill rotWithShape="1">
            <a:blip r:embed="rId2"/>
            <a:srcRect l="8158" t="23869" r="7369" b="16270"/>
            <a:stretch/>
          </p:blipFill>
          <p:spPr>
            <a:xfrm>
              <a:off x="80925" y="1743739"/>
              <a:ext cx="9063075" cy="4534623"/>
            </a:xfrm>
            <a:prstGeom prst="rect">
              <a:avLst/>
            </a:prstGeom>
          </p:spPr>
        </p:pic>
        <p:sp>
          <p:nvSpPr>
            <p:cNvPr id="2" name="CuadroTexto 1">
              <a:extLst>
                <a:ext uri="{FF2B5EF4-FFF2-40B4-BE49-F238E27FC236}">
                  <a16:creationId xmlns:a16="http://schemas.microsoft.com/office/drawing/2014/main" id="{8542F92F-ABEE-4330-A7EB-67EC99615C09}"/>
                </a:ext>
              </a:extLst>
            </p:cNvPr>
            <p:cNvSpPr txBox="1"/>
            <p:nvPr/>
          </p:nvSpPr>
          <p:spPr>
            <a:xfrm>
              <a:off x="80925" y="3859619"/>
              <a:ext cx="4221126" cy="369332"/>
            </a:xfrm>
            <a:prstGeom prst="rect">
              <a:avLst/>
            </a:prstGeom>
            <a:noFill/>
          </p:spPr>
          <p:txBody>
            <a:bodyPr wrap="square" rtlCol="0">
              <a:spAutoFit/>
            </a:bodyPr>
            <a:lstStyle/>
            <a:p>
              <a:r>
                <a:rPr lang="es-AR" dirty="0">
                  <a:solidFill>
                    <a:srgbClr val="0000FF"/>
                  </a:solidFill>
                  <a:latin typeface="Arial" panose="020B0604020202020204" pitchFamily="34" charset="0"/>
                  <a:cs typeface="Arial" panose="020B0604020202020204" pitchFamily="34" charset="0"/>
                  <a:sym typeface="Symbol" panose="05050102010706020507" pitchFamily="18" charset="2"/>
                </a:rPr>
                <a:t>Viscosidad </a:t>
              </a:r>
              <a:r>
                <a:rPr lang="es-AR" dirty="0" err="1">
                  <a:solidFill>
                    <a:srgbClr val="0000FF"/>
                  </a:solidFill>
                  <a:latin typeface="Arial" panose="020B0604020202020204" pitchFamily="34" charset="0"/>
                  <a:cs typeface="Arial" panose="020B0604020202020204" pitchFamily="34" charset="0"/>
                  <a:sym typeface="Symbol" panose="05050102010706020507" pitchFamily="18" charset="2"/>
                </a:rPr>
                <a:t>cinematica</a:t>
              </a:r>
              <a:r>
                <a:rPr lang="es-AR" dirty="0">
                  <a:solidFill>
                    <a:srgbClr val="0000FF"/>
                  </a:solidFill>
                  <a:latin typeface="Arial" panose="020B0604020202020204" pitchFamily="34" charset="0"/>
                  <a:cs typeface="Arial" panose="020B0604020202020204" pitchFamily="34" charset="0"/>
                  <a:sym typeface="Symbol" panose="05050102010706020507" pitchFamily="18" charset="2"/>
                </a:rPr>
                <a:t>:  = /</a:t>
              </a:r>
              <a:endParaRPr lang="es-AR" dirty="0">
                <a:solidFill>
                  <a:srgbClr val="0000FF"/>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7049E9FA-8D0E-4ED4-BA43-48E7D2F3D38A}"/>
                </a:ext>
              </a:extLst>
            </p:cNvPr>
            <p:cNvSpPr txBox="1"/>
            <p:nvPr/>
          </p:nvSpPr>
          <p:spPr>
            <a:xfrm>
              <a:off x="3242929" y="3859619"/>
              <a:ext cx="474923" cy="369332"/>
            </a:xfrm>
            <a:prstGeom prst="rect">
              <a:avLst/>
            </a:prstGeom>
            <a:solidFill>
              <a:schemeClr val="bg1"/>
            </a:solidFill>
          </p:spPr>
          <p:txBody>
            <a:bodyPr wrap="square" rtlCol="0">
              <a:spAutoFit/>
            </a:bodyPr>
            <a:lstStyle/>
            <a:p>
              <a:pPr algn="ctr"/>
              <a:r>
                <a:rPr lang="es-AR" b="1" dirty="0">
                  <a:latin typeface="Arial" panose="020B0604020202020204" pitchFamily="34" charset="0"/>
                  <a:cs typeface="Arial" panose="020B0604020202020204" pitchFamily="34" charset="0"/>
                </a:rPr>
                <a:t>N</a:t>
              </a:r>
              <a:r>
                <a:rPr lang="es-AR" b="1" baseline="-25000" dirty="0">
                  <a:latin typeface="Arial" panose="020B0604020202020204" pitchFamily="34" charset="0"/>
                  <a:cs typeface="Arial" panose="020B0604020202020204" pitchFamily="34" charset="0"/>
                </a:rPr>
                <a:t>R</a:t>
              </a:r>
            </a:p>
          </p:txBody>
        </p:sp>
        <p:sp>
          <p:nvSpPr>
            <p:cNvPr id="7" name="CuadroTexto 6">
              <a:extLst>
                <a:ext uri="{FF2B5EF4-FFF2-40B4-BE49-F238E27FC236}">
                  <a16:creationId xmlns:a16="http://schemas.microsoft.com/office/drawing/2014/main" id="{59501E6B-10AF-47D0-A90F-C17850F74E83}"/>
                </a:ext>
              </a:extLst>
            </p:cNvPr>
            <p:cNvSpPr txBox="1"/>
            <p:nvPr/>
          </p:nvSpPr>
          <p:spPr>
            <a:xfrm>
              <a:off x="2191488" y="2261929"/>
              <a:ext cx="474923" cy="369332"/>
            </a:xfrm>
            <a:prstGeom prst="rect">
              <a:avLst/>
            </a:prstGeom>
            <a:solidFill>
              <a:schemeClr val="bg1"/>
            </a:solidFill>
          </p:spPr>
          <p:txBody>
            <a:bodyPr wrap="square" rtlCol="0">
              <a:spAutoFit/>
            </a:bodyPr>
            <a:lstStyle/>
            <a:p>
              <a:pPr algn="ctr"/>
              <a:r>
                <a:rPr lang="es-AR" b="1" dirty="0">
                  <a:latin typeface="Arial" panose="020B0604020202020204" pitchFamily="34" charset="0"/>
                  <a:cs typeface="Arial" panose="020B0604020202020204" pitchFamily="34" charset="0"/>
                </a:rPr>
                <a:t>N</a:t>
              </a:r>
              <a:r>
                <a:rPr lang="es-AR" b="1" baseline="-25000" dirty="0">
                  <a:latin typeface="Arial" panose="020B0604020202020204" pitchFamily="34" charset="0"/>
                  <a:cs typeface="Arial" panose="020B0604020202020204" pitchFamily="34" charset="0"/>
                </a:rPr>
                <a:t>R</a:t>
              </a:r>
            </a:p>
          </p:txBody>
        </p:sp>
        <p:sp>
          <p:nvSpPr>
            <p:cNvPr id="8" name="CuadroTexto 7">
              <a:extLst>
                <a:ext uri="{FF2B5EF4-FFF2-40B4-BE49-F238E27FC236}">
                  <a16:creationId xmlns:a16="http://schemas.microsoft.com/office/drawing/2014/main" id="{D030172A-6C7E-4D07-9C55-40255448AE3B}"/>
                </a:ext>
              </a:extLst>
            </p:cNvPr>
            <p:cNvSpPr txBox="1"/>
            <p:nvPr/>
          </p:nvSpPr>
          <p:spPr>
            <a:xfrm>
              <a:off x="248092" y="5826376"/>
              <a:ext cx="474923" cy="369332"/>
            </a:xfrm>
            <a:prstGeom prst="rect">
              <a:avLst/>
            </a:prstGeom>
            <a:solidFill>
              <a:schemeClr val="bg1"/>
            </a:solidFill>
          </p:spPr>
          <p:txBody>
            <a:bodyPr wrap="square" rtlCol="0">
              <a:spAutoFit/>
            </a:bodyPr>
            <a:lstStyle/>
            <a:p>
              <a:pPr algn="ctr"/>
              <a:r>
                <a:rPr lang="es-AR" b="1" dirty="0">
                  <a:latin typeface="Arial" panose="020B0604020202020204" pitchFamily="34" charset="0"/>
                  <a:cs typeface="Arial" panose="020B0604020202020204" pitchFamily="34" charset="0"/>
                </a:rPr>
                <a:t>N</a:t>
              </a:r>
              <a:r>
                <a:rPr lang="es-AR" b="1" baseline="-25000" dirty="0">
                  <a:latin typeface="Arial" panose="020B0604020202020204" pitchFamily="34" charset="0"/>
                  <a:cs typeface="Arial" panose="020B0604020202020204" pitchFamily="34" charset="0"/>
                </a:rPr>
                <a:t>R</a:t>
              </a:r>
            </a:p>
          </p:txBody>
        </p:sp>
        <p:sp>
          <p:nvSpPr>
            <p:cNvPr id="9" name="CuadroTexto 8">
              <a:extLst>
                <a:ext uri="{FF2B5EF4-FFF2-40B4-BE49-F238E27FC236}">
                  <a16:creationId xmlns:a16="http://schemas.microsoft.com/office/drawing/2014/main" id="{FFF0DD1E-5E15-44A8-B036-D5D7DBEAD8C8}"/>
                </a:ext>
              </a:extLst>
            </p:cNvPr>
            <p:cNvSpPr txBox="1"/>
            <p:nvPr/>
          </p:nvSpPr>
          <p:spPr>
            <a:xfrm>
              <a:off x="318975" y="5374389"/>
              <a:ext cx="474923" cy="369332"/>
            </a:xfrm>
            <a:prstGeom prst="rect">
              <a:avLst/>
            </a:prstGeom>
            <a:solidFill>
              <a:schemeClr val="bg1"/>
            </a:solidFill>
          </p:spPr>
          <p:txBody>
            <a:bodyPr wrap="square" rtlCol="0">
              <a:spAutoFit/>
            </a:bodyPr>
            <a:lstStyle/>
            <a:p>
              <a:pPr algn="ctr"/>
              <a:r>
                <a:rPr lang="es-AR" b="1" dirty="0">
                  <a:latin typeface="Arial" panose="020B0604020202020204" pitchFamily="34" charset="0"/>
                  <a:cs typeface="Arial" panose="020B0604020202020204" pitchFamily="34" charset="0"/>
                </a:rPr>
                <a:t>N</a:t>
              </a:r>
              <a:r>
                <a:rPr lang="es-AR" b="1" baseline="-25000" dirty="0">
                  <a:latin typeface="Arial" panose="020B0604020202020204" pitchFamily="34" charset="0"/>
                  <a:cs typeface="Arial" panose="020B0604020202020204" pitchFamily="34" charset="0"/>
                </a:rPr>
                <a:t>R</a:t>
              </a:r>
            </a:p>
          </p:txBody>
        </p:sp>
      </p:grpSp>
      <p:sp>
        <p:nvSpPr>
          <p:cNvPr id="10" name="CuadroTexto 9">
            <a:extLst>
              <a:ext uri="{FF2B5EF4-FFF2-40B4-BE49-F238E27FC236}">
                <a16:creationId xmlns:a16="http://schemas.microsoft.com/office/drawing/2014/main" id="{CE50155D-6C80-4426-A137-E519CCE3F451}"/>
              </a:ext>
            </a:extLst>
          </p:cNvPr>
          <p:cNvSpPr txBox="1"/>
          <p:nvPr/>
        </p:nvSpPr>
        <p:spPr>
          <a:xfrm>
            <a:off x="0" y="118581"/>
            <a:ext cx="9179848"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NR: Flujo laminar vs flujo turbulento</a:t>
            </a:r>
          </a:p>
        </p:txBody>
      </p:sp>
    </p:spTree>
    <p:extLst>
      <p:ext uri="{BB962C8B-B14F-4D97-AF65-F5344CB8AC3E}">
        <p14:creationId xmlns:p14="http://schemas.microsoft.com/office/powerpoint/2010/main" val="1673715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8289" t="17682" r="9737" b="17387"/>
          <a:stretch/>
        </p:blipFill>
        <p:spPr>
          <a:xfrm>
            <a:off x="174521" y="969663"/>
            <a:ext cx="8794958" cy="4918674"/>
          </a:xfrm>
          <a:prstGeom prst="rect">
            <a:avLst/>
          </a:prstGeom>
        </p:spPr>
      </p:pic>
      <p:sp>
        <p:nvSpPr>
          <p:cNvPr id="3" name="CuadroTexto 2">
            <a:extLst>
              <a:ext uri="{FF2B5EF4-FFF2-40B4-BE49-F238E27FC236}">
                <a16:creationId xmlns:a16="http://schemas.microsoft.com/office/drawing/2014/main" id="{DCA361E5-F383-4F53-9B51-900071485666}"/>
              </a:ext>
            </a:extLst>
          </p:cNvPr>
          <p:cNvSpPr txBox="1"/>
          <p:nvPr/>
        </p:nvSpPr>
        <p:spPr>
          <a:xfrm>
            <a:off x="2434856" y="2179420"/>
            <a:ext cx="4816548" cy="830997"/>
          </a:xfrm>
          <a:prstGeom prst="rect">
            <a:avLst/>
          </a:prstGeom>
          <a:noFill/>
        </p:spPr>
        <p:txBody>
          <a:bodyPr wrap="square" rtlCol="0">
            <a:spAutoFit/>
          </a:bodyPr>
          <a:lstStyle/>
          <a:p>
            <a:pPr algn="ctr"/>
            <a:r>
              <a:rPr lang="es-AR" sz="1200" dirty="0" err="1">
                <a:solidFill>
                  <a:srgbClr val="0000FF"/>
                </a:solidFill>
                <a:latin typeface="Arial" panose="020B0604020202020204" pitchFamily="34" charset="0"/>
                <a:cs typeface="Arial" panose="020B0604020202020204" pitchFamily="34" charset="0"/>
              </a:rPr>
              <a:t>Dh</a:t>
            </a:r>
            <a:r>
              <a:rPr lang="es-AR" sz="1200" dirty="0">
                <a:solidFill>
                  <a:srgbClr val="0000FF"/>
                </a:solidFill>
                <a:latin typeface="Arial" panose="020B0604020202020204" pitchFamily="34" charset="0"/>
                <a:cs typeface="Arial" panose="020B0604020202020204" pitchFamily="34" charset="0"/>
              </a:rPr>
              <a:t>= diámetro hidráulico [fluidos en canales no circulares] =4 A/P</a:t>
            </a:r>
          </a:p>
          <a:p>
            <a:pPr algn="ctr"/>
            <a:r>
              <a:rPr lang="es-AR" sz="1200" dirty="0">
                <a:solidFill>
                  <a:srgbClr val="0000FF"/>
                </a:solidFill>
                <a:latin typeface="Arial" panose="020B0604020202020204" pitchFamily="34" charset="0"/>
                <a:cs typeface="Arial" panose="020B0604020202020204" pitchFamily="34" charset="0"/>
              </a:rPr>
              <a:t>A: área sección transversa</a:t>
            </a:r>
          </a:p>
          <a:p>
            <a:pPr algn="ctr"/>
            <a:r>
              <a:rPr lang="es-AR" sz="1200" dirty="0">
                <a:solidFill>
                  <a:srgbClr val="0000FF"/>
                </a:solidFill>
                <a:latin typeface="Arial" panose="020B0604020202020204" pitchFamily="34" charset="0"/>
                <a:cs typeface="Arial" panose="020B0604020202020204" pitchFamily="34" charset="0"/>
              </a:rPr>
              <a:t>P: perímetro mojado</a:t>
            </a:r>
          </a:p>
          <a:p>
            <a:pPr algn="ctr"/>
            <a:r>
              <a:rPr lang="es-AR" sz="1200" dirty="0" err="1">
                <a:solidFill>
                  <a:srgbClr val="0000FF"/>
                </a:solidFill>
                <a:latin typeface="Arial" panose="020B0604020202020204" pitchFamily="34" charset="0"/>
                <a:cs typeface="Arial" panose="020B0604020202020204" pitchFamily="34" charset="0"/>
              </a:rPr>
              <a:t>Dh</a:t>
            </a:r>
            <a:r>
              <a:rPr lang="es-AR" sz="1200" dirty="0">
                <a:solidFill>
                  <a:srgbClr val="0000FF"/>
                </a:solidFill>
                <a:latin typeface="Arial" panose="020B0604020202020204" pitchFamily="34" charset="0"/>
                <a:cs typeface="Arial" panose="020B0604020202020204" pitchFamily="34" charset="0"/>
              </a:rPr>
              <a:t>=4Rh {Tubo circular : </a:t>
            </a:r>
            <a:r>
              <a:rPr lang="es-AR" sz="1200" dirty="0" err="1">
                <a:solidFill>
                  <a:srgbClr val="0000FF"/>
                </a:solidFill>
                <a:latin typeface="Arial" panose="020B0604020202020204" pitchFamily="34" charset="0"/>
                <a:cs typeface="Arial" panose="020B0604020202020204" pitchFamily="34" charset="0"/>
              </a:rPr>
              <a:t>Dh</a:t>
            </a:r>
            <a:r>
              <a:rPr lang="es-AR" sz="1200" dirty="0">
                <a:solidFill>
                  <a:srgbClr val="0000FF"/>
                </a:solidFill>
                <a:latin typeface="Arial" panose="020B0604020202020204" pitchFamily="34" charset="0"/>
                <a:cs typeface="Arial" panose="020B0604020202020204" pitchFamily="34" charset="0"/>
              </a:rPr>
              <a:t>=D}</a:t>
            </a:r>
          </a:p>
        </p:txBody>
      </p:sp>
      <p:sp>
        <p:nvSpPr>
          <p:cNvPr id="5" name="CuadroTexto 4">
            <a:extLst>
              <a:ext uri="{FF2B5EF4-FFF2-40B4-BE49-F238E27FC236}">
                <a16:creationId xmlns:a16="http://schemas.microsoft.com/office/drawing/2014/main" id="{37ABD140-EDA3-4320-B328-4FBB61EB2D95}"/>
              </a:ext>
            </a:extLst>
          </p:cNvPr>
          <p:cNvSpPr txBox="1"/>
          <p:nvPr/>
        </p:nvSpPr>
        <p:spPr>
          <a:xfrm>
            <a:off x="3848986" y="3706097"/>
            <a:ext cx="2817628" cy="646331"/>
          </a:xfrm>
          <a:prstGeom prst="rect">
            <a:avLst/>
          </a:prstGeom>
          <a:noFill/>
        </p:spPr>
        <p:txBody>
          <a:bodyPr wrap="square" rtlCol="0">
            <a:spAutoFit/>
          </a:bodyPr>
          <a:lstStyle/>
          <a:p>
            <a:pPr algn="r"/>
            <a:r>
              <a:rPr lang="es-AR" dirty="0">
                <a:solidFill>
                  <a:srgbClr val="0000FF"/>
                </a:solidFill>
                <a:latin typeface="Arial" panose="020B0604020202020204" pitchFamily="34" charset="0"/>
                <a:cs typeface="Arial" panose="020B0604020202020204" pitchFamily="34" charset="0"/>
              </a:rPr>
              <a:t>Es posible predecir la conducta del fluido</a:t>
            </a:r>
          </a:p>
        </p:txBody>
      </p:sp>
      <p:sp>
        <p:nvSpPr>
          <p:cNvPr id="7" name="Cerrar llave 6">
            <a:extLst>
              <a:ext uri="{FF2B5EF4-FFF2-40B4-BE49-F238E27FC236}">
                <a16:creationId xmlns:a16="http://schemas.microsoft.com/office/drawing/2014/main" id="{79F4660D-C9E9-4204-ABC0-C5C1C2DDDAEE}"/>
              </a:ext>
            </a:extLst>
          </p:cNvPr>
          <p:cNvSpPr/>
          <p:nvPr/>
        </p:nvSpPr>
        <p:spPr>
          <a:xfrm>
            <a:off x="3965944" y="3838353"/>
            <a:ext cx="318977" cy="381821"/>
          </a:xfrm>
          <a:prstGeom prst="rightBrace">
            <a:avLst>
              <a:gd name="adj1" fmla="val 37425"/>
              <a:gd name="adj2" fmla="val 52132"/>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8" name="CuadroTexto 7">
            <a:extLst>
              <a:ext uri="{FF2B5EF4-FFF2-40B4-BE49-F238E27FC236}">
                <a16:creationId xmlns:a16="http://schemas.microsoft.com/office/drawing/2014/main" id="{F3F9DCD6-8E2D-4ECB-8549-E1A869C679E8}"/>
              </a:ext>
            </a:extLst>
          </p:cNvPr>
          <p:cNvSpPr txBox="1"/>
          <p:nvPr/>
        </p:nvSpPr>
        <p:spPr>
          <a:xfrm>
            <a:off x="602937" y="1808686"/>
            <a:ext cx="474923" cy="369332"/>
          </a:xfrm>
          <a:prstGeom prst="rect">
            <a:avLst/>
          </a:prstGeom>
          <a:solidFill>
            <a:schemeClr val="bg1"/>
          </a:solidFill>
        </p:spPr>
        <p:txBody>
          <a:bodyPr wrap="square" rtlCol="0">
            <a:spAutoFit/>
          </a:bodyPr>
          <a:lstStyle/>
          <a:p>
            <a:pPr algn="ctr"/>
            <a:r>
              <a:rPr lang="es-AR" b="1" dirty="0">
                <a:latin typeface="Arial" panose="020B0604020202020204" pitchFamily="34" charset="0"/>
                <a:cs typeface="Arial" panose="020B0604020202020204" pitchFamily="34" charset="0"/>
              </a:rPr>
              <a:t>N</a:t>
            </a:r>
            <a:r>
              <a:rPr lang="es-AR" b="1" baseline="-25000" dirty="0">
                <a:latin typeface="Arial" panose="020B0604020202020204" pitchFamily="34" charset="0"/>
                <a:cs typeface="Arial" panose="020B0604020202020204" pitchFamily="34" charset="0"/>
              </a:rPr>
              <a:t>R</a:t>
            </a:r>
          </a:p>
        </p:txBody>
      </p:sp>
      <p:sp>
        <p:nvSpPr>
          <p:cNvPr id="9" name="CuadroTexto 8">
            <a:extLst>
              <a:ext uri="{FF2B5EF4-FFF2-40B4-BE49-F238E27FC236}">
                <a16:creationId xmlns:a16="http://schemas.microsoft.com/office/drawing/2014/main" id="{7C1EFD20-1EE0-437D-B0C6-00AE734D0970}"/>
              </a:ext>
            </a:extLst>
          </p:cNvPr>
          <p:cNvSpPr txBox="1"/>
          <p:nvPr/>
        </p:nvSpPr>
        <p:spPr>
          <a:xfrm>
            <a:off x="3728482" y="1743960"/>
            <a:ext cx="474923" cy="369332"/>
          </a:xfrm>
          <a:prstGeom prst="rect">
            <a:avLst/>
          </a:prstGeom>
          <a:solidFill>
            <a:schemeClr val="bg1"/>
          </a:solidFill>
        </p:spPr>
        <p:txBody>
          <a:bodyPr wrap="square" rtlCol="0">
            <a:spAutoFit/>
          </a:bodyPr>
          <a:lstStyle/>
          <a:p>
            <a:pPr algn="ctr"/>
            <a:r>
              <a:rPr lang="es-AR" b="1" dirty="0">
                <a:latin typeface="Arial" panose="020B0604020202020204" pitchFamily="34" charset="0"/>
                <a:cs typeface="Arial" panose="020B0604020202020204" pitchFamily="34" charset="0"/>
              </a:rPr>
              <a:t>N</a:t>
            </a:r>
            <a:r>
              <a:rPr lang="es-AR" b="1" baseline="-25000" dirty="0">
                <a:latin typeface="Arial" panose="020B0604020202020204" pitchFamily="34" charset="0"/>
                <a:cs typeface="Arial" panose="020B0604020202020204" pitchFamily="34" charset="0"/>
              </a:rPr>
              <a:t>R</a:t>
            </a:r>
          </a:p>
        </p:txBody>
      </p:sp>
      <p:sp>
        <p:nvSpPr>
          <p:cNvPr id="10" name="CuadroTexto 9">
            <a:extLst>
              <a:ext uri="{FF2B5EF4-FFF2-40B4-BE49-F238E27FC236}">
                <a16:creationId xmlns:a16="http://schemas.microsoft.com/office/drawing/2014/main" id="{A6D2FADA-4870-45DA-9BD9-239BDA663CF0}"/>
              </a:ext>
            </a:extLst>
          </p:cNvPr>
          <p:cNvSpPr txBox="1"/>
          <p:nvPr/>
        </p:nvSpPr>
        <p:spPr>
          <a:xfrm>
            <a:off x="6776481" y="1808686"/>
            <a:ext cx="474923" cy="369332"/>
          </a:xfrm>
          <a:prstGeom prst="rect">
            <a:avLst/>
          </a:prstGeom>
          <a:solidFill>
            <a:schemeClr val="bg1"/>
          </a:solidFill>
        </p:spPr>
        <p:txBody>
          <a:bodyPr wrap="square" rtlCol="0">
            <a:spAutoFit/>
          </a:bodyPr>
          <a:lstStyle/>
          <a:p>
            <a:pPr algn="ctr"/>
            <a:r>
              <a:rPr lang="es-AR" b="1" dirty="0">
                <a:latin typeface="Arial" panose="020B0604020202020204" pitchFamily="34" charset="0"/>
                <a:cs typeface="Arial" panose="020B0604020202020204" pitchFamily="34" charset="0"/>
              </a:rPr>
              <a:t>N</a:t>
            </a:r>
            <a:r>
              <a:rPr lang="es-AR" b="1" baseline="-25000" dirty="0">
                <a:latin typeface="Arial" panose="020B0604020202020204" pitchFamily="34" charset="0"/>
                <a:cs typeface="Arial" panose="020B0604020202020204" pitchFamily="34" charset="0"/>
              </a:rPr>
              <a:t>R</a:t>
            </a:r>
          </a:p>
        </p:txBody>
      </p:sp>
      <p:sp>
        <p:nvSpPr>
          <p:cNvPr id="11" name="CuadroTexto 10">
            <a:extLst>
              <a:ext uri="{FF2B5EF4-FFF2-40B4-BE49-F238E27FC236}">
                <a16:creationId xmlns:a16="http://schemas.microsoft.com/office/drawing/2014/main" id="{F63ACB1F-7105-4D26-87B1-140DB4759CB3}"/>
              </a:ext>
            </a:extLst>
          </p:cNvPr>
          <p:cNvSpPr txBox="1"/>
          <p:nvPr/>
        </p:nvSpPr>
        <p:spPr>
          <a:xfrm>
            <a:off x="992370" y="3850842"/>
            <a:ext cx="474923" cy="369332"/>
          </a:xfrm>
          <a:prstGeom prst="rect">
            <a:avLst/>
          </a:prstGeom>
          <a:solidFill>
            <a:schemeClr val="bg1"/>
          </a:solidFill>
        </p:spPr>
        <p:txBody>
          <a:bodyPr wrap="square" rtlCol="0">
            <a:spAutoFit/>
          </a:bodyPr>
          <a:lstStyle/>
          <a:p>
            <a:pPr algn="ctr"/>
            <a:r>
              <a:rPr lang="es-AR" b="1" dirty="0">
                <a:latin typeface="Arial" panose="020B0604020202020204" pitchFamily="34" charset="0"/>
                <a:cs typeface="Arial" panose="020B0604020202020204" pitchFamily="34" charset="0"/>
              </a:rPr>
              <a:t>N</a:t>
            </a:r>
            <a:r>
              <a:rPr lang="es-AR" b="1" baseline="-25000" dirty="0">
                <a:latin typeface="Arial" panose="020B0604020202020204" pitchFamily="34" charset="0"/>
                <a:cs typeface="Arial" panose="020B0604020202020204" pitchFamily="34" charset="0"/>
              </a:rPr>
              <a:t>R</a:t>
            </a:r>
          </a:p>
        </p:txBody>
      </p:sp>
      <p:sp>
        <p:nvSpPr>
          <p:cNvPr id="12" name="CuadroTexto 11">
            <a:extLst>
              <a:ext uri="{FF2B5EF4-FFF2-40B4-BE49-F238E27FC236}">
                <a16:creationId xmlns:a16="http://schemas.microsoft.com/office/drawing/2014/main" id="{40554CE9-4A5B-4637-9F1C-8254D4FA0A59}"/>
              </a:ext>
            </a:extLst>
          </p:cNvPr>
          <p:cNvSpPr txBox="1"/>
          <p:nvPr/>
        </p:nvSpPr>
        <p:spPr>
          <a:xfrm>
            <a:off x="992369" y="4230806"/>
            <a:ext cx="474923" cy="369332"/>
          </a:xfrm>
          <a:prstGeom prst="rect">
            <a:avLst/>
          </a:prstGeom>
          <a:solidFill>
            <a:schemeClr val="bg1"/>
          </a:solidFill>
        </p:spPr>
        <p:txBody>
          <a:bodyPr wrap="square" rtlCol="0">
            <a:spAutoFit/>
          </a:bodyPr>
          <a:lstStyle/>
          <a:p>
            <a:pPr algn="ctr"/>
            <a:r>
              <a:rPr lang="es-AR" b="1" dirty="0">
                <a:latin typeface="Arial" panose="020B0604020202020204" pitchFamily="34" charset="0"/>
                <a:cs typeface="Arial" panose="020B0604020202020204" pitchFamily="34" charset="0"/>
              </a:rPr>
              <a:t>N</a:t>
            </a:r>
            <a:r>
              <a:rPr lang="es-AR" b="1" baseline="-25000" dirty="0">
                <a:latin typeface="Arial" panose="020B0604020202020204" pitchFamily="34" charset="0"/>
                <a:cs typeface="Arial" panose="020B0604020202020204" pitchFamily="34" charset="0"/>
              </a:rPr>
              <a:t>R</a:t>
            </a:r>
          </a:p>
        </p:txBody>
      </p:sp>
      <p:sp>
        <p:nvSpPr>
          <p:cNvPr id="13" name="CuadroTexto 12">
            <a:extLst>
              <a:ext uri="{FF2B5EF4-FFF2-40B4-BE49-F238E27FC236}">
                <a16:creationId xmlns:a16="http://schemas.microsoft.com/office/drawing/2014/main" id="{11B09202-F75E-4C2C-9733-FA79BB70B091}"/>
              </a:ext>
            </a:extLst>
          </p:cNvPr>
          <p:cNvSpPr txBox="1"/>
          <p:nvPr/>
        </p:nvSpPr>
        <p:spPr>
          <a:xfrm>
            <a:off x="1810217" y="4508205"/>
            <a:ext cx="474923" cy="369332"/>
          </a:xfrm>
          <a:prstGeom prst="rect">
            <a:avLst/>
          </a:prstGeom>
          <a:solidFill>
            <a:schemeClr val="bg1"/>
          </a:solidFill>
        </p:spPr>
        <p:txBody>
          <a:bodyPr wrap="square" rtlCol="0">
            <a:spAutoFit/>
          </a:bodyPr>
          <a:lstStyle/>
          <a:p>
            <a:pPr algn="ctr"/>
            <a:r>
              <a:rPr lang="es-AR" b="1" dirty="0">
                <a:latin typeface="Arial" panose="020B0604020202020204" pitchFamily="34" charset="0"/>
                <a:cs typeface="Arial" panose="020B0604020202020204" pitchFamily="34" charset="0"/>
              </a:rPr>
              <a:t>N</a:t>
            </a:r>
            <a:r>
              <a:rPr lang="es-AR" b="1" baseline="-25000" dirty="0">
                <a:latin typeface="Arial" panose="020B0604020202020204" pitchFamily="34" charset="0"/>
                <a:cs typeface="Arial" panose="020B0604020202020204" pitchFamily="34" charset="0"/>
              </a:rPr>
              <a:t>R</a:t>
            </a:r>
          </a:p>
        </p:txBody>
      </p:sp>
      <p:sp>
        <p:nvSpPr>
          <p:cNvPr id="14" name="CuadroTexto 13">
            <a:extLst>
              <a:ext uri="{FF2B5EF4-FFF2-40B4-BE49-F238E27FC236}">
                <a16:creationId xmlns:a16="http://schemas.microsoft.com/office/drawing/2014/main" id="{C5BFD80F-55D8-44FB-919D-4E26AEF42164}"/>
              </a:ext>
            </a:extLst>
          </p:cNvPr>
          <p:cNvSpPr txBox="1"/>
          <p:nvPr/>
        </p:nvSpPr>
        <p:spPr>
          <a:xfrm>
            <a:off x="0" y="118581"/>
            <a:ext cx="9179848"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NR: Flujo laminar vs flujo turbulento</a:t>
            </a:r>
          </a:p>
        </p:txBody>
      </p:sp>
    </p:spTree>
    <p:extLst>
      <p:ext uri="{BB962C8B-B14F-4D97-AF65-F5344CB8AC3E}">
        <p14:creationId xmlns:p14="http://schemas.microsoft.com/office/powerpoint/2010/main" val="4207856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EF69BF8-1E92-4EFE-B872-0837F04599BB}"/>
              </a:ext>
            </a:extLst>
          </p:cNvPr>
          <p:cNvPicPr>
            <a:picLocks noChangeAspect="1"/>
          </p:cNvPicPr>
          <p:nvPr/>
        </p:nvPicPr>
        <p:blipFill rotWithShape="1">
          <a:blip r:embed="rId2"/>
          <a:srcRect l="3953" t="11628" r="5582"/>
          <a:stretch/>
        </p:blipFill>
        <p:spPr>
          <a:xfrm>
            <a:off x="361506" y="797442"/>
            <a:ext cx="8272131" cy="6060558"/>
          </a:xfrm>
          <a:prstGeom prst="rect">
            <a:avLst/>
          </a:prstGeom>
        </p:spPr>
      </p:pic>
    </p:spTree>
    <p:extLst>
      <p:ext uri="{BB962C8B-B14F-4D97-AF65-F5344CB8AC3E}">
        <p14:creationId xmlns:p14="http://schemas.microsoft.com/office/powerpoint/2010/main" val="729148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232424-0013-478A-A09E-8BB98CCB6E71}"/>
              </a:ext>
            </a:extLst>
          </p:cNvPr>
          <p:cNvPicPr>
            <a:picLocks noChangeAspect="1"/>
          </p:cNvPicPr>
          <p:nvPr/>
        </p:nvPicPr>
        <p:blipFill rotWithShape="1">
          <a:blip r:embed="rId2"/>
          <a:srcRect l="4883" t="9147"/>
          <a:stretch/>
        </p:blipFill>
        <p:spPr>
          <a:xfrm>
            <a:off x="446566" y="627320"/>
            <a:ext cx="8697433" cy="6230679"/>
          </a:xfrm>
          <a:prstGeom prst="rect">
            <a:avLst/>
          </a:prstGeom>
        </p:spPr>
      </p:pic>
    </p:spTree>
    <p:extLst>
      <p:ext uri="{BB962C8B-B14F-4D97-AF65-F5344CB8AC3E}">
        <p14:creationId xmlns:p14="http://schemas.microsoft.com/office/powerpoint/2010/main" val="1072447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6DA2134-3A18-41D8-9337-5D90C957A869}"/>
              </a:ext>
            </a:extLst>
          </p:cNvPr>
          <p:cNvPicPr>
            <a:picLocks noChangeAspect="1"/>
          </p:cNvPicPr>
          <p:nvPr/>
        </p:nvPicPr>
        <p:blipFill rotWithShape="1">
          <a:blip r:embed="rId2"/>
          <a:srcRect l="3488" t="10698"/>
          <a:stretch/>
        </p:blipFill>
        <p:spPr>
          <a:xfrm>
            <a:off x="318976" y="733646"/>
            <a:ext cx="8825023" cy="6124353"/>
          </a:xfrm>
          <a:prstGeom prst="rect">
            <a:avLst/>
          </a:prstGeom>
        </p:spPr>
      </p:pic>
    </p:spTree>
    <p:extLst>
      <p:ext uri="{BB962C8B-B14F-4D97-AF65-F5344CB8AC3E}">
        <p14:creationId xmlns:p14="http://schemas.microsoft.com/office/powerpoint/2010/main" val="1850173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6A9AD8-C918-4F1B-BD81-5381CF2F84D0}"/>
              </a:ext>
            </a:extLst>
          </p:cNvPr>
          <p:cNvPicPr>
            <a:picLocks noChangeAspect="1"/>
          </p:cNvPicPr>
          <p:nvPr/>
        </p:nvPicPr>
        <p:blipFill rotWithShape="1">
          <a:blip r:embed="rId2"/>
          <a:srcRect l="5117" t="11318" r="2790"/>
          <a:stretch/>
        </p:blipFill>
        <p:spPr>
          <a:xfrm>
            <a:off x="467832" y="776176"/>
            <a:ext cx="8420987" cy="6081823"/>
          </a:xfrm>
          <a:prstGeom prst="rect">
            <a:avLst/>
          </a:prstGeom>
        </p:spPr>
      </p:pic>
    </p:spTree>
    <p:extLst>
      <p:ext uri="{BB962C8B-B14F-4D97-AF65-F5344CB8AC3E}">
        <p14:creationId xmlns:p14="http://schemas.microsoft.com/office/powerpoint/2010/main" val="984249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D2C3BF5-A58B-402C-95BD-1A40A5A173A8}"/>
              </a:ext>
            </a:extLst>
          </p:cNvPr>
          <p:cNvPicPr>
            <a:picLocks noChangeAspect="1"/>
          </p:cNvPicPr>
          <p:nvPr/>
        </p:nvPicPr>
        <p:blipFill rotWithShape="1">
          <a:blip r:embed="rId2"/>
          <a:srcRect l="4070" t="9923" r="4884"/>
          <a:stretch/>
        </p:blipFill>
        <p:spPr>
          <a:xfrm>
            <a:off x="372140" y="680484"/>
            <a:ext cx="8325293" cy="6177516"/>
          </a:xfrm>
          <a:prstGeom prst="rect">
            <a:avLst/>
          </a:prstGeom>
        </p:spPr>
      </p:pic>
    </p:spTree>
    <p:extLst>
      <p:ext uri="{BB962C8B-B14F-4D97-AF65-F5344CB8AC3E}">
        <p14:creationId xmlns:p14="http://schemas.microsoft.com/office/powerpoint/2010/main" val="2104338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32900" y="1857872"/>
            <a:ext cx="4898805" cy="2954655"/>
          </a:xfrm>
          <a:prstGeom prst="rect">
            <a:avLst/>
          </a:prstGeom>
        </p:spPr>
        <p:txBody>
          <a:bodyPr wrap="square">
            <a:spAutoFit/>
          </a:bodyPr>
          <a:lstStyle/>
          <a:p>
            <a:r>
              <a:rPr lang="es-AR" dirty="0">
                <a:latin typeface="Arial" panose="020B0604020202020204" pitchFamily="34" charset="0"/>
                <a:cs typeface="Arial" panose="020B0604020202020204" pitchFamily="34" charset="0"/>
              </a:rPr>
              <a:t>NR decrece a medida que aumenta el tamaño de sistema. </a:t>
            </a:r>
          </a:p>
          <a:p>
            <a:r>
              <a:rPr lang="es-AR" sz="1200" dirty="0">
                <a:latin typeface="Arial" panose="020B0604020202020204" pitchFamily="34" charset="0"/>
                <a:cs typeface="Arial" panose="020B0604020202020204" pitchFamily="34" charset="0"/>
              </a:rPr>
              <a:t>En un canal de diámetro </a:t>
            </a:r>
            <a:r>
              <a:rPr lang="es-AR" sz="1200" i="1" dirty="0">
                <a:latin typeface="Arial" panose="020B0604020202020204" pitchFamily="34" charset="0"/>
                <a:cs typeface="Arial" panose="020B0604020202020204" pitchFamily="34" charset="0"/>
              </a:rPr>
              <a:t>L ≈ </a:t>
            </a:r>
            <a:r>
              <a:rPr lang="es-AR" sz="1200" dirty="0">
                <a:latin typeface="Arial" panose="020B0604020202020204" pitchFamily="34" charset="0"/>
                <a:cs typeface="Arial" panose="020B0604020202020204" pitchFamily="34" charset="0"/>
              </a:rPr>
              <a:t>10 </a:t>
            </a:r>
            <a:r>
              <a:rPr lang="es-AR" sz="1200" dirty="0">
                <a:latin typeface="Arial" panose="020B0604020202020204" pitchFamily="34" charset="0"/>
                <a:cs typeface="Arial" panose="020B0604020202020204" pitchFamily="34" charset="0"/>
                <a:sym typeface="Symbol" panose="05050102010706020507" pitchFamily="18" charset="2"/>
              </a:rPr>
              <a:t></a:t>
            </a:r>
            <a:r>
              <a:rPr lang="es-AR" sz="1200" dirty="0">
                <a:latin typeface="Arial" panose="020B0604020202020204" pitchFamily="34" charset="0"/>
                <a:cs typeface="Arial" panose="020B0604020202020204" pitchFamily="34" charset="0"/>
              </a:rPr>
              <a:t>m, para una velocidad de flujo de agua  característica en el orden de  cm/s, (</a:t>
            </a:r>
            <a:r>
              <a:rPr lang="es-AR" sz="1200" i="1" dirty="0">
                <a:latin typeface="Arial" panose="020B0604020202020204" pitchFamily="34" charset="0"/>
                <a:cs typeface="Arial" panose="020B0604020202020204" pitchFamily="34" charset="0"/>
              </a:rPr>
              <a:t>viscosidad </a:t>
            </a:r>
            <a:r>
              <a:rPr lang="es-AR" sz="1200" i="1" dirty="0" err="1">
                <a:latin typeface="Arial" panose="020B0604020202020204" pitchFamily="34" charset="0"/>
                <a:cs typeface="Arial" panose="020B0604020202020204" pitchFamily="34" charset="0"/>
              </a:rPr>
              <a:t>cinematica</a:t>
            </a:r>
            <a:r>
              <a:rPr lang="es-AR" sz="1200" i="1" dirty="0">
                <a:latin typeface="Arial" panose="020B0604020202020204" pitchFamily="34" charset="0"/>
                <a:cs typeface="Arial" panose="020B0604020202020204" pitchFamily="34" charset="0"/>
              </a:rPr>
              <a:t> </a:t>
            </a:r>
            <a:r>
              <a:rPr lang="es-AR" sz="1200" i="1" dirty="0">
                <a:latin typeface="Arial" panose="020B0604020202020204" pitchFamily="34" charset="0"/>
                <a:cs typeface="Arial" panose="020B0604020202020204" pitchFamily="34" charset="0"/>
                <a:sym typeface="Symbol" panose="05050102010706020507" pitchFamily="18" charset="2"/>
              </a:rPr>
              <a:t></a:t>
            </a:r>
            <a:r>
              <a:rPr lang="es-AR" sz="1200" i="1" dirty="0">
                <a:latin typeface="Arial" panose="020B0604020202020204" pitchFamily="34" charset="0"/>
                <a:cs typeface="Arial" panose="020B0604020202020204" pitchFamily="34" charset="0"/>
              </a:rPr>
              <a:t> </a:t>
            </a:r>
            <a:r>
              <a:rPr lang="es-AR" sz="1200" dirty="0">
                <a:latin typeface="Arial" panose="020B0604020202020204" pitchFamily="34" charset="0"/>
                <a:cs typeface="Arial" panose="020B0604020202020204" pitchFamily="34" charset="0"/>
              </a:rPr>
              <a:t>=</a:t>
            </a:r>
            <a:r>
              <a:rPr lang="es-AR" sz="1200" dirty="0">
                <a:latin typeface="Arial" panose="020B0604020202020204" pitchFamily="34" charset="0"/>
                <a:cs typeface="Arial" panose="020B0604020202020204" pitchFamily="34" charset="0"/>
                <a:sym typeface="Symbol" panose="05050102010706020507" pitchFamily="18" charset="2"/>
              </a:rPr>
              <a:t>/=</a:t>
            </a:r>
            <a:r>
              <a:rPr lang="es-AR" sz="1200" dirty="0">
                <a:latin typeface="Arial" panose="020B0604020202020204" pitchFamily="34" charset="0"/>
                <a:cs typeface="Arial" panose="020B0604020202020204" pitchFamily="34" charset="0"/>
              </a:rPr>
              <a:t> 10</a:t>
            </a:r>
            <a:r>
              <a:rPr lang="es-AR" sz="1200" i="1" baseline="30000" dirty="0">
                <a:latin typeface="Arial" panose="020B0604020202020204" pitchFamily="34" charset="0"/>
                <a:cs typeface="Arial" panose="020B0604020202020204" pitchFamily="34" charset="0"/>
              </a:rPr>
              <a:t>−</a:t>
            </a:r>
            <a:r>
              <a:rPr lang="es-AR" sz="1200" baseline="30000" dirty="0">
                <a:latin typeface="Arial" panose="020B0604020202020204" pitchFamily="34" charset="0"/>
                <a:cs typeface="Arial" panose="020B0604020202020204" pitchFamily="34" charset="0"/>
              </a:rPr>
              <a:t>6</a:t>
            </a:r>
            <a:r>
              <a:rPr lang="es-AR" sz="1200" dirty="0">
                <a:latin typeface="Arial" panose="020B0604020202020204" pitchFamily="34" charset="0"/>
                <a:cs typeface="Arial" panose="020B0604020202020204" pitchFamily="34" charset="0"/>
              </a:rPr>
              <a:t>m</a:t>
            </a:r>
            <a:r>
              <a:rPr lang="es-AR" sz="1200" baseline="30000" dirty="0">
                <a:latin typeface="Arial" panose="020B0604020202020204" pitchFamily="34" charset="0"/>
                <a:cs typeface="Arial" panose="020B0604020202020204" pitchFamily="34" charset="0"/>
              </a:rPr>
              <a:t>2</a:t>
            </a:r>
            <a:r>
              <a:rPr lang="es-AR" sz="1200" dirty="0">
                <a:latin typeface="Arial" panose="020B0604020202020204" pitchFamily="34" charset="0"/>
                <a:cs typeface="Arial" panose="020B0604020202020204" pitchFamily="34" charset="0"/>
              </a:rPr>
              <a:t>/s) NR </a:t>
            </a:r>
            <a:r>
              <a:rPr lang="es-AR" sz="1200" i="1" dirty="0">
                <a:latin typeface="Arial" panose="020B0604020202020204" pitchFamily="34" charset="0"/>
                <a:cs typeface="Arial" panose="020B0604020202020204" pitchFamily="34" charset="0"/>
              </a:rPr>
              <a:t>≈ </a:t>
            </a:r>
            <a:r>
              <a:rPr lang="es-AR" sz="1200" dirty="0">
                <a:latin typeface="Arial" panose="020B0604020202020204" pitchFamily="34" charset="0"/>
                <a:cs typeface="Arial" panose="020B0604020202020204" pitchFamily="34" charset="0"/>
              </a:rPr>
              <a:t>10</a:t>
            </a:r>
            <a:r>
              <a:rPr lang="es-AR" sz="1200" i="1" baseline="30000" dirty="0">
                <a:latin typeface="Arial" panose="020B0604020202020204" pitchFamily="34" charset="0"/>
                <a:cs typeface="Arial" panose="020B0604020202020204" pitchFamily="34" charset="0"/>
              </a:rPr>
              <a:t>−</a:t>
            </a:r>
            <a:r>
              <a:rPr lang="es-AR" sz="1200" baseline="30000" dirty="0">
                <a:latin typeface="Arial" panose="020B0604020202020204" pitchFamily="34" charset="0"/>
                <a:cs typeface="Arial" panose="020B0604020202020204" pitchFamily="34" charset="0"/>
              </a:rPr>
              <a:t>1</a:t>
            </a:r>
            <a:endParaRPr lang="es-AR" sz="1200" dirty="0">
              <a:latin typeface="Arial" panose="020B0604020202020204" pitchFamily="34" charset="0"/>
              <a:cs typeface="Arial" panose="020B0604020202020204" pitchFamily="34" charset="0"/>
            </a:endParaRPr>
          </a:p>
          <a:p>
            <a:r>
              <a:rPr lang="es-AR" sz="1200" dirty="0">
                <a:latin typeface="Arial" panose="020B0604020202020204" pitchFamily="34" charset="0"/>
                <a:cs typeface="Arial" panose="020B0604020202020204" pitchFamily="34" charset="0"/>
              </a:rPr>
              <a:t>Esa bajo valor de NR significa que a esas escalas de longitud, el termino convectivo es despreciable, respecto del viscoso.</a:t>
            </a:r>
          </a:p>
          <a:p>
            <a:pPr algn="just"/>
            <a:r>
              <a:rPr lang="es-AR" dirty="0">
                <a:latin typeface="Arial" panose="020B0604020202020204" pitchFamily="34" charset="0"/>
                <a:cs typeface="Arial" panose="020B0604020202020204" pitchFamily="34" charset="0"/>
              </a:rPr>
              <a:t>Ausencia de convección </a:t>
            </a:r>
            <a:r>
              <a:rPr lang="es-AR" dirty="0">
                <a:latin typeface="Arial" panose="020B0604020202020204" pitchFamily="34" charset="0"/>
                <a:cs typeface="Arial" panose="020B0604020202020204" pitchFamily="34" charset="0"/>
                <a:sym typeface="Symbol" panose="05050102010706020507" pitchFamily="18" charset="2"/>
              </a:rPr>
              <a:t> ausencia de turbulencia en sistemas </a:t>
            </a:r>
            <a:r>
              <a:rPr lang="es-AR" dirty="0" err="1">
                <a:latin typeface="Arial" panose="020B0604020202020204" pitchFamily="34" charset="0"/>
                <a:cs typeface="Arial" panose="020B0604020202020204" pitchFamily="34" charset="0"/>
                <a:sym typeface="Symbol" panose="05050102010706020507" pitchFamily="18" charset="2"/>
              </a:rPr>
              <a:t>microfluidicos</a:t>
            </a:r>
            <a:r>
              <a:rPr lang="es-AR" dirty="0">
                <a:latin typeface="Arial" panose="020B0604020202020204" pitchFamily="34" charset="0"/>
                <a:cs typeface="Arial" panose="020B0604020202020204" pitchFamily="34" charset="0"/>
                <a:sym typeface="Symbol" panose="05050102010706020507" pitchFamily="18" charset="2"/>
              </a:rPr>
              <a:t>. Los flujos son laminares y los procesos de mezclados, gobernados únicamente por la difusión viscosa, son mucho mas lentos</a:t>
            </a:r>
            <a:r>
              <a:rPr lang="es-AR" dirty="0">
                <a:latin typeface="Arial" panose="020B0604020202020204" pitchFamily="34" charset="0"/>
                <a:cs typeface="Arial" panose="020B0604020202020204" pitchFamily="34" charset="0"/>
              </a:rPr>
              <a:t>.</a:t>
            </a:r>
          </a:p>
        </p:txBody>
      </p:sp>
      <p:sp>
        <p:nvSpPr>
          <p:cNvPr id="3" name="CuadroTexto 2"/>
          <p:cNvSpPr txBox="1"/>
          <p:nvPr/>
        </p:nvSpPr>
        <p:spPr>
          <a:xfrm>
            <a:off x="0" y="45033"/>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r>
              <a:rPr lang="es-AR" sz="2800" dirty="0">
                <a:solidFill>
                  <a:srgbClr val="0000FF"/>
                </a:solidFill>
                <a:latin typeface="Arial" panose="020B0604020202020204" pitchFamily="34" charset="0"/>
                <a:cs typeface="Arial" panose="020B0604020202020204" pitchFamily="34" charset="0"/>
              </a:rPr>
              <a:t>: flujos laminares</a:t>
            </a:r>
          </a:p>
        </p:txBody>
      </p:sp>
      <p:pic>
        <p:nvPicPr>
          <p:cNvPr id="8" name="Imagen 7"/>
          <p:cNvPicPr>
            <a:picLocks noChangeAspect="1"/>
          </p:cNvPicPr>
          <p:nvPr/>
        </p:nvPicPr>
        <p:blipFill>
          <a:blip r:embed="rId2"/>
          <a:stretch>
            <a:fillRect/>
          </a:stretch>
        </p:blipFill>
        <p:spPr>
          <a:xfrm>
            <a:off x="490640" y="1936265"/>
            <a:ext cx="3662618" cy="2985469"/>
          </a:xfrm>
          <a:prstGeom prst="rect">
            <a:avLst/>
          </a:prstGeom>
        </p:spPr>
      </p:pic>
      <p:sp>
        <p:nvSpPr>
          <p:cNvPr id="4" name="Rectángulo 3"/>
          <p:cNvSpPr/>
          <p:nvPr/>
        </p:nvSpPr>
        <p:spPr>
          <a:xfrm>
            <a:off x="17262" y="5592464"/>
            <a:ext cx="9144000" cy="369332"/>
          </a:xfrm>
          <a:prstGeom prst="rect">
            <a:avLst/>
          </a:prstGeom>
        </p:spPr>
        <p:txBody>
          <a:bodyPr wrap="square">
            <a:spAutoFit/>
          </a:bodyPr>
          <a:lstStyle/>
          <a:p>
            <a:pPr algn="ctr"/>
            <a:r>
              <a:rPr lang="es-AR" dirty="0">
                <a:solidFill>
                  <a:srgbClr val="0000FF"/>
                </a:solidFill>
                <a:latin typeface="Arial" panose="020B0604020202020204" pitchFamily="34" charset="0"/>
                <a:cs typeface="Arial" panose="020B0604020202020204" pitchFamily="34" charset="0"/>
              </a:rPr>
              <a:t>NR también se puede interpretar como NR =( tiempo difusión)/(tiempo convección) </a:t>
            </a:r>
          </a:p>
        </p:txBody>
      </p:sp>
      <p:sp>
        <p:nvSpPr>
          <p:cNvPr id="9" name="Rectángulo 8"/>
          <p:cNvSpPr/>
          <p:nvPr/>
        </p:nvSpPr>
        <p:spPr>
          <a:xfrm>
            <a:off x="17262" y="708603"/>
            <a:ext cx="4609374" cy="1200329"/>
          </a:xfrm>
          <a:prstGeom prst="rect">
            <a:avLst/>
          </a:prstGeom>
        </p:spPr>
        <p:txBody>
          <a:bodyPr wrap="square">
            <a:spAutoFit/>
          </a:bodyPr>
          <a:lstStyle/>
          <a:p>
            <a:pPr algn="ctr"/>
            <a:r>
              <a:rPr lang="en-US" dirty="0">
                <a:solidFill>
                  <a:srgbClr val="0000FF"/>
                </a:solidFill>
                <a:latin typeface="Arial" panose="020B0604020202020204" pitchFamily="34" charset="0"/>
                <a:cs typeface="Arial" panose="020B0604020202020204" pitchFamily="34" charset="0"/>
              </a:rPr>
              <a:t>Laminar flow in a microchannel (100 </a:t>
            </a:r>
            <a:r>
              <a:rPr lang="en-US" dirty="0" err="1">
                <a:solidFill>
                  <a:srgbClr val="0000FF"/>
                </a:solidFill>
                <a:latin typeface="Arial" panose="020B0604020202020204" pitchFamily="34" charset="0"/>
                <a:cs typeface="Arial" panose="020B0604020202020204" pitchFamily="34" charset="0"/>
              </a:rPr>
              <a:t>μm</a:t>
            </a:r>
            <a:r>
              <a:rPr lang="en-US" dirty="0">
                <a:solidFill>
                  <a:srgbClr val="0000FF"/>
                </a:solidFill>
                <a:latin typeface="Arial" panose="020B0604020202020204" pitchFamily="34" charset="0"/>
                <a:cs typeface="Arial" panose="020B0604020202020204" pitchFamily="34" charset="0"/>
              </a:rPr>
              <a:t>), observed by fluorescence microscopy.</a:t>
            </a:r>
          </a:p>
          <a:p>
            <a:pPr algn="ctr"/>
            <a:r>
              <a:rPr lang="en-US" dirty="0">
                <a:solidFill>
                  <a:srgbClr val="0000FF"/>
                </a:solidFill>
                <a:latin typeface="Arial" panose="020B0604020202020204" pitchFamily="34" charset="0"/>
                <a:cs typeface="Arial" panose="020B0604020202020204" pitchFamily="34" charset="0"/>
              </a:rPr>
              <a:t>The channel has 9 inputs fed alternately by fluorescent and </a:t>
            </a:r>
            <a:r>
              <a:rPr lang="en-US" dirty="0" err="1">
                <a:solidFill>
                  <a:srgbClr val="0000FF"/>
                </a:solidFill>
                <a:latin typeface="Arial" panose="020B0604020202020204" pitchFamily="34" charset="0"/>
                <a:cs typeface="Arial" panose="020B0604020202020204" pitchFamily="34" charset="0"/>
              </a:rPr>
              <a:t>colourless</a:t>
            </a:r>
            <a:r>
              <a:rPr lang="en-US"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liquid</a:t>
            </a:r>
            <a:endParaRPr lang="es-AR"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3326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58679" y="645661"/>
            <a:ext cx="8724899" cy="1200329"/>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Aunque es relativamente sencillo fabricar </a:t>
            </a:r>
            <a:r>
              <a:rPr lang="es-AR" dirty="0" err="1">
                <a:latin typeface="Arial" panose="020B0604020202020204" pitchFamily="34" charset="0"/>
                <a:cs typeface="Arial" panose="020B0604020202020204" pitchFamily="34" charset="0"/>
              </a:rPr>
              <a:t>microcanales</a:t>
            </a:r>
            <a:r>
              <a:rPr lang="es-AR" dirty="0">
                <a:latin typeface="Arial" panose="020B0604020202020204" pitchFamily="34" charset="0"/>
                <a:cs typeface="Arial" panose="020B0604020202020204" pitchFamily="34" charset="0"/>
              </a:rPr>
              <a:t>, es mucho mas complejo poner en movimiento el fluido o las particular contenidas en el. Pueden emplearse distintas estrategias dependiendo si se necesita desplazar el liquido, o las partículas, gotas o moléculas dispersas en el fluido. </a:t>
            </a:r>
          </a:p>
        </p:txBody>
      </p:sp>
      <p:sp>
        <p:nvSpPr>
          <p:cNvPr id="4" name="Rectángulo 3"/>
          <p:cNvSpPr/>
          <p:nvPr/>
        </p:nvSpPr>
        <p:spPr>
          <a:xfrm>
            <a:off x="0" y="1845990"/>
            <a:ext cx="9144000" cy="1354217"/>
          </a:xfrm>
          <a:prstGeom prst="rect">
            <a:avLst/>
          </a:prstGeom>
        </p:spPr>
        <p:txBody>
          <a:bodyPr wrap="square">
            <a:spAutoFit/>
          </a:bodyPr>
          <a:lstStyle/>
          <a:p>
            <a:r>
              <a:rPr lang="es-AR" b="1" dirty="0">
                <a:solidFill>
                  <a:srgbClr val="0000FF"/>
                </a:solidFill>
                <a:latin typeface="Arial" panose="020B0604020202020204" pitchFamily="34" charset="0"/>
                <a:cs typeface="Arial" panose="020B0604020202020204" pitchFamily="34" charset="0"/>
              </a:rPr>
              <a:t>Flujo impulsado por diferencia de presión: </a:t>
            </a:r>
            <a:r>
              <a:rPr lang="es-AR" sz="2800" dirty="0">
                <a:solidFill>
                  <a:srgbClr val="0000FF"/>
                </a:solidFill>
                <a:latin typeface="Arial" panose="020B0604020202020204" pitchFamily="34" charset="0"/>
                <a:cs typeface="Arial" panose="020B0604020202020204" pitchFamily="34" charset="0"/>
              </a:rPr>
              <a:t>flujo de </a:t>
            </a:r>
            <a:r>
              <a:rPr lang="es-AR" sz="2800" dirty="0" err="1">
                <a:solidFill>
                  <a:srgbClr val="0000FF"/>
                </a:solidFill>
                <a:latin typeface="Arial" panose="020B0604020202020204" pitchFamily="34" charset="0"/>
                <a:cs typeface="Arial" panose="020B0604020202020204" pitchFamily="34" charset="0"/>
              </a:rPr>
              <a:t>Poiseuille</a:t>
            </a:r>
            <a:endParaRPr lang="es-AR" sz="2800" dirty="0">
              <a:solidFill>
                <a:srgbClr val="0000FF"/>
              </a:solidFill>
              <a:latin typeface="Arial" panose="020B0604020202020204" pitchFamily="34" charset="0"/>
              <a:cs typeface="Arial" panose="020B0604020202020204" pitchFamily="34" charset="0"/>
            </a:endParaRPr>
          </a:p>
          <a:p>
            <a:r>
              <a:rPr lang="es-AR" b="1" dirty="0">
                <a:latin typeface="Arial" panose="020B0604020202020204" pitchFamily="34" charset="0"/>
                <a:cs typeface="Arial" panose="020B0604020202020204" pitchFamily="34" charset="0"/>
              </a:rPr>
              <a:t>	A bajos NR, para canales cilíndricos de eje longitudinal </a:t>
            </a:r>
            <a:r>
              <a:rPr lang="es-AR" i="1" dirty="0">
                <a:latin typeface="Arial" panose="020B0604020202020204" pitchFamily="34" charset="0"/>
                <a:cs typeface="Arial" panose="020B0604020202020204" pitchFamily="34" charset="0"/>
              </a:rPr>
              <a:t>z</a:t>
            </a:r>
            <a:r>
              <a:rPr lang="es-AR" dirty="0">
                <a:latin typeface="Arial" panose="020B0604020202020204" pitchFamily="34" charset="0"/>
                <a:cs typeface="Arial" panose="020B0604020202020204" pitchFamily="34" charset="0"/>
              </a:rPr>
              <a:t>, </a:t>
            </a:r>
            <a:r>
              <a:rPr lang="es-AR" dirty="0">
                <a:solidFill>
                  <a:srgbClr val="FF0000"/>
                </a:solidFill>
                <a:highlight>
                  <a:srgbClr val="FFFF00"/>
                </a:highlight>
                <a:latin typeface="Arial" panose="020B0604020202020204" pitchFamily="34" charset="0"/>
                <a:cs typeface="Arial" panose="020B0604020202020204" pitchFamily="34" charset="0"/>
              </a:rPr>
              <a:t>diámetro  R</a:t>
            </a:r>
            <a:r>
              <a:rPr lang="es-AR" dirty="0">
                <a:highlight>
                  <a:srgbClr val="FFFF00"/>
                </a:highlight>
                <a:latin typeface="Arial" panose="020B0604020202020204" pitchFamily="34" charset="0"/>
                <a:cs typeface="Arial" panose="020B0604020202020204" pitchFamily="34" charset="0"/>
              </a:rPr>
              <a:t>,</a:t>
            </a:r>
            <a:r>
              <a:rPr lang="es-AR" dirty="0">
                <a:latin typeface="Arial" panose="020B0604020202020204" pitchFamily="34" charset="0"/>
                <a:cs typeface="Arial" panose="020B0604020202020204" pitchFamily="34" charset="0"/>
              </a:rPr>
              <a:t> longitud l, sujeto a una diferencia de presión  ΔP entre extremos abiertos, la ecuación de </a:t>
            </a:r>
            <a:r>
              <a:rPr lang="es-AR" i="1" dirty="0">
                <a:latin typeface="Arial" panose="020B0604020202020204" pitchFamily="34" charset="0"/>
                <a:cs typeface="Arial" panose="020B0604020202020204" pitchFamily="34" charset="0"/>
              </a:rPr>
              <a:t>Navier Stokes </a:t>
            </a:r>
            <a:r>
              <a:rPr lang="es-AR" dirty="0">
                <a:latin typeface="Arial" panose="020B0604020202020204" pitchFamily="34" charset="0"/>
                <a:cs typeface="Arial" panose="020B0604020202020204" pitchFamily="34" charset="0"/>
              </a:rPr>
              <a:t>se transforma en </a:t>
            </a:r>
          </a:p>
        </p:txBody>
      </p:sp>
      <p:pic>
        <p:nvPicPr>
          <p:cNvPr id="5" name="Imagen 4"/>
          <p:cNvPicPr>
            <a:picLocks noChangeAspect="1"/>
          </p:cNvPicPr>
          <p:nvPr/>
        </p:nvPicPr>
        <p:blipFill>
          <a:blip r:embed="rId2"/>
          <a:stretch>
            <a:fillRect/>
          </a:stretch>
        </p:blipFill>
        <p:spPr>
          <a:xfrm>
            <a:off x="3622135" y="3046315"/>
            <a:ext cx="1740650" cy="800649"/>
          </a:xfrm>
          <a:prstGeom prst="rect">
            <a:avLst/>
          </a:prstGeom>
        </p:spPr>
      </p:pic>
      <p:sp>
        <p:nvSpPr>
          <p:cNvPr id="7" name="Rectángulo 6"/>
          <p:cNvSpPr/>
          <p:nvPr/>
        </p:nvSpPr>
        <p:spPr>
          <a:xfrm>
            <a:off x="409072" y="3909698"/>
            <a:ext cx="3938339" cy="1354217"/>
          </a:xfrm>
          <a:prstGeom prst="rect">
            <a:avLst/>
          </a:prstGeom>
        </p:spPr>
        <p:txBody>
          <a:bodyPr wrap="square">
            <a:spAutoFit/>
          </a:bodyPr>
          <a:lstStyle/>
          <a:p>
            <a:pPr algn="r"/>
            <a:r>
              <a:rPr lang="es-AR" dirty="0">
                <a:highlight>
                  <a:srgbClr val="FFFF00"/>
                </a:highlight>
                <a:latin typeface="Arial" panose="020B0604020202020204" pitchFamily="34" charset="0"/>
                <a:cs typeface="Arial" panose="020B0604020202020204" pitchFamily="34" charset="0"/>
              </a:rPr>
              <a:t>Condición de contorno  </a:t>
            </a:r>
            <a:r>
              <a:rPr lang="es-AR" i="1" dirty="0" err="1">
                <a:highlight>
                  <a:srgbClr val="FFFF00"/>
                </a:highlight>
                <a:latin typeface="Times New Roman" panose="02020603050405020304" pitchFamily="18" charset="0"/>
                <a:cs typeface="Times New Roman" panose="02020603050405020304" pitchFamily="18" charset="0"/>
              </a:rPr>
              <a:t>v</a:t>
            </a:r>
            <a:r>
              <a:rPr lang="es-AR" i="1" dirty="0" err="1">
                <a:highlight>
                  <a:srgbClr val="FFFF00"/>
                </a:highlight>
                <a:latin typeface="Arial" panose="020B0604020202020204" pitchFamily="34" charset="0"/>
                <a:cs typeface="Arial" panose="020B0604020202020204" pitchFamily="34" charset="0"/>
              </a:rPr>
              <a:t>z</a:t>
            </a:r>
            <a:r>
              <a:rPr lang="es-AR" dirty="0">
                <a:highlight>
                  <a:srgbClr val="FFFF00"/>
                </a:highlight>
                <a:latin typeface="Arial" panose="020B0604020202020204" pitchFamily="34" charset="0"/>
                <a:cs typeface="Arial" panose="020B0604020202020204" pitchFamily="34" charset="0"/>
              </a:rPr>
              <a:t>(</a:t>
            </a:r>
            <a:r>
              <a:rPr lang="es-AR" i="1" dirty="0">
                <a:highlight>
                  <a:srgbClr val="FFFF00"/>
                </a:highlight>
                <a:latin typeface="Arial" panose="020B0604020202020204" pitchFamily="34" charset="0"/>
                <a:cs typeface="Arial" panose="020B0604020202020204" pitchFamily="34" charset="0"/>
              </a:rPr>
              <a:t>r </a:t>
            </a:r>
            <a:r>
              <a:rPr lang="es-AR" dirty="0">
                <a:highlight>
                  <a:srgbClr val="FFFF00"/>
                </a:highlight>
                <a:latin typeface="Arial" panose="020B0604020202020204" pitchFamily="34" charset="0"/>
                <a:cs typeface="Arial" panose="020B0604020202020204" pitchFamily="34" charset="0"/>
              </a:rPr>
              <a:t>= </a:t>
            </a:r>
            <a:r>
              <a:rPr lang="es-AR" i="1" dirty="0">
                <a:highlight>
                  <a:srgbClr val="FFFF00"/>
                </a:highlight>
                <a:latin typeface="Arial" panose="020B0604020202020204" pitchFamily="34" charset="0"/>
                <a:cs typeface="Arial" panose="020B0604020202020204" pitchFamily="34" charset="0"/>
              </a:rPr>
              <a:t>R</a:t>
            </a:r>
            <a:r>
              <a:rPr lang="es-AR" dirty="0">
                <a:highlight>
                  <a:srgbClr val="FFFF00"/>
                </a:highlight>
                <a:latin typeface="Arial" panose="020B0604020202020204" pitchFamily="34" charset="0"/>
                <a:cs typeface="Arial" panose="020B0604020202020204" pitchFamily="34" charset="0"/>
              </a:rPr>
              <a:t>) = 0, </a:t>
            </a:r>
          </a:p>
          <a:p>
            <a:pPr algn="r"/>
            <a:r>
              <a:rPr lang="es-AR" dirty="0">
                <a:latin typeface="Arial" panose="020B0604020202020204" pitchFamily="34" charset="0"/>
                <a:cs typeface="Arial" panose="020B0604020202020204" pitchFamily="34" charset="0"/>
              </a:rPr>
              <a:t>se tiene un flujo de perfil de velocidad parabólico</a:t>
            </a:r>
          </a:p>
          <a:p>
            <a:pPr algn="r"/>
            <a:r>
              <a:rPr lang="es-AR" sz="2800" dirty="0">
                <a:solidFill>
                  <a:srgbClr val="0000FF"/>
                </a:solidFill>
                <a:latin typeface="Arial" panose="020B0604020202020204" pitchFamily="34" charset="0"/>
                <a:cs typeface="Arial" panose="020B0604020202020204" pitchFamily="34" charset="0"/>
              </a:rPr>
              <a:t>Flujo de </a:t>
            </a:r>
            <a:r>
              <a:rPr lang="es-AR" sz="2800" dirty="0" err="1">
                <a:solidFill>
                  <a:srgbClr val="0000FF"/>
                </a:solidFill>
                <a:latin typeface="Arial" panose="020B0604020202020204" pitchFamily="34" charset="0"/>
                <a:cs typeface="Arial" panose="020B0604020202020204" pitchFamily="34" charset="0"/>
              </a:rPr>
              <a:t>Poiseuille</a:t>
            </a:r>
            <a:endParaRPr lang="es-AR" sz="2800" dirty="0">
              <a:solidFill>
                <a:srgbClr val="0000FF"/>
              </a:solidFill>
              <a:latin typeface="Arial" panose="020B0604020202020204" pitchFamily="34" charset="0"/>
              <a:cs typeface="Arial" panose="020B0604020202020204" pitchFamily="34" charset="0"/>
            </a:endParaRPr>
          </a:p>
        </p:txBody>
      </p:sp>
      <p:sp>
        <p:nvSpPr>
          <p:cNvPr id="8" name="Rectángulo 7"/>
          <p:cNvSpPr/>
          <p:nvPr/>
        </p:nvSpPr>
        <p:spPr>
          <a:xfrm>
            <a:off x="2101516" y="5536223"/>
            <a:ext cx="4572000" cy="369332"/>
          </a:xfrm>
          <a:prstGeom prst="rect">
            <a:avLst/>
          </a:prstGeom>
        </p:spPr>
        <p:txBody>
          <a:bodyPr>
            <a:spAutoFit/>
          </a:bodyPr>
          <a:lstStyle/>
          <a:p>
            <a:pPr algn="ctr"/>
            <a:r>
              <a:rPr lang="en-US" dirty="0">
                <a:solidFill>
                  <a:srgbClr val="FF0000"/>
                </a:solidFill>
                <a:highlight>
                  <a:srgbClr val="FFFF00"/>
                </a:highlight>
                <a:latin typeface="Arial" panose="020B0604020202020204" pitchFamily="34" charset="0"/>
                <a:cs typeface="Arial" panose="020B0604020202020204" pitchFamily="34" charset="0"/>
              </a:rPr>
              <a:t>r =  </a:t>
            </a:r>
            <a:r>
              <a:rPr lang="en-US" dirty="0" err="1">
                <a:solidFill>
                  <a:srgbClr val="FF0000"/>
                </a:solidFill>
                <a:highlight>
                  <a:srgbClr val="FFFF00"/>
                </a:highlight>
                <a:latin typeface="Arial" panose="020B0604020202020204" pitchFamily="34" charset="0"/>
                <a:cs typeface="Arial" panose="020B0604020202020204" pitchFamily="34" charset="0"/>
              </a:rPr>
              <a:t>distancia</a:t>
            </a:r>
            <a:r>
              <a:rPr lang="en-US" dirty="0">
                <a:solidFill>
                  <a:srgbClr val="FF0000"/>
                </a:solidFill>
                <a:highlight>
                  <a:srgbClr val="FFFF00"/>
                </a:highlight>
                <a:latin typeface="Arial" panose="020B0604020202020204" pitchFamily="34" charset="0"/>
                <a:cs typeface="Arial" panose="020B0604020202020204" pitchFamily="34" charset="0"/>
              </a:rPr>
              <a:t> al </a:t>
            </a:r>
            <a:r>
              <a:rPr lang="en-US" dirty="0" err="1">
                <a:solidFill>
                  <a:srgbClr val="FF0000"/>
                </a:solidFill>
                <a:highlight>
                  <a:srgbClr val="FFFF00"/>
                </a:highlight>
                <a:latin typeface="Arial" panose="020B0604020202020204" pitchFamily="34" charset="0"/>
                <a:cs typeface="Arial" panose="020B0604020202020204" pitchFamily="34" charset="0"/>
              </a:rPr>
              <a:t>centro</a:t>
            </a:r>
            <a:r>
              <a:rPr lang="en-US" dirty="0">
                <a:solidFill>
                  <a:srgbClr val="FF0000"/>
                </a:solidFill>
                <a:highlight>
                  <a:srgbClr val="FFFF00"/>
                </a:highlight>
                <a:latin typeface="Arial" panose="020B0604020202020204" pitchFamily="34" charset="0"/>
                <a:cs typeface="Arial" panose="020B0604020202020204" pitchFamily="34" charset="0"/>
              </a:rPr>
              <a:t> del canal</a:t>
            </a:r>
            <a:endParaRPr lang="es-AR" dirty="0">
              <a:solidFill>
                <a:srgbClr val="FF0000"/>
              </a:solidFill>
              <a:highlight>
                <a:srgbClr val="FFFF00"/>
              </a:highlight>
              <a:latin typeface="Arial" panose="020B0604020202020204" pitchFamily="34" charset="0"/>
              <a:cs typeface="Arial" panose="020B0604020202020204" pitchFamily="34" charset="0"/>
            </a:endParaRPr>
          </a:p>
        </p:txBody>
      </p:sp>
      <p:grpSp>
        <p:nvGrpSpPr>
          <p:cNvPr id="13" name="Grupo 12">
            <a:extLst>
              <a:ext uri="{FF2B5EF4-FFF2-40B4-BE49-F238E27FC236}">
                <a16:creationId xmlns:a16="http://schemas.microsoft.com/office/drawing/2014/main" id="{6C4A9B36-1FD4-4D7A-A94D-85BD0F1C0492}"/>
              </a:ext>
            </a:extLst>
          </p:cNvPr>
          <p:cNvGrpSpPr/>
          <p:nvPr/>
        </p:nvGrpSpPr>
        <p:grpSpPr>
          <a:xfrm>
            <a:off x="4572000" y="4030616"/>
            <a:ext cx="3158289" cy="1172713"/>
            <a:chOff x="5696953" y="3104750"/>
            <a:chExt cx="3158289" cy="1172713"/>
          </a:xfrm>
        </p:grpSpPr>
        <p:pic>
          <p:nvPicPr>
            <p:cNvPr id="6" name="Imagen 5"/>
            <p:cNvPicPr>
              <a:picLocks noChangeAspect="1"/>
            </p:cNvPicPr>
            <p:nvPr/>
          </p:nvPicPr>
          <p:blipFill rotWithShape="1">
            <a:blip r:embed="rId3"/>
            <a:srcRect r="9481"/>
            <a:stretch/>
          </p:blipFill>
          <p:spPr>
            <a:xfrm>
              <a:off x="5805238" y="3221614"/>
              <a:ext cx="2929689" cy="997418"/>
            </a:xfrm>
            <a:prstGeom prst="rect">
              <a:avLst/>
            </a:prstGeom>
          </p:spPr>
        </p:pic>
        <p:sp>
          <p:nvSpPr>
            <p:cNvPr id="9" name="Rectángulo 8"/>
            <p:cNvSpPr/>
            <p:nvPr/>
          </p:nvSpPr>
          <p:spPr>
            <a:xfrm>
              <a:off x="5696953" y="3104750"/>
              <a:ext cx="3158289" cy="117271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10" name="Rectángulo 9"/>
          <p:cNvSpPr/>
          <p:nvPr/>
        </p:nvSpPr>
        <p:spPr>
          <a:xfrm>
            <a:off x="2286000" y="5890703"/>
            <a:ext cx="4572000" cy="830997"/>
          </a:xfrm>
          <a:prstGeom prst="rect">
            <a:avLst/>
          </a:prstGeom>
        </p:spPr>
        <p:txBody>
          <a:bodyPr>
            <a:spAutoFit/>
          </a:bodyPr>
          <a:lstStyle/>
          <a:p>
            <a:r>
              <a:rPr lang="en-US" sz="1200" dirty="0">
                <a:latin typeface="Arial" panose="020B0604020202020204" pitchFamily="34" charset="0"/>
                <a:cs typeface="Arial" panose="020B0604020202020204" pitchFamily="34" charset="0"/>
              </a:rPr>
              <a:t>The velocity varies across the channel, and this can have a significant effect on the resolving power of separation methods . The average velocity over the cross-section of the channel is nevertheless of the order of </a:t>
            </a:r>
            <a:r>
              <a:rPr lang="en-US" sz="1200" i="1" dirty="0" err="1">
                <a:latin typeface="Arial" panose="020B0604020202020204" pitchFamily="34" charset="0"/>
                <a:cs typeface="Arial" panose="020B0604020202020204" pitchFamily="34" charset="0"/>
              </a:rPr>
              <a:t>vz</a:t>
            </a:r>
            <a:r>
              <a:rPr lang="en-US" sz="1200" i="1" dirty="0">
                <a:latin typeface="Arial" panose="020B0604020202020204" pitchFamily="34" charset="0"/>
                <a:cs typeface="Arial" panose="020B0604020202020204" pitchFamily="34" charset="0"/>
              </a:rPr>
              <a:t> ≈ </a:t>
            </a:r>
            <a:r>
              <a:rPr lang="en-US" sz="1200" dirty="0">
                <a:latin typeface="Arial" panose="020B0604020202020204" pitchFamily="34" charset="0"/>
                <a:cs typeface="Arial" panose="020B0604020202020204" pitchFamily="34" charset="0"/>
              </a:rPr>
              <a:t>(Δ</a:t>
            </a:r>
            <a:r>
              <a:rPr lang="en-US" sz="1200" i="1" dirty="0">
                <a:latin typeface="Arial" panose="020B0604020202020204" pitchFamily="34" charset="0"/>
                <a:cs typeface="Arial" panose="020B0604020202020204" pitchFamily="34" charset="0"/>
              </a:rPr>
              <a:t>P/</a:t>
            </a:r>
            <a:r>
              <a:rPr lang="en-US" sz="1200" i="1" dirty="0" err="1">
                <a:latin typeface="Arial" panose="020B0604020202020204" pitchFamily="34" charset="0"/>
                <a:cs typeface="Arial" panose="020B0604020202020204" pitchFamily="34" charset="0"/>
              </a:rPr>
              <a:t>ηl</a:t>
            </a:r>
            <a:r>
              <a:rPr lang="en-US" sz="1200" dirty="0">
                <a:latin typeface="Arial" panose="020B0604020202020204" pitchFamily="34" charset="0"/>
                <a:cs typeface="Arial" panose="020B0604020202020204" pitchFamily="34" charset="0"/>
              </a:rPr>
              <a:t>)</a:t>
            </a:r>
            <a:r>
              <a:rPr lang="en-US" sz="1200" i="1" dirty="0">
                <a:latin typeface="Arial" panose="020B0604020202020204" pitchFamily="34" charset="0"/>
                <a:cs typeface="Arial" panose="020B0604020202020204" pitchFamily="34" charset="0"/>
              </a:rPr>
              <a:t>R</a:t>
            </a:r>
            <a:r>
              <a:rPr lang="en-US" sz="1200" dirty="0">
                <a:latin typeface="Arial" panose="020B0604020202020204" pitchFamily="34" charset="0"/>
                <a:cs typeface="Arial" panose="020B0604020202020204" pitchFamily="34" charset="0"/>
              </a:rPr>
              <a:t>2.</a:t>
            </a:r>
            <a:endParaRPr lang="es-AR" sz="1200"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A202CABC-D1C5-4EC7-98DB-BA9D154E0C54}"/>
              </a:ext>
            </a:extLst>
          </p:cNvPr>
          <p:cNvSpPr txBox="1"/>
          <p:nvPr/>
        </p:nvSpPr>
        <p:spPr>
          <a:xfrm>
            <a:off x="0" y="45033"/>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r>
              <a:rPr lang="es-AR" sz="2800" dirty="0">
                <a:solidFill>
                  <a:srgbClr val="0000FF"/>
                </a:solidFill>
                <a:latin typeface="Arial" panose="020B0604020202020204" pitchFamily="34" charset="0"/>
                <a:cs typeface="Arial" panose="020B0604020202020204" pitchFamily="34" charset="0"/>
              </a:rPr>
              <a:t>: flujos laminares</a:t>
            </a:r>
          </a:p>
        </p:txBody>
      </p:sp>
    </p:spTree>
    <p:extLst>
      <p:ext uri="{BB962C8B-B14F-4D97-AF65-F5344CB8AC3E}">
        <p14:creationId xmlns:p14="http://schemas.microsoft.com/office/powerpoint/2010/main" val="203611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34E3AB4-CBEA-4F9D-890E-5CBB1B78496C}"/>
              </a:ext>
            </a:extLst>
          </p:cNvPr>
          <p:cNvPicPr>
            <a:picLocks noChangeAspect="1"/>
          </p:cNvPicPr>
          <p:nvPr/>
        </p:nvPicPr>
        <p:blipFill rotWithShape="1">
          <a:blip r:embed="rId2"/>
          <a:srcRect l="5813" t="19690" r="3024"/>
          <a:stretch/>
        </p:blipFill>
        <p:spPr>
          <a:xfrm>
            <a:off x="-25540" y="799574"/>
            <a:ext cx="9169540" cy="6058426"/>
          </a:xfrm>
          <a:prstGeom prst="rect">
            <a:avLst/>
          </a:prstGeom>
        </p:spPr>
      </p:pic>
      <p:sp>
        <p:nvSpPr>
          <p:cNvPr id="6" name="CuadroTexto 5">
            <a:extLst>
              <a:ext uri="{FF2B5EF4-FFF2-40B4-BE49-F238E27FC236}">
                <a16:creationId xmlns:a16="http://schemas.microsoft.com/office/drawing/2014/main" id="{88B128DF-A379-4122-A064-E07F13850F8B}"/>
              </a:ext>
            </a:extLst>
          </p:cNvPr>
          <p:cNvSpPr txBox="1"/>
          <p:nvPr/>
        </p:nvSpPr>
        <p:spPr>
          <a:xfrm>
            <a:off x="0" y="45033"/>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604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49F2DBC-3EB8-44E1-B96B-E40144AC7763}"/>
              </a:ext>
            </a:extLst>
          </p:cNvPr>
          <p:cNvPicPr>
            <a:picLocks noChangeAspect="1"/>
          </p:cNvPicPr>
          <p:nvPr/>
        </p:nvPicPr>
        <p:blipFill>
          <a:blip r:embed="rId2"/>
          <a:stretch>
            <a:fillRect/>
          </a:stretch>
        </p:blipFill>
        <p:spPr>
          <a:xfrm>
            <a:off x="502241" y="2836627"/>
            <a:ext cx="2828557" cy="1863656"/>
          </a:xfrm>
          <a:prstGeom prst="rect">
            <a:avLst/>
          </a:prstGeom>
        </p:spPr>
      </p:pic>
      <p:sp>
        <p:nvSpPr>
          <p:cNvPr id="5" name="Rectángulo 4">
            <a:extLst>
              <a:ext uri="{FF2B5EF4-FFF2-40B4-BE49-F238E27FC236}">
                <a16:creationId xmlns:a16="http://schemas.microsoft.com/office/drawing/2014/main" id="{5B7432FD-AF4D-438E-9C04-346A779FA8E2}"/>
              </a:ext>
            </a:extLst>
          </p:cNvPr>
          <p:cNvSpPr/>
          <p:nvPr/>
        </p:nvSpPr>
        <p:spPr>
          <a:xfrm>
            <a:off x="3312968" y="2442704"/>
            <a:ext cx="5268685" cy="1200329"/>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Condiciones de contorno: Perfil de velocidad parabólico observado para un fluido a bajo numero de Reynolds en un canal cilíndrico sujeto a una diferencia de presión Δ</a:t>
            </a:r>
            <a:r>
              <a:rPr lang="es-AR" i="1" dirty="0">
                <a:latin typeface="Arial" panose="020B0604020202020204" pitchFamily="34" charset="0"/>
                <a:cs typeface="Arial" panose="020B0604020202020204" pitchFamily="34" charset="0"/>
              </a:rPr>
              <a:t>P </a:t>
            </a:r>
            <a:r>
              <a:rPr lang="es-AR" dirty="0">
                <a:latin typeface="Arial" panose="020B0604020202020204" pitchFamily="34" charset="0"/>
                <a:cs typeface="Arial" panose="020B0604020202020204" pitchFamily="34" charset="0"/>
              </a:rPr>
              <a:t>= </a:t>
            </a:r>
            <a:r>
              <a:rPr lang="es-AR" i="1" dirty="0">
                <a:latin typeface="Arial" panose="020B0604020202020204" pitchFamily="34" charset="0"/>
                <a:cs typeface="Arial" panose="020B0604020202020204" pitchFamily="34" charset="0"/>
              </a:rPr>
              <a:t>P</a:t>
            </a:r>
            <a:r>
              <a:rPr lang="es-AR" sz="800" dirty="0">
                <a:latin typeface="Arial" panose="020B0604020202020204" pitchFamily="34" charset="0"/>
                <a:cs typeface="Arial" panose="020B0604020202020204" pitchFamily="34" charset="0"/>
              </a:rPr>
              <a:t>+</a:t>
            </a:r>
            <a:r>
              <a:rPr lang="es-AR" i="1" dirty="0">
                <a:latin typeface="Arial" panose="020B0604020202020204" pitchFamily="34" charset="0"/>
                <a:cs typeface="Arial" panose="020B0604020202020204" pitchFamily="34" charset="0"/>
              </a:rPr>
              <a:t>−P</a:t>
            </a:r>
            <a:r>
              <a:rPr lang="es-AR" sz="800" i="1" dirty="0">
                <a:latin typeface="Arial" panose="020B0604020202020204" pitchFamily="34" charset="0"/>
                <a:cs typeface="Arial" panose="020B0604020202020204" pitchFamily="34" charset="0"/>
              </a:rPr>
              <a:t>−</a:t>
            </a:r>
            <a:endParaRPr lang="es-AR"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FB901E17-D98A-4D0E-B4E3-8A2008E1BD5E}"/>
              </a:ext>
            </a:extLst>
          </p:cNvPr>
          <p:cNvSpPr/>
          <p:nvPr/>
        </p:nvSpPr>
        <p:spPr>
          <a:xfrm>
            <a:off x="427583" y="4751548"/>
            <a:ext cx="8288831" cy="1200329"/>
          </a:xfrm>
          <a:prstGeom prst="rect">
            <a:avLst/>
          </a:prstGeom>
        </p:spPr>
        <p:txBody>
          <a:bodyPr wrap="square">
            <a:spAutoFit/>
          </a:bodyPr>
          <a:lstStyle/>
          <a:p>
            <a:r>
              <a:rPr lang="es-AR" dirty="0">
                <a:solidFill>
                  <a:srgbClr val="131413"/>
                </a:solidFill>
                <a:latin typeface="Arial" panose="020B0604020202020204" pitchFamily="34" charset="0"/>
                <a:cs typeface="Arial" panose="020B0604020202020204" pitchFamily="34" charset="0"/>
              </a:rPr>
              <a:t>Para un fluido viscoso:</a:t>
            </a:r>
          </a:p>
          <a:p>
            <a:r>
              <a:rPr lang="es-AR" dirty="0">
                <a:solidFill>
                  <a:srgbClr val="131413"/>
                </a:solidFill>
                <a:latin typeface="Arial" panose="020B0604020202020204" pitchFamily="34" charset="0"/>
                <a:cs typeface="Arial" panose="020B0604020202020204" pitchFamily="34" charset="0"/>
              </a:rPr>
              <a:t>- velocidad 0 en la interfase solida </a:t>
            </a:r>
            <a:r>
              <a:rPr lang="es-AR" dirty="0">
                <a:solidFill>
                  <a:srgbClr val="000000"/>
                </a:solidFill>
                <a:latin typeface="Arial" panose="020B0604020202020204" pitchFamily="34" charset="0"/>
                <a:cs typeface="Arial" panose="020B0604020202020204" pitchFamily="34" charset="0"/>
              </a:rPr>
              <a:t>(no </a:t>
            </a:r>
            <a:r>
              <a:rPr lang="es-AR" dirty="0" err="1">
                <a:solidFill>
                  <a:srgbClr val="000000"/>
                </a:solidFill>
                <a:latin typeface="Arial" panose="020B0604020202020204" pitchFamily="34" charset="0"/>
                <a:cs typeface="Arial" panose="020B0604020202020204" pitchFamily="34" charset="0"/>
              </a:rPr>
              <a:t>slipping</a:t>
            </a:r>
            <a:r>
              <a:rPr lang="es-AR" dirty="0">
                <a:solidFill>
                  <a:srgbClr val="000000"/>
                </a:solidFill>
                <a:latin typeface="Arial" panose="020B0604020202020204" pitchFamily="34" charset="0"/>
                <a:cs typeface="Arial" panose="020B0604020202020204" pitchFamily="34" charset="0"/>
              </a:rPr>
              <a:t>)</a:t>
            </a:r>
          </a:p>
          <a:p>
            <a:r>
              <a:rPr lang="es-AR" dirty="0">
                <a:solidFill>
                  <a:srgbClr val="000000"/>
                </a:solidFill>
                <a:latin typeface="Arial" panose="020B0604020202020204" pitchFamily="34" charset="0"/>
                <a:cs typeface="Arial" panose="020B0604020202020204" pitchFamily="34" charset="0"/>
              </a:rPr>
              <a:t>-continuidad de </a:t>
            </a:r>
            <a:r>
              <a:rPr lang="es-AR" dirty="0" err="1">
                <a:solidFill>
                  <a:srgbClr val="000000"/>
                </a:solidFill>
                <a:latin typeface="Arial" panose="020B0604020202020204" pitchFamily="34" charset="0"/>
                <a:cs typeface="Arial" panose="020B0604020202020204" pitchFamily="34" charset="0"/>
              </a:rPr>
              <a:t>estres</a:t>
            </a:r>
            <a:r>
              <a:rPr lang="es-AR" dirty="0">
                <a:solidFill>
                  <a:srgbClr val="000000"/>
                </a:solidFill>
                <a:latin typeface="Arial" panose="020B0604020202020204" pitchFamily="34" charset="0"/>
                <a:cs typeface="Arial" panose="020B0604020202020204" pitchFamily="34" charset="0"/>
              </a:rPr>
              <a:t> tangencial y normal en la interfase entre dos fluidos 1 y 2 :</a:t>
            </a:r>
            <a:endParaRPr lang="es-AR" dirty="0">
              <a:latin typeface="Arial" panose="020B0604020202020204" pitchFamily="34" charset="0"/>
              <a:cs typeface="Arial" panose="020B0604020202020204" pitchFamily="34" charset="0"/>
            </a:endParaRPr>
          </a:p>
        </p:txBody>
      </p:sp>
      <p:sp>
        <p:nvSpPr>
          <p:cNvPr id="16" name="Rectángulo 15">
            <a:extLst>
              <a:ext uri="{FF2B5EF4-FFF2-40B4-BE49-F238E27FC236}">
                <a16:creationId xmlns:a16="http://schemas.microsoft.com/office/drawing/2014/main" id="{7D83ED2C-A343-4236-A88C-9D6EE375C92A}"/>
              </a:ext>
            </a:extLst>
          </p:cNvPr>
          <p:cNvSpPr/>
          <p:nvPr/>
        </p:nvSpPr>
        <p:spPr>
          <a:xfrm>
            <a:off x="292822" y="461332"/>
            <a:ext cx="8288831" cy="2185214"/>
          </a:xfrm>
          <a:prstGeom prst="rect">
            <a:avLst/>
          </a:prstGeom>
        </p:spPr>
        <p:txBody>
          <a:bodyPr wrap="square">
            <a:spAutoFit/>
          </a:bodyPr>
          <a:lstStyle/>
          <a:p>
            <a:pPr algn="just"/>
            <a:r>
              <a:rPr lang="es-AR" sz="2800" b="1" dirty="0">
                <a:latin typeface="Arial" panose="020B0604020202020204" pitchFamily="34" charset="0"/>
                <a:cs typeface="Arial" panose="020B0604020202020204" pitchFamily="34" charset="0"/>
              </a:rPr>
              <a:t>Flujo por presión</a:t>
            </a:r>
            <a:r>
              <a:rPr lang="es-AR" dirty="0">
                <a:latin typeface="Times New Roman" panose="02020603050405020304" pitchFamily="18" charset="0"/>
              </a:rPr>
              <a:t>: el fluido es impulsado a través del </a:t>
            </a:r>
            <a:r>
              <a:rPr lang="es-AR" dirty="0" err="1">
                <a:latin typeface="Times New Roman" panose="02020603050405020304" pitchFamily="18" charset="0"/>
              </a:rPr>
              <a:t>microdispositivo</a:t>
            </a:r>
            <a:r>
              <a:rPr lang="es-AR" dirty="0">
                <a:latin typeface="Times New Roman" panose="02020603050405020304" pitchFamily="18" charset="0"/>
              </a:rPr>
              <a:t> mediante bombas de desplazamiento positivo, como las bombas de jeringa. El emplear estas bombas produce un perfil de velocidad parabólico en el </a:t>
            </a:r>
            <a:r>
              <a:rPr lang="es-AR" dirty="0" err="1">
                <a:latin typeface="Times New Roman" panose="02020603050405020304" pitchFamily="18" charset="0"/>
              </a:rPr>
              <a:t>microcanal</a:t>
            </a:r>
            <a:r>
              <a:rPr lang="es-AR" dirty="0">
                <a:latin typeface="Times New Roman" panose="02020603050405020304" pitchFamily="18" charset="0"/>
              </a:rPr>
              <a:t>, lo que tiene un efecto significativo en la distribución de partículas que son transportadas dentro del </a:t>
            </a:r>
            <a:r>
              <a:rPr lang="es-AR" dirty="0" err="1">
                <a:latin typeface="Times New Roman" panose="02020603050405020304" pitchFamily="18" charset="0"/>
              </a:rPr>
              <a:t>microcanal</a:t>
            </a:r>
            <a:r>
              <a:rPr lang="es-AR" dirty="0">
                <a:latin typeface="Times New Roman" panose="02020603050405020304" pitchFamily="18" charset="0"/>
              </a:rPr>
              <a:t>. El flujo por presión puede ser relativamente económico y reproducible para el bombeo de fluidos en </a:t>
            </a:r>
            <a:r>
              <a:rPr lang="es-AR" dirty="0" err="1">
                <a:latin typeface="Times New Roman" panose="02020603050405020304" pitchFamily="18" charset="0"/>
              </a:rPr>
              <a:t>microdispositivos</a:t>
            </a:r>
            <a:r>
              <a:rPr lang="es-AR" dirty="0">
                <a:latin typeface="Times New Roman" panose="02020603050405020304" pitchFamily="18" charset="0"/>
              </a:rPr>
              <a:t>, además esta opción es cada día más accesible debido a los avances en el desarrollo de micro-bombas</a:t>
            </a:r>
            <a:endParaRPr lang="es-AR" dirty="0"/>
          </a:p>
        </p:txBody>
      </p:sp>
      <p:sp>
        <p:nvSpPr>
          <p:cNvPr id="17" name="CuadroTexto 16">
            <a:extLst>
              <a:ext uri="{FF2B5EF4-FFF2-40B4-BE49-F238E27FC236}">
                <a16:creationId xmlns:a16="http://schemas.microsoft.com/office/drawing/2014/main" id="{B4CE3F54-3FAC-4D30-9D47-E618BA50F87C}"/>
              </a:ext>
            </a:extLst>
          </p:cNvPr>
          <p:cNvSpPr txBox="1"/>
          <p:nvPr/>
        </p:nvSpPr>
        <p:spPr>
          <a:xfrm>
            <a:off x="0" y="-3738"/>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r>
              <a:rPr lang="es-AR" sz="2800" dirty="0">
                <a:solidFill>
                  <a:srgbClr val="0000FF"/>
                </a:solidFill>
                <a:latin typeface="Arial" panose="020B0604020202020204" pitchFamily="34" charset="0"/>
                <a:cs typeface="Arial" panose="020B0604020202020204" pitchFamily="34" charset="0"/>
              </a:rPr>
              <a:t>: </a:t>
            </a:r>
            <a:r>
              <a:rPr lang="es-AR" sz="2800" b="1" dirty="0">
                <a:solidFill>
                  <a:srgbClr val="0000FF"/>
                </a:solidFill>
                <a:latin typeface="Arial" panose="020B0604020202020204" pitchFamily="34" charset="0"/>
                <a:cs typeface="Arial" panose="020B0604020202020204" pitchFamily="34" charset="0"/>
              </a:rPr>
              <a:t>flujo de Poiseuille</a:t>
            </a:r>
          </a:p>
        </p:txBody>
      </p:sp>
      <p:grpSp>
        <p:nvGrpSpPr>
          <p:cNvPr id="10" name="Grupo 9">
            <a:extLst>
              <a:ext uri="{FF2B5EF4-FFF2-40B4-BE49-F238E27FC236}">
                <a16:creationId xmlns:a16="http://schemas.microsoft.com/office/drawing/2014/main" id="{A089DA7E-01C1-49A0-83EE-5AD3A3988DA1}"/>
              </a:ext>
            </a:extLst>
          </p:cNvPr>
          <p:cNvGrpSpPr/>
          <p:nvPr/>
        </p:nvGrpSpPr>
        <p:grpSpPr>
          <a:xfrm>
            <a:off x="666051" y="5589713"/>
            <a:ext cx="7811895" cy="1107996"/>
            <a:chOff x="406447" y="5572469"/>
            <a:chExt cx="7811895" cy="1107996"/>
          </a:xfrm>
        </p:grpSpPr>
        <p:sp>
          <p:nvSpPr>
            <p:cNvPr id="9" name="Rectángulo 8">
              <a:extLst>
                <a:ext uri="{FF2B5EF4-FFF2-40B4-BE49-F238E27FC236}">
                  <a16:creationId xmlns:a16="http://schemas.microsoft.com/office/drawing/2014/main" id="{F0EBA400-E482-4EA5-AFA3-BE812C14A3BB}"/>
                </a:ext>
              </a:extLst>
            </p:cNvPr>
            <p:cNvSpPr/>
            <p:nvPr/>
          </p:nvSpPr>
          <p:spPr>
            <a:xfrm>
              <a:off x="4780547" y="5572469"/>
              <a:ext cx="3437795" cy="1107996"/>
            </a:xfrm>
            <a:prstGeom prst="rect">
              <a:avLst/>
            </a:prstGeom>
          </p:spPr>
          <p:txBody>
            <a:bodyPr wrap="square">
              <a:spAutoFit/>
            </a:bodyPr>
            <a:lstStyle/>
            <a:p>
              <a:r>
                <a:rPr lang="es-AR" dirty="0">
                  <a:solidFill>
                    <a:srgbClr val="FF0000"/>
                  </a:solidFill>
                  <a:latin typeface="Arial" panose="020B0604020202020204" pitchFamily="34" charset="0"/>
                  <a:cs typeface="Arial" panose="020B0604020202020204" pitchFamily="34" charset="0"/>
                </a:rPr>
                <a:t>Laplace </a:t>
              </a:r>
              <a:r>
                <a:rPr lang="es-AR" dirty="0" err="1">
                  <a:solidFill>
                    <a:srgbClr val="FF0000"/>
                  </a:solidFill>
                  <a:latin typeface="Arial" panose="020B0604020202020204" pitchFamily="34" charset="0"/>
                  <a:cs typeface="Arial" panose="020B0604020202020204" pitchFamily="34" charset="0"/>
                </a:rPr>
                <a:t>law</a:t>
              </a:r>
              <a:r>
                <a:rPr lang="es-AR" dirty="0">
                  <a:solidFill>
                    <a:srgbClr val="FF0000"/>
                  </a:solidFill>
                  <a:latin typeface="Arial" panose="020B0604020202020204" pitchFamily="34" charset="0"/>
                  <a:cs typeface="Arial" panose="020B0604020202020204" pitchFamily="34" charset="0"/>
                </a:rPr>
                <a:t>, </a:t>
              </a:r>
              <a:r>
                <a:rPr lang="es-AR" sz="1200" dirty="0" err="1">
                  <a:solidFill>
                    <a:srgbClr val="FF0000"/>
                  </a:solidFill>
                  <a:latin typeface="Arial" panose="020B0604020202020204" pitchFamily="34" charset="0"/>
                  <a:cs typeface="Arial" panose="020B0604020202020204" pitchFamily="34" charset="0"/>
                </a:rPr>
                <a:t>is</a:t>
              </a:r>
              <a:r>
                <a:rPr lang="es-AR" sz="1200" dirty="0">
                  <a:solidFill>
                    <a:srgbClr val="FF0000"/>
                  </a:solidFill>
                  <a:latin typeface="Arial" panose="020B0604020202020204" pitchFamily="34" charset="0"/>
                  <a:cs typeface="Arial" panose="020B0604020202020204" pitchFamily="34" charset="0"/>
                </a:rPr>
                <a:t> of </a:t>
              </a:r>
              <a:r>
                <a:rPr lang="en-US" sz="1200" dirty="0">
                  <a:solidFill>
                    <a:srgbClr val="FF0000"/>
                  </a:solidFill>
                  <a:latin typeface="Arial" panose="020B0604020202020204" pitchFamily="34" charset="0"/>
                  <a:cs typeface="Arial" panose="020B0604020202020204" pitchFamily="34" charset="0"/>
                </a:rPr>
                <a:t>particular importance in microfluidics. It is mainly responsible for the filling problems encountered when channels have very small dimensions (trapping </a:t>
              </a:r>
              <a:r>
                <a:rPr lang="es-AR" sz="1200" dirty="0">
                  <a:solidFill>
                    <a:srgbClr val="FF0000"/>
                  </a:solidFill>
                  <a:latin typeface="Arial" panose="020B0604020202020204" pitchFamily="34" charset="0"/>
                  <a:cs typeface="Arial" panose="020B0604020202020204" pitchFamily="34" charset="0"/>
                </a:rPr>
                <a:t>of air </a:t>
              </a:r>
              <a:r>
                <a:rPr lang="es-AR" sz="1200" dirty="0" err="1">
                  <a:solidFill>
                    <a:srgbClr val="FF0000"/>
                  </a:solidFill>
                  <a:latin typeface="Arial" panose="020B0604020202020204" pitchFamily="34" charset="0"/>
                  <a:cs typeface="Arial" panose="020B0604020202020204" pitchFamily="34" charset="0"/>
                </a:rPr>
                <a:t>bubbles</a:t>
              </a:r>
              <a:r>
                <a:rPr lang="es-AR" sz="1200" dirty="0">
                  <a:solidFill>
                    <a:srgbClr val="FF0000"/>
                  </a:solidFill>
                  <a:latin typeface="Arial" panose="020B0604020202020204" pitchFamily="34" charset="0"/>
                  <a:cs typeface="Arial" panose="020B0604020202020204" pitchFamily="34" charset="0"/>
                </a:rPr>
                <a:t>).</a:t>
              </a:r>
            </a:p>
          </p:txBody>
        </p:sp>
        <p:grpSp>
          <p:nvGrpSpPr>
            <p:cNvPr id="19" name="Grupo 18">
              <a:extLst>
                <a:ext uri="{FF2B5EF4-FFF2-40B4-BE49-F238E27FC236}">
                  <a16:creationId xmlns:a16="http://schemas.microsoft.com/office/drawing/2014/main" id="{37198AC6-4C3E-482D-89E1-205646A4C040}"/>
                </a:ext>
              </a:extLst>
            </p:cNvPr>
            <p:cNvGrpSpPr/>
            <p:nvPr/>
          </p:nvGrpSpPr>
          <p:grpSpPr>
            <a:xfrm>
              <a:off x="406447" y="5634695"/>
              <a:ext cx="4374100" cy="983544"/>
              <a:chOff x="406447" y="5634695"/>
              <a:chExt cx="4374100" cy="983544"/>
            </a:xfrm>
          </p:grpSpPr>
          <p:pic>
            <p:nvPicPr>
              <p:cNvPr id="7" name="Imagen 6">
                <a:extLst>
                  <a:ext uri="{FF2B5EF4-FFF2-40B4-BE49-F238E27FC236}">
                    <a16:creationId xmlns:a16="http://schemas.microsoft.com/office/drawing/2014/main" id="{84D6631E-BCAC-4975-ADC9-7331DF23A05C}"/>
                  </a:ext>
                </a:extLst>
              </p:cNvPr>
              <p:cNvPicPr>
                <a:picLocks noChangeAspect="1"/>
              </p:cNvPicPr>
              <p:nvPr/>
            </p:nvPicPr>
            <p:blipFill>
              <a:blip r:embed="rId3"/>
              <a:stretch>
                <a:fillRect/>
              </a:stretch>
            </p:blipFill>
            <p:spPr>
              <a:xfrm>
                <a:off x="2577505" y="5787011"/>
                <a:ext cx="1994495" cy="768984"/>
              </a:xfrm>
              <a:prstGeom prst="rect">
                <a:avLst/>
              </a:prstGeom>
            </p:spPr>
          </p:pic>
          <p:sp>
            <p:nvSpPr>
              <p:cNvPr id="8" name="Rectángulo 7">
                <a:extLst>
                  <a:ext uri="{FF2B5EF4-FFF2-40B4-BE49-F238E27FC236}">
                    <a16:creationId xmlns:a16="http://schemas.microsoft.com/office/drawing/2014/main" id="{BF12E253-EB5B-44DA-ACAA-2A3359923010}"/>
                  </a:ext>
                </a:extLst>
              </p:cNvPr>
              <p:cNvSpPr/>
              <p:nvPr/>
            </p:nvSpPr>
            <p:spPr>
              <a:xfrm>
                <a:off x="406447" y="5634695"/>
                <a:ext cx="2083821" cy="923330"/>
              </a:xfrm>
              <a:prstGeom prst="rect">
                <a:avLst/>
              </a:prstGeom>
            </p:spPr>
            <p:txBody>
              <a:bodyPr wrap="square">
                <a:spAutoFit/>
              </a:bodyPr>
              <a:lstStyle/>
              <a:p>
                <a:r>
                  <a:rPr lang="es-AR" dirty="0" err="1">
                    <a:solidFill>
                      <a:srgbClr val="FF0000"/>
                    </a:solidFill>
                    <a:latin typeface="Arial" panose="020B0604020202020204" pitchFamily="34" charset="0"/>
                    <a:cs typeface="Arial" panose="020B0604020202020204" pitchFamily="34" charset="0"/>
                  </a:rPr>
                  <a:t>nanocanales</a:t>
                </a:r>
                <a:r>
                  <a:rPr lang="es-AR" dirty="0">
                    <a:solidFill>
                      <a:srgbClr val="FF0000"/>
                    </a:solidFill>
                    <a:latin typeface="Arial" panose="020B0604020202020204" pitchFamily="34" charset="0"/>
                    <a:cs typeface="Arial" panose="020B0604020202020204" pitchFamily="34" charset="0"/>
                  </a:rPr>
                  <a:t>: </a:t>
                </a:r>
                <a:r>
                  <a:rPr lang="es-AR" dirty="0" err="1">
                    <a:solidFill>
                      <a:srgbClr val="FF0000"/>
                    </a:solidFill>
                    <a:latin typeface="Arial" panose="020B0604020202020204" pitchFamily="34" charset="0"/>
                    <a:cs typeface="Arial" panose="020B0604020202020204" pitchFamily="34" charset="0"/>
                  </a:rPr>
                  <a:t>slipping</a:t>
                </a:r>
                <a:r>
                  <a:rPr lang="es-AR" dirty="0">
                    <a:solidFill>
                      <a:srgbClr val="FF0000"/>
                    </a:solidFill>
                    <a:latin typeface="Arial" panose="020B0604020202020204" pitchFamily="34" charset="0"/>
                    <a:cs typeface="Arial" panose="020B0604020202020204" pitchFamily="34" charset="0"/>
                  </a:rPr>
                  <a:t> no puede ignorarse </a:t>
                </a:r>
              </a:p>
            </p:txBody>
          </p:sp>
          <p:sp>
            <p:nvSpPr>
              <p:cNvPr id="18" name="Rectángulo 17">
                <a:extLst>
                  <a:ext uri="{FF2B5EF4-FFF2-40B4-BE49-F238E27FC236}">
                    <a16:creationId xmlns:a16="http://schemas.microsoft.com/office/drawing/2014/main" id="{F362D410-FF23-4FF0-BE24-F2F3585B9928}"/>
                  </a:ext>
                </a:extLst>
              </p:cNvPr>
              <p:cNvSpPr/>
              <p:nvPr/>
            </p:nvSpPr>
            <p:spPr>
              <a:xfrm>
                <a:off x="406447" y="5634695"/>
                <a:ext cx="4374100" cy="9835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sp>
        <p:nvSpPr>
          <p:cNvPr id="2" name="Rectángulo 1">
            <a:extLst>
              <a:ext uri="{FF2B5EF4-FFF2-40B4-BE49-F238E27FC236}">
                <a16:creationId xmlns:a16="http://schemas.microsoft.com/office/drawing/2014/main" id="{B0502534-C7E3-420A-B090-658041C090C4}"/>
              </a:ext>
            </a:extLst>
          </p:cNvPr>
          <p:cNvSpPr/>
          <p:nvPr/>
        </p:nvSpPr>
        <p:spPr>
          <a:xfrm>
            <a:off x="3426592" y="3574158"/>
            <a:ext cx="5551153" cy="1477328"/>
          </a:xfrm>
          <a:prstGeom prst="rect">
            <a:avLst/>
          </a:prstGeom>
          <a:ln w="38100">
            <a:solidFill>
              <a:srgbClr val="0000FF"/>
            </a:solidFill>
          </a:ln>
        </p:spPr>
        <p:txBody>
          <a:bodyPr wrap="square">
            <a:spAutoFit/>
          </a:bodyPr>
          <a:lstStyle/>
          <a:p>
            <a:pPr algn="just"/>
            <a:r>
              <a:rPr lang="en-US" dirty="0">
                <a:solidFill>
                  <a:srgbClr val="0000FF"/>
                </a:solidFill>
                <a:latin typeface="Arial" panose="020B0604020202020204" pitchFamily="34" charset="0"/>
                <a:cs typeface="Arial" panose="020B0604020202020204" pitchFamily="34" charset="0"/>
              </a:rPr>
              <a:t>The velocity varies across the channel, and this can have a significant effect on the resolving power of separation methods . The average velocity over the cross-section of the channel is nevertheless of the order of </a:t>
            </a:r>
            <a:endParaRPr lang="es-AR" dirty="0">
              <a:solidFill>
                <a:srgbClr val="0000FF"/>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E39B0B94-0CCB-4A7B-989B-A796C2CF1019}"/>
              </a:ext>
            </a:extLst>
          </p:cNvPr>
          <p:cNvPicPr>
            <a:picLocks noChangeAspect="1"/>
          </p:cNvPicPr>
          <p:nvPr/>
        </p:nvPicPr>
        <p:blipFill>
          <a:blip r:embed="rId4"/>
          <a:stretch>
            <a:fillRect/>
          </a:stretch>
        </p:blipFill>
        <p:spPr>
          <a:xfrm>
            <a:off x="4353156" y="4733435"/>
            <a:ext cx="1523069" cy="257837"/>
          </a:xfrm>
          <a:prstGeom prst="rect">
            <a:avLst/>
          </a:prstGeom>
        </p:spPr>
      </p:pic>
    </p:spTree>
    <p:extLst>
      <p:ext uri="{BB962C8B-B14F-4D97-AF65-F5344CB8AC3E}">
        <p14:creationId xmlns:p14="http://schemas.microsoft.com/office/powerpoint/2010/main" val="32570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2664" y="4230869"/>
            <a:ext cx="4251158" cy="2585323"/>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The experimenter is soon faced with the problem of a highly complex device occupying a </a:t>
            </a:r>
            <a:r>
              <a:rPr lang="en-US" b="1" dirty="0">
                <a:solidFill>
                  <a:srgbClr val="0000FF"/>
                </a:solidFill>
                <a:latin typeface="Arial" panose="020B0604020202020204" pitchFamily="34" charset="0"/>
                <a:cs typeface="Arial" panose="020B0604020202020204" pitchFamily="34" charset="0"/>
              </a:rPr>
              <a:t>very limited area (</a:t>
            </a:r>
            <a:r>
              <a:rPr lang="en-US" b="1" i="1" dirty="0">
                <a:solidFill>
                  <a:srgbClr val="0000FF"/>
                </a:solidFill>
                <a:latin typeface="Arial" panose="020B0604020202020204" pitchFamily="34" charset="0"/>
                <a:cs typeface="Arial" panose="020B0604020202020204" pitchFamily="34" charset="0"/>
              </a:rPr>
              <a:t>≈</a:t>
            </a:r>
            <a:r>
              <a:rPr lang="en-US" b="1" dirty="0">
                <a:solidFill>
                  <a:srgbClr val="0000FF"/>
                </a:solidFill>
                <a:latin typeface="Arial" panose="020B0604020202020204" pitchFamily="34" charset="0"/>
                <a:cs typeface="Arial" panose="020B0604020202020204" pitchFamily="34" charset="0"/>
              </a:rPr>
              <a:t>1 cm</a:t>
            </a:r>
            <a:r>
              <a:rPr lang="en-US" b="1" baseline="30000" dirty="0">
                <a:solidFill>
                  <a:srgbClr val="0000FF"/>
                </a:solidFill>
                <a:latin typeface="Arial" panose="020B0604020202020204" pitchFamily="34" charset="0"/>
                <a:cs typeface="Arial" panose="020B0604020202020204" pitchFamily="34" charset="0"/>
              </a:rPr>
              <a:t>2</a:t>
            </a:r>
            <a:r>
              <a:rPr lang="en-US" b="1" dirty="0">
                <a:solidFill>
                  <a:srgbClr val="0000FF"/>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but for which the control system imposing pressures or flow rates occupies an enormous volume (not forgetting the problems due to leakage owing to a large number of connections with the macroscopic world).</a:t>
            </a:r>
          </a:p>
        </p:txBody>
      </p:sp>
      <p:sp>
        <p:nvSpPr>
          <p:cNvPr id="3" name="CuadroTexto 2"/>
          <p:cNvSpPr txBox="1"/>
          <p:nvPr/>
        </p:nvSpPr>
        <p:spPr>
          <a:xfrm>
            <a:off x="2217821" y="464372"/>
            <a:ext cx="4367463"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Transporte de una solución acuosa </a:t>
            </a:r>
          </a:p>
        </p:txBody>
      </p:sp>
      <p:sp>
        <p:nvSpPr>
          <p:cNvPr id="4" name="Cilindro 3"/>
          <p:cNvSpPr/>
          <p:nvPr/>
        </p:nvSpPr>
        <p:spPr>
          <a:xfrm rot="5400000">
            <a:off x="3922294" y="561233"/>
            <a:ext cx="854243" cy="35854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7" name="Conector recto 6"/>
          <p:cNvCxnSpPr/>
          <p:nvPr/>
        </p:nvCxnSpPr>
        <p:spPr>
          <a:xfrm>
            <a:off x="3308685" y="1036459"/>
            <a:ext cx="0" cy="67920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5482389" y="1036459"/>
            <a:ext cx="0" cy="67920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a:off x="3308685" y="1262385"/>
            <a:ext cx="218573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3639552" y="754613"/>
            <a:ext cx="1419726" cy="369332"/>
          </a:xfrm>
          <a:prstGeom prst="rect">
            <a:avLst/>
          </a:prstGeom>
          <a:noFill/>
        </p:spPr>
        <p:txBody>
          <a:bodyPr wrap="square" rtlCol="0">
            <a:spAutoFit/>
          </a:bodyPr>
          <a:lstStyle/>
          <a:p>
            <a:pPr algn="ctr"/>
            <a:r>
              <a:rPr lang="es-AR" b="1" dirty="0">
                <a:latin typeface="Arial" panose="020B0604020202020204" pitchFamily="34" charset="0"/>
                <a:cs typeface="Arial" panose="020B0604020202020204" pitchFamily="34" charset="0"/>
              </a:rPr>
              <a:t>1 cm</a:t>
            </a:r>
          </a:p>
        </p:txBody>
      </p:sp>
      <p:sp>
        <p:nvSpPr>
          <p:cNvPr id="12" name="CuadroTexto 11"/>
          <p:cNvSpPr txBox="1"/>
          <p:nvPr/>
        </p:nvSpPr>
        <p:spPr>
          <a:xfrm>
            <a:off x="3639552" y="1325267"/>
            <a:ext cx="1419726" cy="369332"/>
          </a:xfrm>
          <a:prstGeom prst="rect">
            <a:avLst/>
          </a:prstGeom>
          <a:noFill/>
        </p:spPr>
        <p:txBody>
          <a:bodyPr wrap="square" rtlCol="0">
            <a:spAutoFit/>
          </a:bodyPr>
          <a:lstStyle/>
          <a:p>
            <a:pPr algn="ctr"/>
            <a:r>
              <a:rPr lang="es-AR" b="1" dirty="0">
                <a:solidFill>
                  <a:srgbClr val="0000FF"/>
                </a:solidFill>
                <a:latin typeface="Arial" panose="020B0604020202020204" pitchFamily="34" charset="0"/>
                <a:cs typeface="Arial" panose="020B0604020202020204" pitchFamily="34" charset="0"/>
              </a:rPr>
              <a:t>1 s</a:t>
            </a:r>
          </a:p>
        </p:txBody>
      </p:sp>
      <p:sp>
        <p:nvSpPr>
          <p:cNvPr id="13" name="CuadroTexto 12"/>
          <p:cNvSpPr txBox="1"/>
          <p:nvPr/>
        </p:nvSpPr>
        <p:spPr>
          <a:xfrm>
            <a:off x="6689558" y="2169272"/>
            <a:ext cx="1540042" cy="646331"/>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10 </a:t>
            </a:r>
            <a:r>
              <a:rPr lang="es-AR" dirty="0">
                <a:latin typeface="Arial" panose="020B0604020202020204" pitchFamily="34" charset="0"/>
                <a:cs typeface="Arial" panose="020B0604020202020204" pitchFamily="34" charset="0"/>
                <a:sym typeface="Symbol" panose="05050102010706020507" pitchFamily="18" charset="2"/>
              </a:rPr>
              <a:t>m  </a:t>
            </a:r>
            <a:r>
              <a:rPr lang="es-AR" dirty="0" err="1">
                <a:latin typeface="Arial" panose="020B0604020202020204" pitchFamily="34" charset="0"/>
                <a:cs typeface="Arial" panose="020B0604020202020204" pitchFamily="34" charset="0"/>
                <a:sym typeface="Symbol" panose="05050102010706020507" pitchFamily="18" charset="2"/>
              </a:rPr>
              <a:t>diametro</a:t>
            </a:r>
            <a:endParaRPr lang="es-AR" dirty="0">
              <a:latin typeface="Arial" panose="020B0604020202020204" pitchFamily="34" charset="0"/>
              <a:cs typeface="Arial" panose="020B0604020202020204" pitchFamily="34" charset="0"/>
            </a:endParaRPr>
          </a:p>
        </p:txBody>
      </p:sp>
      <p:sp>
        <p:nvSpPr>
          <p:cNvPr id="14" name="Cerrar llave 13"/>
          <p:cNvSpPr/>
          <p:nvPr/>
        </p:nvSpPr>
        <p:spPr>
          <a:xfrm>
            <a:off x="6142121" y="1926817"/>
            <a:ext cx="431131" cy="854243"/>
          </a:xfrm>
          <a:prstGeom prst="rightBrace">
            <a:avLst>
              <a:gd name="adj1" fmla="val 44612"/>
              <a:gd name="adj2" fmla="val 50000"/>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pic>
        <p:nvPicPr>
          <p:cNvPr id="16" name="Imagen 15"/>
          <p:cNvPicPr>
            <a:picLocks noChangeAspect="1"/>
          </p:cNvPicPr>
          <p:nvPr/>
        </p:nvPicPr>
        <p:blipFill rotWithShape="1">
          <a:blip r:embed="rId2"/>
          <a:srcRect r="9481"/>
          <a:stretch/>
        </p:blipFill>
        <p:spPr>
          <a:xfrm>
            <a:off x="286752" y="813290"/>
            <a:ext cx="2929689" cy="997418"/>
          </a:xfrm>
          <a:prstGeom prst="rect">
            <a:avLst/>
          </a:prstGeom>
        </p:spPr>
      </p:pic>
      <p:grpSp>
        <p:nvGrpSpPr>
          <p:cNvPr id="20" name="Grupo 19"/>
          <p:cNvGrpSpPr/>
          <p:nvPr/>
        </p:nvGrpSpPr>
        <p:grpSpPr>
          <a:xfrm>
            <a:off x="1751596" y="2881237"/>
            <a:ext cx="6057236" cy="717436"/>
            <a:chOff x="3486992" y="2950698"/>
            <a:chExt cx="6057236" cy="717436"/>
          </a:xfrm>
        </p:grpSpPr>
        <mc:AlternateContent xmlns:mc="http://schemas.openxmlformats.org/markup-compatibility/2006" xmlns:a14="http://schemas.microsoft.com/office/drawing/2010/main">
          <mc:Choice Requires="a14">
            <p:sp>
              <p:nvSpPr>
                <p:cNvPr id="18" name="CuadroTexto 17"/>
                <p:cNvSpPr txBox="1"/>
                <p:nvPr/>
              </p:nvSpPr>
              <p:spPr>
                <a:xfrm>
                  <a:off x="3486992" y="2950698"/>
                  <a:ext cx="31899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AR" sz="2800" i="0" smtClean="0">
                            <a:latin typeface="Cambria Math" panose="02040503050406030204" pitchFamily="18" charset="0"/>
                            <a:sym typeface="Symbol" panose="05050102010706020507" pitchFamily="18" charset="2"/>
                          </a:rPr>
                          <m:t></m:t>
                        </m:r>
                      </m:oMath>
                    </m:oMathPara>
                  </a14:m>
                  <a:endParaRPr lang="es-AR" sz="2800" dirty="0">
                    <a:latin typeface="Arial" panose="020B0604020202020204" pitchFamily="34" charset="0"/>
                    <a:cs typeface="Arial" panose="020B0604020202020204" pitchFamily="34" charset="0"/>
                  </a:endParaRPr>
                </a:p>
              </p:txBody>
            </p:sp>
          </mc:Choice>
          <mc:Fallback xmlns="">
            <p:sp>
              <p:nvSpPr>
                <p:cNvPr id="18" name="CuadroTexto 17"/>
                <p:cNvSpPr txBox="1">
                  <a:spLocks noRot="1" noChangeAspect="1" noMove="1" noResize="1" noEditPoints="1" noAdjustHandles="1" noChangeArrowheads="1" noChangeShapeType="1" noTextEdit="1"/>
                </p:cNvSpPr>
                <p:nvPr/>
              </p:nvSpPr>
              <p:spPr>
                <a:xfrm>
                  <a:off x="3486992" y="2950698"/>
                  <a:ext cx="318998" cy="430887"/>
                </a:xfrm>
                <a:prstGeom prst="rect">
                  <a:avLst/>
                </a:prstGeom>
                <a:blipFill>
                  <a:blip r:embed="rId3"/>
                  <a:stretch>
                    <a:fillRect/>
                  </a:stretch>
                </a:blipFill>
              </p:spPr>
              <p:txBody>
                <a:bodyPr/>
                <a:lstStyle/>
                <a:p>
                  <a:r>
                    <a:rPr lang="es-AR">
                      <a:noFill/>
                    </a:rPr>
                    <a:t> </a:t>
                  </a:r>
                </a:p>
              </p:txBody>
            </p:sp>
          </mc:Fallback>
        </mc:AlternateContent>
        <p:sp>
          <p:nvSpPr>
            <p:cNvPr id="19" name="CuadroTexto 18"/>
            <p:cNvSpPr txBox="1"/>
            <p:nvPr/>
          </p:nvSpPr>
          <p:spPr>
            <a:xfrm>
              <a:off x="3750666" y="3021803"/>
              <a:ext cx="5793562" cy="646331"/>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P = 1 bar (10 m presión hidrostática: macroscópico! [Jeringas: gas impulsor])</a:t>
              </a:r>
            </a:p>
          </p:txBody>
        </p:sp>
      </p:grpSp>
      <p:sp>
        <p:nvSpPr>
          <p:cNvPr id="21" name="CuadroTexto 20"/>
          <p:cNvSpPr txBox="1"/>
          <p:nvPr/>
        </p:nvSpPr>
        <p:spPr>
          <a:xfrm>
            <a:off x="4749943" y="3827745"/>
            <a:ext cx="3212769" cy="369332"/>
          </a:xfrm>
          <a:prstGeom prst="rect">
            <a:avLst/>
          </a:prstGeom>
          <a:noFill/>
        </p:spPr>
        <p:txBody>
          <a:bodyPr wrap="square" rtlCol="0">
            <a:spAutoFit/>
          </a:bodyPr>
          <a:lstStyle/>
          <a:p>
            <a:pPr algn="ctr"/>
            <a:r>
              <a:rPr lang="es-AR" b="1" dirty="0">
                <a:solidFill>
                  <a:srgbClr val="0000FF"/>
                </a:solidFill>
                <a:latin typeface="Arial" panose="020B0604020202020204" pitchFamily="34" charset="0"/>
                <a:cs typeface="Arial" panose="020B0604020202020204" pitchFamily="34" charset="0"/>
              </a:rPr>
              <a:t>Red de </a:t>
            </a:r>
            <a:r>
              <a:rPr lang="es-AR" b="1" dirty="0" err="1">
                <a:solidFill>
                  <a:srgbClr val="0000FF"/>
                </a:solidFill>
                <a:latin typeface="Arial" panose="020B0604020202020204" pitchFamily="34" charset="0"/>
                <a:cs typeface="Arial" panose="020B0604020202020204" pitchFamily="34" charset="0"/>
              </a:rPr>
              <a:t>microcanales</a:t>
            </a:r>
            <a:r>
              <a:rPr lang="es-AR" b="1" dirty="0">
                <a:solidFill>
                  <a:srgbClr val="0000FF"/>
                </a:solidFill>
                <a:latin typeface="Arial" panose="020B0604020202020204" pitchFamily="34" charset="0"/>
                <a:cs typeface="Arial" panose="020B0604020202020204" pitchFamily="34" charset="0"/>
              </a:rPr>
              <a:t> </a:t>
            </a:r>
          </a:p>
        </p:txBody>
      </p:sp>
      <p:sp>
        <p:nvSpPr>
          <p:cNvPr id="22" name="CuadroTexto 21"/>
          <p:cNvSpPr txBox="1"/>
          <p:nvPr/>
        </p:nvSpPr>
        <p:spPr>
          <a:xfrm>
            <a:off x="1383294" y="3805272"/>
            <a:ext cx="3212769" cy="369332"/>
          </a:xfrm>
          <a:prstGeom prst="rect">
            <a:avLst/>
          </a:prstGeom>
          <a:noFill/>
        </p:spPr>
        <p:txBody>
          <a:bodyPr wrap="square" rtlCol="0">
            <a:spAutoFit/>
          </a:bodyPr>
          <a:lstStyle/>
          <a:p>
            <a:pPr algn="ctr"/>
            <a:r>
              <a:rPr lang="es-AR" b="1" dirty="0">
                <a:latin typeface="Arial" panose="020B0604020202020204" pitchFamily="34" charset="0"/>
                <a:cs typeface="Arial" panose="020B0604020202020204" pitchFamily="34" charset="0"/>
              </a:rPr>
              <a:t>Sistema generador de flujo </a:t>
            </a:r>
          </a:p>
        </p:txBody>
      </p:sp>
      <p:sp>
        <p:nvSpPr>
          <p:cNvPr id="23" name="CuadroTexto 22"/>
          <p:cNvSpPr txBox="1"/>
          <p:nvPr/>
        </p:nvSpPr>
        <p:spPr>
          <a:xfrm rot="16200000" flipH="1">
            <a:off x="3802611" y="4023483"/>
            <a:ext cx="1679204" cy="523220"/>
          </a:xfrm>
          <a:prstGeom prst="rect">
            <a:avLst/>
          </a:prstGeom>
          <a:noFill/>
        </p:spPr>
        <p:txBody>
          <a:bodyPr wrap="square" rtlCol="0">
            <a:spAutoFit/>
          </a:bodyPr>
          <a:lstStyle/>
          <a:p>
            <a:pPr algn="ctr"/>
            <a:r>
              <a:rPr lang="es-AR" sz="2800" b="1" dirty="0">
                <a:solidFill>
                  <a:srgbClr val="FF0000"/>
                </a:solidFill>
                <a:latin typeface="Arial" panose="020B0604020202020204" pitchFamily="34" charset="0"/>
                <a:cs typeface="Arial" panose="020B0604020202020204" pitchFamily="34" charset="0"/>
              </a:rPr>
              <a:t>interfase</a:t>
            </a:r>
          </a:p>
        </p:txBody>
      </p:sp>
      <p:sp>
        <p:nvSpPr>
          <p:cNvPr id="5" name="Rectángulo 4">
            <a:extLst>
              <a:ext uri="{FF2B5EF4-FFF2-40B4-BE49-F238E27FC236}">
                <a16:creationId xmlns:a16="http://schemas.microsoft.com/office/drawing/2014/main" id="{F8EDF0EC-0023-47CB-9263-686D7CFD3666}"/>
              </a:ext>
            </a:extLst>
          </p:cNvPr>
          <p:cNvSpPr/>
          <p:nvPr/>
        </p:nvSpPr>
        <p:spPr>
          <a:xfrm>
            <a:off x="4912051" y="4169253"/>
            <a:ext cx="4003002" cy="2677656"/>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This type of system can thus generate a Poiseuille flow within the fluid, and this can be used to transport solutes such as molecules, proteins, or particles in short times. By short times, we understand that the speeds are big enough to be able to neglect solute diffusion, i.e., high </a:t>
            </a:r>
            <a:r>
              <a:rPr lang="en-US" sz="1200" dirty="0" err="1">
                <a:latin typeface="Arial" panose="020B0604020202020204" pitchFamily="34" charset="0"/>
                <a:cs typeface="Arial" panose="020B0604020202020204" pitchFamily="34" charset="0"/>
              </a:rPr>
              <a:t>P´eclet</a:t>
            </a:r>
            <a:r>
              <a:rPr lang="en-US" sz="1200" dirty="0">
                <a:latin typeface="Arial" panose="020B0604020202020204" pitchFamily="34" charset="0"/>
                <a:cs typeface="Arial" panose="020B0604020202020204" pitchFamily="34" charset="0"/>
              </a:rPr>
              <a:t> number. However, for Poiseuille flow, the solute will not have the same displacement velocity at different points across the channel. This well-known phenomenon </a:t>
            </a:r>
            <a:r>
              <a:rPr lang="en-US" sz="1200" b="1" dirty="0">
                <a:latin typeface="Arial" panose="020B0604020202020204" pitchFamily="34" charset="0"/>
                <a:cs typeface="Arial" panose="020B0604020202020204" pitchFamily="34" charset="0"/>
              </a:rPr>
              <a:t>(Taylor dispersion), which tends to enhance dispersion, can seriously affect the resolving power of separation methods</a:t>
            </a:r>
            <a:r>
              <a:rPr lang="en-US" sz="1200" dirty="0">
                <a:latin typeface="Arial" panose="020B0604020202020204" pitchFamily="34" charset="0"/>
                <a:cs typeface="Arial" panose="020B0604020202020204" pitchFamily="34" charset="0"/>
              </a:rPr>
              <a:t>. Although effectively used in some such methods (field-flow fractionation FFF), this phenomenon disperses suspensions while not being efficient enough to be suitable for mixing problems.</a:t>
            </a:r>
            <a:endParaRPr lang="es-AR" sz="1200" dirty="0">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ACE7A160-8F08-4F9A-BE59-87395A596BEF}"/>
              </a:ext>
            </a:extLst>
          </p:cNvPr>
          <p:cNvSpPr txBox="1"/>
          <p:nvPr/>
        </p:nvSpPr>
        <p:spPr>
          <a:xfrm>
            <a:off x="0" y="11091"/>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r>
              <a:rPr lang="es-AR" sz="2800" dirty="0">
                <a:solidFill>
                  <a:srgbClr val="0000FF"/>
                </a:solidFill>
                <a:latin typeface="Arial" panose="020B0604020202020204" pitchFamily="34" charset="0"/>
                <a:cs typeface="Arial" panose="020B0604020202020204" pitchFamily="34" charset="0"/>
              </a:rPr>
              <a:t>: </a:t>
            </a:r>
            <a:r>
              <a:rPr lang="es-AR" sz="2800" b="1" dirty="0">
                <a:solidFill>
                  <a:srgbClr val="0000FF"/>
                </a:solidFill>
                <a:latin typeface="Arial" panose="020B0604020202020204" pitchFamily="34" charset="0"/>
                <a:cs typeface="Arial" panose="020B0604020202020204" pitchFamily="34" charset="0"/>
              </a:rPr>
              <a:t>flujo de Poiseuille</a:t>
            </a:r>
          </a:p>
        </p:txBody>
      </p:sp>
    </p:spTree>
    <p:extLst>
      <p:ext uri="{BB962C8B-B14F-4D97-AF65-F5344CB8AC3E}">
        <p14:creationId xmlns:p14="http://schemas.microsoft.com/office/powerpoint/2010/main" val="1320961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E01DFB5-D010-4A60-9300-B7BD372A55E5}"/>
              </a:ext>
            </a:extLst>
          </p:cNvPr>
          <p:cNvPicPr>
            <a:picLocks noChangeAspect="1"/>
          </p:cNvPicPr>
          <p:nvPr/>
        </p:nvPicPr>
        <p:blipFill rotWithShape="1">
          <a:blip r:embed="rId2"/>
          <a:srcRect l="16163" t="11938" r="13953"/>
          <a:stretch/>
        </p:blipFill>
        <p:spPr>
          <a:xfrm>
            <a:off x="1573619" y="584790"/>
            <a:ext cx="6390167" cy="6039293"/>
          </a:xfrm>
          <a:prstGeom prst="rect">
            <a:avLst/>
          </a:prstGeom>
        </p:spPr>
      </p:pic>
    </p:spTree>
    <p:extLst>
      <p:ext uri="{BB962C8B-B14F-4D97-AF65-F5344CB8AC3E}">
        <p14:creationId xmlns:p14="http://schemas.microsoft.com/office/powerpoint/2010/main" val="3624460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esultado de imagen para microfluidics tubing">
            <a:extLst>
              <a:ext uri="{FF2B5EF4-FFF2-40B4-BE49-F238E27FC236}">
                <a16:creationId xmlns:a16="http://schemas.microsoft.com/office/drawing/2014/main" id="{30B7C547-56E7-4577-B654-914849ACA49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5" name="Imagen 4">
            <a:extLst>
              <a:ext uri="{FF2B5EF4-FFF2-40B4-BE49-F238E27FC236}">
                <a16:creationId xmlns:a16="http://schemas.microsoft.com/office/drawing/2014/main" id="{A68687E2-7CDB-4813-A66C-36EB7327FDEE}"/>
              </a:ext>
            </a:extLst>
          </p:cNvPr>
          <p:cNvPicPr>
            <a:picLocks noChangeAspect="1"/>
          </p:cNvPicPr>
          <p:nvPr/>
        </p:nvPicPr>
        <p:blipFill>
          <a:blip r:embed="rId2"/>
          <a:stretch>
            <a:fillRect/>
          </a:stretch>
        </p:blipFill>
        <p:spPr>
          <a:xfrm>
            <a:off x="2502318" y="361950"/>
            <a:ext cx="6353175" cy="3219450"/>
          </a:xfrm>
          <a:prstGeom prst="rect">
            <a:avLst/>
          </a:prstGeom>
        </p:spPr>
      </p:pic>
      <p:pic>
        <p:nvPicPr>
          <p:cNvPr id="6" name="Imagen 5">
            <a:extLst>
              <a:ext uri="{FF2B5EF4-FFF2-40B4-BE49-F238E27FC236}">
                <a16:creationId xmlns:a16="http://schemas.microsoft.com/office/drawing/2014/main" id="{DA0A77C9-4EE1-4D3C-A260-ED3EF49FFDE3}"/>
              </a:ext>
            </a:extLst>
          </p:cNvPr>
          <p:cNvPicPr>
            <a:picLocks noChangeAspect="1"/>
          </p:cNvPicPr>
          <p:nvPr/>
        </p:nvPicPr>
        <p:blipFill>
          <a:blip r:embed="rId3"/>
          <a:stretch>
            <a:fillRect/>
          </a:stretch>
        </p:blipFill>
        <p:spPr>
          <a:xfrm>
            <a:off x="103397" y="3429000"/>
            <a:ext cx="2238375" cy="2857500"/>
          </a:xfrm>
          <a:prstGeom prst="rect">
            <a:avLst/>
          </a:prstGeom>
        </p:spPr>
      </p:pic>
      <p:sp>
        <p:nvSpPr>
          <p:cNvPr id="7" name="Rectángulo 6">
            <a:extLst>
              <a:ext uri="{FF2B5EF4-FFF2-40B4-BE49-F238E27FC236}">
                <a16:creationId xmlns:a16="http://schemas.microsoft.com/office/drawing/2014/main" id="{919F2C42-8020-4046-9B33-8D61D7B2CCE9}"/>
              </a:ext>
            </a:extLst>
          </p:cNvPr>
          <p:cNvSpPr/>
          <p:nvPr/>
        </p:nvSpPr>
        <p:spPr>
          <a:xfrm>
            <a:off x="2389147" y="5373378"/>
            <a:ext cx="6466346" cy="461665"/>
          </a:xfrm>
          <a:prstGeom prst="rect">
            <a:avLst/>
          </a:prstGeom>
        </p:spPr>
        <p:txBody>
          <a:bodyPr wrap="square">
            <a:spAutoFit/>
          </a:bodyPr>
          <a:lstStyle/>
          <a:p>
            <a:r>
              <a:rPr lang="es-AR" sz="1200" dirty="0">
                <a:latin typeface="Arial" panose="020B0604020202020204" pitchFamily="34" charset="0"/>
                <a:cs typeface="Arial" panose="020B0604020202020204" pitchFamily="34" charset="0"/>
              </a:rPr>
              <a:t>ttps://www.elveflow.com/microfluidic-tutorials/microfluidic-reviews-and-tutorials/microfluidic-fittings-and-tubing-resources/the-basics-of-microfluidic-fittings-plugs-adapters/</a:t>
            </a:r>
          </a:p>
        </p:txBody>
      </p:sp>
      <p:pic>
        <p:nvPicPr>
          <p:cNvPr id="8" name="Imagen 7">
            <a:extLst>
              <a:ext uri="{FF2B5EF4-FFF2-40B4-BE49-F238E27FC236}">
                <a16:creationId xmlns:a16="http://schemas.microsoft.com/office/drawing/2014/main" id="{F7A173C0-0C01-417A-A443-F4782BAD6DDD}"/>
              </a:ext>
            </a:extLst>
          </p:cNvPr>
          <p:cNvPicPr>
            <a:picLocks noChangeAspect="1"/>
          </p:cNvPicPr>
          <p:nvPr/>
        </p:nvPicPr>
        <p:blipFill>
          <a:blip r:embed="rId4"/>
          <a:stretch>
            <a:fillRect/>
          </a:stretch>
        </p:blipFill>
        <p:spPr>
          <a:xfrm>
            <a:off x="5206039" y="3031707"/>
            <a:ext cx="3810000" cy="2238375"/>
          </a:xfrm>
          <a:prstGeom prst="rect">
            <a:avLst/>
          </a:prstGeom>
        </p:spPr>
      </p:pic>
    </p:spTree>
    <p:extLst>
      <p:ext uri="{BB962C8B-B14F-4D97-AF65-F5344CB8AC3E}">
        <p14:creationId xmlns:p14="http://schemas.microsoft.com/office/powerpoint/2010/main" val="1977814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E8EE195-5B1A-45B2-A56C-F7A047314BFA}"/>
              </a:ext>
            </a:extLst>
          </p:cNvPr>
          <p:cNvSpPr txBox="1"/>
          <p:nvPr/>
        </p:nvSpPr>
        <p:spPr>
          <a:xfrm>
            <a:off x="318655" y="522467"/>
            <a:ext cx="8575963" cy="6186309"/>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¿Que significa transporte durante tiempos cortos (a alta velocidad) –por ejemplo, de proteínas o partículas- en un sistema con flujo de Poiseuille?:</a:t>
            </a:r>
          </a:p>
          <a:p>
            <a:pPr algn="ctr"/>
            <a:r>
              <a:rPr lang="es-AR" dirty="0">
                <a:latin typeface="Arial" panose="020B0604020202020204" pitchFamily="34" charset="0"/>
                <a:cs typeface="Arial" panose="020B0604020202020204" pitchFamily="34" charset="0"/>
              </a:rPr>
              <a:t>la difusión de solutos  no debe ser importante [alto numero de </a:t>
            </a:r>
            <a:r>
              <a:rPr lang="es-AR" dirty="0" err="1">
                <a:latin typeface="Arial" panose="020B0604020202020204" pitchFamily="34" charset="0"/>
                <a:cs typeface="Arial" panose="020B0604020202020204" pitchFamily="34" charset="0"/>
              </a:rPr>
              <a:t>Peclet</a:t>
            </a:r>
            <a:r>
              <a:rPr lang="es-AR" dirty="0">
                <a:latin typeface="Arial" panose="020B0604020202020204" pitchFamily="34" charset="0"/>
                <a:cs typeface="Arial" panose="020B0604020202020204" pitchFamily="34" charset="0"/>
              </a:rPr>
              <a:t>] </a:t>
            </a:r>
          </a:p>
          <a:p>
            <a:pPr algn="ctr"/>
            <a:endParaRPr lang="es-AR" dirty="0">
              <a:latin typeface="Arial" panose="020B0604020202020204" pitchFamily="34" charset="0"/>
              <a:cs typeface="Arial" panose="020B0604020202020204" pitchFamily="34" charset="0"/>
            </a:endParaRPr>
          </a:p>
          <a:p>
            <a:pPr algn="ctr"/>
            <a:r>
              <a:rPr lang="es-AR" dirty="0">
                <a:latin typeface="Arial" panose="020B0604020202020204" pitchFamily="34" charset="0"/>
                <a:cs typeface="Arial" panose="020B0604020202020204" pitchFamily="34" charset="0"/>
              </a:rPr>
              <a:t>Dispersión de Taylor: los solutos tienen diferentes velocidades de acuerdo a la zona en que se encuentran. Este problema afecta el poder de resolución del sistema porque </a:t>
            </a:r>
            <a:r>
              <a:rPr lang="es-AR" u="sng" dirty="0">
                <a:latin typeface="Arial" panose="020B0604020202020204" pitchFamily="34" charset="0"/>
                <a:cs typeface="Arial" panose="020B0604020202020204" pitchFamily="34" charset="0"/>
              </a:rPr>
              <a:t>aumenta la dispersión</a:t>
            </a:r>
          </a:p>
          <a:p>
            <a:pPr algn="ctr"/>
            <a:r>
              <a:rPr lang="es-AR" b="1" u="sng" dirty="0">
                <a:solidFill>
                  <a:srgbClr val="0000FF"/>
                </a:solidFill>
                <a:highlight>
                  <a:srgbClr val="FFFF00"/>
                </a:highlight>
                <a:latin typeface="Arial" panose="020B0604020202020204" pitchFamily="34" charset="0"/>
                <a:cs typeface="Arial" panose="020B0604020202020204" pitchFamily="34" charset="0"/>
              </a:rPr>
              <a:t>FFF: </a:t>
            </a:r>
            <a:r>
              <a:rPr lang="es-AR" b="1" u="sng" dirty="0" err="1">
                <a:solidFill>
                  <a:srgbClr val="0000FF"/>
                </a:solidFill>
                <a:highlight>
                  <a:srgbClr val="FFFF00"/>
                </a:highlight>
                <a:latin typeface="Arial" panose="020B0604020202020204" pitchFamily="34" charset="0"/>
                <a:cs typeface="Arial" panose="020B0604020202020204" pitchFamily="34" charset="0"/>
              </a:rPr>
              <a:t>field</a:t>
            </a:r>
            <a:r>
              <a:rPr lang="es-AR" b="1" u="sng" dirty="0">
                <a:solidFill>
                  <a:srgbClr val="0000FF"/>
                </a:solidFill>
                <a:highlight>
                  <a:srgbClr val="FFFF00"/>
                </a:highlight>
                <a:latin typeface="Arial" panose="020B0604020202020204" pitchFamily="34" charset="0"/>
                <a:cs typeface="Arial" panose="020B0604020202020204" pitchFamily="34" charset="0"/>
              </a:rPr>
              <a:t> Flow </a:t>
            </a:r>
            <a:r>
              <a:rPr lang="es-AR" b="1" u="sng" dirty="0" err="1">
                <a:solidFill>
                  <a:srgbClr val="0000FF"/>
                </a:solidFill>
                <a:highlight>
                  <a:srgbClr val="FFFF00"/>
                </a:highlight>
                <a:latin typeface="Arial" panose="020B0604020202020204" pitchFamily="34" charset="0"/>
                <a:cs typeface="Arial" panose="020B0604020202020204" pitchFamily="34" charset="0"/>
              </a:rPr>
              <a:t>fractionation</a:t>
            </a:r>
            <a:endParaRPr lang="es-AR" b="1" u="sng" dirty="0">
              <a:solidFill>
                <a:srgbClr val="0000FF"/>
              </a:solidFill>
              <a:highlight>
                <a:srgbClr val="FFFF00"/>
              </a:highlight>
              <a:latin typeface="Arial" panose="020B0604020202020204" pitchFamily="34" charset="0"/>
              <a:cs typeface="Arial" panose="020B0604020202020204" pitchFamily="34" charset="0"/>
            </a:endParaRPr>
          </a:p>
          <a:p>
            <a:pPr algn="ctr"/>
            <a:endParaRPr lang="es-AR" b="1" u="sng" dirty="0">
              <a:solidFill>
                <a:srgbClr val="0000FF"/>
              </a:solidFill>
              <a:highlight>
                <a:srgbClr val="FFFF00"/>
              </a:highlight>
              <a:latin typeface="Arial" panose="020B0604020202020204" pitchFamily="34" charset="0"/>
              <a:cs typeface="Arial" panose="020B0604020202020204" pitchFamily="34" charset="0"/>
            </a:endParaRPr>
          </a:p>
          <a:p>
            <a:pPr algn="ctr"/>
            <a:endParaRPr lang="es-AR" b="1" u="sng" dirty="0">
              <a:solidFill>
                <a:srgbClr val="0000FF"/>
              </a:solidFill>
              <a:highlight>
                <a:srgbClr val="FFFF00"/>
              </a:highlight>
              <a:latin typeface="Arial" panose="020B0604020202020204" pitchFamily="34" charset="0"/>
              <a:cs typeface="Arial" panose="020B0604020202020204" pitchFamily="34" charset="0"/>
            </a:endParaRPr>
          </a:p>
          <a:p>
            <a:pPr algn="ctr"/>
            <a:endParaRPr lang="es-AR" b="1" u="sng" dirty="0">
              <a:solidFill>
                <a:srgbClr val="0000FF"/>
              </a:solidFill>
              <a:highlight>
                <a:srgbClr val="FFFF00"/>
              </a:highlight>
              <a:latin typeface="Arial" panose="020B0604020202020204" pitchFamily="34" charset="0"/>
              <a:cs typeface="Arial" panose="020B0604020202020204" pitchFamily="34" charset="0"/>
            </a:endParaRPr>
          </a:p>
          <a:p>
            <a:pPr algn="ctr"/>
            <a:endParaRPr lang="es-AR" b="1" u="sng" dirty="0">
              <a:solidFill>
                <a:srgbClr val="0000FF"/>
              </a:solidFill>
              <a:highlight>
                <a:srgbClr val="FFFF00"/>
              </a:highlight>
              <a:latin typeface="Arial" panose="020B0604020202020204" pitchFamily="34" charset="0"/>
              <a:cs typeface="Arial" panose="020B0604020202020204" pitchFamily="34" charset="0"/>
            </a:endParaRPr>
          </a:p>
          <a:p>
            <a:pPr algn="ctr"/>
            <a:endParaRPr lang="es-AR" b="1" u="sng" dirty="0">
              <a:solidFill>
                <a:srgbClr val="0000FF"/>
              </a:solidFill>
              <a:highlight>
                <a:srgbClr val="FFFF00"/>
              </a:highlight>
              <a:latin typeface="Arial" panose="020B0604020202020204" pitchFamily="34" charset="0"/>
              <a:cs typeface="Arial" panose="020B0604020202020204" pitchFamily="34" charset="0"/>
            </a:endParaRPr>
          </a:p>
          <a:p>
            <a:pPr algn="ctr"/>
            <a:endParaRPr lang="es-AR" b="1" u="sng" dirty="0">
              <a:solidFill>
                <a:srgbClr val="0000FF"/>
              </a:solidFill>
              <a:highlight>
                <a:srgbClr val="FFFF00"/>
              </a:highlight>
              <a:latin typeface="Arial" panose="020B0604020202020204" pitchFamily="34" charset="0"/>
              <a:cs typeface="Arial" panose="020B0604020202020204" pitchFamily="34" charset="0"/>
            </a:endParaRPr>
          </a:p>
          <a:p>
            <a:pPr algn="ctr"/>
            <a:endParaRPr lang="es-AR" b="1" u="sng" dirty="0">
              <a:solidFill>
                <a:srgbClr val="0000FF"/>
              </a:solidFill>
              <a:highlight>
                <a:srgbClr val="FFFF00"/>
              </a:highlight>
              <a:latin typeface="Arial" panose="020B0604020202020204" pitchFamily="34" charset="0"/>
              <a:cs typeface="Arial" panose="020B0604020202020204" pitchFamily="34" charset="0"/>
            </a:endParaRPr>
          </a:p>
          <a:p>
            <a:pPr algn="ctr"/>
            <a:endParaRPr lang="es-AR" b="1" u="sng" dirty="0">
              <a:solidFill>
                <a:srgbClr val="0000FF"/>
              </a:solidFill>
              <a:highlight>
                <a:srgbClr val="FFFF00"/>
              </a:highlight>
              <a:latin typeface="Arial" panose="020B0604020202020204" pitchFamily="34" charset="0"/>
              <a:cs typeface="Arial" panose="020B0604020202020204" pitchFamily="34" charset="0"/>
            </a:endParaRPr>
          </a:p>
          <a:p>
            <a:pPr algn="ctr"/>
            <a:endParaRPr lang="es-AR" b="1" u="sng" dirty="0">
              <a:solidFill>
                <a:srgbClr val="0000FF"/>
              </a:solidFill>
              <a:highlight>
                <a:srgbClr val="FFFF00"/>
              </a:highlight>
              <a:latin typeface="Arial" panose="020B0604020202020204" pitchFamily="34" charset="0"/>
              <a:cs typeface="Arial" panose="020B0604020202020204" pitchFamily="34" charset="0"/>
            </a:endParaRPr>
          </a:p>
          <a:p>
            <a:pPr algn="just"/>
            <a:r>
              <a:rPr lang="en-US" dirty="0">
                <a:solidFill>
                  <a:srgbClr val="0000FF"/>
                </a:solidFill>
                <a:latin typeface="Arial" panose="020B0604020202020204" pitchFamily="34" charset="0"/>
                <a:cs typeface="Arial" panose="020B0604020202020204" pitchFamily="34" charset="0"/>
              </a:rPr>
              <a:t>Apart from </a:t>
            </a:r>
            <a:r>
              <a:rPr lang="en-US" dirty="0" err="1">
                <a:solidFill>
                  <a:srgbClr val="0000FF"/>
                </a:solidFill>
                <a:latin typeface="Arial" panose="020B0604020202020204" pitchFamily="34" charset="0"/>
                <a:cs typeface="Arial" panose="020B0604020202020204" pitchFamily="34" charset="0"/>
              </a:rPr>
              <a:t>electroosmosis</a:t>
            </a:r>
            <a:r>
              <a:rPr lang="en-US" dirty="0">
                <a:solidFill>
                  <a:srgbClr val="0000FF"/>
                </a:solidFill>
                <a:latin typeface="Arial" panose="020B0604020202020204" pitchFamily="34" charset="0"/>
                <a:cs typeface="Arial" panose="020B0604020202020204" pitchFamily="34" charset="0"/>
              </a:rPr>
              <a:t>, several strategies can be implemented to limit the Taylor dispersion problem.</a:t>
            </a:r>
          </a:p>
          <a:p>
            <a:pPr algn="just"/>
            <a:r>
              <a:rPr lang="en-US" dirty="0">
                <a:solidFill>
                  <a:srgbClr val="0000FF"/>
                </a:solidFill>
                <a:latin typeface="Arial" panose="020B0604020202020204" pitchFamily="34" charset="0"/>
                <a:cs typeface="Arial" panose="020B0604020202020204" pitchFamily="34" charset="0"/>
              </a:rPr>
              <a:t>The simplest consists in displacing the solute in a solvent droplet within an immiscible fluid carrier. All diffusion and dispersion is then confined to within the volume of this droplet</a:t>
            </a:r>
            <a:endParaRPr lang="es-AR" u="sng" dirty="0">
              <a:solidFill>
                <a:srgbClr val="0000FF"/>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B1F8F2C-7FDE-461C-9FAB-BBB1DBA1B578}"/>
              </a:ext>
            </a:extLst>
          </p:cNvPr>
          <p:cNvPicPr>
            <a:picLocks noChangeAspect="1"/>
          </p:cNvPicPr>
          <p:nvPr/>
        </p:nvPicPr>
        <p:blipFill>
          <a:blip r:embed="rId2"/>
          <a:stretch>
            <a:fillRect/>
          </a:stretch>
        </p:blipFill>
        <p:spPr>
          <a:xfrm>
            <a:off x="1974273" y="2969202"/>
            <a:ext cx="4857750" cy="2000250"/>
          </a:xfrm>
          <a:prstGeom prst="rect">
            <a:avLst/>
          </a:prstGeom>
        </p:spPr>
      </p:pic>
      <p:sp>
        <p:nvSpPr>
          <p:cNvPr id="6" name="CuadroTexto 5">
            <a:extLst>
              <a:ext uri="{FF2B5EF4-FFF2-40B4-BE49-F238E27FC236}">
                <a16:creationId xmlns:a16="http://schemas.microsoft.com/office/drawing/2014/main" id="{83664762-E8EE-4856-B568-FEFBF58285F6}"/>
              </a:ext>
            </a:extLst>
          </p:cNvPr>
          <p:cNvSpPr txBox="1"/>
          <p:nvPr/>
        </p:nvSpPr>
        <p:spPr>
          <a:xfrm>
            <a:off x="0" y="11091"/>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r>
              <a:rPr lang="es-AR" sz="2800" dirty="0">
                <a:solidFill>
                  <a:srgbClr val="0000FF"/>
                </a:solidFill>
                <a:latin typeface="Arial" panose="020B0604020202020204" pitchFamily="34" charset="0"/>
                <a:cs typeface="Arial" panose="020B0604020202020204" pitchFamily="34" charset="0"/>
              </a:rPr>
              <a:t>: </a:t>
            </a:r>
            <a:r>
              <a:rPr lang="es-AR" sz="2800" b="1" dirty="0">
                <a:solidFill>
                  <a:srgbClr val="0000FF"/>
                </a:solidFill>
                <a:latin typeface="Arial" panose="020B0604020202020204" pitchFamily="34" charset="0"/>
                <a:cs typeface="Arial" panose="020B0604020202020204" pitchFamily="34" charset="0"/>
              </a:rPr>
              <a:t>flujo de Poiseuille</a:t>
            </a:r>
          </a:p>
        </p:txBody>
      </p:sp>
    </p:spTree>
    <p:extLst>
      <p:ext uri="{BB962C8B-B14F-4D97-AF65-F5344CB8AC3E}">
        <p14:creationId xmlns:p14="http://schemas.microsoft.com/office/powerpoint/2010/main" val="2287373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A1F7FB8-AE21-4233-8F0A-82E510AAFEFF}"/>
              </a:ext>
            </a:extLst>
          </p:cNvPr>
          <p:cNvSpPr txBox="1"/>
          <p:nvPr/>
        </p:nvSpPr>
        <p:spPr>
          <a:xfrm>
            <a:off x="0" y="180109"/>
            <a:ext cx="9144000"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Field Flow </a:t>
            </a:r>
            <a:r>
              <a:rPr lang="es-AR" sz="2800" dirty="0" err="1">
                <a:solidFill>
                  <a:srgbClr val="0000FF"/>
                </a:solidFill>
                <a:latin typeface="Arial" panose="020B0604020202020204" pitchFamily="34" charset="0"/>
                <a:cs typeface="Arial" panose="020B0604020202020204" pitchFamily="34" charset="0"/>
              </a:rPr>
              <a:t>Fractionation</a:t>
            </a:r>
            <a:endParaRPr lang="es-AR" sz="2800" dirty="0">
              <a:solidFill>
                <a:srgbClr val="0000FF"/>
              </a:solidFill>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9D49B8A1-65BC-40F5-82CD-AB92DCF7FE36}"/>
              </a:ext>
            </a:extLst>
          </p:cNvPr>
          <p:cNvSpPr/>
          <p:nvPr/>
        </p:nvSpPr>
        <p:spPr>
          <a:xfrm>
            <a:off x="0" y="6363283"/>
            <a:ext cx="9144000" cy="461665"/>
          </a:xfrm>
          <a:prstGeom prst="rect">
            <a:avLst/>
          </a:prstGeom>
        </p:spPr>
        <p:txBody>
          <a:bodyPr wrap="square">
            <a:spAutoFit/>
          </a:bodyPr>
          <a:lstStyle/>
          <a:p>
            <a:r>
              <a:rPr lang="es-AR" sz="1200" dirty="0">
                <a:latin typeface="Arial" panose="020B0604020202020204" pitchFamily="34" charset="0"/>
                <a:cs typeface="Arial" panose="020B0604020202020204" pitchFamily="34" charset="0"/>
              </a:rPr>
              <a:t>https://www.americanlaboratory.com/913-Technical-Articles/134639-Field-Flow-Fractionation-Supporting-Consumer-Safety-Evaluation-of-Silver-Nanoparticle-Applications-in-Food-Packaging-Polymers/</a:t>
            </a:r>
          </a:p>
        </p:txBody>
      </p:sp>
      <p:pic>
        <p:nvPicPr>
          <p:cNvPr id="8" name="Imagen 7">
            <a:extLst>
              <a:ext uri="{FF2B5EF4-FFF2-40B4-BE49-F238E27FC236}">
                <a16:creationId xmlns:a16="http://schemas.microsoft.com/office/drawing/2014/main" id="{76D3B4E6-B066-4130-8313-6F06C7FF0D7B}"/>
              </a:ext>
            </a:extLst>
          </p:cNvPr>
          <p:cNvPicPr>
            <a:picLocks noChangeAspect="1"/>
          </p:cNvPicPr>
          <p:nvPr/>
        </p:nvPicPr>
        <p:blipFill>
          <a:blip r:embed="rId2"/>
          <a:stretch>
            <a:fillRect/>
          </a:stretch>
        </p:blipFill>
        <p:spPr>
          <a:xfrm>
            <a:off x="1952625" y="2095500"/>
            <a:ext cx="5238750" cy="2667000"/>
          </a:xfrm>
          <a:prstGeom prst="rect">
            <a:avLst/>
          </a:prstGeom>
        </p:spPr>
      </p:pic>
      <p:sp>
        <p:nvSpPr>
          <p:cNvPr id="9" name="Rectángulo 8">
            <a:extLst>
              <a:ext uri="{FF2B5EF4-FFF2-40B4-BE49-F238E27FC236}">
                <a16:creationId xmlns:a16="http://schemas.microsoft.com/office/drawing/2014/main" id="{D2C2AF98-4B0E-4907-91B7-55DE19004E8E}"/>
              </a:ext>
            </a:extLst>
          </p:cNvPr>
          <p:cNvSpPr/>
          <p:nvPr/>
        </p:nvSpPr>
        <p:spPr>
          <a:xfrm>
            <a:off x="976746" y="5032853"/>
            <a:ext cx="7190508" cy="1200329"/>
          </a:xfrm>
          <a:prstGeom prst="rect">
            <a:avLst/>
          </a:prstGeom>
        </p:spPr>
        <p:txBody>
          <a:bodyPr wrap="square">
            <a:spAutoFit/>
          </a:bodyPr>
          <a:lstStyle/>
          <a:p>
            <a:pPr algn="ctr"/>
            <a:r>
              <a:rPr lang="en-US" dirty="0">
                <a:solidFill>
                  <a:srgbClr val="363636"/>
                </a:solidFill>
                <a:latin typeface="Arial" panose="020B0604020202020204" pitchFamily="34" charset="0"/>
                <a:cs typeface="Arial" panose="020B0604020202020204" pitchFamily="34" charset="0"/>
              </a:rPr>
              <a:t>FFF principle and the separation mechanism, first with the laminar flow that carries the sample through the separation chamber, and second, with the separation field applied perpendicular to the channel, against the sample flow.</a:t>
            </a:r>
            <a:endParaRPr lang="es-AR" dirty="0">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81D7FABA-7709-435C-B4E1-D1955AD48D1F}"/>
              </a:ext>
            </a:extLst>
          </p:cNvPr>
          <p:cNvSpPr/>
          <p:nvPr/>
        </p:nvSpPr>
        <p:spPr>
          <a:xfrm>
            <a:off x="277090" y="901817"/>
            <a:ext cx="8520545" cy="923330"/>
          </a:xfrm>
          <a:prstGeom prst="rect">
            <a:avLst/>
          </a:prstGeom>
        </p:spPr>
        <p:txBody>
          <a:bodyPr wrap="square">
            <a:spAutoFit/>
          </a:bodyPr>
          <a:lstStyle/>
          <a:p>
            <a:pPr algn="ctr"/>
            <a:r>
              <a:rPr lang="en-US" dirty="0">
                <a:solidFill>
                  <a:srgbClr val="363636"/>
                </a:solidFill>
                <a:latin typeface="Georgia" panose="02040502050405020303" pitchFamily="18" charset="0"/>
              </a:rPr>
              <a:t>Today, FFF’s ability to separate large macromolecular structures from solution with minimal sample preparation and without sample matrix interaction has married with the evolving nature of the chemical industry toward nanotechnology</a:t>
            </a:r>
            <a:endParaRPr lang="es-AR" dirty="0"/>
          </a:p>
        </p:txBody>
      </p:sp>
    </p:spTree>
    <p:extLst>
      <p:ext uri="{BB962C8B-B14F-4D97-AF65-F5344CB8AC3E}">
        <p14:creationId xmlns:p14="http://schemas.microsoft.com/office/powerpoint/2010/main" val="4091457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fluence of the separation field in Flow Field-flow fractionation">
            <a:extLst>
              <a:ext uri="{FF2B5EF4-FFF2-40B4-BE49-F238E27FC236}">
                <a16:creationId xmlns:a16="http://schemas.microsoft.com/office/drawing/2014/main" id="{BA0E70CE-1049-47EA-A943-0BEBBF322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15" y="703329"/>
            <a:ext cx="7937500" cy="33496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1538F58-AA89-4334-A159-C346666504CB}"/>
              </a:ext>
            </a:extLst>
          </p:cNvPr>
          <p:cNvSpPr txBox="1"/>
          <p:nvPr/>
        </p:nvSpPr>
        <p:spPr>
          <a:xfrm>
            <a:off x="0" y="180109"/>
            <a:ext cx="9144000"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Field Flow </a:t>
            </a:r>
            <a:r>
              <a:rPr lang="es-AR" sz="2800" dirty="0" err="1">
                <a:solidFill>
                  <a:srgbClr val="0000FF"/>
                </a:solidFill>
                <a:latin typeface="Arial" panose="020B0604020202020204" pitchFamily="34" charset="0"/>
                <a:cs typeface="Arial" panose="020B0604020202020204" pitchFamily="34" charset="0"/>
              </a:rPr>
              <a:t>Fractionation</a:t>
            </a:r>
            <a:endParaRPr lang="es-AR" sz="2800" dirty="0">
              <a:solidFill>
                <a:srgbClr val="0000FF"/>
              </a:solidFill>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04B87B50-E19B-413F-9E7E-E7AF6FA59FD4}"/>
              </a:ext>
            </a:extLst>
          </p:cNvPr>
          <p:cNvSpPr/>
          <p:nvPr/>
        </p:nvSpPr>
        <p:spPr>
          <a:xfrm>
            <a:off x="-21360" y="4099118"/>
            <a:ext cx="7627505" cy="646331"/>
          </a:xfrm>
          <a:prstGeom prst="rect">
            <a:avLst/>
          </a:prstGeom>
        </p:spPr>
        <p:txBody>
          <a:bodyPr wrap="square">
            <a:spAutoFit/>
          </a:bodyPr>
          <a:lstStyle/>
          <a:p>
            <a:pPr algn="ctr"/>
            <a:r>
              <a:rPr lang="en-US" sz="1200" i="1" dirty="0">
                <a:solidFill>
                  <a:srgbClr val="363636"/>
                </a:solidFill>
                <a:latin typeface="Georgia" panose="02040502050405020303" pitchFamily="18" charset="0"/>
              </a:rPr>
              <a:t>Flow field-flow fractionation channel cross-section, where the rate of laminar flow within the channel is not uniform. It travels in a parabolic pattern with the speed of the flow, increasing toward the center of the channel and decreasing toward the sides.</a:t>
            </a:r>
            <a:endParaRPr lang="es-AR" sz="1200" dirty="0"/>
          </a:p>
        </p:txBody>
      </p:sp>
      <p:sp>
        <p:nvSpPr>
          <p:cNvPr id="7" name="Rectángulo 6">
            <a:extLst>
              <a:ext uri="{FF2B5EF4-FFF2-40B4-BE49-F238E27FC236}">
                <a16:creationId xmlns:a16="http://schemas.microsoft.com/office/drawing/2014/main" id="{AB49667F-8B34-475D-B62B-25F18BC9F0BE}"/>
              </a:ext>
            </a:extLst>
          </p:cNvPr>
          <p:cNvSpPr/>
          <p:nvPr/>
        </p:nvSpPr>
        <p:spPr>
          <a:xfrm>
            <a:off x="-21360" y="4541039"/>
            <a:ext cx="7502815" cy="2308324"/>
          </a:xfrm>
          <a:prstGeom prst="rect">
            <a:avLst/>
          </a:prstGeom>
        </p:spPr>
        <p:txBody>
          <a:bodyPr wrap="square">
            <a:spAutoFit/>
          </a:bodyPr>
          <a:lstStyle/>
          <a:p>
            <a:pPr algn="just"/>
            <a:r>
              <a:rPr lang="en-US" dirty="0">
                <a:solidFill>
                  <a:srgbClr val="363636"/>
                </a:solidFill>
                <a:latin typeface="Arial" panose="020B0604020202020204" pitchFamily="34" charset="0"/>
                <a:cs typeface="Arial" panose="020B0604020202020204" pitchFamily="34" charset="0"/>
              </a:rPr>
              <a:t>As particles flow along the chamber, the cross-flow separation field pushes the molecules toward the bottom of the channel. As they pass by the bottom, they diffuse back into the channel against the carrier flow . The extent to which the molecules can diffuse back into the channel is dictated by their natural Brownian motion, a characteristic based on size that is unique to each individual species. Smaller particles have a higher Brownian motion than larger ones and are able to diffuse higher into the channel against the carrier flow</a:t>
            </a:r>
            <a:endParaRPr lang="es-AR" dirty="0">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201C9D7D-90E8-47DB-85B3-23B13C4E92E9}"/>
              </a:ext>
            </a:extLst>
          </p:cNvPr>
          <p:cNvSpPr/>
          <p:nvPr/>
        </p:nvSpPr>
        <p:spPr>
          <a:xfrm>
            <a:off x="7481455" y="302359"/>
            <a:ext cx="1662545" cy="6555641"/>
          </a:xfrm>
          <a:prstGeom prst="rect">
            <a:avLst/>
          </a:prstGeom>
        </p:spPr>
        <p:txBody>
          <a:bodyPr wrap="square">
            <a:spAutoFit/>
          </a:bodyPr>
          <a:lstStyle/>
          <a:p>
            <a:pPr algn="just"/>
            <a:r>
              <a:rPr lang="en-US" sz="1200" dirty="0">
                <a:solidFill>
                  <a:srgbClr val="363636"/>
                </a:solidFill>
                <a:latin typeface="Arial" panose="020B0604020202020204" pitchFamily="34" charset="0"/>
                <a:cs typeface="Arial" panose="020B0604020202020204" pitchFamily="34" charset="0"/>
              </a:rPr>
              <a:t>The rate of laminar flow within the channel is not uniform. It travels in a parabolic pattern with the speed of the flow, increasing toward the center of the channel and decreasing toward the sides. Therefore, the rate at which particles will be carried through will depend on their position within the channel. </a:t>
            </a:r>
            <a:r>
              <a:rPr lang="en-US" sz="1200" b="1" u="sng" dirty="0">
                <a:solidFill>
                  <a:srgbClr val="363636"/>
                </a:solidFill>
                <a:highlight>
                  <a:srgbClr val="FFFF00"/>
                </a:highlight>
                <a:latin typeface="Arial" panose="020B0604020202020204" pitchFamily="34" charset="0"/>
                <a:cs typeface="Arial" panose="020B0604020202020204" pitchFamily="34" charset="0"/>
              </a:rPr>
              <a:t>Those with a greater diffusion located in the center of the channel will be transported with a greater velocity</a:t>
            </a:r>
            <a:r>
              <a:rPr lang="en-US" sz="1200" b="1" u="sng" dirty="0">
                <a:solidFill>
                  <a:srgbClr val="363636"/>
                </a:solidFill>
                <a:latin typeface="Arial" panose="020B0604020202020204" pitchFamily="34" charset="0"/>
                <a:cs typeface="Arial" panose="020B0604020202020204" pitchFamily="34" charset="0"/>
              </a:rPr>
              <a:t>. </a:t>
            </a:r>
            <a:r>
              <a:rPr lang="en-US" sz="1200" dirty="0">
                <a:solidFill>
                  <a:srgbClr val="363636"/>
                </a:solidFill>
                <a:latin typeface="Arial" panose="020B0604020202020204" pitchFamily="34" charset="0"/>
                <a:cs typeface="Arial" panose="020B0604020202020204" pitchFamily="34" charset="0"/>
              </a:rPr>
              <a:t>The larger particles in the shallow, slower-moving stream are transported with lower flow velocity and elute later than the smaller particles. This results in a gentle separation of particles based on mass with the elution order of smallest to largest.</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0919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885395"/>
            <a:ext cx="9144000" cy="1200329"/>
          </a:xfrm>
          <a:prstGeom prst="rect">
            <a:avLst/>
          </a:prstGeom>
        </p:spPr>
        <p:txBody>
          <a:bodyPr wrap="square">
            <a:spAutoFit/>
          </a:bodyPr>
          <a:lstStyle/>
          <a:p>
            <a:r>
              <a:rPr lang="es-AR" b="1" dirty="0">
                <a:latin typeface="Arial" panose="020B0604020202020204" pitchFamily="34" charset="0"/>
                <a:cs typeface="Arial" panose="020B0604020202020204" pitchFamily="34" charset="0"/>
              </a:rPr>
              <a:t>	Es posible inducir desplazamiento de liquido en tubo mediante la aplicación de un campo eléctrico a lo largo del tubo. </a:t>
            </a:r>
            <a:r>
              <a:rPr lang="es-AR" dirty="0">
                <a:latin typeface="Arial" panose="020B0604020202020204" pitchFamily="34" charset="0"/>
                <a:cs typeface="Arial" panose="020B0604020202020204" pitchFamily="34" charset="0"/>
              </a:rPr>
              <a:t>La interacción de este campo con las paredes cargadas del tubo, pone en movimiento el fluido mediante un efecto conocido como electroósmosis. </a:t>
            </a:r>
          </a:p>
        </p:txBody>
      </p:sp>
      <p:sp>
        <p:nvSpPr>
          <p:cNvPr id="6" name="Rectángulo 5"/>
          <p:cNvSpPr/>
          <p:nvPr/>
        </p:nvSpPr>
        <p:spPr>
          <a:xfrm>
            <a:off x="421106" y="2129206"/>
            <a:ext cx="8301788" cy="2031325"/>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Una superficie solida en contacto con una solución acuosa, generalmente tiene cargas eléctricas dependientes del pH, y  está contrabalanceada por un exceso de </a:t>
            </a:r>
            <a:r>
              <a:rPr lang="es-AR" dirty="0" err="1">
                <a:latin typeface="Arial" panose="020B0604020202020204" pitchFamily="34" charset="0"/>
                <a:cs typeface="Arial" panose="020B0604020202020204" pitchFamily="34" charset="0"/>
              </a:rPr>
              <a:t>contraiones</a:t>
            </a:r>
            <a:r>
              <a:rPr lang="es-AR" dirty="0">
                <a:latin typeface="Arial" panose="020B0604020202020204" pitchFamily="34" charset="0"/>
                <a:cs typeface="Arial" panose="020B0604020202020204" pitchFamily="34" charset="0"/>
              </a:rPr>
              <a:t> superficiales, cuyo perfil de concentración dependerá de la fuerza iónica del solvente</a:t>
            </a:r>
          </a:p>
          <a:p>
            <a:pPr algn="just"/>
            <a:r>
              <a:rPr lang="es-AR" dirty="0">
                <a:latin typeface="Arial" panose="020B0604020202020204" pitchFamily="34" charset="0"/>
                <a:cs typeface="Arial" panose="020B0604020202020204" pitchFamily="34" charset="0"/>
              </a:rPr>
              <a:t>La acción de un campo eléctrico sobre la acumulación de estas cargas móviles produce (por </a:t>
            </a:r>
            <a:r>
              <a:rPr lang="es-AR" i="1" dirty="0" err="1">
                <a:latin typeface="Arial" panose="020B0604020202020204" pitchFamily="34" charset="0"/>
                <a:cs typeface="Arial" panose="020B0604020202020204" pitchFamily="34" charset="0"/>
              </a:rPr>
              <a:t>coupling</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electrodinamico</a:t>
            </a:r>
            <a:r>
              <a:rPr lang="es-AR" dirty="0">
                <a:latin typeface="Arial" panose="020B0604020202020204" pitchFamily="34" charset="0"/>
                <a:cs typeface="Arial" panose="020B0604020202020204" pitchFamily="34" charset="0"/>
              </a:rPr>
              <a:t>) un flujo conocido como </a:t>
            </a:r>
            <a:r>
              <a:rPr lang="es-AR" b="1" dirty="0">
                <a:latin typeface="Arial" panose="020B0604020202020204" pitchFamily="34" charset="0"/>
                <a:cs typeface="Arial" panose="020B0604020202020204" pitchFamily="34" charset="0"/>
              </a:rPr>
              <a:t>flujo </a:t>
            </a:r>
            <a:r>
              <a:rPr lang="es-AR" b="1" dirty="0" err="1">
                <a:latin typeface="Arial" panose="020B0604020202020204" pitchFamily="34" charset="0"/>
                <a:cs typeface="Arial" panose="020B0604020202020204" pitchFamily="34" charset="0"/>
              </a:rPr>
              <a:t>electroosmotico</a:t>
            </a:r>
            <a:r>
              <a:rPr lang="es-AR" b="1" dirty="0">
                <a:latin typeface="Arial" panose="020B0604020202020204" pitchFamily="34" charset="0"/>
                <a:cs typeface="Arial" panose="020B0604020202020204" pitchFamily="34" charset="0"/>
              </a:rPr>
              <a:t>. </a:t>
            </a:r>
          </a:p>
        </p:txBody>
      </p:sp>
      <p:pic>
        <p:nvPicPr>
          <p:cNvPr id="8" name="Imagen 7"/>
          <p:cNvPicPr>
            <a:picLocks noChangeAspect="1"/>
          </p:cNvPicPr>
          <p:nvPr/>
        </p:nvPicPr>
        <p:blipFill>
          <a:blip r:embed="rId2"/>
          <a:stretch>
            <a:fillRect/>
          </a:stretch>
        </p:blipFill>
        <p:spPr>
          <a:xfrm>
            <a:off x="552125" y="4268891"/>
            <a:ext cx="3154929" cy="1809375"/>
          </a:xfrm>
          <a:prstGeom prst="rect">
            <a:avLst/>
          </a:prstGeom>
        </p:spPr>
      </p:pic>
      <p:sp>
        <p:nvSpPr>
          <p:cNvPr id="9" name="Rectángulo 8"/>
          <p:cNvSpPr/>
          <p:nvPr/>
        </p:nvSpPr>
        <p:spPr>
          <a:xfrm>
            <a:off x="3574706" y="4415366"/>
            <a:ext cx="5340694" cy="1477328"/>
          </a:xfrm>
          <a:prstGeom prst="rect">
            <a:avLst/>
          </a:prstGeom>
        </p:spPr>
        <p:txBody>
          <a:bodyPr wrap="square">
            <a:spAutoFit/>
          </a:bodyPr>
          <a:lstStyle/>
          <a:p>
            <a:r>
              <a:rPr lang="es-AR" dirty="0">
                <a:latin typeface="Arial" panose="020B0604020202020204" pitchFamily="34" charset="0"/>
                <a:cs typeface="Arial" panose="020B0604020202020204" pitchFamily="34" charset="0"/>
              </a:rPr>
              <a:t>Perfil de velocidad para un </a:t>
            </a:r>
            <a:r>
              <a:rPr lang="es-AR" b="1" dirty="0">
                <a:latin typeface="Arial" panose="020B0604020202020204" pitchFamily="34" charset="0"/>
                <a:cs typeface="Arial" panose="020B0604020202020204" pitchFamily="34" charset="0"/>
              </a:rPr>
              <a:t>flujo </a:t>
            </a:r>
            <a:r>
              <a:rPr lang="es-AR" b="1" dirty="0" err="1">
                <a:latin typeface="Arial" panose="020B0604020202020204" pitchFamily="34" charset="0"/>
                <a:cs typeface="Arial" panose="020B0604020202020204" pitchFamily="34" charset="0"/>
              </a:rPr>
              <a:t>electroosmotico</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(con superficie positivamente cargada).</a:t>
            </a:r>
          </a:p>
          <a:p>
            <a:r>
              <a:rPr lang="es-AR" dirty="0">
                <a:latin typeface="Arial" panose="020B0604020202020204" pitchFamily="34" charset="0"/>
                <a:cs typeface="Arial" panose="020B0604020202020204" pitchFamily="34" charset="0"/>
              </a:rPr>
              <a:t>La velocidad del fluido es constante a </a:t>
            </a:r>
            <a:r>
              <a:rPr lang="es-AR" dirty="0" err="1">
                <a:latin typeface="Arial" panose="020B0604020202020204" pitchFamily="34" charset="0"/>
                <a:cs typeface="Arial" panose="020B0604020202020204" pitchFamily="34" charset="0"/>
              </a:rPr>
              <a:t>traves</a:t>
            </a:r>
            <a:r>
              <a:rPr lang="es-AR" dirty="0">
                <a:latin typeface="Arial" panose="020B0604020202020204" pitchFamily="34" charset="0"/>
                <a:cs typeface="Arial" panose="020B0604020202020204" pitchFamily="34" charset="0"/>
              </a:rPr>
              <a:t> de la sección del canal (fuera de la capa de </a:t>
            </a:r>
            <a:r>
              <a:rPr lang="es-AR" dirty="0" err="1">
                <a:latin typeface="Arial" panose="020B0604020202020204" pitchFamily="34" charset="0"/>
                <a:cs typeface="Arial" panose="020B0604020202020204" pitchFamily="34" charset="0"/>
              </a:rPr>
              <a:t>Debye</a:t>
            </a:r>
            <a:r>
              <a:rPr lang="es-AR" dirty="0">
                <a:latin typeface="Arial" panose="020B0604020202020204" pitchFamily="34" charset="0"/>
                <a:cs typeface="Arial" panose="020B0604020202020204" pitchFamily="34" charset="0"/>
              </a:rPr>
              <a:t>, que en el dibujo está exageradamente engrosada) </a:t>
            </a:r>
          </a:p>
        </p:txBody>
      </p:sp>
      <p:sp>
        <p:nvSpPr>
          <p:cNvPr id="10" name="Rectángulo 9"/>
          <p:cNvSpPr/>
          <p:nvPr/>
        </p:nvSpPr>
        <p:spPr>
          <a:xfrm>
            <a:off x="228600" y="5892694"/>
            <a:ext cx="8686800" cy="923330"/>
          </a:xfrm>
          <a:prstGeom prst="rect">
            <a:avLst/>
          </a:prstGeom>
          <a:ln w="38100">
            <a:solidFill>
              <a:srgbClr val="0000FF"/>
            </a:solidFill>
          </a:ln>
        </p:spPr>
        <p:txBody>
          <a:bodyPr wrap="square">
            <a:spAutoFit/>
          </a:bodyPr>
          <a:lstStyle/>
          <a:p>
            <a:pPr algn="just"/>
            <a:r>
              <a:rPr lang="en-US" i="1" dirty="0">
                <a:solidFill>
                  <a:srgbClr val="0000FF"/>
                </a:solidFill>
                <a:highlight>
                  <a:srgbClr val="FFFF00"/>
                </a:highlight>
                <a:latin typeface="Arial" panose="020B0604020202020204" pitchFamily="34" charset="0"/>
                <a:cs typeface="Arial" panose="020B0604020202020204" pitchFamily="34" charset="0"/>
              </a:rPr>
              <a:t>κ−</a:t>
            </a:r>
            <a:r>
              <a:rPr lang="en-US" dirty="0">
                <a:solidFill>
                  <a:srgbClr val="0000FF"/>
                </a:solidFill>
                <a:highlight>
                  <a:srgbClr val="FFFF00"/>
                </a:highlight>
                <a:latin typeface="Arial" panose="020B0604020202020204" pitchFamily="34" charset="0"/>
                <a:cs typeface="Arial" panose="020B0604020202020204" pitchFamily="34" charset="0"/>
              </a:rPr>
              <a:t>1 the Debye length, which describes the range of electrostatic interactions within the medium.</a:t>
            </a:r>
            <a:r>
              <a:rPr lang="en-US" dirty="0">
                <a:solidFill>
                  <a:srgbClr val="0000FF"/>
                </a:solidFill>
                <a:latin typeface="Arial" panose="020B0604020202020204" pitchFamily="34" charset="0"/>
                <a:cs typeface="Arial" panose="020B0604020202020204" pitchFamily="34" charset="0"/>
              </a:rPr>
              <a:t> For a monovalent ion at a concentration of 0.1M, </a:t>
            </a:r>
            <a:r>
              <a:rPr lang="en-US" i="1" dirty="0">
                <a:solidFill>
                  <a:srgbClr val="0000FF"/>
                </a:solidFill>
                <a:latin typeface="Arial" panose="020B0604020202020204" pitchFamily="34" charset="0"/>
                <a:cs typeface="Arial" panose="020B0604020202020204" pitchFamily="34" charset="0"/>
              </a:rPr>
              <a:t>κ−</a:t>
            </a:r>
            <a:r>
              <a:rPr lang="en-US" dirty="0">
                <a:solidFill>
                  <a:srgbClr val="0000FF"/>
                </a:solidFill>
                <a:latin typeface="Arial" panose="020B0604020202020204" pitchFamily="34" charset="0"/>
                <a:cs typeface="Arial" panose="020B0604020202020204" pitchFamily="34" charset="0"/>
              </a:rPr>
              <a:t>1 </a:t>
            </a:r>
            <a:r>
              <a:rPr lang="en-US" i="1" dirty="0">
                <a:solidFill>
                  <a:srgbClr val="0000FF"/>
                </a:solidFill>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1 nm. If the concentration drops to 10</a:t>
            </a:r>
            <a:r>
              <a:rPr lang="en-US" i="1" baseline="30000" dirty="0">
                <a:solidFill>
                  <a:srgbClr val="0000FF"/>
                </a:solidFill>
                <a:latin typeface="Arial" panose="020B0604020202020204" pitchFamily="34" charset="0"/>
                <a:cs typeface="Arial" panose="020B0604020202020204" pitchFamily="34" charset="0"/>
              </a:rPr>
              <a:t>−</a:t>
            </a:r>
            <a:r>
              <a:rPr lang="en-US" baseline="30000" dirty="0">
                <a:solidFill>
                  <a:srgbClr val="0000FF"/>
                </a:solidFill>
                <a:latin typeface="Arial" panose="020B0604020202020204" pitchFamily="34" charset="0"/>
                <a:cs typeface="Arial" panose="020B0604020202020204" pitchFamily="34" charset="0"/>
              </a:rPr>
              <a:t>7</a:t>
            </a:r>
            <a:r>
              <a:rPr lang="en-US" dirty="0">
                <a:solidFill>
                  <a:srgbClr val="0000FF"/>
                </a:solidFill>
                <a:latin typeface="Arial" panose="020B0604020202020204" pitchFamily="34" charset="0"/>
                <a:cs typeface="Arial" panose="020B0604020202020204" pitchFamily="34" charset="0"/>
              </a:rPr>
              <a:t> M, as it does in pure water, then </a:t>
            </a:r>
            <a:r>
              <a:rPr lang="en-US" i="1" dirty="0">
                <a:solidFill>
                  <a:srgbClr val="0000FF"/>
                </a:solidFill>
                <a:latin typeface="Arial" panose="020B0604020202020204" pitchFamily="34" charset="0"/>
                <a:cs typeface="Arial" panose="020B0604020202020204" pitchFamily="34" charset="0"/>
              </a:rPr>
              <a:t>κ−</a:t>
            </a:r>
            <a:r>
              <a:rPr lang="en-US" dirty="0">
                <a:solidFill>
                  <a:srgbClr val="0000FF"/>
                </a:solidFill>
                <a:latin typeface="Arial" panose="020B0604020202020204" pitchFamily="34" charset="0"/>
                <a:cs typeface="Arial" panose="020B0604020202020204" pitchFamily="34" charset="0"/>
              </a:rPr>
              <a:t>1 </a:t>
            </a:r>
            <a:r>
              <a:rPr lang="en-US" i="1" dirty="0">
                <a:solidFill>
                  <a:srgbClr val="0000FF"/>
                </a:solidFill>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1 </a:t>
            </a:r>
            <a:r>
              <a:rPr lang="en-US" dirty="0" err="1">
                <a:solidFill>
                  <a:srgbClr val="0000FF"/>
                </a:solidFill>
                <a:latin typeface="Arial" panose="020B0604020202020204" pitchFamily="34" charset="0"/>
                <a:cs typeface="Arial" panose="020B0604020202020204" pitchFamily="34" charset="0"/>
              </a:rPr>
              <a:t>μm</a:t>
            </a:r>
            <a:r>
              <a:rPr lang="en-US" dirty="0">
                <a:solidFill>
                  <a:srgbClr val="0000FF"/>
                </a:solidFill>
                <a:latin typeface="Arial" panose="020B0604020202020204" pitchFamily="34" charset="0"/>
                <a:cs typeface="Arial" panose="020B0604020202020204" pitchFamily="34" charset="0"/>
              </a:rPr>
              <a:t>.</a:t>
            </a:r>
            <a:endParaRPr lang="es-AR" dirty="0">
              <a:solidFill>
                <a:srgbClr val="0000FF"/>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AA0E8D73-CB9E-43D0-9284-FD888CA44C5C}"/>
              </a:ext>
            </a:extLst>
          </p:cNvPr>
          <p:cNvSpPr txBox="1"/>
          <p:nvPr/>
        </p:nvSpPr>
        <p:spPr>
          <a:xfrm>
            <a:off x="0" y="-33419"/>
            <a:ext cx="9144000" cy="954107"/>
          </a:xfrm>
          <a:prstGeom prst="rect">
            <a:avLst/>
          </a:prstGeom>
          <a:solidFill>
            <a:schemeClr val="bg1">
              <a:lumMod val="85000"/>
            </a:schemeClr>
          </a:solidFill>
        </p:spPr>
        <p:txBody>
          <a:bodyPr wrap="square" rtlCol="0">
            <a:spAutoFit/>
          </a:bodyPr>
          <a:lstStyle/>
          <a:p>
            <a:pPr algn="ctr"/>
            <a:r>
              <a:rPr lang="es-AR" dirty="0">
                <a:solidFill>
                  <a:srgbClr val="0000FF"/>
                </a:solidFill>
                <a:latin typeface="Arial" panose="020B0604020202020204" pitchFamily="34" charset="0"/>
                <a:cs typeface="Arial" panose="020B0604020202020204" pitchFamily="34" charset="0"/>
              </a:rPr>
              <a:t>Introducción a la </a:t>
            </a:r>
            <a:r>
              <a:rPr lang="es-AR" dirty="0" err="1">
                <a:solidFill>
                  <a:srgbClr val="0000FF"/>
                </a:solidFill>
                <a:latin typeface="Arial" panose="020B0604020202020204" pitchFamily="34" charset="0"/>
                <a:cs typeface="Arial" panose="020B0604020202020204" pitchFamily="34" charset="0"/>
              </a:rPr>
              <a:t>microfluidica</a:t>
            </a:r>
            <a:r>
              <a:rPr lang="es-AR" dirty="0">
                <a:solidFill>
                  <a:srgbClr val="0000FF"/>
                </a:solidFill>
                <a:latin typeface="Arial" panose="020B0604020202020204" pitchFamily="34" charset="0"/>
                <a:cs typeface="Arial" panose="020B0604020202020204" pitchFamily="34" charset="0"/>
              </a:rPr>
              <a:t>. </a:t>
            </a:r>
            <a:r>
              <a:rPr lang="es-AR" sz="2800" b="1" dirty="0">
                <a:solidFill>
                  <a:srgbClr val="0000FF"/>
                </a:solidFill>
                <a:latin typeface="Arial" panose="020B0604020202020204" pitchFamily="34" charset="0"/>
                <a:cs typeface="Arial" panose="020B0604020202020204" pitchFamily="34" charset="0"/>
              </a:rPr>
              <a:t>Flujo impulsado por un campo eléctrico: electroósmosis </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888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DF11BAF-D4BE-40B2-821F-9A00CBB5B28A}"/>
              </a:ext>
            </a:extLst>
          </p:cNvPr>
          <p:cNvSpPr txBox="1"/>
          <p:nvPr/>
        </p:nvSpPr>
        <p:spPr>
          <a:xfrm>
            <a:off x="0" y="-33419"/>
            <a:ext cx="9144000" cy="954107"/>
          </a:xfrm>
          <a:prstGeom prst="rect">
            <a:avLst/>
          </a:prstGeom>
          <a:solidFill>
            <a:schemeClr val="bg1">
              <a:lumMod val="85000"/>
            </a:schemeClr>
          </a:solidFill>
        </p:spPr>
        <p:txBody>
          <a:bodyPr wrap="square" rtlCol="0">
            <a:spAutoFit/>
          </a:bodyPr>
          <a:lstStyle/>
          <a:p>
            <a:pPr algn="ctr"/>
            <a:r>
              <a:rPr lang="es-AR" dirty="0">
                <a:solidFill>
                  <a:srgbClr val="0000FF"/>
                </a:solidFill>
                <a:latin typeface="Arial" panose="020B0604020202020204" pitchFamily="34" charset="0"/>
                <a:cs typeface="Arial" panose="020B0604020202020204" pitchFamily="34" charset="0"/>
              </a:rPr>
              <a:t>Introducción a la </a:t>
            </a:r>
            <a:r>
              <a:rPr lang="es-AR" dirty="0" err="1">
                <a:solidFill>
                  <a:srgbClr val="0000FF"/>
                </a:solidFill>
                <a:latin typeface="Arial" panose="020B0604020202020204" pitchFamily="34" charset="0"/>
                <a:cs typeface="Arial" panose="020B0604020202020204" pitchFamily="34" charset="0"/>
              </a:rPr>
              <a:t>microfluidica</a:t>
            </a:r>
            <a:r>
              <a:rPr lang="es-AR" dirty="0">
                <a:solidFill>
                  <a:srgbClr val="0000FF"/>
                </a:solidFill>
                <a:latin typeface="Arial" panose="020B0604020202020204" pitchFamily="34" charset="0"/>
                <a:cs typeface="Arial" panose="020B0604020202020204" pitchFamily="34" charset="0"/>
              </a:rPr>
              <a:t>. </a:t>
            </a:r>
            <a:r>
              <a:rPr lang="es-AR" sz="2800" b="1" dirty="0">
                <a:solidFill>
                  <a:srgbClr val="0000FF"/>
                </a:solidFill>
                <a:latin typeface="Arial" panose="020B0604020202020204" pitchFamily="34" charset="0"/>
                <a:cs typeface="Arial" panose="020B0604020202020204" pitchFamily="34" charset="0"/>
              </a:rPr>
              <a:t>Flujo impulsado por un campo eléctrico: electroósmosis </a:t>
            </a:r>
            <a:endParaRPr lang="es-AR" sz="2800" dirty="0">
              <a:solidFill>
                <a:srgbClr val="0000FF"/>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EE74CAEE-678C-4B39-8DA9-227048F8F8FD}"/>
              </a:ext>
            </a:extLst>
          </p:cNvPr>
          <p:cNvPicPr>
            <a:picLocks noChangeAspect="1"/>
          </p:cNvPicPr>
          <p:nvPr/>
        </p:nvPicPr>
        <p:blipFill>
          <a:blip r:embed="rId2"/>
          <a:stretch>
            <a:fillRect/>
          </a:stretch>
        </p:blipFill>
        <p:spPr>
          <a:xfrm>
            <a:off x="3048000" y="209859"/>
            <a:ext cx="6096000" cy="6107906"/>
          </a:xfrm>
          <a:prstGeom prst="rect">
            <a:avLst/>
          </a:prstGeom>
        </p:spPr>
      </p:pic>
      <p:sp>
        <p:nvSpPr>
          <p:cNvPr id="5" name="Rectángulo 4">
            <a:extLst>
              <a:ext uri="{FF2B5EF4-FFF2-40B4-BE49-F238E27FC236}">
                <a16:creationId xmlns:a16="http://schemas.microsoft.com/office/drawing/2014/main" id="{429424A0-E011-42F7-9E24-B0FD752C497F}"/>
              </a:ext>
            </a:extLst>
          </p:cNvPr>
          <p:cNvSpPr/>
          <p:nvPr/>
        </p:nvSpPr>
        <p:spPr>
          <a:xfrm>
            <a:off x="0" y="6581001"/>
            <a:ext cx="9144000" cy="276999"/>
          </a:xfrm>
          <a:prstGeom prst="rect">
            <a:avLst/>
          </a:prstGeom>
        </p:spPr>
        <p:txBody>
          <a:bodyPr wrap="square">
            <a:spAutoFit/>
          </a:bodyPr>
          <a:lstStyle/>
          <a:p>
            <a:r>
              <a:rPr lang="es-AR" sz="1200" dirty="0">
                <a:latin typeface="Arial" panose="020B0604020202020204" pitchFamily="34" charset="0"/>
                <a:cs typeface="Arial" panose="020B0604020202020204" pitchFamily="34" charset="0"/>
              </a:rPr>
              <a:t>https://openi.nlm.nih.gov/detailedresult.php?img=PMC3987644_1556-276X-9-147-1&amp;req=4</a:t>
            </a:r>
          </a:p>
        </p:txBody>
      </p:sp>
      <p:sp>
        <p:nvSpPr>
          <p:cNvPr id="6" name="Rectángulo 5">
            <a:extLst>
              <a:ext uri="{FF2B5EF4-FFF2-40B4-BE49-F238E27FC236}">
                <a16:creationId xmlns:a16="http://schemas.microsoft.com/office/drawing/2014/main" id="{8755D52F-6BFC-4D71-ABC9-DBC97DE4CC55}"/>
              </a:ext>
            </a:extLst>
          </p:cNvPr>
          <p:cNvSpPr/>
          <p:nvPr/>
        </p:nvSpPr>
        <p:spPr>
          <a:xfrm>
            <a:off x="124691" y="540235"/>
            <a:ext cx="2923309" cy="2862322"/>
          </a:xfrm>
          <a:prstGeom prst="rect">
            <a:avLst/>
          </a:prstGeom>
        </p:spPr>
        <p:txBody>
          <a:bodyPr wrap="square">
            <a:spAutoFit/>
          </a:bodyPr>
          <a:lstStyle/>
          <a:p>
            <a:pPr algn="just"/>
            <a:r>
              <a:rPr lang="en-US" sz="1200" dirty="0">
                <a:solidFill>
                  <a:srgbClr val="222222"/>
                </a:solidFill>
                <a:latin typeface="Arial" panose="020B0604020202020204" pitchFamily="34" charset="0"/>
              </a:rPr>
              <a:t>The origin of electroosmotic flow (EOF) is directly related to the electrical double layer (EDL) which comes from the ionization of silanol (</a:t>
            </a:r>
            <a:r>
              <a:rPr lang="en-US" sz="1200" dirty="0" err="1">
                <a:solidFill>
                  <a:srgbClr val="222222"/>
                </a:solidFill>
                <a:latin typeface="Arial" panose="020B0604020202020204" pitchFamily="34" charset="0"/>
              </a:rPr>
              <a:t>SiOH</a:t>
            </a:r>
            <a:r>
              <a:rPr lang="en-US" sz="1200" dirty="0">
                <a:solidFill>
                  <a:srgbClr val="222222"/>
                </a:solidFill>
                <a:latin typeface="Arial" panose="020B0604020202020204" pitchFamily="34" charset="0"/>
              </a:rPr>
              <a:t>) groups when the silica channel is filled with a buffer solution. Such reaction is represented by </a:t>
            </a:r>
            <a:r>
              <a:rPr lang="en-US" sz="1200" dirty="0" err="1">
                <a:solidFill>
                  <a:srgbClr val="222222"/>
                </a:solidFill>
                <a:latin typeface="Arial" panose="020B0604020202020204" pitchFamily="34" charset="0"/>
              </a:rPr>
              <a:t>SiOH</a:t>
            </a:r>
            <a:r>
              <a:rPr lang="en-US" sz="1200" dirty="0">
                <a:solidFill>
                  <a:srgbClr val="222222"/>
                </a:solidFill>
                <a:latin typeface="Arial" panose="020B0604020202020204" pitchFamily="34" charset="0"/>
              </a:rPr>
              <a:t>  ⇌ </a:t>
            </a:r>
            <a:r>
              <a:rPr lang="en-US" sz="1200" dirty="0" err="1">
                <a:solidFill>
                  <a:srgbClr val="222222"/>
                </a:solidFill>
                <a:latin typeface="Arial" panose="020B0604020202020204" pitchFamily="34" charset="0"/>
              </a:rPr>
              <a:t>SiO</a:t>
            </a:r>
            <a:r>
              <a:rPr lang="en-US" sz="1200" dirty="0">
                <a:solidFill>
                  <a:srgbClr val="222222"/>
                </a:solidFill>
                <a:latin typeface="Arial" panose="020B0604020202020204" pitchFamily="34" charset="0"/>
              </a:rPr>
              <a:t>-  +  H+. The silanol groups on the surface are ionized, forming a wall of negatively charged </a:t>
            </a:r>
            <a:r>
              <a:rPr lang="en-US" sz="1200" dirty="0" err="1">
                <a:solidFill>
                  <a:srgbClr val="222222"/>
                </a:solidFill>
                <a:latin typeface="Arial" panose="020B0604020202020204" pitchFamily="34" charset="0"/>
              </a:rPr>
              <a:t>silanoate</a:t>
            </a:r>
            <a:r>
              <a:rPr lang="en-US" sz="1200" dirty="0">
                <a:solidFill>
                  <a:srgbClr val="222222"/>
                </a:solidFill>
                <a:latin typeface="Arial" panose="020B0604020202020204" pitchFamily="34" charset="0"/>
              </a:rPr>
              <a:t> (</a:t>
            </a:r>
            <a:r>
              <a:rPr lang="en-US" sz="1200" dirty="0" err="1">
                <a:solidFill>
                  <a:srgbClr val="222222"/>
                </a:solidFill>
                <a:latin typeface="Arial" panose="020B0604020202020204" pitchFamily="34" charset="0"/>
              </a:rPr>
              <a:t>SiO</a:t>
            </a:r>
            <a:r>
              <a:rPr lang="en-US" sz="1200" dirty="0">
                <a:solidFill>
                  <a:srgbClr val="222222"/>
                </a:solidFill>
                <a:latin typeface="Arial" panose="020B0604020202020204" pitchFamily="34" charset="0"/>
              </a:rPr>
              <a:t>-) groups that are catalyzed by the OH- ions in the solution. The positive counterions compensate the wall of negative charge so that EDL is formed near the silica wall</a:t>
            </a:r>
            <a:endParaRPr lang="es-AR" sz="1200" dirty="0"/>
          </a:p>
        </p:txBody>
      </p:sp>
      <p:sp>
        <p:nvSpPr>
          <p:cNvPr id="7" name="Rectángulo 6">
            <a:extLst>
              <a:ext uri="{FF2B5EF4-FFF2-40B4-BE49-F238E27FC236}">
                <a16:creationId xmlns:a16="http://schemas.microsoft.com/office/drawing/2014/main" id="{928DA46A-581D-49CC-A696-1681937205CD}"/>
              </a:ext>
            </a:extLst>
          </p:cNvPr>
          <p:cNvSpPr/>
          <p:nvPr/>
        </p:nvSpPr>
        <p:spPr>
          <a:xfrm>
            <a:off x="124691" y="3455443"/>
            <a:ext cx="2923309" cy="1754326"/>
          </a:xfrm>
          <a:prstGeom prst="rect">
            <a:avLst/>
          </a:prstGeom>
        </p:spPr>
        <p:txBody>
          <a:bodyPr wrap="square">
            <a:spAutoFit/>
          </a:bodyPr>
          <a:lstStyle/>
          <a:p>
            <a:pPr algn="just"/>
            <a:r>
              <a:rPr lang="en-US" sz="1200" dirty="0">
                <a:solidFill>
                  <a:srgbClr val="0000FF"/>
                </a:solidFill>
                <a:latin typeface="Arial" panose="020B0604020202020204" pitchFamily="34" charset="0"/>
              </a:rPr>
              <a:t>The Stern layer is closest to the surface at which the positive charges are tightly held by the solid-liquid interface, while the next layer is the diffusion layer. The predominance of the positive ions in the diffusive region can be accounted by a negative potential, ζ potential, which serves as the boundary condition for the so-called Debye layer.</a:t>
            </a:r>
            <a:endParaRPr lang="es-AR" sz="1200" dirty="0">
              <a:solidFill>
                <a:srgbClr val="0000FF"/>
              </a:solidFill>
            </a:endParaRPr>
          </a:p>
        </p:txBody>
      </p:sp>
      <p:pic>
        <p:nvPicPr>
          <p:cNvPr id="2050" name="Picture 2" descr="https://www.researchgate.net/profile/Yuejun_Kang/publication/241337089/figure/fig1/AS:393165954666496@1470749476020/The-schematic-illustration-of-the-electric-double-layer-EDL-structure.png">
            <a:extLst>
              <a:ext uri="{FF2B5EF4-FFF2-40B4-BE49-F238E27FC236}">
                <a16:creationId xmlns:a16="http://schemas.microsoft.com/office/drawing/2014/main" id="{D185A6DB-5BD6-4C51-A44C-23814D974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3429000"/>
            <a:ext cx="6800850"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4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829670"/>
            <a:ext cx="9144000" cy="923330"/>
          </a:xfrm>
          <a:prstGeom prst="rect">
            <a:avLst/>
          </a:prstGeom>
        </p:spPr>
        <p:txBody>
          <a:bodyPr wrap="square">
            <a:spAutoFit/>
          </a:bodyPr>
          <a:lstStyle/>
          <a:p>
            <a:pPr algn="ctr"/>
            <a:r>
              <a:rPr lang="es-AR" dirty="0">
                <a:latin typeface="Arial" panose="020B0604020202020204" pitchFamily="34" charset="0"/>
                <a:cs typeface="Arial" panose="020B0604020202020204" pitchFamily="34" charset="0"/>
              </a:rPr>
              <a:t>Si el espesor de la capa de </a:t>
            </a:r>
            <a:r>
              <a:rPr lang="es-AR" i="1" dirty="0" err="1">
                <a:latin typeface="Arial" panose="020B0604020202020204" pitchFamily="34" charset="0"/>
                <a:cs typeface="Arial" panose="020B0604020202020204" pitchFamily="34" charset="0"/>
              </a:rPr>
              <a:t>Debye</a:t>
            </a:r>
            <a:r>
              <a:rPr lang="es-AR" dirty="0">
                <a:latin typeface="Arial" panose="020B0604020202020204" pitchFamily="34" charset="0"/>
                <a:cs typeface="Arial" panose="020B0604020202020204" pitchFamily="34" charset="0"/>
              </a:rPr>
              <a:t>  </a:t>
            </a:r>
            <a:r>
              <a:rPr lang="es-AR" i="1" dirty="0">
                <a:latin typeface="Arial" panose="020B0604020202020204" pitchFamily="34" charset="0"/>
                <a:cs typeface="Arial" panose="020B0604020202020204" pitchFamily="34" charset="0"/>
              </a:rPr>
              <a:t>κ</a:t>
            </a:r>
            <a:r>
              <a:rPr lang="es-AR" sz="800" i="1" dirty="0">
                <a:latin typeface="Arial" panose="020B0604020202020204" pitchFamily="34" charset="0"/>
                <a:cs typeface="Arial" panose="020B0604020202020204" pitchFamily="34" charset="0"/>
              </a:rPr>
              <a:t>−</a:t>
            </a:r>
            <a:r>
              <a:rPr lang="es-AR" sz="800" dirty="0">
                <a:latin typeface="Arial" panose="020B0604020202020204" pitchFamily="34" charset="0"/>
                <a:cs typeface="Arial" panose="020B0604020202020204" pitchFamily="34" charset="0"/>
              </a:rPr>
              <a:t>1 </a:t>
            </a:r>
            <a:r>
              <a:rPr lang="es-AR" dirty="0">
                <a:latin typeface="Arial" panose="020B0604020202020204" pitchFamily="34" charset="0"/>
                <a:cs typeface="Arial" panose="020B0604020202020204" pitchFamily="34" charset="0"/>
              </a:rPr>
              <a:t> es despreciable respecto del diámetro del tubo, se obtiene un perfil donde la velocidad es casi constante a través de toda la sección del tubo,  dada por </a:t>
            </a:r>
            <a:r>
              <a:rPr lang="es-AR" i="1" dirty="0">
                <a:latin typeface="Arial" panose="020B0604020202020204" pitchFamily="34" charset="0"/>
                <a:cs typeface="Arial" panose="020B0604020202020204" pitchFamily="34" charset="0"/>
              </a:rPr>
              <a:t>V</a:t>
            </a:r>
            <a:r>
              <a:rPr lang="es-AR" sz="800" dirty="0">
                <a:latin typeface="Arial" panose="020B0604020202020204" pitchFamily="34" charset="0"/>
                <a:cs typeface="Arial" panose="020B0604020202020204" pitchFamily="34" charset="0"/>
              </a:rPr>
              <a:t>eo </a:t>
            </a:r>
            <a:endParaRPr lang="es-AR"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3211097" y="1788411"/>
            <a:ext cx="2175813" cy="1031345"/>
          </a:xfrm>
          <a:prstGeom prst="rect">
            <a:avLst/>
          </a:prstGeom>
        </p:spPr>
      </p:pic>
      <p:sp>
        <p:nvSpPr>
          <p:cNvPr id="6" name="Rectángulo 5"/>
          <p:cNvSpPr/>
          <p:nvPr/>
        </p:nvSpPr>
        <p:spPr>
          <a:xfrm>
            <a:off x="1281363" y="2819756"/>
            <a:ext cx="6581274"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ε0 is the permittivity of the vacuum (≈8.85 × 10</a:t>
            </a:r>
            <a:r>
              <a:rPr lang="en-US" baseline="30000" dirty="0">
                <a:latin typeface="Arial" panose="020B0604020202020204" pitchFamily="34" charset="0"/>
                <a:cs typeface="Arial" panose="020B0604020202020204" pitchFamily="34" charset="0"/>
              </a:rPr>
              <a:t>−12 </a:t>
            </a:r>
            <a:r>
              <a:rPr lang="en-US" dirty="0">
                <a:latin typeface="Arial" panose="020B0604020202020204" pitchFamily="34" charset="0"/>
                <a:cs typeface="Arial" panose="020B0604020202020204" pitchFamily="34" charset="0"/>
              </a:rPr>
              <a:t>J</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C</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m</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a:t>
            </a:r>
          </a:p>
          <a:p>
            <a:pPr algn="ctr"/>
            <a:r>
              <a:rPr lang="en-US" dirty="0" err="1">
                <a:latin typeface="Arial" panose="020B0604020202020204" pitchFamily="34" charset="0"/>
                <a:cs typeface="Arial" panose="020B0604020202020204" pitchFamily="34" charset="0"/>
              </a:rPr>
              <a:t>εr</a:t>
            </a:r>
            <a:r>
              <a:rPr lang="en-US" dirty="0">
                <a:latin typeface="Arial" panose="020B0604020202020204" pitchFamily="34" charset="0"/>
                <a:cs typeface="Arial" panose="020B0604020202020204" pitchFamily="34" charset="0"/>
              </a:rPr>
              <a:t> is the relative permittivity of the medium (≈80 for water).</a:t>
            </a:r>
            <a:endParaRPr lang="es-AR" dirty="0">
              <a:latin typeface="Arial" panose="020B0604020202020204" pitchFamily="34" charset="0"/>
              <a:cs typeface="Arial" panose="020B0604020202020204" pitchFamily="34" charset="0"/>
            </a:endParaRPr>
          </a:p>
        </p:txBody>
      </p:sp>
      <p:sp>
        <p:nvSpPr>
          <p:cNvPr id="7" name="Rectángulo 6"/>
          <p:cNvSpPr/>
          <p:nvPr/>
        </p:nvSpPr>
        <p:spPr>
          <a:xfrm>
            <a:off x="2719860" y="1682454"/>
            <a:ext cx="3158289" cy="117271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Rectángulo 8"/>
          <p:cNvSpPr/>
          <p:nvPr/>
        </p:nvSpPr>
        <p:spPr>
          <a:xfrm>
            <a:off x="2013003" y="3461630"/>
            <a:ext cx="4572000" cy="369332"/>
          </a:xfrm>
          <a:prstGeom prst="rect">
            <a:avLst/>
          </a:prstGeom>
        </p:spPr>
        <p:txBody>
          <a:bodyPr>
            <a:spAutoFit/>
          </a:bodyPr>
          <a:lstStyle/>
          <a:p>
            <a:r>
              <a:rPr lang="es-AR" dirty="0" err="1">
                <a:latin typeface="Arial" panose="020B0604020202020204" pitchFamily="34" charset="0"/>
                <a:cs typeface="Arial" panose="020B0604020202020204" pitchFamily="34" charset="0"/>
              </a:rPr>
              <a:t>is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the</a:t>
            </a:r>
            <a:r>
              <a:rPr lang="es-A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potential on the wall  surface </a:t>
            </a:r>
            <a:endParaRPr lang="es-AR" dirty="0">
              <a:latin typeface="Arial" panose="020B0604020202020204" pitchFamily="34" charset="0"/>
              <a:cs typeface="Arial" panose="020B0604020202020204" pitchFamily="34" charset="0"/>
            </a:endParaRPr>
          </a:p>
        </p:txBody>
      </p:sp>
      <p:pic>
        <p:nvPicPr>
          <p:cNvPr id="10" name="Imagen 9"/>
          <p:cNvPicPr>
            <a:picLocks noChangeAspect="1"/>
          </p:cNvPicPr>
          <p:nvPr/>
        </p:nvPicPr>
        <p:blipFill>
          <a:blip r:embed="rId3"/>
          <a:stretch>
            <a:fillRect/>
          </a:stretch>
        </p:blipFill>
        <p:spPr>
          <a:xfrm>
            <a:off x="1741026" y="3517895"/>
            <a:ext cx="271977" cy="407109"/>
          </a:xfrm>
          <a:prstGeom prst="rect">
            <a:avLst/>
          </a:prstGeom>
        </p:spPr>
      </p:pic>
      <p:sp>
        <p:nvSpPr>
          <p:cNvPr id="11" name="Rectángulo 10"/>
          <p:cNvSpPr/>
          <p:nvPr/>
        </p:nvSpPr>
        <p:spPr>
          <a:xfrm>
            <a:off x="186489" y="4072550"/>
            <a:ext cx="8771021" cy="2400657"/>
          </a:xfrm>
          <a:prstGeom prst="rect">
            <a:avLst/>
          </a:prstGeom>
        </p:spPr>
        <p:txBody>
          <a:bodyPr wrap="square">
            <a:spAutoFit/>
          </a:bodyPr>
          <a:lstStyle/>
          <a:p>
            <a:pPr algn="just"/>
            <a:r>
              <a:rPr lang="en-US" sz="1200" i="1" dirty="0">
                <a:latin typeface="Arial" panose="020B0604020202020204" pitchFamily="34" charset="0"/>
                <a:cs typeface="Arial" panose="020B0604020202020204" pitchFamily="34" charset="0"/>
              </a:rPr>
              <a:t>Comment 1. </a:t>
            </a:r>
            <a:r>
              <a:rPr lang="en-US" b="1" dirty="0" err="1">
                <a:latin typeface="Arial" panose="020B0604020202020204" pitchFamily="34" charset="0"/>
                <a:cs typeface="Arial" panose="020B0604020202020204" pitchFamily="34" charset="0"/>
              </a:rPr>
              <a:t>Electroosmosis</a:t>
            </a:r>
            <a:r>
              <a:rPr lang="en-US" b="1" dirty="0">
                <a:latin typeface="Arial" panose="020B0604020202020204" pitchFamily="34" charset="0"/>
                <a:cs typeface="Arial" panose="020B0604020202020204" pitchFamily="34" charset="0"/>
              </a:rPr>
              <a:t> is the direct counterpart of particle electrophoresis</a:t>
            </a:r>
            <a:r>
              <a:rPr lang="en-US" sz="1200" dirty="0">
                <a:latin typeface="Arial" panose="020B0604020202020204" pitchFamily="34" charset="0"/>
                <a:cs typeface="Arial" panose="020B0604020202020204" pitchFamily="34" charset="0"/>
              </a:rPr>
              <a:t>. Indeed, a charged particle moves under the effect of an electric field by the same mechanism as presented above to describe the fluid motion induced by immobile charged surfaces.</a:t>
            </a:r>
          </a:p>
          <a:p>
            <a:pPr algn="just"/>
            <a:endParaRPr lang="en-US" sz="1200" dirty="0">
              <a:latin typeface="Arial" panose="020B0604020202020204" pitchFamily="34" charset="0"/>
              <a:cs typeface="Arial" panose="020B0604020202020204" pitchFamily="34" charset="0"/>
            </a:endParaRPr>
          </a:p>
          <a:p>
            <a:pPr algn="just"/>
            <a:r>
              <a:rPr lang="en-US" sz="1200" i="1" dirty="0">
                <a:latin typeface="Arial" panose="020B0604020202020204" pitchFamily="34" charset="0"/>
                <a:cs typeface="Arial" panose="020B0604020202020204" pitchFamily="34" charset="0"/>
              </a:rPr>
              <a:t>Comment 2. </a:t>
            </a:r>
            <a:r>
              <a:rPr lang="en-US" b="1" dirty="0" err="1">
                <a:latin typeface="Arial" panose="020B0604020202020204" pitchFamily="34" charset="0"/>
                <a:cs typeface="Arial" panose="020B0604020202020204" pitchFamily="34" charset="0"/>
              </a:rPr>
              <a:t>Electroosmosis</a:t>
            </a:r>
            <a:r>
              <a:rPr lang="en-US" b="1" dirty="0">
                <a:latin typeface="Arial" panose="020B0604020202020204" pitchFamily="34" charset="0"/>
                <a:cs typeface="Arial" panose="020B0604020202020204" pitchFamily="34" charset="0"/>
              </a:rPr>
              <a:t> is an extremely effective way of setting fluids in motion</a:t>
            </a:r>
            <a:r>
              <a:rPr lang="en-US" sz="1200" dirty="0">
                <a:latin typeface="Arial" panose="020B0604020202020204" pitchFamily="34" charset="0"/>
                <a:cs typeface="Arial" panose="020B0604020202020204" pitchFamily="34" charset="0"/>
              </a:rPr>
              <a:t>. Moreover, because it generates a flow with almost uniform velocity profile in the central part of the channel, </a:t>
            </a:r>
            <a:r>
              <a:rPr lang="en-US" sz="1200" b="1" dirty="0">
                <a:solidFill>
                  <a:srgbClr val="0000FF"/>
                </a:solidFill>
                <a:latin typeface="Arial" panose="020B0604020202020204" pitchFamily="34" charset="0"/>
                <a:cs typeface="Arial" panose="020B0604020202020204" pitchFamily="34" charset="0"/>
              </a:rPr>
              <a:t>this method considerably reduces the problems of Taylor dispersion so detrimental to separation methods</a:t>
            </a:r>
            <a:r>
              <a:rPr lang="en-US" sz="1200" dirty="0">
                <a:latin typeface="Arial" panose="020B0604020202020204" pitchFamily="34" charset="0"/>
                <a:cs typeface="Arial" panose="020B0604020202020204" pitchFamily="34" charset="0"/>
              </a:rPr>
              <a:t>.</a:t>
            </a:r>
          </a:p>
          <a:p>
            <a:pPr algn="just"/>
            <a:endParaRPr lang="en-US" sz="1200" dirty="0">
              <a:latin typeface="Arial" panose="020B0604020202020204" pitchFamily="34" charset="0"/>
              <a:cs typeface="Arial" panose="020B0604020202020204" pitchFamily="34" charset="0"/>
            </a:endParaRPr>
          </a:p>
          <a:p>
            <a:pPr algn="just"/>
            <a:r>
              <a:rPr lang="en-US" sz="1200" i="1" dirty="0">
                <a:latin typeface="Arial" panose="020B0604020202020204" pitchFamily="34" charset="0"/>
                <a:cs typeface="Arial" panose="020B0604020202020204" pitchFamily="34" charset="0"/>
              </a:rPr>
              <a:t>Comment 3. </a:t>
            </a:r>
            <a:r>
              <a:rPr lang="en-US" sz="1200" b="1" dirty="0">
                <a:solidFill>
                  <a:srgbClr val="FF0000"/>
                </a:solidFill>
                <a:latin typeface="Arial" panose="020B0604020202020204" pitchFamily="34" charset="0"/>
                <a:cs typeface="Arial" panose="020B0604020202020204" pitchFamily="34" charset="0"/>
              </a:rPr>
              <a:t>A strong current enforced in the channel will not only have a transport effect on mobile charges. It will also cause Joule heating, which can become significant. Microsystems, which dissipate heat more efficiently owing to their dimensions, represent a step forward compared with existing </a:t>
            </a:r>
            <a:r>
              <a:rPr lang="es-AR" sz="1200" b="1" dirty="0" err="1">
                <a:solidFill>
                  <a:srgbClr val="FF0000"/>
                </a:solidFill>
                <a:latin typeface="Arial" panose="020B0604020202020204" pitchFamily="34" charset="0"/>
                <a:cs typeface="Arial" panose="020B0604020202020204" pitchFamily="34" charset="0"/>
              </a:rPr>
              <a:t>techniques</a:t>
            </a:r>
            <a:endParaRPr lang="es-AR" sz="1200" b="1" dirty="0">
              <a:solidFill>
                <a:srgbClr val="FF0000"/>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F48770BB-82D6-4CB5-8135-6E140113CE63}"/>
              </a:ext>
            </a:extLst>
          </p:cNvPr>
          <p:cNvSpPr txBox="1"/>
          <p:nvPr/>
        </p:nvSpPr>
        <p:spPr>
          <a:xfrm>
            <a:off x="0" y="-33419"/>
            <a:ext cx="9144000" cy="954107"/>
          </a:xfrm>
          <a:prstGeom prst="rect">
            <a:avLst/>
          </a:prstGeom>
          <a:solidFill>
            <a:schemeClr val="bg1">
              <a:lumMod val="85000"/>
            </a:schemeClr>
          </a:solidFill>
        </p:spPr>
        <p:txBody>
          <a:bodyPr wrap="square" rtlCol="0">
            <a:spAutoFit/>
          </a:bodyPr>
          <a:lstStyle/>
          <a:p>
            <a:pPr algn="ctr"/>
            <a:r>
              <a:rPr lang="es-AR" dirty="0">
                <a:solidFill>
                  <a:srgbClr val="0000FF"/>
                </a:solidFill>
                <a:latin typeface="Arial" panose="020B0604020202020204" pitchFamily="34" charset="0"/>
                <a:cs typeface="Arial" panose="020B0604020202020204" pitchFamily="34" charset="0"/>
              </a:rPr>
              <a:t>Introducción a la </a:t>
            </a:r>
            <a:r>
              <a:rPr lang="es-AR" dirty="0" err="1">
                <a:solidFill>
                  <a:srgbClr val="0000FF"/>
                </a:solidFill>
                <a:latin typeface="Arial" panose="020B0604020202020204" pitchFamily="34" charset="0"/>
                <a:cs typeface="Arial" panose="020B0604020202020204" pitchFamily="34" charset="0"/>
              </a:rPr>
              <a:t>microfluidica</a:t>
            </a:r>
            <a:r>
              <a:rPr lang="es-AR" dirty="0">
                <a:solidFill>
                  <a:srgbClr val="0000FF"/>
                </a:solidFill>
                <a:latin typeface="Arial" panose="020B0604020202020204" pitchFamily="34" charset="0"/>
                <a:cs typeface="Arial" panose="020B0604020202020204" pitchFamily="34" charset="0"/>
              </a:rPr>
              <a:t>. </a:t>
            </a:r>
            <a:r>
              <a:rPr lang="es-AR" sz="2800" b="1" dirty="0">
                <a:solidFill>
                  <a:srgbClr val="0000FF"/>
                </a:solidFill>
                <a:latin typeface="Arial" panose="020B0604020202020204" pitchFamily="34" charset="0"/>
                <a:cs typeface="Arial" panose="020B0604020202020204" pitchFamily="34" charset="0"/>
              </a:rPr>
              <a:t>Flujo impulsado por un campo eléctrico: electroósmosis </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951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96C501-5602-4094-B63F-5EB21E0650F6}"/>
              </a:ext>
            </a:extLst>
          </p:cNvPr>
          <p:cNvSpPr/>
          <p:nvPr/>
        </p:nvSpPr>
        <p:spPr>
          <a:xfrm>
            <a:off x="723014" y="625963"/>
            <a:ext cx="7697972" cy="4647426"/>
          </a:xfrm>
          <a:prstGeom prst="rect">
            <a:avLst/>
          </a:prstGeom>
        </p:spPr>
        <p:txBody>
          <a:bodyPr wrap="square">
            <a:spAutoFit/>
          </a:bodyPr>
          <a:lstStyle/>
          <a:p>
            <a:pPr algn="ctr"/>
            <a:r>
              <a:rPr lang="es-AR" dirty="0">
                <a:latin typeface="Arial" panose="020B0604020202020204" pitchFamily="34" charset="0"/>
                <a:cs typeface="Arial" panose="020B0604020202020204" pitchFamily="34" charset="0"/>
              </a:rPr>
              <a:t>Los avances en </a:t>
            </a:r>
            <a:r>
              <a:rPr lang="es-AR" dirty="0" err="1">
                <a:latin typeface="Arial" panose="020B0604020202020204" pitchFamily="34" charset="0"/>
                <a:cs typeface="Arial" panose="020B0604020202020204" pitchFamily="34" charset="0"/>
              </a:rPr>
              <a:t>microtecnología</a:t>
            </a:r>
            <a:r>
              <a:rPr lang="es-AR" dirty="0">
                <a:latin typeface="Arial" panose="020B0604020202020204" pitchFamily="34" charset="0"/>
                <a:cs typeface="Arial" panose="020B0604020202020204" pitchFamily="34" charset="0"/>
              </a:rPr>
              <a:t> han permitido el desarrollo de los llamados “</a:t>
            </a:r>
            <a:r>
              <a:rPr lang="es-AR" dirty="0" err="1">
                <a:latin typeface="Arial" panose="020B0604020202020204" pitchFamily="34" charset="0"/>
                <a:cs typeface="Arial" panose="020B0604020202020204" pitchFamily="34" charset="0"/>
              </a:rPr>
              <a:t>lab</a:t>
            </a:r>
            <a:r>
              <a:rPr lang="es-AR" dirty="0">
                <a:latin typeface="Arial" panose="020B0604020202020204" pitchFamily="34" charset="0"/>
                <a:cs typeface="Arial" panose="020B0604020202020204" pitchFamily="34" charset="0"/>
              </a:rPr>
              <a:t>-</a:t>
            </a:r>
            <a:r>
              <a:rPr lang="es-AR" dirty="0" err="1">
                <a:latin typeface="Arial" panose="020B0604020202020204" pitchFamily="34" charset="0"/>
                <a:cs typeface="Arial" panose="020B0604020202020204" pitchFamily="34" charset="0"/>
              </a:rPr>
              <a:t>on</a:t>
            </a:r>
            <a:r>
              <a:rPr lang="es-AR" dirty="0">
                <a:latin typeface="Arial" panose="020B0604020202020204" pitchFamily="34" charset="0"/>
                <a:cs typeface="Arial" panose="020B0604020202020204" pitchFamily="34" charset="0"/>
              </a:rPr>
              <a:t>-a chip” o laboratorios montados en un </a:t>
            </a:r>
            <a:r>
              <a:rPr lang="es-AR" dirty="0" err="1">
                <a:latin typeface="Arial" panose="020B0604020202020204" pitchFamily="34" charset="0"/>
                <a:cs typeface="Arial" panose="020B0604020202020204" pitchFamily="34" charset="0"/>
              </a:rPr>
              <a:t>microdispositivo</a:t>
            </a:r>
            <a:r>
              <a:rPr lang="es-AR" dirty="0">
                <a:latin typeface="Arial" panose="020B0604020202020204" pitchFamily="34" charset="0"/>
                <a:cs typeface="Arial" panose="020B0604020202020204" pitchFamily="34" charset="0"/>
              </a:rPr>
              <a:t>. Estos microsistemas realizan las funciones de equipo de laboratorio convencional, con las ventajas que requieren cantidades de muestra muy pequeñas, menores tiempos de respuesta y son portátiles. </a:t>
            </a:r>
          </a:p>
          <a:p>
            <a:endParaRPr lang="es-AR" dirty="0">
              <a:latin typeface="Times New Roman" panose="02020603050405020304" pitchFamily="18" charset="0"/>
              <a:cs typeface="Times New Roman" panose="02020603050405020304" pitchFamily="18" charset="0"/>
            </a:endParaRPr>
          </a:p>
          <a:p>
            <a:pPr algn="ctr"/>
            <a:r>
              <a:rPr lang="es-AR" dirty="0">
                <a:latin typeface="Times New Roman" panose="02020603050405020304" pitchFamily="18" charset="0"/>
                <a:cs typeface="Times New Roman" panose="02020603050405020304" pitchFamily="18" charset="0"/>
              </a:rPr>
              <a:t>Además de </a:t>
            </a:r>
            <a:r>
              <a:rPr lang="es-AR" dirty="0">
                <a:solidFill>
                  <a:srgbClr val="0000FF"/>
                </a:solidFill>
                <a:latin typeface="Times New Roman" panose="02020603050405020304" pitchFamily="18" charset="0"/>
                <a:cs typeface="Times New Roman" panose="02020603050405020304" pitchFamily="18" charset="0"/>
              </a:rPr>
              <a:t>“</a:t>
            </a:r>
            <a:r>
              <a:rPr lang="es-AR" dirty="0" err="1">
                <a:solidFill>
                  <a:srgbClr val="0000FF"/>
                </a:solidFill>
                <a:latin typeface="Times New Roman" panose="02020603050405020304" pitchFamily="18" charset="0"/>
                <a:cs typeface="Times New Roman" panose="02020603050405020304" pitchFamily="18" charset="0"/>
              </a:rPr>
              <a:t>lab</a:t>
            </a:r>
            <a:r>
              <a:rPr lang="es-AR" dirty="0">
                <a:solidFill>
                  <a:srgbClr val="0000FF"/>
                </a:solidFill>
                <a:latin typeface="Times New Roman" panose="02020603050405020304" pitchFamily="18" charset="0"/>
                <a:cs typeface="Times New Roman" panose="02020603050405020304" pitchFamily="18" charset="0"/>
              </a:rPr>
              <a:t>-</a:t>
            </a:r>
            <a:r>
              <a:rPr lang="es-AR" dirty="0" err="1">
                <a:solidFill>
                  <a:srgbClr val="0000FF"/>
                </a:solidFill>
                <a:latin typeface="Times New Roman" panose="02020603050405020304" pitchFamily="18" charset="0"/>
                <a:cs typeface="Times New Roman" panose="02020603050405020304" pitchFamily="18" charset="0"/>
              </a:rPr>
              <a:t>on</a:t>
            </a:r>
            <a:r>
              <a:rPr lang="es-AR" dirty="0">
                <a:solidFill>
                  <a:srgbClr val="0000FF"/>
                </a:solidFill>
                <a:latin typeface="Times New Roman" panose="02020603050405020304" pitchFamily="18" charset="0"/>
                <a:cs typeface="Times New Roman" panose="02020603050405020304" pitchFamily="18" charset="0"/>
              </a:rPr>
              <a:t>-a-chip” </a:t>
            </a:r>
            <a:r>
              <a:rPr lang="es-AR" dirty="0">
                <a:latin typeface="Times New Roman" panose="02020603050405020304" pitchFamily="18" charset="0"/>
                <a:cs typeface="Times New Roman" panose="02020603050405020304" pitchFamily="18" charset="0"/>
              </a:rPr>
              <a:t>estos </a:t>
            </a:r>
            <a:r>
              <a:rPr lang="es-AR" dirty="0" err="1">
                <a:latin typeface="Times New Roman" panose="02020603050405020304" pitchFamily="18" charset="0"/>
                <a:cs typeface="Times New Roman" panose="02020603050405020304" pitchFamily="18" charset="0"/>
              </a:rPr>
              <a:t>microdispositivos</a:t>
            </a:r>
            <a:r>
              <a:rPr lang="es-AR" dirty="0">
                <a:latin typeface="Times New Roman" panose="02020603050405020304" pitchFamily="18" charset="0"/>
                <a:cs typeface="Times New Roman" panose="02020603050405020304" pitchFamily="18" charset="0"/>
              </a:rPr>
              <a:t> reciben los nombres de sistemas bio-micro-eléctrico-mecánicos, conocidos en inglés como </a:t>
            </a:r>
            <a:r>
              <a:rPr lang="es-AR" dirty="0">
                <a:solidFill>
                  <a:srgbClr val="0000FF"/>
                </a:solidFill>
                <a:latin typeface="Times New Roman" panose="02020603050405020304" pitchFamily="18" charset="0"/>
                <a:cs typeface="Times New Roman" panose="02020603050405020304" pitchFamily="18" charset="0"/>
              </a:rPr>
              <a:t>“</a:t>
            </a:r>
            <a:r>
              <a:rPr lang="es-AR" dirty="0" err="1">
                <a:solidFill>
                  <a:srgbClr val="0000FF"/>
                </a:solidFill>
                <a:latin typeface="Times New Roman" panose="02020603050405020304" pitchFamily="18" charset="0"/>
                <a:cs typeface="Times New Roman" panose="02020603050405020304" pitchFamily="18" charset="0"/>
              </a:rPr>
              <a:t>BioMEMS</a:t>
            </a:r>
            <a:r>
              <a:rPr lang="es-AR" dirty="0">
                <a:solidFill>
                  <a:srgbClr val="0000FF"/>
                </a:solidFill>
                <a:latin typeface="Times New Roman" panose="02020603050405020304" pitchFamily="18" charset="0"/>
                <a:cs typeface="Times New Roman" panose="02020603050405020304" pitchFamily="18" charset="0"/>
              </a:rPr>
              <a:t>”. </a:t>
            </a:r>
            <a:r>
              <a:rPr lang="es-AR" dirty="0">
                <a:latin typeface="Times New Roman" panose="02020603050405020304" pitchFamily="18" charset="0"/>
                <a:cs typeface="Times New Roman" panose="02020603050405020304" pitchFamily="18" charset="0"/>
              </a:rPr>
              <a:t>Otro nombre común son </a:t>
            </a:r>
            <a:r>
              <a:rPr lang="es-AR" dirty="0">
                <a:solidFill>
                  <a:srgbClr val="0000FF"/>
                </a:solidFill>
                <a:latin typeface="Times New Roman" panose="02020603050405020304" pitchFamily="18" charset="0"/>
                <a:cs typeface="Times New Roman" panose="02020603050405020304" pitchFamily="18" charset="0"/>
              </a:rPr>
              <a:t>microsistemas analíticos totales ó “micro-TAS” </a:t>
            </a:r>
            <a:r>
              <a:rPr lang="es-AR" dirty="0">
                <a:latin typeface="Times New Roman" panose="02020603050405020304" pitchFamily="18" charset="0"/>
                <a:cs typeface="Times New Roman" panose="02020603050405020304" pitchFamily="18" charset="0"/>
              </a:rPr>
              <a:t>por sus siglas en inglés. </a:t>
            </a:r>
          </a:p>
          <a:p>
            <a:pPr algn="ctr"/>
            <a:r>
              <a:rPr lang="es-AR" dirty="0">
                <a:latin typeface="Times New Roman" panose="02020603050405020304" pitchFamily="18" charset="0"/>
                <a:cs typeface="Times New Roman" panose="02020603050405020304" pitchFamily="18" charset="0"/>
              </a:rPr>
              <a:t>Las posibles aplicaciones para este tipo de microsistemas son numerosas, y van desde aplicaciones en medicina para analizar fluidos del cuerpo humano, aplicaciones en ingeniería ambiental para analizar la concentración de algún contaminante o como un sensor utilizado en control de calidad en un proceso de producción </a:t>
            </a:r>
            <a:r>
              <a:rPr lang="es-AR" dirty="0">
                <a:highlight>
                  <a:srgbClr val="FFFF00"/>
                </a:highlight>
                <a:latin typeface="Times New Roman" panose="02020603050405020304" pitchFamily="18" charset="0"/>
                <a:cs typeface="Times New Roman" panose="02020603050405020304" pitchFamily="18" charset="0"/>
              </a:rPr>
              <a:t>(Andersson y van den </a:t>
            </a:r>
            <a:r>
              <a:rPr lang="es-AR" dirty="0" err="1">
                <a:highlight>
                  <a:srgbClr val="FFFF00"/>
                </a:highlight>
                <a:latin typeface="Times New Roman" panose="02020603050405020304" pitchFamily="18" charset="0"/>
                <a:cs typeface="Times New Roman" panose="02020603050405020304" pitchFamily="18" charset="0"/>
              </a:rPr>
              <a:t>Berg</a:t>
            </a:r>
            <a:r>
              <a:rPr lang="es-AR" dirty="0">
                <a:highlight>
                  <a:srgbClr val="FFFF00"/>
                </a:highlight>
                <a:latin typeface="Times New Roman" panose="02020603050405020304" pitchFamily="18" charset="0"/>
                <a:cs typeface="Times New Roman" panose="02020603050405020304" pitchFamily="18" charset="0"/>
              </a:rPr>
              <a:t>, 2003; Andersson y van den </a:t>
            </a:r>
            <a:r>
              <a:rPr lang="es-AR" dirty="0" err="1">
                <a:highlight>
                  <a:srgbClr val="FFFF00"/>
                </a:highlight>
                <a:latin typeface="Times New Roman" panose="02020603050405020304" pitchFamily="18" charset="0"/>
                <a:cs typeface="Times New Roman" panose="02020603050405020304" pitchFamily="18" charset="0"/>
              </a:rPr>
              <a:t>Berg</a:t>
            </a:r>
            <a:r>
              <a:rPr lang="es-AR" dirty="0">
                <a:highlight>
                  <a:srgbClr val="FFFF00"/>
                </a:highlight>
                <a:latin typeface="Times New Roman" panose="02020603050405020304" pitchFamily="18" charset="0"/>
                <a:cs typeface="Times New Roman" panose="02020603050405020304" pitchFamily="18" charset="0"/>
              </a:rPr>
              <a:t>, 2004; </a:t>
            </a:r>
            <a:r>
              <a:rPr lang="es-AR" sz="800" dirty="0" err="1">
                <a:highlight>
                  <a:srgbClr val="FFFF00"/>
                </a:highlight>
                <a:latin typeface="Arial" panose="020B0604020202020204" pitchFamily="34" charset="0"/>
                <a:cs typeface="Arial" panose="020B0604020202020204" pitchFamily="34" charset="0"/>
              </a:rPr>
              <a:t>Nikolajsen</a:t>
            </a:r>
            <a:r>
              <a:rPr lang="es-AR" sz="800" dirty="0">
                <a:highlight>
                  <a:srgbClr val="FFFF00"/>
                </a:highlight>
                <a:latin typeface="Arial" panose="020B0604020202020204" pitchFamily="34" charset="0"/>
                <a:cs typeface="Arial" panose="020B0604020202020204" pitchFamily="34" charset="0"/>
              </a:rPr>
              <a:t>, R.P.H., </a:t>
            </a:r>
            <a:r>
              <a:rPr lang="es-AR" sz="800" dirty="0" err="1">
                <a:highlight>
                  <a:srgbClr val="FFFF00"/>
                </a:highlight>
                <a:latin typeface="Arial" panose="020B0604020202020204" pitchFamily="34" charset="0"/>
                <a:cs typeface="Arial" panose="020B0604020202020204" pitchFamily="34" charset="0"/>
              </a:rPr>
              <a:t>Chirica</a:t>
            </a:r>
            <a:r>
              <a:rPr lang="es-AR" sz="800" dirty="0">
                <a:highlight>
                  <a:srgbClr val="FFFF00"/>
                </a:highlight>
                <a:latin typeface="Arial" panose="020B0604020202020204" pitchFamily="34" charset="0"/>
                <a:cs typeface="Arial" panose="020B0604020202020204" pitchFamily="34" charset="0"/>
              </a:rPr>
              <a:t>, G.S., </a:t>
            </a:r>
            <a:r>
              <a:rPr lang="es-AR" sz="800" dirty="0" err="1">
                <a:highlight>
                  <a:srgbClr val="FFFF00"/>
                </a:highlight>
                <a:latin typeface="Arial" panose="020B0604020202020204" pitchFamily="34" charset="0"/>
                <a:cs typeface="Arial" panose="020B0604020202020204" pitchFamily="34" charset="0"/>
              </a:rPr>
              <a:t>Fintschenko</a:t>
            </a:r>
            <a:r>
              <a:rPr lang="es-AR" sz="800" dirty="0">
                <a:highlight>
                  <a:srgbClr val="FFFF00"/>
                </a:highlight>
                <a:latin typeface="Arial" panose="020B0604020202020204" pitchFamily="34" charset="0"/>
                <a:cs typeface="Arial" panose="020B0604020202020204" pitchFamily="34" charset="0"/>
              </a:rPr>
              <a:t>, Y. y Kutter, J.P. (2006). Electro-</a:t>
            </a:r>
            <a:r>
              <a:rPr lang="es-AR" sz="800" dirty="0" err="1">
                <a:highlight>
                  <a:srgbClr val="FFFF00"/>
                </a:highlight>
                <a:latin typeface="Arial" panose="020B0604020202020204" pitchFamily="34" charset="0"/>
                <a:cs typeface="Arial" panose="020B0604020202020204" pitchFamily="34" charset="0"/>
              </a:rPr>
              <a:t>driven</a:t>
            </a:r>
            <a:r>
              <a:rPr lang="es-AR" sz="800" dirty="0">
                <a:highlight>
                  <a:srgbClr val="FFFF00"/>
                </a:highlight>
                <a:latin typeface="Arial" panose="020B0604020202020204" pitchFamily="34" charset="0"/>
                <a:cs typeface="Arial" panose="020B0604020202020204" pitchFamily="34" charset="0"/>
              </a:rPr>
              <a:t> </a:t>
            </a:r>
            <a:r>
              <a:rPr lang="es-AR" sz="800" dirty="0" err="1">
                <a:highlight>
                  <a:srgbClr val="FFFF00"/>
                </a:highlight>
                <a:latin typeface="Arial" panose="020B0604020202020204" pitchFamily="34" charset="0"/>
                <a:cs typeface="Arial" panose="020B0604020202020204" pitchFamily="34" charset="0"/>
              </a:rPr>
              <a:t>separation</a:t>
            </a:r>
            <a:r>
              <a:rPr lang="es-AR" sz="800" dirty="0">
                <a:highlight>
                  <a:srgbClr val="FFFF00"/>
                </a:highlight>
                <a:latin typeface="Arial" panose="020B0604020202020204" pitchFamily="34" charset="0"/>
                <a:cs typeface="Arial" panose="020B0604020202020204" pitchFamily="34" charset="0"/>
              </a:rPr>
              <a:t> </a:t>
            </a:r>
            <a:r>
              <a:rPr lang="en-US" sz="800" dirty="0">
                <a:highlight>
                  <a:srgbClr val="FFFF00"/>
                </a:highlight>
                <a:latin typeface="Arial" panose="020B0604020202020204" pitchFamily="34" charset="0"/>
                <a:cs typeface="Arial" panose="020B0604020202020204" pitchFamily="34" charset="0"/>
              </a:rPr>
              <a:t>methods on chips. </a:t>
            </a:r>
            <a:r>
              <a:rPr lang="en-US" sz="800" dirty="0" err="1">
                <a:highlight>
                  <a:srgbClr val="FFFF00"/>
                </a:highlight>
                <a:latin typeface="Arial" panose="020B0604020202020204" pitchFamily="34" charset="0"/>
                <a:cs typeface="Arial" panose="020B0604020202020204" pitchFamily="34" charset="0"/>
              </a:rPr>
              <a:t>En</a:t>
            </a:r>
            <a:r>
              <a:rPr lang="en-US" sz="800" dirty="0">
                <a:highlight>
                  <a:srgbClr val="FFFF00"/>
                </a:highlight>
                <a:latin typeface="Arial" panose="020B0604020202020204" pitchFamily="34" charset="0"/>
                <a:cs typeface="Arial" panose="020B0604020202020204" pitchFamily="34" charset="0"/>
              </a:rPr>
              <a:t> </a:t>
            </a:r>
            <a:r>
              <a:rPr lang="en-US" sz="800" i="1" dirty="0">
                <a:highlight>
                  <a:srgbClr val="FFFF00"/>
                </a:highlight>
                <a:latin typeface="Arial" panose="020B0604020202020204" pitchFamily="34" charset="0"/>
                <a:cs typeface="Arial" panose="020B0604020202020204" pitchFamily="34" charset="0"/>
              </a:rPr>
              <a:t>Separation methods in microanalytical systems</a:t>
            </a:r>
            <a:r>
              <a:rPr lang="en-US" sz="800" dirty="0">
                <a:highlight>
                  <a:srgbClr val="FFFF00"/>
                </a:highlight>
                <a:latin typeface="Arial" panose="020B0604020202020204" pitchFamily="34" charset="0"/>
                <a:cs typeface="Arial" panose="020B0604020202020204" pitchFamily="34" charset="0"/>
              </a:rPr>
              <a:t>. (J. P. </a:t>
            </a:r>
            <a:r>
              <a:rPr lang="en-US" sz="800" dirty="0" err="1">
                <a:highlight>
                  <a:srgbClr val="FFFF00"/>
                </a:highlight>
                <a:latin typeface="Arial" panose="020B0604020202020204" pitchFamily="34" charset="0"/>
                <a:cs typeface="Arial" panose="020B0604020202020204" pitchFamily="34" charset="0"/>
              </a:rPr>
              <a:t>Kutter</a:t>
            </a:r>
            <a:r>
              <a:rPr lang="en-US" sz="800" dirty="0">
                <a:highlight>
                  <a:srgbClr val="FFFF00"/>
                </a:highlight>
                <a:latin typeface="Arial" panose="020B0604020202020204" pitchFamily="34" charset="0"/>
                <a:cs typeface="Arial" panose="020B0604020202020204" pitchFamily="34" charset="0"/>
              </a:rPr>
              <a:t> and Y. </a:t>
            </a:r>
            <a:r>
              <a:rPr lang="en-US" sz="800" dirty="0" err="1">
                <a:highlight>
                  <a:srgbClr val="FFFF00"/>
                </a:highlight>
                <a:latin typeface="Arial" panose="020B0604020202020204" pitchFamily="34" charset="0"/>
                <a:cs typeface="Arial" panose="020B0604020202020204" pitchFamily="34" charset="0"/>
              </a:rPr>
              <a:t>Fintschenko</a:t>
            </a:r>
            <a:r>
              <a:rPr lang="en-US" sz="800" dirty="0">
                <a:highlight>
                  <a:srgbClr val="FFFF00"/>
                </a:highlight>
                <a:latin typeface="Arial" panose="020B0604020202020204" pitchFamily="34" charset="0"/>
                <a:cs typeface="Arial" panose="020B0604020202020204" pitchFamily="34" charset="0"/>
              </a:rPr>
              <a:t>, eds.), Pp. 261-317, CRC Press, </a:t>
            </a:r>
            <a:r>
              <a:rPr lang="es-AR" sz="800" dirty="0">
                <a:highlight>
                  <a:srgbClr val="FFFF00"/>
                </a:highlight>
                <a:latin typeface="Arial" panose="020B0604020202020204" pitchFamily="34" charset="0"/>
                <a:cs typeface="Arial" panose="020B0604020202020204" pitchFamily="34" charset="0"/>
              </a:rPr>
              <a:t>Boca </a:t>
            </a:r>
            <a:r>
              <a:rPr lang="es-AR" sz="800" dirty="0" err="1">
                <a:highlight>
                  <a:srgbClr val="FFFF00"/>
                </a:highlight>
                <a:latin typeface="Arial" panose="020B0604020202020204" pitchFamily="34" charset="0"/>
                <a:cs typeface="Arial" panose="020B0604020202020204" pitchFamily="34" charset="0"/>
              </a:rPr>
              <a:t>Raton</a:t>
            </a:r>
            <a:r>
              <a:rPr lang="es-AR" sz="800" dirty="0">
                <a:highlight>
                  <a:srgbClr val="FFFF00"/>
                </a:highlight>
                <a:latin typeface="Arial" panose="020B0604020202020204" pitchFamily="34" charset="0"/>
                <a:cs typeface="Arial" panose="020B0604020202020204" pitchFamily="34" charset="0"/>
              </a:rPr>
              <a:t>, FL). </a:t>
            </a:r>
          </a:p>
        </p:txBody>
      </p:sp>
      <p:sp>
        <p:nvSpPr>
          <p:cNvPr id="5" name="CuadroTexto 4">
            <a:extLst>
              <a:ext uri="{FF2B5EF4-FFF2-40B4-BE49-F238E27FC236}">
                <a16:creationId xmlns:a16="http://schemas.microsoft.com/office/drawing/2014/main" id="{3217723F-CD58-465E-8C64-DA95DB14501A}"/>
              </a:ext>
            </a:extLst>
          </p:cNvPr>
          <p:cNvSpPr txBox="1"/>
          <p:nvPr/>
        </p:nvSpPr>
        <p:spPr>
          <a:xfrm>
            <a:off x="0" y="45033"/>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940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97042" y="742674"/>
            <a:ext cx="8434137" cy="2308324"/>
          </a:xfrm>
          <a:prstGeom prst="rect">
            <a:avLst/>
          </a:prstGeom>
        </p:spPr>
        <p:txBody>
          <a:bodyPr wrap="square">
            <a:spAutoFit/>
          </a:bodyPr>
          <a:lstStyle/>
          <a:p>
            <a:pPr algn="just"/>
            <a:r>
              <a:rPr lang="es-AR" b="1" dirty="0" err="1">
                <a:latin typeface="Arial" panose="020B0604020202020204" pitchFamily="34" charset="0"/>
                <a:cs typeface="Arial" panose="020B0604020202020204" pitchFamily="34" charset="0"/>
              </a:rPr>
              <a:t>Alternative</a:t>
            </a:r>
            <a:r>
              <a:rPr lang="es-AR" b="1" dirty="0">
                <a:latin typeface="Arial" panose="020B0604020202020204" pitchFamily="34" charset="0"/>
                <a:cs typeface="Arial" panose="020B0604020202020204" pitchFamily="34" charset="0"/>
              </a:rPr>
              <a:t> </a:t>
            </a:r>
            <a:r>
              <a:rPr lang="es-AR" b="1" dirty="0" err="1">
                <a:latin typeface="Arial" panose="020B0604020202020204" pitchFamily="34" charset="0"/>
                <a:cs typeface="Arial" panose="020B0604020202020204" pitchFamily="34" charset="0"/>
              </a:rPr>
              <a:t>Solutions</a:t>
            </a:r>
            <a:endParaRPr lang="es-AR" b="1"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It is still a delicate matter today to address a large number of channels by pressure. It is much easy to address voltages or electric currents by a judicious arrangement of electrodes, and this is something that the technology developed in microelectronics can handle in a routine manner. The idea of implanting a large number of small heating resistors or electrodes with their addressing system on the substrate of a network of channels would therefore appear to offer an interesting solution.</a:t>
            </a:r>
            <a:endParaRPr lang="es-AR" dirty="0">
              <a:latin typeface="Arial" panose="020B0604020202020204" pitchFamily="34" charset="0"/>
              <a:cs typeface="Arial" panose="020B0604020202020204" pitchFamily="34" charset="0"/>
            </a:endParaRPr>
          </a:p>
        </p:txBody>
      </p:sp>
      <p:sp>
        <p:nvSpPr>
          <p:cNvPr id="5" name="CuadroTexto 4"/>
          <p:cNvSpPr txBox="1"/>
          <p:nvPr/>
        </p:nvSpPr>
        <p:spPr>
          <a:xfrm>
            <a:off x="0" y="141408"/>
            <a:ext cx="9144000" cy="523220"/>
          </a:xfrm>
          <a:prstGeom prst="rect">
            <a:avLst/>
          </a:prstGeom>
          <a:solidFill>
            <a:schemeClr val="bg1">
              <a:lumMod val="85000"/>
            </a:schemeClr>
          </a:solidFill>
        </p:spPr>
        <p:txBody>
          <a:bodyPr wrap="square" rtlCol="0">
            <a:spAutoFit/>
          </a:bodyPr>
          <a:lstStyle/>
          <a:p>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endParaRPr lang="es-AR" sz="2800" dirty="0">
              <a:solidFill>
                <a:srgbClr val="0000FF"/>
              </a:solidFill>
              <a:latin typeface="Arial" panose="020B0604020202020204" pitchFamily="34" charset="0"/>
              <a:cs typeface="Arial" panose="020B0604020202020204" pitchFamily="34" charset="0"/>
            </a:endParaRPr>
          </a:p>
        </p:txBody>
      </p:sp>
      <p:sp>
        <p:nvSpPr>
          <p:cNvPr id="6" name="Rectángulo 5"/>
          <p:cNvSpPr/>
          <p:nvPr/>
        </p:nvSpPr>
        <p:spPr>
          <a:xfrm>
            <a:off x="397042" y="3048470"/>
            <a:ext cx="8325853" cy="3508653"/>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Often the approach chosen involves manipulating </a:t>
            </a:r>
            <a:r>
              <a:rPr lang="en-US" b="1" dirty="0">
                <a:latin typeface="Arial" panose="020B0604020202020204" pitchFamily="34" charset="0"/>
                <a:cs typeface="Arial" panose="020B0604020202020204" pitchFamily="34" charset="0"/>
              </a:rPr>
              <a:t>droplets placed on a substrate and using capillarity properties near the triple line to displace them.</a:t>
            </a:r>
          </a:p>
          <a:p>
            <a:r>
              <a:rPr lang="en-US" dirty="0">
                <a:latin typeface="Arial" panose="020B0604020202020204" pitchFamily="34" charset="0"/>
                <a:cs typeface="Arial" panose="020B0604020202020204" pitchFamily="34" charset="0"/>
              </a:rPr>
              <a:t>As for two-phase flows, the problems of diffusion and Taylor dispersion can </a:t>
            </a:r>
          </a:p>
          <a:p>
            <a:r>
              <a:rPr lang="en-US" dirty="0">
                <a:latin typeface="Arial" panose="020B0604020202020204" pitchFamily="34" charset="0"/>
                <a:cs typeface="Arial" panose="020B0604020202020204" pitchFamily="34" charset="0"/>
              </a:rPr>
              <a:t>be eliminated by confining the solute within this microdroplet</a:t>
            </a:r>
          </a:p>
          <a:p>
            <a:pPr algn="just"/>
            <a:endParaRPr lang="en-US" sz="1200" dirty="0">
              <a:solidFill>
                <a:srgbClr val="0000FF"/>
              </a:solidFill>
              <a:latin typeface="Arial" panose="020B0604020202020204" pitchFamily="34" charset="0"/>
              <a:cs typeface="Arial" panose="020B0604020202020204" pitchFamily="34" charset="0"/>
            </a:endParaRPr>
          </a:p>
          <a:p>
            <a:pPr algn="just"/>
            <a:r>
              <a:rPr lang="en-US" dirty="0">
                <a:solidFill>
                  <a:srgbClr val="0000FF"/>
                </a:solidFill>
                <a:latin typeface="Arial" panose="020B0604020202020204" pitchFamily="34" charset="0"/>
                <a:cs typeface="Arial" panose="020B0604020202020204" pitchFamily="34" charset="0"/>
              </a:rPr>
              <a:t>1) Applying highly </a:t>
            </a:r>
            <a:r>
              <a:rPr lang="en-US" dirty="0" err="1">
                <a:solidFill>
                  <a:srgbClr val="0000FF"/>
                </a:solidFill>
                <a:latin typeface="Arial" panose="020B0604020202020204" pitchFamily="34" charset="0"/>
                <a:cs typeface="Arial" panose="020B0604020202020204" pitchFamily="34" charset="0"/>
              </a:rPr>
              <a:t>localised</a:t>
            </a:r>
            <a:r>
              <a:rPr lang="en-US" dirty="0">
                <a:solidFill>
                  <a:srgbClr val="0000FF"/>
                </a:solidFill>
                <a:latin typeface="Arial" panose="020B0604020202020204" pitchFamily="34" charset="0"/>
                <a:cs typeface="Arial" panose="020B0604020202020204" pitchFamily="34" charset="0"/>
              </a:rPr>
              <a:t> heating (and hence a temperature gradient) at the edge of a droplet. </a:t>
            </a:r>
          </a:p>
          <a:p>
            <a:pPr algn="just"/>
            <a:r>
              <a:rPr lang="en-US" sz="1200" dirty="0">
                <a:solidFill>
                  <a:srgbClr val="0000FF"/>
                </a:solidFill>
                <a:latin typeface="Arial" panose="020B0604020202020204" pitchFamily="34" charset="0"/>
                <a:cs typeface="Arial" panose="020B0604020202020204" pitchFamily="34" charset="0"/>
              </a:rPr>
              <a:t>This phenomenon uses the temperature-dependence of interface tension, known as the </a:t>
            </a:r>
            <a:r>
              <a:rPr lang="en-US" sz="1200" b="1" dirty="0">
                <a:solidFill>
                  <a:srgbClr val="0000FF"/>
                </a:solidFill>
                <a:latin typeface="Arial" panose="020B0604020202020204" pitchFamily="34" charset="0"/>
                <a:cs typeface="Arial" panose="020B0604020202020204" pitchFamily="34" charset="0"/>
              </a:rPr>
              <a:t>thermal Marangoni effec</a:t>
            </a:r>
            <a:r>
              <a:rPr lang="en-US" sz="1200" dirty="0">
                <a:solidFill>
                  <a:srgbClr val="0000FF"/>
                </a:solidFill>
                <a:latin typeface="Arial" panose="020B0604020202020204" pitchFamily="34" charset="0"/>
                <a:cs typeface="Arial" panose="020B0604020202020204" pitchFamily="34" charset="0"/>
              </a:rPr>
              <a:t>t. </a:t>
            </a:r>
            <a:r>
              <a:rPr lang="en-US" sz="1200" dirty="0">
                <a:latin typeface="Arial" panose="020B0604020202020204" pitchFamily="34" charset="0"/>
                <a:cs typeface="Arial" panose="020B0604020202020204" pitchFamily="34" charset="0"/>
              </a:rPr>
              <a:t>Applying a thermal gradient breaks the equilibrium of the capillary forces on the triple line contour and thus sets the drop in motion [18, 19]. However, this method has two major drawbacks. Firstly, a temperature gradient has to be applied precisely where it is sometimes necessary (especially in biology) to maintain a constant temperature. Secondly,</a:t>
            </a:r>
          </a:p>
          <a:p>
            <a:r>
              <a:rPr lang="en-US" sz="1200" dirty="0">
                <a:latin typeface="Arial" panose="020B0604020202020204" pitchFamily="34" charset="0"/>
                <a:cs typeface="Arial" panose="020B0604020202020204" pitchFamily="34" charset="0"/>
              </a:rPr>
              <a:t>even if only very small thermal gradients are required theoretically to set a drop in motion, a hysteresis phenomenon affects the contact angle, and this evolves in time due to various sources of pollution [20], making the method</a:t>
            </a:r>
          </a:p>
          <a:p>
            <a:r>
              <a:rPr lang="en-US" sz="1200" dirty="0">
                <a:latin typeface="Arial" panose="020B0604020202020204" pitchFamily="34" charset="0"/>
                <a:cs typeface="Arial" panose="020B0604020202020204" pitchFamily="34" charset="0"/>
              </a:rPr>
              <a:t>extremely difficult to implement in practice</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1458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68863" y="1194818"/>
            <a:ext cx="8206271" cy="1384995"/>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It is also possible to use electric fields to set the drops in motion. An electric field applied to a water drop placed on a solid substrate will reduce the angle of contact. This is known as electrowetting [21]. By a simple addressing system using electrodes, one can thus vary the wettability of the substrate locally and, by creating wetting gradients between the front and the back of the drop, set it in motion, split it into two parts, or force two drops to mix [22,23].</a:t>
            </a:r>
          </a:p>
          <a:p>
            <a:pPr algn="just"/>
            <a:r>
              <a:rPr lang="en-US" sz="1200" dirty="0">
                <a:latin typeface="Arial" panose="020B0604020202020204" pitchFamily="34" charset="0"/>
                <a:cs typeface="Arial" panose="020B0604020202020204" pitchFamily="34" charset="0"/>
              </a:rPr>
              <a:t>A series of electrodes suitably placed and addressed will therefore be able to impose an easily controllable motion on these drops. Other strategies have used surface corrugation, which introduces polarity and allows one to displace</a:t>
            </a:r>
          </a:p>
          <a:p>
            <a:pPr algn="just"/>
            <a:r>
              <a:rPr lang="en-US" sz="1200" dirty="0">
                <a:latin typeface="Arial" panose="020B0604020202020204" pitchFamily="34" charset="0"/>
                <a:cs typeface="Arial" panose="020B0604020202020204" pitchFamily="34" charset="0"/>
              </a:rPr>
              <a:t>drops macroscopically by a succession of spreading and retraction effects [24].</a:t>
            </a:r>
            <a:endParaRPr lang="es-AR" sz="1200"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2"/>
          <a:stretch>
            <a:fillRect/>
          </a:stretch>
        </p:blipFill>
        <p:spPr>
          <a:xfrm>
            <a:off x="1743443" y="2804765"/>
            <a:ext cx="5657113" cy="1248469"/>
          </a:xfrm>
          <a:prstGeom prst="rect">
            <a:avLst/>
          </a:prstGeom>
        </p:spPr>
      </p:pic>
      <p:sp>
        <p:nvSpPr>
          <p:cNvPr id="7" name="Rectángulo 6"/>
          <p:cNvSpPr/>
          <p:nvPr/>
        </p:nvSpPr>
        <p:spPr>
          <a:xfrm>
            <a:off x="468863" y="4203758"/>
            <a:ext cx="8206271" cy="923330"/>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Transport of a water droplet by successive addressing of underlying electrodes (</a:t>
            </a:r>
            <a:r>
              <a:rPr lang="en-US" i="1" dirty="0">
                <a:latin typeface="Arial" panose="020B0604020202020204" pitchFamily="34" charset="0"/>
                <a:cs typeface="Arial" panose="020B0604020202020204" pitchFamily="34" charset="0"/>
              </a:rPr>
              <a:t>squares </a:t>
            </a:r>
            <a:r>
              <a:rPr lang="en-US" dirty="0">
                <a:latin typeface="Arial" panose="020B0604020202020204" pitchFamily="34" charset="0"/>
                <a:cs typeface="Arial" panose="020B0604020202020204" pitchFamily="34" charset="0"/>
              </a:rPr>
              <a:t>visible under the droplet). The </a:t>
            </a:r>
            <a:r>
              <a:rPr lang="en-US" dirty="0" err="1">
                <a:latin typeface="Arial" panose="020B0604020202020204" pitchFamily="34" charset="0"/>
                <a:cs typeface="Arial" panose="020B0604020202020204" pitchFamily="34" charset="0"/>
              </a:rPr>
              <a:t>counterelectrode</a:t>
            </a:r>
            <a:r>
              <a:rPr lang="en-US" dirty="0">
                <a:latin typeface="Arial" panose="020B0604020202020204" pitchFamily="34" charset="0"/>
                <a:cs typeface="Arial" panose="020B0604020202020204" pitchFamily="34" charset="0"/>
              </a:rPr>
              <a:t>, not visible in the photo, is a fine gold wire used as a catenary. Each electrode has side 800 </a:t>
            </a:r>
            <a:r>
              <a:rPr lang="en-US" dirty="0" err="1">
                <a:latin typeface="Arial" panose="020B0604020202020204" pitchFamily="34" charset="0"/>
                <a:cs typeface="Arial" panose="020B0604020202020204" pitchFamily="34" charset="0"/>
              </a:rPr>
              <a:t>μm</a:t>
            </a:r>
            <a:r>
              <a:rPr lang="en-US" dirty="0">
                <a:latin typeface="Arial" panose="020B0604020202020204" pitchFamily="34" charset="0"/>
                <a:cs typeface="Arial" panose="020B0604020202020204" pitchFamily="34" charset="0"/>
              </a:rPr>
              <a:t>.</a:t>
            </a:r>
            <a:endParaRPr lang="es-AR" dirty="0">
              <a:latin typeface="Arial" panose="020B0604020202020204" pitchFamily="34" charset="0"/>
              <a:cs typeface="Arial" panose="020B0604020202020204" pitchFamily="34" charset="0"/>
            </a:endParaRPr>
          </a:p>
        </p:txBody>
      </p:sp>
      <p:sp>
        <p:nvSpPr>
          <p:cNvPr id="9" name="Rectángulo 8"/>
          <p:cNvSpPr/>
          <p:nvPr/>
        </p:nvSpPr>
        <p:spPr>
          <a:xfrm>
            <a:off x="468862" y="5277612"/>
            <a:ext cx="8206271" cy="1384995"/>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However, the integration of devices using electrowetting remains a delicate matter and requires more work to make its use more flexible. To end this section, it is worth mentioning some less widely used technologies. </a:t>
            </a:r>
            <a:r>
              <a:rPr lang="en-US" sz="1200" dirty="0">
                <a:highlight>
                  <a:srgbClr val="FFFF00"/>
                </a:highlight>
                <a:latin typeface="Arial" panose="020B0604020202020204" pitchFamily="34" charset="0"/>
                <a:cs typeface="Arial" panose="020B0604020202020204" pitchFamily="34" charset="0"/>
              </a:rPr>
              <a:t>Etched chips can be used on a compact disk support, generating flows by the centrifugal force induced when the disk rotates [26]. </a:t>
            </a:r>
            <a:r>
              <a:rPr lang="en-US" sz="1200" dirty="0">
                <a:latin typeface="Arial" panose="020B0604020202020204" pitchFamily="34" charset="0"/>
                <a:cs typeface="Arial" panose="020B0604020202020204" pitchFamily="34" charset="0"/>
              </a:rPr>
              <a:t>Other work shows that ultrasonic surface waves, generated at the surface of a piezoelectric crystal, can be effectively used to manipulate liquid drops [27].</a:t>
            </a:r>
          </a:p>
          <a:p>
            <a:pPr algn="just"/>
            <a:r>
              <a:rPr lang="en-US" sz="1200" dirty="0">
                <a:latin typeface="Arial" panose="020B0604020202020204" pitchFamily="34" charset="0"/>
                <a:cs typeface="Arial" panose="020B0604020202020204" pitchFamily="34" charset="0"/>
              </a:rPr>
              <a:t>These examples, which illustrate the extraordinary level of activity in this field, also show that no solution yet stands out for its superiority.</a:t>
            </a:r>
            <a:endParaRPr lang="es-AR" sz="1200"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E4F92C06-9C36-46CE-A848-C715506CD770}"/>
              </a:ext>
            </a:extLst>
          </p:cNvPr>
          <p:cNvSpPr txBox="1"/>
          <p:nvPr/>
        </p:nvSpPr>
        <p:spPr>
          <a:xfrm>
            <a:off x="0" y="141408"/>
            <a:ext cx="9144000" cy="523220"/>
          </a:xfrm>
          <a:prstGeom prst="rect">
            <a:avLst/>
          </a:prstGeom>
          <a:solidFill>
            <a:schemeClr val="bg1">
              <a:lumMod val="85000"/>
            </a:schemeClr>
          </a:solidFill>
        </p:spPr>
        <p:txBody>
          <a:bodyPr wrap="square" rtlCol="0">
            <a:spAutoFit/>
          </a:bodyPr>
          <a:lstStyle/>
          <a:p>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3198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C378DE3-5268-4DC2-9CC9-01318A66498A}"/>
              </a:ext>
            </a:extLst>
          </p:cNvPr>
          <p:cNvPicPr>
            <a:picLocks noChangeAspect="1"/>
          </p:cNvPicPr>
          <p:nvPr/>
        </p:nvPicPr>
        <p:blipFill rotWithShape="1">
          <a:blip r:embed="rId2"/>
          <a:srcRect l="3140" t="12558" r="5349" b="8217"/>
          <a:stretch/>
        </p:blipFill>
        <p:spPr>
          <a:xfrm>
            <a:off x="287079" y="861237"/>
            <a:ext cx="8367824" cy="5433238"/>
          </a:xfrm>
          <a:prstGeom prst="rect">
            <a:avLst/>
          </a:prstGeom>
        </p:spPr>
      </p:pic>
    </p:spTree>
    <p:extLst>
      <p:ext uri="{BB962C8B-B14F-4D97-AF65-F5344CB8AC3E}">
        <p14:creationId xmlns:p14="http://schemas.microsoft.com/office/powerpoint/2010/main" val="216454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192A618-606F-4A3E-A423-C531FEAA76A7}"/>
              </a:ext>
            </a:extLst>
          </p:cNvPr>
          <p:cNvPicPr>
            <a:picLocks noChangeAspect="1"/>
          </p:cNvPicPr>
          <p:nvPr/>
        </p:nvPicPr>
        <p:blipFill rotWithShape="1">
          <a:blip r:embed="rId2"/>
          <a:srcRect l="10001" t="10388" r="12441"/>
          <a:stretch/>
        </p:blipFill>
        <p:spPr>
          <a:xfrm>
            <a:off x="914400" y="712380"/>
            <a:ext cx="7091916" cy="6145619"/>
          </a:xfrm>
          <a:prstGeom prst="rect">
            <a:avLst/>
          </a:prstGeom>
        </p:spPr>
      </p:pic>
    </p:spTree>
    <p:extLst>
      <p:ext uri="{BB962C8B-B14F-4D97-AF65-F5344CB8AC3E}">
        <p14:creationId xmlns:p14="http://schemas.microsoft.com/office/powerpoint/2010/main" val="10100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D5D71D4-B540-4435-AF22-3EA010A3119B}"/>
              </a:ext>
            </a:extLst>
          </p:cNvPr>
          <p:cNvPicPr>
            <a:picLocks noChangeAspect="1"/>
          </p:cNvPicPr>
          <p:nvPr/>
        </p:nvPicPr>
        <p:blipFill rotWithShape="1">
          <a:blip r:embed="rId2"/>
          <a:srcRect l="11512" t="11473" r="12790" b="18450"/>
          <a:stretch/>
        </p:blipFill>
        <p:spPr>
          <a:xfrm>
            <a:off x="1052622" y="786809"/>
            <a:ext cx="6921797" cy="4805918"/>
          </a:xfrm>
          <a:prstGeom prst="rect">
            <a:avLst/>
          </a:prstGeom>
        </p:spPr>
      </p:pic>
    </p:spTree>
    <p:extLst>
      <p:ext uri="{BB962C8B-B14F-4D97-AF65-F5344CB8AC3E}">
        <p14:creationId xmlns:p14="http://schemas.microsoft.com/office/powerpoint/2010/main" val="3276270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248DA24-EFA3-4D76-A207-146A8B92D375}"/>
              </a:ext>
            </a:extLst>
          </p:cNvPr>
          <p:cNvPicPr>
            <a:picLocks noChangeAspect="1"/>
          </p:cNvPicPr>
          <p:nvPr/>
        </p:nvPicPr>
        <p:blipFill>
          <a:blip r:embed="rId2"/>
          <a:stretch>
            <a:fillRect/>
          </a:stretch>
        </p:blipFill>
        <p:spPr>
          <a:xfrm>
            <a:off x="428625" y="3959349"/>
            <a:ext cx="2857500" cy="1276350"/>
          </a:xfrm>
          <a:prstGeom prst="rect">
            <a:avLst/>
          </a:prstGeom>
        </p:spPr>
      </p:pic>
      <p:sp>
        <p:nvSpPr>
          <p:cNvPr id="4" name="CuadroTexto 3">
            <a:extLst>
              <a:ext uri="{FF2B5EF4-FFF2-40B4-BE49-F238E27FC236}">
                <a16:creationId xmlns:a16="http://schemas.microsoft.com/office/drawing/2014/main" id="{EC03E9B2-7BF6-4218-87C6-73BB1F0AA887}"/>
              </a:ext>
            </a:extLst>
          </p:cNvPr>
          <p:cNvSpPr txBox="1"/>
          <p:nvPr/>
        </p:nvSpPr>
        <p:spPr>
          <a:xfrm>
            <a:off x="0" y="0"/>
            <a:ext cx="9144000" cy="954107"/>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Componentes fundamentales de plataformas </a:t>
            </a:r>
            <a:r>
              <a:rPr lang="es-AR" sz="2800" dirty="0" err="1">
                <a:solidFill>
                  <a:srgbClr val="0000FF"/>
                </a:solidFill>
                <a:latin typeface="Arial" panose="020B0604020202020204" pitchFamily="34" charset="0"/>
                <a:cs typeface="Arial" panose="020B0604020202020204" pitchFamily="34" charset="0"/>
              </a:rPr>
              <a:t>microfluidicas</a:t>
            </a:r>
            <a:endParaRPr lang="es-AR" sz="2800" dirty="0">
              <a:solidFill>
                <a:srgbClr val="0000FF"/>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6EB6F654-582C-45C1-A23B-BD3D93F0B1BB}"/>
              </a:ext>
            </a:extLst>
          </p:cNvPr>
          <p:cNvSpPr txBox="1"/>
          <p:nvPr/>
        </p:nvSpPr>
        <p:spPr>
          <a:xfrm>
            <a:off x="1290638" y="1154430"/>
            <a:ext cx="6124575" cy="1477328"/>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Materiales [chip]: PDMS, </a:t>
            </a:r>
          </a:p>
          <a:p>
            <a:pPr algn="ctr"/>
            <a:r>
              <a:rPr lang="es-AR" dirty="0">
                <a:latin typeface="Arial" panose="020B0604020202020204" pitchFamily="34" charset="0"/>
                <a:cs typeface="Arial" panose="020B0604020202020204" pitchFamily="34" charset="0"/>
              </a:rPr>
              <a:t>Control de flujo en chip: introducir líquidos (muestra, reactivos, medios), (válvulas)</a:t>
            </a:r>
          </a:p>
          <a:p>
            <a:pPr algn="ctr"/>
            <a:r>
              <a:rPr lang="es-AR" dirty="0">
                <a:latin typeface="Arial" panose="020B0604020202020204" pitchFamily="34" charset="0"/>
                <a:cs typeface="Arial" panose="020B0604020202020204" pitchFamily="34" charset="0"/>
              </a:rPr>
              <a:t>mezclarlos/combinarlos Detectores [</a:t>
            </a:r>
            <a:r>
              <a:rPr lang="es-AR" dirty="0" err="1">
                <a:latin typeface="Arial" panose="020B0604020202020204" pitchFamily="34" charset="0"/>
                <a:cs typeface="Arial" panose="020B0604020202020204" pitchFamily="34" charset="0"/>
              </a:rPr>
              <a:t>uTAS</a:t>
            </a:r>
            <a:r>
              <a:rPr lang="es-AR" dirty="0">
                <a:latin typeface="Arial" panose="020B0604020202020204" pitchFamily="34" charset="0"/>
                <a:cs typeface="Arial" panose="020B0604020202020204" pitchFamily="34" charset="0"/>
              </a:rPr>
              <a:t>]</a:t>
            </a:r>
          </a:p>
          <a:p>
            <a:pPr algn="ctr"/>
            <a:r>
              <a:rPr lang="es-AR" dirty="0">
                <a:latin typeface="Arial" panose="020B0604020202020204" pitchFamily="34" charset="0"/>
                <a:cs typeface="Arial" panose="020B0604020202020204" pitchFamily="34" charset="0"/>
              </a:rPr>
              <a:t>Purificadores [síntesis]</a:t>
            </a:r>
          </a:p>
        </p:txBody>
      </p:sp>
      <p:sp>
        <p:nvSpPr>
          <p:cNvPr id="8" name="Rectángulo 7">
            <a:extLst>
              <a:ext uri="{FF2B5EF4-FFF2-40B4-BE49-F238E27FC236}">
                <a16:creationId xmlns:a16="http://schemas.microsoft.com/office/drawing/2014/main" id="{9E30A7B8-6A4D-4BDA-89C8-A50E8C49B97D}"/>
              </a:ext>
            </a:extLst>
          </p:cNvPr>
          <p:cNvSpPr/>
          <p:nvPr/>
        </p:nvSpPr>
        <p:spPr>
          <a:xfrm>
            <a:off x="428625" y="2631758"/>
            <a:ext cx="8153400" cy="1477328"/>
          </a:xfrm>
          <a:prstGeom prst="rect">
            <a:avLst/>
          </a:prstGeom>
        </p:spPr>
        <p:txBody>
          <a:bodyPr wrap="square">
            <a:spAutoFit/>
          </a:bodyPr>
          <a:lstStyle/>
          <a:p>
            <a:pPr algn="just"/>
            <a:r>
              <a:rPr lang="en-US" b="1" dirty="0">
                <a:solidFill>
                  <a:srgbClr val="0000FF"/>
                </a:solidFill>
                <a:latin typeface="Arial" panose="020B0604020202020204" pitchFamily="34" charset="0"/>
                <a:cs typeface="Arial" panose="020B0604020202020204" pitchFamily="34" charset="0"/>
              </a:rPr>
              <a:t>Quake’s pneumatic valves: </a:t>
            </a:r>
            <a:r>
              <a:rPr lang="en-US" dirty="0">
                <a:latin typeface="Arial" panose="020B0604020202020204" pitchFamily="34" charset="0"/>
                <a:cs typeface="Arial" panose="020B0604020202020204" pitchFamily="34" charset="0"/>
              </a:rPr>
              <a:t>use the restriction of a fluidic channel by an adjacent channel under pressure; their operation depends on the fact that PDMS is an elastomer, and no corresponding devices exist (or can exist) in rigid materials such as silicon and glass (or rigid engineering </a:t>
            </a:r>
            <a:r>
              <a:rPr lang="es-AR" dirty="0" err="1">
                <a:latin typeface="Arial" panose="020B0604020202020204" pitchFamily="34" charset="0"/>
                <a:cs typeface="Arial" panose="020B0604020202020204" pitchFamily="34" charset="0"/>
              </a:rPr>
              <a:t>polymers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such</a:t>
            </a:r>
            <a:r>
              <a:rPr lang="es-AR" dirty="0">
                <a:latin typeface="Arial" panose="020B0604020202020204" pitchFamily="34" charset="0"/>
                <a:cs typeface="Arial" panose="020B0604020202020204" pitchFamily="34" charset="0"/>
              </a:rPr>
              <a:t> as </a:t>
            </a:r>
            <a:r>
              <a:rPr lang="es-AR" dirty="0" err="1">
                <a:latin typeface="Arial" panose="020B0604020202020204" pitchFamily="34" charset="0"/>
                <a:cs typeface="Arial" panose="020B0604020202020204" pitchFamily="34" charset="0"/>
              </a:rPr>
              <a:t>polycarbonate</a:t>
            </a:r>
            <a:r>
              <a:rPr lang="es-AR" dirty="0">
                <a:latin typeface="Arial" panose="020B0604020202020204" pitchFamily="34" charset="0"/>
                <a:cs typeface="Arial" panose="020B0604020202020204" pitchFamily="34" charset="0"/>
              </a:rPr>
              <a:t>).</a:t>
            </a:r>
          </a:p>
        </p:txBody>
      </p:sp>
      <p:sp>
        <p:nvSpPr>
          <p:cNvPr id="10" name="Rectángulo 9">
            <a:extLst>
              <a:ext uri="{FF2B5EF4-FFF2-40B4-BE49-F238E27FC236}">
                <a16:creationId xmlns:a16="http://schemas.microsoft.com/office/drawing/2014/main" id="{462039E5-ED94-4FED-B2AB-A537F5CE0559}"/>
              </a:ext>
            </a:extLst>
          </p:cNvPr>
          <p:cNvSpPr/>
          <p:nvPr/>
        </p:nvSpPr>
        <p:spPr>
          <a:xfrm>
            <a:off x="3657602" y="3842386"/>
            <a:ext cx="4857748" cy="646331"/>
          </a:xfrm>
          <a:prstGeom prst="rect">
            <a:avLst/>
          </a:prstGeom>
        </p:spPr>
        <p:txBody>
          <a:bodyPr wrap="square">
            <a:spAutoFit/>
          </a:bodyPr>
          <a:lstStyle/>
          <a:p>
            <a:pPr algn="just"/>
            <a:r>
              <a:rPr lang="en-US" sz="1200" dirty="0">
                <a:solidFill>
                  <a:srgbClr val="0000FF"/>
                </a:solidFill>
                <a:latin typeface="Arial" panose="020B0604020202020204" pitchFamily="34" charset="0"/>
                <a:hlinkClick r:id="rId3" tooltip="PDMS: A review"/>
              </a:rPr>
              <a:t>PDMS</a:t>
            </a:r>
            <a:r>
              <a:rPr lang="en-US" sz="1200" dirty="0">
                <a:solidFill>
                  <a:srgbClr val="0000FF"/>
                </a:solidFill>
                <a:latin typeface="Arial" panose="020B0604020202020204" pitchFamily="34" charset="0"/>
              </a:rPr>
              <a:t> </a:t>
            </a:r>
            <a:r>
              <a:rPr lang="en-US" sz="1200" dirty="0">
                <a:solidFill>
                  <a:srgbClr val="333333"/>
                </a:solidFill>
                <a:latin typeface="Arial" panose="020B0604020202020204" pitchFamily="34" charset="0"/>
              </a:rPr>
              <a:t>pneumatic microvalves have been introduced for the first time in 2000 almost simultaneously by Stephen’s Quake group (Quake microvalves) and by Hosokawa and Maeda («doormat» microvalves). </a:t>
            </a:r>
            <a:endParaRPr lang="es-AR" sz="1200" dirty="0"/>
          </a:p>
        </p:txBody>
      </p:sp>
      <p:pic>
        <p:nvPicPr>
          <p:cNvPr id="11" name="Imagen 10">
            <a:extLst>
              <a:ext uri="{FF2B5EF4-FFF2-40B4-BE49-F238E27FC236}">
                <a16:creationId xmlns:a16="http://schemas.microsoft.com/office/drawing/2014/main" id="{43A0821C-82CB-42A5-A091-0C6509AA83AE}"/>
              </a:ext>
            </a:extLst>
          </p:cNvPr>
          <p:cNvPicPr>
            <a:picLocks noChangeAspect="1"/>
          </p:cNvPicPr>
          <p:nvPr/>
        </p:nvPicPr>
        <p:blipFill>
          <a:blip r:embed="rId4"/>
          <a:stretch>
            <a:fillRect/>
          </a:stretch>
        </p:blipFill>
        <p:spPr>
          <a:xfrm>
            <a:off x="2771773" y="5048250"/>
            <a:ext cx="2857500" cy="1685925"/>
          </a:xfrm>
          <a:prstGeom prst="rect">
            <a:avLst/>
          </a:prstGeom>
        </p:spPr>
      </p:pic>
      <p:sp>
        <p:nvSpPr>
          <p:cNvPr id="12" name="Rectángulo 11">
            <a:extLst>
              <a:ext uri="{FF2B5EF4-FFF2-40B4-BE49-F238E27FC236}">
                <a16:creationId xmlns:a16="http://schemas.microsoft.com/office/drawing/2014/main" id="{04FE71BD-8879-4777-B453-BBBFB59F7356}"/>
              </a:ext>
            </a:extLst>
          </p:cNvPr>
          <p:cNvSpPr/>
          <p:nvPr/>
        </p:nvSpPr>
        <p:spPr>
          <a:xfrm>
            <a:off x="5734049" y="4619432"/>
            <a:ext cx="3076575" cy="1938992"/>
          </a:xfrm>
          <a:prstGeom prst="rect">
            <a:avLst/>
          </a:prstGeom>
        </p:spPr>
        <p:txBody>
          <a:bodyPr wrap="square">
            <a:spAutoFit/>
          </a:bodyPr>
          <a:lstStyle/>
          <a:p>
            <a:pPr algn="just"/>
            <a:r>
              <a:rPr lang="en-US" sz="1200" dirty="0">
                <a:solidFill>
                  <a:srgbClr val="333333"/>
                </a:solidFill>
                <a:latin typeface="Arial" panose="020B0604020202020204" pitchFamily="34" charset="0"/>
              </a:rPr>
              <a:t>The Quake microvalve is the most commonly used pneumatic microvalve. It involves a </a:t>
            </a:r>
            <a:r>
              <a:rPr lang="en-US" sz="1200" u="sng" dirty="0">
                <a:solidFill>
                  <a:srgbClr val="00AEEF"/>
                </a:solidFill>
                <a:latin typeface="Arial" panose="020B0604020202020204" pitchFamily="34" charset="0"/>
                <a:hlinkClick r:id="rId5" tooltip="PDMS: A review"/>
              </a:rPr>
              <a:t>bilayer PDMS microfluidic chip</a:t>
            </a:r>
            <a:r>
              <a:rPr lang="en-US" sz="1200" dirty="0">
                <a:solidFill>
                  <a:srgbClr val="333333"/>
                </a:solidFill>
                <a:latin typeface="Arial" panose="020B0604020202020204" pitchFamily="34" charset="0"/>
              </a:rPr>
              <a:t>. </a:t>
            </a:r>
            <a:r>
              <a:rPr lang="en-US" sz="1200" b="1" dirty="0">
                <a:solidFill>
                  <a:srgbClr val="0000FF"/>
                </a:solidFill>
                <a:latin typeface="Arial" panose="020B0604020202020204" pitchFamily="34" charset="0"/>
              </a:rPr>
              <a:t>Liquid flows inside the bottom layer while the upper layer integrates an air network. </a:t>
            </a:r>
            <a:r>
              <a:rPr lang="en-US" sz="1200" dirty="0">
                <a:solidFill>
                  <a:srgbClr val="333333"/>
                </a:solidFill>
                <a:latin typeface="Arial" panose="020B0604020202020204" pitchFamily="34" charset="0"/>
              </a:rPr>
              <a:t>When activated, the latter can selectively compress and clog channels of the fluidic layer, which enables fluid motion control. Quake valves show high potential for some </a:t>
            </a:r>
            <a:r>
              <a:rPr lang="en-US" sz="1200" u="sng" dirty="0">
                <a:solidFill>
                  <a:srgbClr val="00AEEF"/>
                </a:solidFill>
                <a:latin typeface="Arial" panose="020B0604020202020204" pitchFamily="34" charset="0"/>
                <a:hlinkClick r:id="rId6" tooltip="Microfluidics and microfluidic devices: a review"/>
              </a:rPr>
              <a:t>microfluidic</a:t>
            </a:r>
            <a:r>
              <a:rPr lang="en-US" sz="1200" dirty="0">
                <a:solidFill>
                  <a:srgbClr val="333333"/>
                </a:solidFill>
                <a:latin typeface="Arial" panose="020B0604020202020204" pitchFamily="34" charset="0"/>
              </a:rPr>
              <a:t> applications.</a:t>
            </a:r>
            <a:endParaRPr lang="es-AR" sz="1200" dirty="0"/>
          </a:p>
        </p:txBody>
      </p:sp>
    </p:spTree>
    <p:extLst>
      <p:ext uri="{BB962C8B-B14F-4D97-AF65-F5344CB8AC3E}">
        <p14:creationId xmlns:p14="http://schemas.microsoft.com/office/powerpoint/2010/main" val="3251524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4416B23-C7F0-4A46-AD10-F3AC33559F60}"/>
              </a:ext>
            </a:extLst>
          </p:cNvPr>
          <p:cNvPicPr>
            <a:picLocks noChangeAspect="1"/>
          </p:cNvPicPr>
          <p:nvPr/>
        </p:nvPicPr>
        <p:blipFill>
          <a:blip r:embed="rId2"/>
          <a:stretch>
            <a:fillRect/>
          </a:stretch>
        </p:blipFill>
        <p:spPr>
          <a:xfrm>
            <a:off x="171450" y="1835943"/>
            <a:ext cx="4286250" cy="3014663"/>
          </a:xfrm>
          <a:prstGeom prst="rect">
            <a:avLst/>
          </a:prstGeom>
        </p:spPr>
      </p:pic>
      <p:sp>
        <p:nvSpPr>
          <p:cNvPr id="5" name="Rectángulo 4">
            <a:extLst>
              <a:ext uri="{FF2B5EF4-FFF2-40B4-BE49-F238E27FC236}">
                <a16:creationId xmlns:a16="http://schemas.microsoft.com/office/drawing/2014/main" id="{3C65BF48-8123-4497-9BEC-F004BFC49CAA}"/>
              </a:ext>
            </a:extLst>
          </p:cNvPr>
          <p:cNvSpPr/>
          <p:nvPr/>
        </p:nvSpPr>
        <p:spPr>
          <a:xfrm>
            <a:off x="4572000" y="1945065"/>
            <a:ext cx="4572000" cy="3139321"/>
          </a:xfrm>
          <a:prstGeom prst="rect">
            <a:avLst/>
          </a:prstGeom>
        </p:spPr>
        <p:txBody>
          <a:bodyPr>
            <a:spAutoFit/>
          </a:bodyPr>
          <a:lstStyle/>
          <a:p>
            <a:r>
              <a:rPr lang="en-US" dirty="0">
                <a:solidFill>
                  <a:srgbClr val="333333"/>
                </a:solidFill>
                <a:latin typeface="Arial" panose="020B0604020202020204" pitchFamily="34" charset="0"/>
              </a:rPr>
              <a:t>Like Quake microvalves, </a:t>
            </a:r>
            <a:r>
              <a:rPr lang="en-US" b="1" dirty="0">
                <a:solidFill>
                  <a:srgbClr val="0000FF"/>
                </a:solidFill>
                <a:latin typeface="Arial" panose="020B0604020202020204" pitchFamily="34" charset="0"/>
              </a:rPr>
              <a:t>«doormat» style </a:t>
            </a:r>
            <a:r>
              <a:rPr lang="en-US" dirty="0">
                <a:solidFill>
                  <a:srgbClr val="333333"/>
                </a:solidFill>
                <a:latin typeface="Arial" panose="020B0604020202020204" pitchFamily="34" charset="0"/>
              </a:rPr>
              <a:t>microvalves involve a bilayer structure with a liquid network and an air network. But unlike the Quake microvalves, these ones are normally-closed valves, i.e. in rest state, the liquid channel is blocked by a PDMS barrier. </a:t>
            </a:r>
            <a:r>
              <a:rPr lang="en-US" b="1" dirty="0">
                <a:solidFill>
                  <a:srgbClr val="0000FF"/>
                </a:solidFill>
                <a:latin typeface="Arial" panose="020B0604020202020204" pitchFamily="34" charset="0"/>
              </a:rPr>
              <a:t>In order to open the valve, a </a:t>
            </a:r>
            <a:r>
              <a:rPr lang="en-US" b="1" dirty="0" err="1">
                <a:solidFill>
                  <a:srgbClr val="0000FF"/>
                </a:solidFill>
                <a:latin typeface="Arial" panose="020B0604020202020204" pitchFamily="34" charset="0"/>
              </a:rPr>
              <a:t>depressure</a:t>
            </a:r>
            <a:r>
              <a:rPr lang="en-US" b="1" dirty="0">
                <a:solidFill>
                  <a:srgbClr val="0000FF"/>
                </a:solidFill>
                <a:latin typeface="Arial" panose="020B0604020202020204" pitchFamily="34" charset="0"/>
              </a:rPr>
              <a:t> must be applied in the air network.</a:t>
            </a:r>
            <a:r>
              <a:rPr lang="en-US" dirty="0">
                <a:solidFill>
                  <a:srgbClr val="333333"/>
                </a:solidFill>
                <a:latin typeface="Arial" panose="020B0604020202020204" pitchFamily="34" charset="0"/>
              </a:rPr>
              <a:t> That </a:t>
            </a:r>
            <a:r>
              <a:rPr lang="en-US" dirty="0" err="1">
                <a:solidFill>
                  <a:srgbClr val="333333"/>
                </a:solidFill>
                <a:latin typeface="Arial" panose="020B0604020202020204" pitchFamily="34" charset="0"/>
              </a:rPr>
              <a:t>depressure</a:t>
            </a:r>
            <a:r>
              <a:rPr lang="en-US" dirty="0">
                <a:solidFill>
                  <a:srgbClr val="333333"/>
                </a:solidFill>
                <a:latin typeface="Arial" panose="020B0604020202020204" pitchFamily="34" charset="0"/>
              </a:rPr>
              <a:t> deforms the wall between the two networks, enabling the fluid to overpass the PDMS barrier.</a:t>
            </a:r>
            <a:endParaRPr lang="es-AR" dirty="0"/>
          </a:p>
        </p:txBody>
      </p:sp>
    </p:spTree>
    <p:extLst>
      <p:ext uri="{BB962C8B-B14F-4D97-AF65-F5344CB8AC3E}">
        <p14:creationId xmlns:p14="http://schemas.microsoft.com/office/powerpoint/2010/main" val="1573525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1F68062-F390-4CA6-8ADB-865C51B1B7B2}"/>
              </a:ext>
            </a:extLst>
          </p:cNvPr>
          <p:cNvPicPr>
            <a:picLocks noChangeAspect="1"/>
          </p:cNvPicPr>
          <p:nvPr/>
        </p:nvPicPr>
        <p:blipFill>
          <a:blip r:embed="rId2"/>
          <a:stretch>
            <a:fillRect/>
          </a:stretch>
        </p:blipFill>
        <p:spPr>
          <a:xfrm>
            <a:off x="301372" y="358321"/>
            <a:ext cx="3626355" cy="6350907"/>
          </a:xfrm>
          <a:prstGeom prst="rect">
            <a:avLst/>
          </a:prstGeom>
        </p:spPr>
      </p:pic>
      <p:sp>
        <p:nvSpPr>
          <p:cNvPr id="5" name="Rectángulo 4">
            <a:extLst>
              <a:ext uri="{FF2B5EF4-FFF2-40B4-BE49-F238E27FC236}">
                <a16:creationId xmlns:a16="http://schemas.microsoft.com/office/drawing/2014/main" id="{6A843684-B744-43D9-9764-C103B4D7F529}"/>
              </a:ext>
            </a:extLst>
          </p:cNvPr>
          <p:cNvSpPr/>
          <p:nvPr/>
        </p:nvSpPr>
        <p:spPr>
          <a:xfrm>
            <a:off x="3912104" y="608469"/>
            <a:ext cx="4191000" cy="2308324"/>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Operation of TWIST valves. A vacuum (35 Torr) was</a:t>
            </a:r>
          </a:p>
          <a:p>
            <a:r>
              <a:rPr lang="en-US" sz="1200" dirty="0">
                <a:latin typeface="Arial" panose="020B0604020202020204" pitchFamily="34" charset="0"/>
                <a:cs typeface="Arial" panose="020B0604020202020204" pitchFamily="34" charset="0"/>
              </a:rPr>
              <a:t>applied to the outlet channel (100 </a:t>
            </a:r>
            <a:r>
              <a:rPr lang="en-US" sz="1200" i="1" dirty="0">
                <a:latin typeface="Arial" panose="020B0604020202020204" pitchFamily="34" charset="0"/>
                <a:cs typeface="Arial" panose="020B0604020202020204" pitchFamily="34" charset="0"/>
                <a:sym typeface="Symbol" panose="05050102010706020507" pitchFamily="18" charset="2"/>
              </a:rPr>
              <a:t></a:t>
            </a:r>
            <a:r>
              <a:rPr lang="en-US" sz="1200" dirty="0">
                <a:latin typeface="Arial" panose="020B0604020202020204" pitchFamily="34" charset="0"/>
                <a:cs typeface="Arial" panose="020B0604020202020204" pitchFamily="34" charset="0"/>
              </a:rPr>
              <a:t>m tall, 450-</a:t>
            </a:r>
            <a:r>
              <a:rPr lang="en-US" sz="1200" i="1" dirty="0">
                <a:latin typeface="Arial" panose="020B0604020202020204" pitchFamily="34" charset="0"/>
                <a:cs typeface="Arial" panose="020B0604020202020204" pitchFamily="34" charset="0"/>
                <a:sym typeface="Symbol" panose="05050102010706020507" pitchFamily="18" charset="2"/>
              </a:rPr>
              <a:t>  </a:t>
            </a:r>
            <a:r>
              <a:rPr lang="en-US" sz="1200" dirty="0">
                <a:latin typeface="Arial" panose="020B0604020202020204" pitchFamily="34" charset="0"/>
                <a:cs typeface="Arial" panose="020B0604020202020204" pitchFamily="34" charset="0"/>
              </a:rPr>
              <a:t>m diameter). Tubing to the inlet channels (100 </a:t>
            </a:r>
            <a:r>
              <a:rPr lang="en-US" sz="1200" i="1" dirty="0">
                <a:latin typeface="Arial" panose="020B0604020202020204" pitchFamily="34" charset="0"/>
                <a:cs typeface="Arial" panose="020B0604020202020204" pitchFamily="34" charset="0"/>
                <a:sym typeface="Symbol" panose="05050102010706020507" pitchFamily="18" charset="2"/>
              </a:rPr>
              <a:t> </a:t>
            </a:r>
            <a:r>
              <a:rPr lang="en-US" sz="1200" dirty="0">
                <a:latin typeface="Arial" panose="020B0604020202020204" pitchFamily="34" charset="0"/>
                <a:cs typeface="Arial" panose="020B0604020202020204" pitchFamily="34" charset="0"/>
              </a:rPr>
              <a:t>m tall, 100-</a:t>
            </a:r>
            <a:r>
              <a:rPr lang="en-US" sz="1200" i="1" dirty="0">
                <a:latin typeface="Arial" panose="020B0604020202020204" pitchFamily="34" charset="0"/>
                <a:cs typeface="Arial" panose="020B0604020202020204" pitchFamily="34" charset="0"/>
                <a:sym typeface="Symbol" panose="05050102010706020507" pitchFamily="18" charset="2"/>
              </a:rPr>
              <a:t>  </a:t>
            </a:r>
            <a:r>
              <a:rPr lang="en-US" sz="1200" dirty="0">
                <a:latin typeface="Arial" panose="020B0604020202020204" pitchFamily="34" charset="0"/>
                <a:cs typeface="Arial" panose="020B0604020202020204" pitchFamily="34" charset="0"/>
              </a:rPr>
              <a:t>m diameter) was filled with aqueous solutions of dyes; the channels had a square cross section.</a:t>
            </a:r>
          </a:p>
          <a:p>
            <a:r>
              <a:rPr lang="en-US" sz="1200" dirty="0">
                <a:latin typeface="Arial" panose="020B0604020202020204" pitchFamily="34" charset="0"/>
                <a:cs typeface="Arial" panose="020B0604020202020204" pitchFamily="34" charset="0"/>
              </a:rPr>
              <a:t>The flow of liquid in each inlet channel was controlled with a valve (1-mm diameter). The sequence of images show a single valve closed (denoted by an “X”) while the rest of the valves are kept open. (A) All of the valves are open; (B) valve 1 (top valve) closed; (C) valve 2 closed; (D) valve 3 closed; (E) valve 4 closed; (F) valve 5 closed; </a:t>
            </a:r>
            <a:r>
              <a:rPr lang="es-AR" sz="1200" dirty="0">
                <a:latin typeface="Arial" panose="020B0604020202020204" pitchFamily="34" charset="0"/>
                <a:cs typeface="Arial" panose="020B0604020202020204" pitchFamily="34" charset="0"/>
              </a:rPr>
              <a:t>(G) </a:t>
            </a:r>
            <a:r>
              <a:rPr lang="es-AR" sz="1200" dirty="0" err="1">
                <a:latin typeface="Arial" panose="020B0604020202020204" pitchFamily="34" charset="0"/>
                <a:cs typeface="Arial" panose="020B0604020202020204" pitchFamily="34" charset="0"/>
              </a:rPr>
              <a:t>valve</a:t>
            </a:r>
            <a:r>
              <a:rPr lang="es-AR" sz="1200" dirty="0">
                <a:latin typeface="Arial" panose="020B0604020202020204" pitchFamily="34" charset="0"/>
                <a:cs typeface="Arial" panose="020B0604020202020204" pitchFamily="34" charset="0"/>
              </a:rPr>
              <a:t> 6 </a:t>
            </a:r>
            <a:r>
              <a:rPr lang="es-AR" sz="1200" dirty="0" err="1">
                <a:latin typeface="Arial" panose="020B0604020202020204" pitchFamily="34" charset="0"/>
                <a:cs typeface="Arial" panose="020B0604020202020204" pitchFamily="34" charset="0"/>
              </a:rPr>
              <a:t>closed</a:t>
            </a:r>
            <a:r>
              <a:rPr lang="es-AR" sz="1200" dirty="0">
                <a:latin typeface="Arial" panose="020B0604020202020204" pitchFamily="34" charset="0"/>
                <a:cs typeface="Arial" panose="020B0604020202020204" pitchFamily="34" charset="0"/>
              </a:rPr>
              <a:t>.</a:t>
            </a:r>
          </a:p>
        </p:txBody>
      </p:sp>
      <p:pic>
        <p:nvPicPr>
          <p:cNvPr id="6" name="Imagen 5">
            <a:extLst>
              <a:ext uri="{FF2B5EF4-FFF2-40B4-BE49-F238E27FC236}">
                <a16:creationId xmlns:a16="http://schemas.microsoft.com/office/drawing/2014/main" id="{82457FB6-7976-4B32-88DF-3A82E1BB02C9}"/>
              </a:ext>
            </a:extLst>
          </p:cNvPr>
          <p:cNvPicPr>
            <a:picLocks noChangeAspect="1"/>
          </p:cNvPicPr>
          <p:nvPr/>
        </p:nvPicPr>
        <p:blipFill>
          <a:blip r:embed="rId3"/>
          <a:stretch>
            <a:fillRect/>
          </a:stretch>
        </p:blipFill>
        <p:spPr>
          <a:xfrm>
            <a:off x="4382212" y="2783443"/>
            <a:ext cx="4460416" cy="3103078"/>
          </a:xfrm>
          <a:prstGeom prst="rect">
            <a:avLst/>
          </a:prstGeom>
        </p:spPr>
      </p:pic>
      <p:sp>
        <p:nvSpPr>
          <p:cNvPr id="7" name="Rectángulo 6">
            <a:extLst>
              <a:ext uri="{FF2B5EF4-FFF2-40B4-BE49-F238E27FC236}">
                <a16:creationId xmlns:a16="http://schemas.microsoft.com/office/drawing/2014/main" id="{4578DB14-0CE1-4898-86E5-B8D453FC3014}"/>
              </a:ext>
            </a:extLst>
          </p:cNvPr>
          <p:cNvSpPr/>
          <p:nvPr/>
        </p:nvSpPr>
        <p:spPr>
          <a:xfrm>
            <a:off x="3543300" y="5886521"/>
            <a:ext cx="5600700" cy="1015663"/>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Device for sandwich immunoassays. An image of the device used for sandwich immunoassays. The channels were filled with food coloring to make them easier to visualize. Reservoirs A, A¢, B, and B¢ and buffer reservoir A were not used in these experiments. The dashed square shows the region of the microfluidic devices the assay junctions where the immunoassay was imaged.</a:t>
            </a:r>
            <a:endParaRPr lang="es-AR" sz="1200" dirty="0">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F3F078FC-4A22-4C80-87C1-A8D8A99954FF}"/>
              </a:ext>
            </a:extLst>
          </p:cNvPr>
          <p:cNvSpPr/>
          <p:nvPr/>
        </p:nvSpPr>
        <p:spPr>
          <a:xfrm>
            <a:off x="2114549" y="5429001"/>
            <a:ext cx="3640740" cy="369332"/>
          </a:xfrm>
          <a:prstGeom prst="rect">
            <a:avLst/>
          </a:prstGeom>
        </p:spPr>
        <p:txBody>
          <a:bodyPr wrap="none">
            <a:spAutoFit/>
          </a:bodyPr>
          <a:lstStyle/>
          <a:p>
            <a:r>
              <a:rPr lang="es-AR" dirty="0">
                <a:latin typeface="Arial" panose="020B0604020202020204" pitchFamily="34" charset="0"/>
              </a:rPr>
              <a:t>Anal. </a:t>
            </a:r>
            <a:r>
              <a:rPr lang="es-AR" dirty="0" err="1">
                <a:latin typeface="Arial" panose="020B0604020202020204" pitchFamily="34" charset="0"/>
              </a:rPr>
              <a:t>Chem</a:t>
            </a:r>
            <a:r>
              <a:rPr lang="es-AR" dirty="0">
                <a:latin typeface="Arial" panose="020B0604020202020204" pitchFamily="34" charset="0"/>
              </a:rPr>
              <a:t>. </a:t>
            </a:r>
            <a:r>
              <a:rPr lang="es-AR" b="1" dirty="0">
                <a:latin typeface="Arial" panose="020B0604020202020204" pitchFamily="34" charset="0"/>
              </a:rPr>
              <a:t>2005, </a:t>
            </a:r>
            <a:r>
              <a:rPr lang="es-AR" dirty="0">
                <a:latin typeface="Arial" panose="020B0604020202020204" pitchFamily="34" charset="0"/>
              </a:rPr>
              <a:t>77, 4726</a:t>
            </a:r>
            <a:r>
              <a:rPr lang="es-AR" dirty="0">
                <a:latin typeface="ChemBats2"/>
              </a:rPr>
              <a:t>-</a:t>
            </a:r>
            <a:r>
              <a:rPr lang="es-AR" dirty="0">
                <a:latin typeface="Arial" panose="020B0604020202020204" pitchFamily="34" charset="0"/>
              </a:rPr>
              <a:t>4733</a:t>
            </a:r>
            <a:endParaRPr lang="es-AR" dirty="0"/>
          </a:p>
        </p:txBody>
      </p:sp>
    </p:spTree>
    <p:extLst>
      <p:ext uri="{BB962C8B-B14F-4D97-AF65-F5344CB8AC3E}">
        <p14:creationId xmlns:p14="http://schemas.microsoft.com/office/powerpoint/2010/main" val="3478654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58DD7-7F7A-4DED-9844-2449990D10D8}"/>
              </a:ext>
            </a:extLst>
          </p:cNvPr>
          <p:cNvPicPr>
            <a:picLocks noChangeAspect="1"/>
          </p:cNvPicPr>
          <p:nvPr/>
        </p:nvPicPr>
        <p:blipFill rotWithShape="1">
          <a:blip r:embed="rId2"/>
          <a:srcRect l="8604" t="14109" r="15000" b="18760"/>
          <a:stretch/>
        </p:blipFill>
        <p:spPr>
          <a:xfrm>
            <a:off x="786809" y="967563"/>
            <a:ext cx="6985592" cy="4603898"/>
          </a:xfrm>
          <a:prstGeom prst="rect">
            <a:avLst/>
          </a:prstGeom>
        </p:spPr>
      </p:pic>
      <p:pic>
        <p:nvPicPr>
          <p:cNvPr id="2" name="Imagen 1">
            <a:extLst>
              <a:ext uri="{FF2B5EF4-FFF2-40B4-BE49-F238E27FC236}">
                <a16:creationId xmlns:a16="http://schemas.microsoft.com/office/drawing/2014/main" id="{B6BA8847-AC08-4C2E-9E9E-2B1BA441BFD5}"/>
              </a:ext>
            </a:extLst>
          </p:cNvPr>
          <p:cNvPicPr>
            <a:picLocks noChangeAspect="1"/>
          </p:cNvPicPr>
          <p:nvPr/>
        </p:nvPicPr>
        <p:blipFill>
          <a:blip r:embed="rId3"/>
          <a:stretch>
            <a:fillRect/>
          </a:stretch>
        </p:blipFill>
        <p:spPr>
          <a:xfrm>
            <a:off x="870831" y="1547937"/>
            <a:ext cx="6817547" cy="4342500"/>
          </a:xfrm>
          <a:prstGeom prst="rect">
            <a:avLst/>
          </a:prstGeom>
        </p:spPr>
      </p:pic>
    </p:spTree>
    <p:extLst>
      <p:ext uri="{BB962C8B-B14F-4D97-AF65-F5344CB8AC3E}">
        <p14:creationId xmlns:p14="http://schemas.microsoft.com/office/powerpoint/2010/main" val="405125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B4E3674-6EC3-499B-AD28-17ED845E8C44}"/>
              </a:ext>
            </a:extLst>
          </p:cNvPr>
          <p:cNvPicPr>
            <a:picLocks noChangeAspect="1"/>
          </p:cNvPicPr>
          <p:nvPr/>
        </p:nvPicPr>
        <p:blipFill rotWithShape="1">
          <a:blip r:embed="rId2"/>
          <a:srcRect l="14070" t="13489" r="13372" b="28062"/>
          <a:stretch/>
        </p:blipFill>
        <p:spPr>
          <a:xfrm>
            <a:off x="1286540" y="925032"/>
            <a:ext cx="6634716" cy="4008475"/>
          </a:xfrm>
          <a:prstGeom prst="rect">
            <a:avLst/>
          </a:prstGeom>
        </p:spPr>
      </p:pic>
    </p:spTree>
    <p:extLst>
      <p:ext uri="{BB962C8B-B14F-4D97-AF65-F5344CB8AC3E}">
        <p14:creationId xmlns:p14="http://schemas.microsoft.com/office/powerpoint/2010/main" val="1668456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066F0E0-F542-48B7-807A-6A6005CFC1CB}"/>
              </a:ext>
            </a:extLst>
          </p:cNvPr>
          <p:cNvSpPr/>
          <p:nvPr/>
        </p:nvSpPr>
        <p:spPr>
          <a:xfrm>
            <a:off x="371061" y="232470"/>
            <a:ext cx="8401878" cy="4524315"/>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Most chemical and biological analyses are currently done in ‘wet’ laboratories,</a:t>
            </a:r>
          </a:p>
          <a:p>
            <a:pPr algn="just"/>
            <a:r>
              <a:rPr lang="en-US" dirty="0">
                <a:latin typeface="Arial" panose="020B0604020202020204" pitchFamily="34" charset="0"/>
                <a:cs typeface="Arial" panose="020B0604020202020204" pitchFamily="34" charset="0"/>
              </a:rPr>
              <a:t>and require bulky and expensive analysis tools as well as skilled labor. In addition, these analysis methods require large amount of sample because of the sample loss during the complicated sample preparation/purification steps they entail. These problems would be greatly alleviated if a molecular analysis system could be scaled down to very small dimensions.</a:t>
            </a:r>
          </a:p>
          <a:p>
            <a:pPr algn="just"/>
            <a:r>
              <a:rPr lang="en-US" dirty="0">
                <a:latin typeface="Arial" panose="020B0604020202020204" pitchFamily="34" charset="0"/>
                <a:cs typeface="Arial" panose="020B0604020202020204" pitchFamily="34" charset="0"/>
              </a:rPr>
              <a:t>Also the scaling laws of molecular separation processes generally favor miniaturization in terms of speed and separation resolution. Such concept was first introduced by Terry et al. when they devised a gas chromatography system micromachined on a silicon wafer. However, it was only in 1990 when the advantages of micromachined chemical analysis system were fully appreciated. Micro total analysis systems have many advantages, such as lower power consumption, smaller reagent consumption, smaller overall size, lower  cost, portability and disposability. Such prospects became of specifically high interest in the 1990s with the advent of large biological undertakings such as the Human Genome Project.</a:t>
            </a:r>
            <a:endParaRPr lang="es-AR" dirty="0">
              <a:highlight>
                <a:srgbClr val="FFFF00"/>
              </a:highlight>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6A5C7A37-9D23-45D6-AB3D-1AEA526D6BAD}"/>
              </a:ext>
            </a:extLst>
          </p:cNvPr>
          <p:cNvSpPr/>
          <p:nvPr/>
        </p:nvSpPr>
        <p:spPr>
          <a:xfrm>
            <a:off x="269814" y="4756785"/>
            <a:ext cx="8294637" cy="1815882"/>
          </a:xfrm>
          <a:prstGeom prst="rect">
            <a:avLst/>
          </a:prstGeom>
        </p:spPr>
        <p:txBody>
          <a:bodyPr wrap="square">
            <a:spAutoFit/>
          </a:bodyPr>
          <a:lstStyle/>
          <a:p>
            <a:pPr algn="just"/>
            <a:r>
              <a:rPr lang="en-US" sz="1200" dirty="0">
                <a:solidFill>
                  <a:srgbClr val="000000"/>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Ventajas</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microfluidica</a:t>
            </a:r>
            <a:r>
              <a:rPr lang="en-US" sz="2800" dirty="0">
                <a:solidFill>
                  <a:srgbClr val="0000FF"/>
                </a:solidFill>
                <a:latin typeface="Arial" panose="020B0604020202020204" pitchFamily="34" charset="0"/>
                <a:cs typeface="Arial" panose="020B0604020202020204" pitchFamily="34" charset="0"/>
              </a:rPr>
              <a:t>:  </a:t>
            </a:r>
          </a:p>
          <a:p>
            <a:pPr algn="just"/>
            <a:r>
              <a:rPr lang="en-US" sz="1200" dirty="0">
                <a:solidFill>
                  <a:srgbClr val="000000"/>
                </a:solidFill>
                <a:latin typeface="Arial" panose="020B0604020202020204" pitchFamily="34" charset="0"/>
                <a:cs typeface="Arial" panose="020B0604020202020204" pitchFamily="34" charset="0"/>
              </a:rPr>
              <a:t>	ability to handle </a:t>
            </a:r>
            <a:r>
              <a:rPr lang="en-US" sz="1200" b="1" dirty="0">
                <a:solidFill>
                  <a:srgbClr val="0000FF"/>
                </a:solidFill>
                <a:latin typeface="Arial" panose="020B0604020202020204" pitchFamily="34" charset="0"/>
                <a:cs typeface="Arial" panose="020B0604020202020204" pitchFamily="34" charset="0"/>
              </a:rPr>
              <a:t>small sample sizes </a:t>
            </a:r>
            <a:r>
              <a:rPr lang="en-US" sz="1200" dirty="0">
                <a:solidFill>
                  <a:srgbClr val="000000"/>
                </a:solidFill>
                <a:latin typeface="Arial" panose="020B0604020202020204" pitchFamily="34" charset="0"/>
                <a:cs typeface="Arial" panose="020B0604020202020204" pitchFamily="34" charset="0"/>
              </a:rPr>
              <a:t>and also as a result saving valuable reagents used in the assays. </a:t>
            </a:r>
          </a:p>
          <a:p>
            <a:pPr algn="just"/>
            <a:r>
              <a:rPr lang="en-US" sz="1200" b="1" dirty="0">
                <a:solidFill>
                  <a:srgbClr val="0000FF"/>
                </a:solidFill>
                <a:latin typeface="Arial" panose="020B0604020202020204" pitchFamily="34" charset="0"/>
                <a:cs typeface="Arial" panose="020B0604020202020204" pitchFamily="34" charset="0"/>
              </a:rPr>
              <a:t>	point-of-care (POC) usage.</a:t>
            </a:r>
          </a:p>
          <a:p>
            <a:pPr algn="just"/>
            <a:r>
              <a:rPr lang="en-US" sz="1200" dirty="0">
                <a:solidFill>
                  <a:srgbClr val="000000"/>
                </a:solidFill>
                <a:latin typeface="Arial" panose="020B0604020202020204" pitchFamily="34" charset="0"/>
                <a:cs typeface="Arial" panose="020B0604020202020204" pitchFamily="34" charset="0"/>
              </a:rPr>
              <a:t>	</a:t>
            </a:r>
            <a:r>
              <a:rPr lang="en-US" sz="1200" b="1" dirty="0">
                <a:solidFill>
                  <a:srgbClr val="0000FF"/>
                </a:solidFill>
                <a:latin typeface="Arial" panose="020B0604020202020204" pitchFamily="34" charset="0"/>
                <a:cs typeface="Arial" panose="020B0604020202020204" pitchFamily="34" charset="0"/>
              </a:rPr>
              <a:t>integrated</a:t>
            </a:r>
            <a:r>
              <a:rPr lang="en-US" sz="1200" dirty="0">
                <a:solidFill>
                  <a:srgbClr val="000000"/>
                </a:solidFill>
                <a:latin typeface="Arial" panose="020B0604020202020204" pitchFamily="34" charset="0"/>
                <a:cs typeface="Arial" panose="020B0604020202020204" pitchFamily="34" charset="0"/>
              </a:rPr>
              <a:t> with sensing modules or sample-pre-treatment modules, (mayor </a:t>
            </a:r>
            <a:r>
              <a:rPr lang="en-US" sz="1200" dirty="0" err="1">
                <a:solidFill>
                  <a:srgbClr val="000000"/>
                </a:solidFill>
                <a:latin typeface="Arial" panose="020B0604020202020204" pitchFamily="34" charset="0"/>
                <a:cs typeface="Arial" panose="020B0604020202020204" pitchFamily="34" charset="0"/>
              </a:rPr>
              <a:t>eficiencia</a:t>
            </a:r>
            <a:r>
              <a:rPr lang="en-US" sz="1200" dirty="0">
                <a:solidFill>
                  <a:srgbClr val="000000"/>
                </a:solidFill>
                <a:latin typeface="Arial" panose="020B0604020202020204" pitchFamily="34" charset="0"/>
                <a:cs typeface="Arial" panose="020B0604020202020204" pitchFamily="34" charset="0"/>
              </a:rPr>
              <a:t> del </a:t>
            </a:r>
            <a:r>
              <a:rPr lang="en-US" sz="1200" dirty="0" err="1">
                <a:solidFill>
                  <a:srgbClr val="000000"/>
                </a:solidFill>
                <a:latin typeface="Arial" panose="020B0604020202020204" pitchFamily="34" charset="0"/>
                <a:cs typeface="Arial" panose="020B0604020202020204" pitchFamily="34" charset="0"/>
              </a:rPr>
              <a:t>ensayo</a:t>
            </a:r>
            <a:r>
              <a:rPr lang="en-US" sz="1200" dirty="0">
                <a:solidFill>
                  <a:srgbClr val="000000"/>
                </a:solidFill>
                <a:latin typeface="Arial" panose="020B0604020202020204" pitchFamily="34" charset="0"/>
                <a:cs typeface="Arial" panose="020B0604020202020204" pitchFamily="34" charset="0"/>
              </a:rPr>
              <a:t> y </a:t>
            </a:r>
            <a:r>
              <a:rPr lang="en-US" sz="1200" dirty="0" err="1">
                <a:solidFill>
                  <a:srgbClr val="000000"/>
                </a:solidFill>
                <a:latin typeface="Arial" panose="020B0604020202020204" pitchFamily="34" charset="0"/>
                <a:cs typeface="Arial" panose="020B0604020202020204" pitchFamily="34" charset="0"/>
              </a:rPr>
              <a:t>reduccion</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contaminacion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cruzada</a:t>
            </a:r>
            <a:r>
              <a:rPr lang="en-US" sz="1200" dirty="0">
                <a:solidFill>
                  <a:srgbClr val="000000"/>
                </a:solidFill>
                <a:latin typeface="Arial" panose="020B0604020202020204" pitchFamily="34" charset="0"/>
                <a:cs typeface="Arial" panose="020B0604020202020204" pitchFamily="34" charset="0"/>
              </a:rPr>
              <a:t>) </a:t>
            </a:r>
          </a:p>
          <a:p>
            <a:pPr algn="just"/>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reduccion</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costos</a:t>
            </a:r>
            <a:r>
              <a:rPr lang="en-US" sz="1200" dirty="0">
                <a:solidFill>
                  <a:srgbClr val="000000"/>
                </a:solidFill>
                <a:latin typeface="Arial" panose="020B0604020202020204" pitchFamily="34" charset="0"/>
                <a:cs typeface="Arial" panose="020B0604020202020204" pitchFamily="34" charset="0"/>
              </a:rPr>
              <a:t> + diagnostic </a:t>
            </a:r>
            <a:r>
              <a:rPr lang="en-US" sz="1200" dirty="0" err="1">
                <a:solidFill>
                  <a:srgbClr val="000000"/>
                </a:solidFill>
                <a:latin typeface="Arial" panose="020B0604020202020204" pitchFamily="34" charset="0"/>
                <a:cs typeface="Arial" panose="020B0604020202020204" pitchFamily="34" charset="0"/>
              </a:rPr>
              <a:t>acelerado</a:t>
            </a:r>
            <a:r>
              <a:rPr lang="en-US" sz="1200" dirty="0">
                <a:solidFill>
                  <a:srgbClr val="000000"/>
                </a:solidFill>
                <a:latin typeface="Arial" panose="020B0604020202020204" pitchFamily="34" charset="0"/>
                <a:cs typeface="Arial" panose="020B0604020202020204" pitchFamily="34" charset="0"/>
              </a:rPr>
              <a:t> .</a:t>
            </a:r>
          </a:p>
          <a:p>
            <a:pPr algn="just"/>
            <a:r>
              <a:rPr lang="en-US" sz="1200" dirty="0">
                <a:solidFill>
                  <a:srgbClr val="0000FF"/>
                </a:solidFill>
                <a:latin typeface="Arial" panose="020B0604020202020204" pitchFamily="34" charset="0"/>
                <a:cs typeface="Arial" panose="020B0604020202020204" pitchFamily="34" charset="0"/>
              </a:rPr>
              <a:t>Chemical Engineering Science 66 (2011) 1490–1507</a:t>
            </a:r>
            <a:r>
              <a:rPr lang="es-AR" sz="1200" dirty="0" err="1">
                <a:solidFill>
                  <a:srgbClr val="0000FF"/>
                </a:solidFill>
                <a:latin typeface="Arial" panose="020B0604020202020204" pitchFamily="34" charset="0"/>
                <a:cs typeface="Arial" panose="020B0604020202020204" pitchFamily="34" charset="0"/>
              </a:rPr>
              <a:t>Microfluidics</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formedicaldiagnosticsandbiosensors</a:t>
            </a:r>
            <a:r>
              <a:rPr lang="es-AR" sz="1200" dirty="0">
                <a:solidFill>
                  <a:srgbClr val="0000FF"/>
                </a:solidFill>
                <a:latin typeface="Arial" panose="020B0604020202020204" pitchFamily="34" charset="0"/>
                <a:cs typeface="Arial" panose="020B0604020202020204" pitchFamily="34" charset="0"/>
              </a:rPr>
              <a:t> Catherine Rivet, </a:t>
            </a:r>
            <a:r>
              <a:rPr lang="es-AR" sz="1200" dirty="0" err="1">
                <a:solidFill>
                  <a:srgbClr val="0000FF"/>
                </a:solidFill>
                <a:latin typeface="Arial" panose="020B0604020202020204" pitchFamily="34" charset="0"/>
                <a:cs typeface="Arial" panose="020B0604020202020204" pitchFamily="34" charset="0"/>
              </a:rPr>
              <a:t>HyewonLee</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AlisonHirsch</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SharonHamilton</a:t>
            </a:r>
            <a:r>
              <a:rPr lang="es-AR" sz="1200" dirty="0">
                <a:solidFill>
                  <a:srgbClr val="0000FF"/>
                </a:solidFill>
                <a:latin typeface="Arial" panose="020B0604020202020204" pitchFamily="34" charset="0"/>
                <a:cs typeface="Arial" panose="020B0604020202020204" pitchFamily="34" charset="0"/>
              </a:rPr>
              <a:t> , </a:t>
            </a:r>
            <a:r>
              <a:rPr lang="es-AR" sz="1200" dirty="0" err="1">
                <a:solidFill>
                  <a:srgbClr val="0000FF"/>
                </a:solidFill>
                <a:latin typeface="Arial" panose="020B0604020202020204" pitchFamily="34" charset="0"/>
                <a:cs typeface="Arial" panose="020B0604020202020204" pitchFamily="34" charset="0"/>
              </a:rPr>
              <a:t>HangLu</a:t>
            </a:r>
            <a:r>
              <a:rPr lang="es-AR" sz="1200" dirty="0">
                <a:solidFill>
                  <a:srgbClr val="0000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72657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60B8296-105C-4365-A2B1-269845BC2EEF}"/>
              </a:ext>
            </a:extLst>
          </p:cNvPr>
          <p:cNvPicPr>
            <a:picLocks noChangeAspect="1"/>
          </p:cNvPicPr>
          <p:nvPr/>
        </p:nvPicPr>
        <p:blipFill rotWithShape="1">
          <a:blip r:embed="rId2"/>
          <a:srcRect l="7093" t="12868" r="9652" b="17519"/>
          <a:stretch/>
        </p:blipFill>
        <p:spPr>
          <a:xfrm>
            <a:off x="648586" y="882502"/>
            <a:ext cx="7612912" cy="4774019"/>
          </a:xfrm>
          <a:prstGeom prst="rect">
            <a:avLst/>
          </a:prstGeom>
        </p:spPr>
      </p:pic>
    </p:spTree>
    <p:extLst>
      <p:ext uri="{BB962C8B-B14F-4D97-AF65-F5344CB8AC3E}">
        <p14:creationId xmlns:p14="http://schemas.microsoft.com/office/powerpoint/2010/main" val="1554875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47650" y="696510"/>
            <a:ext cx="6441988" cy="1754326"/>
          </a:xfrm>
          <a:prstGeom prst="rect">
            <a:avLst/>
          </a:prstGeom>
        </p:spPr>
        <p:txBody>
          <a:bodyPr wrap="square">
            <a:spAutoFit/>
          </a:bodyPr>
          <a:lstStyle/>
          <a:p>
            <a:pPr algn="just"/>
            <a:r>
              <a:rPr lang="en-US" dirty="0">
                <a:highlight>
                  <a:srgbClr val="FFFF00"/>
                </a:highlight>
                <a:latin typeface="Arial" panose="020B0604020202020204" pitchFamily="34" charset="0"/>
                <a:cs typeface="Arial" panose="020B0604020202020204" pitchFamily="34" charset="0"/>
              </a:rPr>
              <a:t>One point specific to microfluidics is still the fabrication of closed channels</a:t>
            </a:r>
            <a:r>
              <a:rPr lang="en-US" dirty="0">
                <a:latin typeface="Arial" panose="020B0604020202020204" pitchFamily="34" charset="0"/>
                <a:cs typeface="Arial" panose="020B0604020202020204" pitchFamily="34" charset="0"/>
              </a:rPr>
              <a:t>, i.e., after </a:t>
            </a:r>
            <a:r>
              <a:rPr lang="en-US" b="1" i="1" dirty="0">
                <a:latin typeface="Arial" panose="020B0604020202020204" pitchFamily="34" charset="0"/>
                <a:cs typeface="Arial" panose="020B0604020202020204" pitchFamily="34" charset="0"/>
              </a:rPr>
              <a:t>etching </a:t>
            </a:r>
            <a:r>
              <a:rPr lang="en-US" b="1" dirty="0">
                <a:solidFill>
                  <a:srgbClr val="0000FF"/>
                </a:solidFill>
                <a:latin typeface="Arial" panose="020B0604020202020204" pitchFamily="34" charset="0"/>
                <a:cs typeface="Arial" panose="020B0604020202020204" pitchFamily="34" charset="0"/>
              </a:rPr>
              <a:t>(</a:t>
            </a:r>
            <a:r>
              <a:rPr lang="en-US" b="1" dirty="0" err="1">
                <a:solidFill>
                  <a:srgbClr val="0000FF"/>
                </a:solidFill>
                <a:latin typeface="Arial" panose="020B0604020202020204" pitchFamily="34" charset="0"/>
                <a:cs typeface="Arial" panose="020B0604020202020204" pitchFamily="34" charset="0"/>
              </a:rPr>
              <a:t>grabado</a:t>
            </a:r>
            <a:r>
              <a:rPr lang="en-US" b="1" dirty="0">
                <a:solidFill>
                  <a:srgbClr val="0000FF"/>
                </a:solidFill>
                <a:latin typeface="Arial" panose="020B0604020202020204" pitchFamily="34" charset="0"/>
                <a:cs typeface="Arial" panose="020B0604020202020204" pitchFamily="34" charset="0"/>
              </a:rPr>
              <a:t>)</a:t>
            </a:r>
            <a:r>
              <a:rPr lang="en-US" dirty="0">
                <a:solidFill>
                  <a:srgbClr val="0000FF"/>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device has to be closed by sticking on a top plate. This fact requires specific developments, such as anodic bonding, to assemble the fourth side of the etched structure.							</a:t>
            </a:r>
            <a:endParaRPr lang="es-AR" sz="1200" dirty="0">
              <a:solidFill>
                <a:srgbClr val="0000FF"/>
              </a:solidFill>
              <a:latin typeface="Arial" panose="020B0604020202020204" pitchFamily="34" charset="0"/>
              <a:cs typeface="Arial" panose="020B0604020202020204" pitchFamily="34" charset="0"/>
            </a:endParaRPr>
          </a:p>
        </p:txBody>
      </p:sp>
      <p:sp>
        <p:nvSpPr>
          <p:cNvPr id="5" name="CuadroTexto 4"/>
          <p:cNvSpPr txBox="1"/>
          <p:nvPr/>
        </p:nvSpPr>
        <p:spPr>
          <a:xfrm>
            <a:off x="-8" y="111735"/>
            <a:ext cx="9144000" cy="523220"/>
          </a:xfrm>
          <a:prstGeom prst="rect">
            <a:avLst/>
          </a:prstGeom>
          <a:solidFill>
            <a:schemeClr val="bg1">
              <a:lumMod val="85000"/>
            </a:schemeClr>
          </a:solidFill>
        </p:spPr>
        <p:txBody>
          <a:bodyPr wrap="square" rtlCol="0">
            <a:spAutoFit/>
          </a:bodyPr>
          <a:lstStyle/>
          <a:p>
            <a:pPr algn="ctr"/>
            <a:r>
              <a:rPr lang="es-AR" dirty="0">
                <a:latin typeface="Arial" panose="020B0604020202020204" pitchFamily="34" charset="0"/>
                <a:cs typeface="Arial" panose="020B0604020202020204" pitchFamily="34" charset="0"/>
              </a:rPr>
              <a:t>Introducción a la </a:t>
            </a:r>
            <a:r>
              <a:rPr lang="es-AR" dirty="0" err="1">
                <a:latin typeface="Arial" panose="020B0604020202020204" pitchFamily="34" charset="0"/>
                <a:cs typeface="Arial" panose="020B0604020202020204" pitchFamily="34" charset="0"/>
              </a:rPr>
              <a:t>microfluidica</a:t>
            </a:r>
            <a:r>
              <a:rPr lang="es-AR" dirty="0">
                <a:latin typeface="Arial" panose="020B0604020202020204" pitchFamily="34" charset="0"/>
                <a:cs typeface="Arial" panose="020B0604020202020204" pitchFamily="34" charset="0"/>
              </a:rPr>
              <a:t>: </a:t>
            </a:r>
            <a:r>
              <a:rPr lang="es-AR" sz="2800" dirty="0">
                <a:solidFill>
                  <a:srgbClr val="0000FF"/>
                </a:solidFill>
                <a:latin typeface="Arial" panose="020B0604020202020204" pitchFamily="34" charset="0"/>
                <a:cs typeface="Arial" panose="020B0604020202020204" pitchFamily="34" charset="0"/>
              </a:rPr>
              <a:t>materiales</a:t>
            </a:r>
            <a:r>
              <a:rPr lang="es-AR" sz="2800" dirty="0">
                <a:latin typeface="Arial" panose="020B0604020202020204" pitchFamily="34" charset="0"/>
                <a:cs typeface="Arial" panose="020B0604020202020204" pitchFamily="34" charset="0"/>
              </a:rPr>
              <a:t>, fabricación, funciones</a:t>
            </a:r>
          </a:p>
        </p:txBody>
      </p:sp>
      <p:sp>
        <p:nvSpPr>
          <p:cNvPr id="6" name="CuadroTexto 5"/>
          <p:cNvSpPr txBox="1"/>
          <p:nvPr/>
        </p:nvSpPr>
        <p:spPr>
          <a:xfrm>
            <a:off x="-63802" y="4063247"/>
            <a:ext cx="2562445" cy="369332"/>
          </a:xfrm>
          <a:prstGeom prst="rect">
            <a:avLst/>
          </a:prstGeom>
          <a:noFill/>
        </p:spPr>
        <p:txBody>
          <a:bodyPr wrap="square" rtlCol="0">
            <a:spAutoFit/>
          </a:bodyPr>
          <a:lstStyle/>
          <a:p>
            <a:pPr algn="ctr"/>
            <a:r>
              <a:rPr lang="es-AR" b="1" dirty="0">
                <a:latin typeface="Arial" panose="020B0604020202020204" pitchFamily="34" charset="0"/>
                <a:cs typeface="Arial" panose="020B0604020202020204" pitchFamily="34" charset="0"/>
              </a:rPr>
              <a:t>Impresión directa: </a:t>
            </a:r>
            <a:endParaRPr lang="es-AR" sz="1200" b="1" dirty="0">
              <a:latin typeface="Arial" panose="020B0604020202020204" pitchFamily="34" charset="0"/>
              <a:cs typeface="Arial" panose="020B0604020202020204" pitchFamily="34" charset="0"/>
            </a:endParaRPr>
          </a:p>
        </p:txBody>
      </p:sp>
      <p:sp>
        <p:nvSpPr>
          <p:cNvPr id="7" name="Rectángulo 6"/>
          <p:cNvSpPr/>
          <p:nvPr/>
        </p:nvSpPr>
        <p:spPr>
          <a:xfrm>
            <a:off x="2498651" y="2485349"/>
            <a:ext cx="6645349" cy="100471"/>
          </a:xfrm>
          <a:prstGeom prst="rect">
            <a:avLst/>
          </a:prstGeom>
        </p:spPr>
        <p:txBody>
          <a:bodyPr wrap="square">
            <a:spAutoFit/>
          </a:bodyPr>
          <a:lstStyle/>
          <a:p>
            <a:pPr algn="just"/>
            <a:r>
              <a:rPr lang="en-US" sz="1200" dirty="0">
                <a:solidFill>
                  <a:srgbClr val="0000FF"/>
                </a:solidFill>
                <a:latin typeface="Arial" panose="020B0604020202020204" pitchFamily="34" charset="0"/>
                <a:cs typeface="Arial" panose="020B0604020202020204" pitchFamily="34" charset="0"/>
              </a:rPr>
              <a:t>Silicon technology, a direct spinoff from the microelectronics industry, has naturally been the  source of the most significant technological developments</a:t>
            </a:r>
          </a:p>
        </p:txBody>
      </p:sp>
      <p:sp>
        <p:nvSpPr>
          <p:cNvPr id="8" name="Rectángulo 7"/>
          <p:cNvSpPr/>
          <p:nvPr/>
        </p:nvSpPr>
        <p:spPr>
          <a:xfrm>
            <a:off x="2498643" y="2971328"/>
            <a:ext cx="6645349" cy="140660"/>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Glass</a:t>
            </a:r>
            <a:r>
              <a:rPr lang="en-US" dirty="0">
                <a:latin typeface="Arial" panose="020B0604020202020204" pitchFamily="34" charset="0"/>
                <a:cs typeface="Arial" panose="020B0604020202020204" pitchFamily="34" charset="0"/>
              </a:rPr>
              <a:t> can lead to considerable economic advantages.</a:t>
            </a:r>
          </a:p>
          <a:p>
            <a:r>
              <a:rPr lang="en-US" dirty="0">
                <a:latin typeface="Arial" panose="020B0604020202020204" pitchFamily="34" charset="0"/>
                <a:cs typeface="Arial" panose="020B0604020202020204" pitchFamily="34" charset="0"/>
              </a:rPr>
              <a:t> It is often chosen for the qualities of the material. </a:t>
            </a:r>
            <a:endParaRPr lang="es-AR" dirty="0"/>
          </a:p>
        </p:txBody>
      </p:sp>
      <p:sp>
        <p:nvSpPr>
          <p:cNvPr id="9" name="Rectángulo 8"/>
          <p:cNvSpPr/>
          <p:nvPr/>
        </p:nvSpPr>
        <p:spPr>
          <a:xfrm>
            <a:off x="2498653" y="3509965"/>
            <a:ext cx="6645347" cy="100471"/>
          </a:xfrm>
          <a:prstGeom prst="rect">
            <a:avLst/>
          </a:prstGeom>
        </p:spPr>
        <p:txBody>
          <a:bodyPr wrap="square">
            <a:spAutoFit/>
          </a:bodyPr>
          <a:lstStyle/>
          <a:p>
            <a:r>
              <a:rPr lang="en-US" sz="1200" dirty="0">
                <a:solidFill>
                  <a:srgbClr val="0000FF"/>
                </a:solidFill>
                <a:latin typeface="Arial" panose="020B0604020202020204" pitchFamily="34" charset="0"/>
                <a:cs typeface="Arial" panose="020B0604020202020204" pitchFamily="34" charset="0"/>
              </a:rPr>
              <a:t>Indeed, glass is a very good electrical insulator, as well as being chemically inert and optically transparent</a:t>
            </a:r>
            <a:endParaRPr lang="es-AR" sz="1200" dirty="0">
              <a:solidFill>
                <a:srgbClr val="0000FF"/>
              </a:solidFill>
            </a:endParaRPr>
          </a:p>
        </p:txBody>
      </p:sp>
      <p:sp>
        <p:nvSpPr>
          <p:cNvPr id="10" name="Rectángulo 9"/>
          <p:cNvSpPr/>
          <p:nvPr/>
        </p:nvSpPr>
        <p:spPr>
          <a:xfrm>
            <a:off x="2498649" y="3970181"/>
            <a:ext cx="6645351" cy="261227"/>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Polymers:</a:t>
            </a:r>
            <a:r>
              <a:rPr lang="en-US" dirty="0">
                <a:latin typeface="Arial" panose="020B0604020202020204" pitchFamily="34" charset="0"/>
                <a:cs typeface="Arial" panose="020B0604020202020204" pitchFamily="34" charset="0"/>
              </a:rPr>
              <a:t> advantages of cost and mass production. </a:t>
            </a:r>
          </a:p>
          <a:p>
            <a:pPr algn="just"/>
            <a:r>
              <a:rPr lang="en-US" dirty="0">
                <a:latin typeface="Arial" panose="020B0604020202020204" pitchFamily="34" charset="0"/>
                <a:cs typeface="Arial" panose="020B0604020202020204" pitchFamily="34" charset="0"/>
              </a:rPr>
              <a:t>This technology derives essentially from </a:t>
            </a:r>
            <a:r>
              <a:rPr lang="en-US" dirty="0" err="1">
                <a:latin typeface="Arial" panose="020B0604020202020204" pitchFamily="34" charset="0"/>
                <a:cs typeface="Arial" panose="020B0604020202020204" pitchFamily="34" charset="0"/>
              </a:rPr>
              <a:t>miniaturisation</a:t>
            </a:r>
            <a:r>
              <a:rPr lang="en-US" dirty="0">
                <a:latin typeface="Arial" panose="020B0604020202020204" pitchFamily="34" charset="0"/>
                <a:cs typeface="Arial" panose="020B0604020202020204" pitchFamily="34" charset="0"/>
              </a:rPr>
              <a:t> of techniques in the plastics industry (injection </a:t>
            </a:r>
            <a:r>
              <a:rPr lang="en-US" dirty="0" err="1">
                <a:latin typeface="Arial" panose="020B0604020202020204" pitchFamily="34" charset="0"/>
                <a:cs typeface="Arial" panose="020B0604020202020204" pitchFamily="34" charset="0"/>
              </a:rPr>
              <a:t>moulding</a:t>
            </a:r>
            <a:r>
              <a:rPr lang="en-US" dirty="0">
                <a:latin typeface="Arial" panose="020B0604020202020204" pitchFamily="34" charset="0"/>
                <a:cs typeface="Arial" panose="020B0604020202020204" pitchFamily="34" charset="0"/>
              </a:rPr>
              <a:t>, thermoforming, etc.). </a:t>
            </a:r>
            <a:endParaRPr lang="es-AR" dirty="0"/>
          </a:p>
        </p:txBody>
      </p:sp>
      <p:sp>
        <p:nvSpPr>
          <p:cNvPr id="11" name="Rectángulo 10"/>
          <p:cNvSpPr/>
          <p:nvPr/>
        </p:nvSpPr>
        <p:spPr>
          <a:xfrm>
            <a:off x="2498647" y="5143084"/>
            <a:ext cx="6645349" cy="1200329"/>
          </a:xfrm>
          <a:prstGeom prst="rect">
            <a:avLst/>
          </a:prstGeom>
        </p:spPr>
        <p:txBody>
          <a:bodyPr wrap="square">
            <a:spAutoFit/>
          </a:bodyPr>
          <a:lstStyle/>
          <a:p>
            <a:pPr algn="just"/>
            <a:r>
              <a:rPr lang="en-US" sz="1200" dirty="0">
                <a:solidFill>
                  <a:srgbClr val="0000FF"/>
                </a:solidFill>
                <a:latin typeface="Arial" panose="020B0604020202020204" pitchFamily="34" charset="0"/>
                <a:cs typeface="Arial" panose="020B0604020202020204" pitchFamily="34" charset="0"/>
              </a:rPr>
              <a:t>In research centers, soft lithography, in particular using the elastomer </a:t>
            </a:r>
            <a:r>
              <a:rPr lang="en-US" sz="1200" b="1" dirty="0">
                <a:solidFill>
                  <a:srgbClr val="0000FF"/>
                </a:solidFill>
                <a:latin typeface="Arial" panose="020B0604020202020204" pitchFamily="34" charset="0"/>
                <a:cs typeface="Arial" panose="020B0604020202020204" pitchFamily="34" charset="0"/>
              </a:rPr>
              <a:t>polydimethylsiloxane (PDMS), </a:t>
            </a:r>
            <a:r>
              <a:rPr lang="en-US" sz="1200" dirty="0">
                <a:solidFill>
                  <a:srgbClr val="0000FF"/>
                </a:solidFill>
                <a:latin typeface="Arial" panose="020B0604020202020204" pitchFamily="34" charset="0"/>
                <a:cs typeface="Arial" panose="020B0604020202020204" pitchFamily="34" charset="0"/>
              </a:rPr>
              <a:t>holds an important place, since this material is extremely simple to implement and</a:t>
            </a:r>
          </a:p>
          <a:p>
            <a:pPr algn="just"/>
            <a:r>
              <a:rPr lang="en-US" sz="1200" dirty="0">
                <a:solidFill>
                  <a:srgbClr val="0000FF"/>
                </a:solidFill>
                <a:latin typeface="Arial" panose="020B0604020202020204" pitchFamily="34" charset="0"/>
                <a:cs typeface="Arial" panose="020B0604020202020204" pitchFamily="34" charset="0"/>
              </a:rPr>
              <a:t>provides a fast way of making prototypes. Apart from the obvious problems of chemical compatibility with the various solvents that may be used in different applications, polymers have properties such as permeability to gases or liquids which can be problematic, but which can also be used to advantage.</a:t>
            </a:r>
            <a:endParaRPr lang="es-AR" sz="1200" dirty="0"/>
          </a:p>
        </p:txBody>
      </p:sp>
      <p:sp>
        <p:nvSpPr>
          <p:cNvPr id="12" name="Rectángulo 11"/>
          <p:cNvSpPr/>
          <p:nvPr/>
        </p:nvSpPr>
        <p:spPr>
          <a:xfrm>
            <a:off x="2498644" y="2256421"/>
            <a:ext cx="6645349" cy="80377"/>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Silicon </a:t>
            </a:r>
            <a:r>
              <a:rPr lang="en-US" dirty="0">
                <a:latin typeface="Arial" panose="020B0604020202020204" pitchFamily="34" charset="0"/>
                <a:cs typeface="Arial" panose="020B0604020202020204" pitchFamily="34" charset="0"/>
              </a:rPr>
              <a:t>is the material allowing the best definition </a:t>
            </a:r>
            <a:endParaRPr lang="es-AR" dirty="0"/>
          </a:p>
        </p:txBody>
      </p:sp>
      <p:sp>
        <p:nvSpPr>
          <p:cNvPr id="13" name="Abrir llave 12"/>
          <p:cNvSpPr/>
          <p:nvPr/>
        </p:nvSpPr>
        <p:spPr>
          <a:xfrm>
            <a:off x="2179681" y="2256421"/>
            <a:ext cx="438828" cy="4086991"/>
          </a:xfrm>
          <a:prstGeom prst="leftBrace">
            <a:avLst>
              <a:gd name="adj1" fmla="val 71476"/>
              <a:gd name="adj2" fmla="val 50000"/>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solidFill>
                <a:srgbClr val="0000FF"/>
              </a:solidFill>
            </a:endParaRPr>
          </a:p>
        </p:txBody>
      </p:sp>
    </p:spTree>
    <p:extLst>
      <p:ext uri="{BB962C8B-B14F-4D97-AF65-F5344CB8AC3E}">
        <p14:creationId xmlns:p14="http://schemas.microsoft.com/office/powerpoint/2010/main" val="1678970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13660" y="907519"/>
            <a:ext cx="8516679" cy="4247317"/>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Note that the </a:t>
            </a:r>
            <a:r>
              <a:rPr lang="en-US" b="1" dirty="0">
                <a:latin typeface="Arial" panose="020B0604020202020204" pitchFamily="34" charset="0"/>
                <a:cs typeface="Arial" panose="020B0604020202020204" pitchFamily="34" charset="0"/>
              </a:rPr>
              <a:t>fabrication of a microfluidic device may involve technical difficulties quite different from those encountered in microelectronics</a:t>
            </a:r>
            <a:r>
              <a:rPr lang="en-US" dirty="0">
                <a:latin typeface="Arial" panose="020B0604020202020204" pitchFamily="34" charset="0"/>
                <a:cs typeface="Arial" panose="020B0604020202020204" pitchFamily="34" charset="0"/>
              </a:rPr>
              <a:t>. Device </a:t>
            </a:r>
            <a:r>
              <a:rPr lang="en-US" dirty="0" err="1">
                <a:latin typeface="Arial" panose="020B0604020202020204" pitchFamily="34" charset="0"/>
                <a:cs typeface="Arial" panose="020B0604020202020204" pitchFamily="34" charset="0"/>
              </a:rPr>
              <a:t>miniaturisation</a:t>
            </a:r>
            <a:r>
              <a:rPr lang="en-US" dirty="0">
                <a:latin typeface="Arial" panose="020B0604020202020204" pitchFamily="34" charset="0"/>
                <a:cs typeface="Arial" panose="020B0604020202020204" pitchFamily="34" charset="0"/>
              </a:rPr>
              <a:t> is not simply a question of microfabrication. The problem is to build new concepts and find novel solutions by implementing a range </a:t>
            </a:r>
            <a:r>
              <a:rPr lang="es-AR" dirty="0">
                <a:latin typeface="Arial" panose="020B0604020202020204" pitchFamily="34" charset="0"/>
                <a:cs typeface="Arial" panose="020B0604020202020204" pitchFamily="34" charset="0"/>
              </a:rPr>
              <a:t>of </a:t>
            </a:r>
            <a:r>
              <a:rPr lang="es-AR" dirty="0" err="1">
                <a:latin typeface="Arial" panose="020B0604020202020204" pitchFamily="34" charset="0"/>
                <a:cs typeface="Arial" panose="020B0604020202020204" pitchFamily="34" charset="0"/>
              </a:rPr>
              <a:t>knowhow</a:t>
            </a:r>
            <a:r>
              <a:rPr lang="es-AR" dirty="0">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materials</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science</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microfabrication</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techniques</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hydrodynamics</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micromechanics</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microelectronics</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optics</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electromagnetism</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analytical</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chemistry</a:t>
            </a:r>
            <a:r>
              <a:rPr lang="es-AR" dirty="0">
                <a:solidFill>
                  <a:srgbClr val="0000FF"/>
                </a:solidFill>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biochemistry, and so on.</a:t>
            </a:r>
            <a:r>
              <a:rPr lang="en-US" dirty="0">
                <a:latin typeface="Arial" panose="020B0604020202020204" pitchFamily="34" charset="0"/>
                <a:cs typeface="Arial" panose="020B0604020202020204" pitchFamily="34" charset="0"/>
              </a:rPr>
              <a:t> From this point of view</a:t>
            </a:r>
            <a:r>
              <a:rPr lang="en-US" dirty="0">
                <a:highlight>
                  <a:srgbClr val="FFFF00"/>
                </a:highlight>
                <a:latin typeface="Arial" panose="020B0604020202020204" pitchFamily="34" charset="0"/>
                <a:cs typeface="Arial" panose="020B0604020202020204" pitchFamily="34" charset="0"/>
              </a:rPr>
              <a:t>, </a:t>
            </a:r>
            <a:r>
              <a:rPr lang="en-US" dirty="0">
                <a:solidFill>
                  <a:srgbClr val="0000FF"/>
                </a:solidFill>
                <a:highlight>
                  <a:srgbClr val="FFFF00"/>
                </a:highlight>
                <a:latin typeface="Arial" panose="020B0604020202020204" pitchFamily="34" charset="0"/>
                <a:cs typeface="Arial" panose="020B0604020202020204" pitchFamily="34" charset="0"/>
              </a:rPr>
              <a:t>microfluidics is intrinsically cross-disciplinary, and in this context, the integration of different functionalities on the same chip</a:t>
            </a:r>
            <a:r>
              <a:rPr lang="en-US" dirty="0">
                <a:highlight>
                  <a:srgbClr val="FFFF00"/>
                </a:highlight>
                <a:latin typeface="Arial" panose="020B0604020202020204" pitchFamily="34" charset="0"/>
                <a:cs typeface="Arial" panose="020B0604020202020204" pitchFamily="34" charset="0"/>
              </a:rPr>
              <a:t> (which remains the principal aim) is a genuine technological challenge</a:t>
            </a:r>
            <a:r>
              <a:rPr lang="en-US" dirty="0">
                <a:latin typeface="Arial" panose="020B0604020202020204" pitchFamily="34" charset="0"/>
                <a:cs typeface="Arial" panose="020B0604020202020204" pitchFamily="34" charset="0"/>
              </a:rPr>
              <a:t>. Finally, since this field is still in its early stages, and since the field of applications is so broad, it is hard to define the basic building blocks that will form the backbone of this discipline, as one can now for microelectronics, for example. The very wide range of applications, needs, and tools to be implemented suggest a slow rate of development in which it is unlikely that a single technological channel will be able to satisfy the many </a:t>
            </a:r>
            <a:r>
              <a:rPr lang="es-AR" dirty="0" err="1">
                <a:latin typeface="Arial" panose="020B0604020202020204" pitchFamily="34" charset="0"/>
                <a:cs typeface="Arial" panose="020B0604020202020204" pitchFamily="34" charset="0"/>
              </a:rPr>
              <a:t>applications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envisaged</a:t>
            </a:r>
            <a:r>
              <a:rPr lang="es-AR" dirty="0">
                <a:latin typeface="Arial" panose="020B0604020202020204" pitchFamily="34" charset="0"/>
                <a:cs typeface="Arial" panose="020B0604020202020204" pitchFamily="34" charset="0"/>
              </a:rPr>
              <a:t>.</a:t>
            </a:r>
          </a:p>
        </p:txBody>
      </p:sp>
      <p:sp>
        <p:nvSpPr>
          <p:cNvPr id="6" name="CuadroTexto 5">
            <a:extLst>
              <a:ext uri="{FF2B5EF4-FFF2-40B4-BE49-F238E27FC236}">
                <a16:creationId xmlns:a16="http://schemas.microsoft.com/office/drawing/2014/main" id="{82400C52-BDBD-4F59-9FE2-62AB1C46FAA9}"/>
              </a:ext>
            </a:extLst>
          </p:cNvPr>
          <p:cNvSpPr txBox="1"/>
          <p:nvPr/>
        </p:nvSpPr>
        <p:spPr>
          <a:xfrm>
            <a:off x="-8" y="111735"/>
            <a:ext cx="9144000" cy="523220"/>
          </a:xfrm>
          <a:prstGeom prst="rect">
            <a:avLst/>
          </a:prstGeom>
          <a:solidFill>
            <a:schemeClr val="bg1">
              <a:lumMod val="85000"/>
            </a:schemeClr>
          </a:solidFill>
        </p:spPr>
        <p:txBody>
          <a:bodyPr wrap="square" rtlCol="0">
            <a:spAutoFit/>
          </a:bodyPr>
          <a:lstStyle/>
          <a:p>
            <a:pPr algn="ctr"/>
            <a:r>
              <a:rPr lang="es-AR" dirty="0">
                <a:latin typeface="Arial" panose="020B0604020202020204" pitchFamily="34" charset="0"/>
                <a:cs typeface="Arial" panose="020B0604020202020204" pitchFamily="34" charset="0"/>
              </a:rPr>
              <a:t>Introducción a la </a:t>
            </a:r>
            <a:r>
              <a:rPr lang="es-AR" dirty="0" err="1">
                <a:latin typeface="Arial" panose="020B0604020202020204" pitchFamily="34" charset="0"/>
                <a:cs typeface="Arial" panose="020B0604020202020204" pitchFamily="34" charset="0"/>
              </a:rPr>
              <a:t>microfluidica</a:t>
            </a:r>
            <a:r>
              <a:rPr lang="es-AR" dirty="0">
                <a:latin typeface="Arial" panose="020B0604020202020204" pitchFamily="34" charset="0"/>
                <a:cs typeface="Arial" panose="020B0604020202020204" pitchFamily="34" charset="0"/>
              </a:rPr>
              <a:t>: </a:t>
            </a:r>
            <a:r>
              <a:rPr lang="es-AR" sz="2800" dirty="0">
                <a:solidFill>
                  <a:srgbClr val="0000FF"/>
                </a:solidFill>
                <a:latin typeface="Arial" panose="020B0604020202020204" pitchFamily="34" charset="0"/>
                <a:cs typeface="Arial" panose="020B0604020202020204" pitchFamily="34" charset="0"/>
              </a:rPr>
              <a:t>materiales</a:t>
            </a:r>
            <a:r>
              <a:rPr lang="es-AR" sz="2800" dirty="0">
                <a:latin typeface="Arial" panose="020B0604020202020204" pitchFamily="34" charset="0"/>
                <a:cs typeface="Arial" panose="020B0604020202020204" pitchFamily="34" charset="0"/>
              </a:rPr>
              <a:t>, fabricación, funciones</a:t>
            </a:r>
          </a:p>
        </p:txBody>
      </p:sp>
    </p:spTree>
    <p:extLst>
      <p:ext uri="{BB962C8B-B14F-4D97-AF65-F5344CB8AC3E}">
        <p14:creationId xmlns:p14="http://schemas.microsoft.com/office/powerpoint/2010/main" val="3814678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87078" y="714475"/>
            <a:ext cx="8569843" cy="4985980"/>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Historical Background </a:t>
            </a:r>
          </a:p>
          <a:p>
            <a:pPr algn="just"/>
            <a:r>
              <a:rPr lang="en-US" dirty="0">
                <a:latin typeface="Arial" panose="020B0604020202020204" pitchFamily="34" charset="0"/>
                <a:cs typeface="Arial" panose="020B0604020202020204" pitchFamily="34" charset="0"/>
              </a:rPr>
              <a:t>Microfluidic systems have the properties required for applications in a wide range of areas: molecular analysis, biodefense, molecular biology, microelectronics, clinical diagnostics, and drug development</a:t>
            </a:r>
          </a:p>
          <a:p>
            <a:pPr algn="just"/>
            <a:r>
              <a:rPr lang="en-US" dirty="0">
                <a:latin typeface="Arial" panose="020B0604020202020204" pitchFamily="34" charset="0"/>
                <a:cs typeface="Arial" panose="020B0604020202020204" pitchFamily="34" charset="0"/>
              </a:rPr>
              <a:t>There are many </a:t>
            </a:r>
            <a:r>
              <a:rPr lang="en-US" b="1" dirty="0">
                <a:latin typeface="Arial" panose="020B0604020202020204" pitchFamily="34" charset="0"/>
                <a:cs typeface="Arial" panose="020B0604020202020204" pitchFamily="34" charset="0"/>
              </a:rPr>
              <a:t>benefits resulting from the miniaturization </a:t>
            </a:r>
            <a:r>
              <a:rPr lang="en-US" dirty="0">
                <a:latin typeface="Arial" panose="020B0604020202020204" pitchFamily="34" charset="0"/>
                <a:cs typeface="Arial" panose="020B0604020202020204" pitchFamily="34" charset="0"/>
              </a:rPr>
              <a:t>of devices for use in these areas, including </a:t>
            </a:r>
          </a:p>
          <a:p>
            <a:pPr marL="342900" indent="-342900" algn="just">
              <a:buAutoNum type="alphaLcParenR"/>
            </a:pPr>
            <a:r>
              <a:rPr lang="en-US" b="1" dirty="0">
                <a:solidFill>
                  <a:srgbClr val="0000FF"/>
                </a:solidFill>
                <a:latin typeface="Arial" panose="020B0604020202020204" pitchFamily="34" charset="0"/>
                <a:cs typeface="Arial" panose="020B0604020202020204" pitchFamily="34" charset="0"/>
              </a:rPr>
              <a:t>decreased cost in manufacture, use, and disposal</a:t>
            </a:r>
            <a:r>
              <a:rPr lang="en-US" dirty="0">
                <a:latin typeface="Arial" panose="020B0604020202020204" pitchFamily="34" charset="0"/>
                <a:cs typeface="Arial" panose="020B0604020202020204" pitchFamily="34" charset="0"/>
              </a:rPr>
              <a:t>; </a:t>
            </a:r>
          </a:p>
          <a:p>
            <a:pPr marL="342900" indent="-342900" algn="just">
              <a:buAutoNum type="alphaLcParenR"/>
            </a:pPr>
            <a:r>
              <a:rPr lang="en-US" b="1" dirty="0">
                <a:solidFill>
                  <a:srgbClr val="0000FF"/>
                </a:solidFill>
                <a:latin typeface="Arial" panose="020B0604020202020204" pitchFamily="34" charset="0"/>
                <a:cs typeface="Arial" panose="020B0604020202020204" pitchFamily="34" charset="0"/>
              </a:rPr>
              <a:t>decreased time of analysis</a:t>
            </a:r>
          </a:p>
          <a:p>
            <a:pPr marL="342900" indent="-342900" algn="just">
              <a:buAutoNum type="alphaLcParenR"/>
            </a:pPr>
            <a:r>
              <a:rPr lang="en-US" b="1" dirty="0">
                <a:solidFill>
                  <a:srgbClr val="0000FF"/>
                </a:solidFill>
                <a:latin typeface="Arial" panose="020B0604020202020204" pitchFamily="34" charset="0"/>
                <a:cs typeface="Arial" panose="020B0604020202020204" pitchFamily="34" charset="0"/>
              </a:rPr>
              <a:t>reduced consumption of reagents and analytes</a:t>
            </a:r>
          </a:p>
          <a:p>
            <a:pPr marL="342900" indent="-342900" algn="just">
              <a:buAutoNum type="alphaLcParenR"/>
            </a:pPr>
            <a:r>
              <a:rPr lang="en-US" b="1" dirty="0">
                <a:solidFill>
                  <a:srgbClr val="0000FF"/>
                </a:solidFill>
                <a:latin typeface="Arial" panose="020B0604020202020204" pitchFamily="34" charset="0"/>
                <a:cs typeface="Arial" panose="020B0604020202020204" pitchFamily="34" charset="0"/>
              </a:rPr>
              <a:t>reduced production of potentially harmful by-products</a:t>
            </a:r>
            <a:r>
              <a:rPr lang="en-US" dirty="0">
                <a:latin typeface="Arial" panose="020B0604020202020204" pitchFamily="34" charset="0"/>
                <a:cs typeface="Arial" panose="020B0604020202020204" pitchFamily="34" charset="0"/>
              </a:rPr>
              <a:t>; </a:t>
            </a:r>
          </a:p>
          <a:p>
            <a:pPr marL="342900" indent="-342900" algn="just">
              <a:buAutoNum type="alphaLcParenR"/>
            </a:pPr>
            <a:r>
              <a:rPr lang="en-US" dirty="0">
                <a:latin typeface="Arial" panose="020B0604020202020204" pitchFamily="34" charset="0"/>
                <a:cs typeface="Arial" panose="020B0604020202020204" pitchFamily="34" charset="0"/>
              </a:rPr>
              <a:t>increased separation efficiency</a:t>
            </a:r>
          </a:p>
          <a:p>
            <a:pPr marL="342900" indent="-342900" algn="just">
              <a:buAutoNum type="alphaLcParenR"/>
            </a:pPr>
            <a:r>
              <a:rPr lang="en-US" dirty="0">
                <a:latin typeface="Arial" panose="020B0604020202020204" pitchFamily="34" charset="0"/>
                <a:cs typeface="Arial" panose="020B0604020202020204" pitchFamily="34" charset="0"/>
              </a:rPr>
              <a:t>decreased weight and volume; </a:t>
            </a:r>
          </a:p>
          <a:p>
            <a:pPr marL="342900" indent="-342900" algn="just">
              <a:buAutoNum type="alphaLcParenR"/>
            </a:pPr>
            <a:r>
              <a:rPr lang="en-US" dirty="0">
                <a:latin typeface="Arial" panose="020B0604020202020204" pitchFamily="34" charset="0"/>
                <a:cs typeface="Arial" panose="020B0604020202020204" pitchFamily="34" charset="0"/>
              </a:rPr>
              <a:t>increased portability </a:t>
            </a:r>
          </a:p>
          <a:p>
            <a:pPr algn="just"/>
            <a:r>
              <a:rPr lang="en-US" sz="1200" dirty="0">
                <a:latin typeface="Arial" panose="020B0604020202020204" pitchFamily="34" charset="0"/>
                <a:cs typeface="Arial" panose="020B0604020202020204" pitchFamily="34" charset="0"/>
              </a:rPr>
              <a:t>The growth of molecular biology has stimulated the development of systems for analysis of biomolecules, DNA, and proteins. The first microfluidic device was a miniaturized gas chromatography (GC) system developed by Terry at Stanford University in the 1970s. </a:t>
            </a:r>
            <a:r>
              <a:rPr lang="en-US" sz="1200" dirty="0">
                <a:highlight>
                  <a:srgbClr val="FFFF00"/>
                </a:highlight>
                <a:latin typeface="Arial" panose="020B0604020202020204" pitchFamily="34" charset="0"/>
                <a:cs typeface="Arial" panose="020B0604020202020204" pitchFamily="34" charset="0"/>
              </a:rPr>
              <a:t>The technology used to fabricate these early systems—photolithography and etching in silicon and glass—was derived from microelectronics, as these technologies were available and highly developed</a:t>
            </a:r>
            <a:r>
              <a:rPr lang="en-US" sz="1200" dirty="0">
                <a:latin typeface="Arial" panose="020B0604020202020204" pitchFamily="34" charset="0"/>
                <a:cs typeface="Arial" panose="020B0604020202020204" pitchFamily="34" charset="0"/>
              </a:rPr>
              <a:t>. These materials and techniques are expensive and time-consuming, however, and they require access to specialized facilities. </a:t>
            </a:r>
            <a:r>
              <a:rPr lang="en-US" sz="1200" dirty="0">
                <a:highlight>
                  <a:srgbClr val="FFFF00"/>
                </a:highlight>
                <a:latin typeface="Arial" panose="020B0604020202020204" pitchFamily="34" charset="0"/>
                <a:cs typeface="Arial" panose="020B0604020202020204" pitchFamily="34" charset="0"/>
              </a:rPr>
              <a:t>They are therefore only marginally useful in research requiring rapid evaluation of prototypes. Their major advantage—chemical inertness—is so far required only in the still-undeveloped area of organic synthesis</a:t>
            </a:r>
            <a:endParaRPr lang="es-AR" sz="1200" dirty="0">
              <a:highlight>
                <a:srgbClr val="FFFF00"/>
              </a:highlight>
              <a:latin typeface="Arial" panose="020B0604020202020204" pitchFamily="34" charset="0"/>
              <a:cs typeface="Arial" panose="020B0604020202020204" pitchFamily="34" charset="0"/>
            </a:endParaRPr>
          </a:p>
        </p:txBody>
      </p:sp>
      <p:sp>
        <p:nvSpPr>
          <p:cNvPr id="6" name="Rectángulo 5"/>
          <p:cNvSpPr/>
          <p:nvPr/>
        </p:nvSpPr>
        <p:spPr>
          <a:xfrm>
            <a:off x="0" y="6157379"/>
            <a:ext cx="9144000"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G. M. </a:t>
            </a:r>
            <a:r>
              <a:rPr lang="en-US" sz="1200" dirty="0" err="1">
                <a:latin typeface="Arial" panose="020B0604020202020204" pitchFamily="34" charset="0"/>
                <a:cs typeface="Arial" panose="020B0604020202020204" pitchFamily="34" charset="0"/>
              </a:rPr>
              <a:t>Whitesides</a:t>
            </a:r>
            <a:r>
              <a:rPr lang="en-US" sz="1200" dirty="0">
                <a:latin typeface="Arial" panose="020B0604020202020204" pitchFamily="34" charset="0"/>
                <a:cs typeface="Arial" panose="020B0604020202020204" pitchFamily="34" charset="0"/>
              </a:rPr>
              <a:t>, “The origins and the future of microfluidics,” Nature, 442, (2006), 368–373</a:t>
            </a:r>
            <a:endParaRPr lang="es-AR" sz="1200" dirty="0">
              <a:latin typeface="Arial" panose="020B0604020202020204" pitchFamily="34" charset="0"/>
              <a:cs typeface="Arial" panose="020B0604020202020204" pitchFamily="34" charset="0"/>
            </a:endParaRPr>
          </a:p>
        </p:txBody>
      </p:sp>
      <p:sp>
        <p:nvSpPr>
          <p:cNvPr id="7" name="Rectángulo 6"/>
          <p:cNvSpPr/>
          <p:nvPr/>
        </p:nvSpPr>
        <p:spPr>
          <a:xfrm>
            <a:off x="0" y="6434378"/>
            <a:ext cx="9144000" cy="461665"/>
          </a:xfrm>
          <a:prstGeom prst="rect">
            <a:avLst/>
          </a:prstGeom>
        </p:spPr>
        <p:txBody>
          <a:bodyPr wrap="square">
            <a:spAutoFit/>
          </a:bodyPr>
          <a:lstStyle/>
          <a:p>
            <a:r>
              <a:rPr lang="es-AR" sz="1200" dirty="0"/>
              <a:t>New </a:t>
            </a:r>
            <a:r>
              <a:rPr lang="es-AR" sz="1200" dirty="0" err="1"/>
              <a:t>Technical</a:t>
            </a:r>
            <a:r>
              <a:rPr lang="es-AR" sz="1200" dirty="0"/>
              <a:t> 6x9 /</a:t>
            </a:r>
            <a:r>
              <a:rPr lang="es-AR" sz="1200" dirty="0" err="1"/>
              <a:t>Technical</a:t>
            </a:r>
            <a:r>
              <a:rPr lang="es-AR" sz="1200" dirty="0"/>
              <a:t> / </a:t>
            </a:r>
            <a:r>
              <a:rPr lang="es-AR" sz="1200" dirty="0" err="1"/>
              <a:t>Optofluidics</a:t>
            </a:r>
            <a:r>
              <a:rPr lang="es-AR" sz="1200" dirty="0"/>
              <a:t>: Fundamentals, </a:t>
            </a:r>
            <a:r>
              <a:rPr lang="es-AR" sz="1200" dirty="0" err="1"/>
              <a:t>Devices</a:t>
            </a:r>
            <a:r>
              <a:rPr lang="es-AR" sz="1200" dirty="0"/>
              <a:t>, and </a:t>
            </a:r>
            <a:r>
              <a:rPr lang="es-AR" sz="1200" dirty="0" err="1"/>
              <a:t>Applications</a:t>
            </a:r>
            <a:r>
              <a:rPr lang="es-AR" sz="1200" dirty="0"/>
              <a:t> / </a:t>
            </a:r>
            <a:r>
              <a:rPr lang="es-AR" sz="1200" dirty="0" err="1"/>
              <a:t>Yeshaiahu</a:t>
            </a:r>
            <a:r>
              <a:rPr lang="es-AR" sz="1200" dirty="0"/>
              <a:t> </a:t>
            </a:r>
            <a:r>
              <a:rPr lang="es-AR" sz="1200" dirty="0" err="1"/>
              <a:t>Fainman</a:t>
            </a:r>
            <a:r>
              <a:rPr lang="es-AR" sz="1200" dirty="0"/>
              <a:t> / 0-07-160156-2 / </a:t>
            </a:r>
            <a:r>
              <a:rPr lang="es-AR" sz="1200" dirty="0" err="1"/>
              <a:t>Chapter</a:t>
            </a:r>
            <a:r>
              <a:rPr lang="es-AR" sz="1200" dirty="0"/>
              <a:t> 2 </a:t>
            </a:r>
            <a:r>
              <a:rPr lang="en-US" sz="1200" dirty="0"/>
              <a:t>Basic Microfluidic and Soft Lithographic Techniques Sindy K.Y. Tang and George M. </a:t>
            </a:r>
            <a:r>
              <a:rPr lang="en-US" sz="1200" dirty="0" err="1"/>
              <a:t>Whitesides</a:t>
            </a:r>
            <a:r>
              <a:rPr lang="en-US" sz="1200" dirty="0"/>
              <a:t> </a:t>
            </a:r>
            <a:endParaRPr lang="es-AR" sz="1200" dirty="0"/>
          </a:p>
        </p:txBody>
      </p:sp>
      <p:sp>
        <p:nvSpPr>
          <p:cNvPr id="8" name="CuadroTexto 7"/>
          <p:cNvSpPr txBox="1"/>
          <p:nvPr/>
        </p:nvSpPr>
        <p:spPr>
          <a:xfrm>
            <a:off x="0" y="141408"/>
            <a:ext cx="9144000" cy="523220"/>
          </a:xfrm>
          <a:prstGeom prst="rect">
            <a:avLst/>
          </a:prstGeom>
          <a:solidFill>
            <a:schemeClr val="bg1">
              <a:lumMod val="85000"/>
            </a:schemeClr>
          </a:solidFill>
        </p:spPr>
        <p:txBody>
          <a:bodyPr wrap="square" rtlCol="0">
            <a:spAutoFit/>
          </a:bodyPr>
          <a:lstStyle/>
          <a:p>
            <a:r>
              <a:rPr lang="es-AR" sz="2800" dirty="0">
                <a:latin typeface="Arial" panose="020B0604020202020204" pitchFamily="34" charset="0"/>
                <a:cs typeface="Arial" panose="020B0604020202020204" pitchFamily="34" charset="0"/>
              </a:rPr>
              <a:t>Introducción a la </a:t>
            </a:r>
            <a:r>
              <a:rPr lang="es-AR" sz="2800" dirty="0" err="1">
                <a:latin typeface="Arial" panose="020B0604020202020204" pitchFamily="34" charset="0"/>
                <a:cs typeface="Arial" panose="020B0604020202020204" pitchFamily="34" charset="0"/>
              </a:rPr>
              <a:t>microfluidica</a:t>
            </a:r>
            <a:r>
              <a:rPr lang="es-AR" sz="2800" dirty="0">
                <a:latin typeface="Arial" panose="020B0604020202020204" pitchFamily="34" charset="0"/>
                <a:cs typeface="Arial" panose="020B0604020202020204" pitchFamily="34" charset="0"/>
              </a:rPr>
              <a:t>: </a:t>
            </a:r>
            <a:r>
              <a:rPr lang="es-AR" sz="2800" dirty="0">
                <a:solidFill>
                  <a:srgbClr val="0000FF"/>
                </a:solidFill>
                <a:latin typeface="Arial" panose="020B0604020202020204" pitchFamily="34" charset="0"/>
                <a:cs typeface="Arial" panose="020B0604020202020204" pitchFamily="34" charset="0"/>
              </a:rPr>
              <a:t>conceptos básicos </a:t>
            </a:r>
          </a:p>
        </p:txBody>
      </p:sp>
    </p:spTree>
    <p:extLst>
      <p:ext uri="{BB962C8B-B14F-4D97-AF65-F5344CB8AC3E}">
        <p14:creationId xmlns:p14="http://schemas.microsoft.com/office/powerpoint/2010/main" val="2192265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19594E8-AF92-42C0-9C4D-F98D2269E699}"/>
              </a:ext>
            </a:extLst>
          </p:cNvPr>
          <p:cNvPicPr>
            <a:picLocks noChangeAspect="1"/>
          </p:cNvPicPr>
          <p:nvPr/>
        </p:nvPicPr>
        <p:blipFill rotWithShape="1">
          <a:blip r:embed="rId2"/>
          <a:srcRect l="6163" t="12558" r="6627"/>
          <a:stretch/>
        </p:blipFill>
        <p:spPr>
          <a:xfrm>
            <a:off x="563526" y="861236"/>
            <a:ext cx="7974418" cy="5996763"/>
          </a:xfrm>
          <a:prstGeom prst="rect">
            <a:avLst/>
          </a:prstGeom>
        </p:spPr>
      </p:pic>
    </p:spTree>
    <p:extLst>
      <p:ext uri="{BB962C8B-B14F-4D97-AF65-F5344CB8AC3E}">
        <p14:creationId xmlns:p14="http://schemas.microsoft.com/office/powerpoint/2010/main" val="2561971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6BE7CDB-C693-422F-9F95-73B11CAF48A8}"/>
              </a:ext>
            </a:extLst>
          </p:cNvPr>
          <p:cNvPicPr>
            <a:picLocks noChangeAspect="1"/>
          </p:cNvPicPr>
          <p:nvPr/>
        </p:nvPicPr>
        <p:blipFill rotWithShape="1">
          <a:blip r:embed="rId2"/>
          <a:srcRect l="6860" t="17054" r="6163"/>
          <a:stretch/>
        </p:blipFill>
        <p:spPr>
          <a:xfrm>
            <a:off x="627321" y="1169580"/>
            <a:ext cx="7953154" cy="5688419"/>
          </a:xfrm>
          <a:prstGeom prst="rect">
            <a:avLst/>
          </a:prstGeom>
        </p:spPr>
      </p:pic>
    </p:spTree>
    <p:extLst>
      <p:ext uri="{BB962C8B-B14F-4D97-AF65-F5344CB8AC3E}">
        <p14:creationId xmlns:p14="http://schemas.microsoft.com/office/powerpoint/2010/main" val="180516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D47C9D8-7F7F-450D-8413-98EBBB321810}"/>
              </a:ext>
            </a:extLst>
          </p:cNvPr>
          <p:cNvPicPr>
            <a:picLocks noChangeAspect="1"/>
          </p:cNvPicPr>
          <p:nvPr/>
        </p:nvPicPr>
        <p:blipFill rotWithShape="1">
          <a:blip r:embed="rId2"/>
          <a:srcRect l="9767" t="11318" r="10349"/>
          <a:stretch/>
        </p:blipFill>
        <p:spPr>
          <a:xfrm>
            <a:off x="893135" y="776176"/>
            <a:ext cx="7304568" cy="6081823"/>
          </a:xfrm>
          <a:prstGeom prst="rect">
            <a:avLst/>
          </a:prstGeom>
        </p:spPr>
      </p:pic>
    </p:spTree>
    <p:extLst>
      <p:ext uri="{BB962C8B-B14F-4D97-AF65-F5344CB8AC3E}">
        <p14:creationId xmlns:p14="http://schemas.microsoft.com/office/powerpoint/2010/main" val="3500655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D392CA1-69CA-4FF7-B0F9-A7A174E7C65C}"/>
              </a:ext>
            </a:extLst>
          </p:cNvPr>
          <p:cNvPicPr>
            <a:picLocks noChangeAspect="1"/>
          </p:cNvPicPr>
          <p:nvPr/>
        </p:nvPicPr>
        <p:blipFill rotWithShape="1">
          <a:blip r:embed="rId2"/>
          <a:srcRect l="3837" t="10853" r="5117"/>
          <a:stretch/>
        </p:blipFill>
        <p:spPr>
          <a:xfrm>
            <a:off x="350874" y="744278"/>
            <a:ext cx="8325293" cy="6113721"/>
          </a:xfrm>
          <a:prstGeom prst="rect">
            <a:avLst/>
          </a:prstGeom>
        </p:spPr>
      </p:pic>
    </p:spTree>
    <p:extLst>
      <p:ext uri="{BB962C8B-B14F-4D97-AF65-F5344CB8AC3E}">
        <p14:creationId xmlns:p14="http://schemas.microsoft.com/office/powerpoint/2010/main" val="3365803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339D353-E198-470D-8308-A6BC0552EC55}"/>
              </a:ext>
            </a:extLst>
          </p:cNvPr>
          <p:cNvPicPr>
            <a:picLocks noChangeAspect="1"/>
          </p:cNvPicPr>
          <p:nvPr/>
        </p:nvPicPr>
        <p:blipFill rotWithShape="1">
          <a:blip r:embed="rId2"/>
          <a:srcRect l="8837" t="12558" r="3024"/>
          <a:stretch/>
        </p:blipFill>
        <p:spPr>
          <a:xfrm>
            <a:off x="808074" y="861236"/>
            <a:ext cx="8059479" cy="5996763"/>
          </a:xfrm>
          <a:prstGeom prst="rect">
            <a:avLst/>
          </a:prstGeom>
        </p:spPr>
      </p:pic>
    </p:spTree>
    <p:extLst>
      <p:ext uri="{BB962C8B-B14F-4D97-AF65-F5344CB8AC3E}">
        <p14:creationId xmlns:p14="http://schemas.microsoft.com/office/powerpoint/2010/main" val="40791146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638ECAB-3280-4AE6-ADA3-90C42A14C267}"/>
              </a:ext>
            </a:extLst>
          </p:cNvPr>
          <p:cNvPicPr>
            <a:picLocks noChangeAspect="1"/>
          </p:cNvPicPr>
          <p:nvPr/>
        </p:nvPicPr>
        <p:blipFill rotWithShape="1">
          <a:blip r:embed="rId2"/>
          <a:srcRect l="5400"/>
          <a:stretch/>
        </p:blipFill>
        <p:spPr>
          <a:xfrm>
            <a:off x="1612232" y="1149187"/>
            <a:ext cx="6277882" cy="4559625"/>
          </a:xfrm>
          <a:prstGeom prst="rect">
            <a:avLst/>
          </a:prstGeom>
        </p:spPr>
      </p:pic>
      <p:sp>
        <p:nvSpPr>
          <p:cNvPr id="5" name="CuadroTexto 4">
            <a:extLst>
              <a:ext uri="{FF2B5EF4-FFF2-40B4-BE49-F238E27FC236}">
                <a16:creationId xmlns:a16="http://schemas.microsoft.com/office/drawing/2014/main" id="{68AD5885-E7EF-4CBB-8727-742DD5B02C20}"/>
              </a:ext>
            </a:extLst>
          </p:cNvPr>
          <p:cNvSpPr txBox="1"/>
          <p:nvPr/>
        </p:nvSpPr>
        <p:spPr>
          <a:xfrm>
            <a:off x="0" y="388494"/>
            <a:ext cx="9143999"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PDMS</a:t>
            </a:r>
          </a:p>
        </p:txBody>
      </p:sp>
    </p:spTree>
    <p:extLst>
      <p:ext uri="{BB962C8B-B14F-4D97-AF65-F5344CB8AC3E}">
        <p14:creationId xmlns:p14="http://schemas.microsoft.com/office/powerpoint/2010/main" val="1958195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6C35199-95C6-479E-8ACF-3257F0F710C4}"/>
              </a:ext>
            </a:extLst>
          </p:cNvPr>
          <p:cNvSpPr/>
          <p:nvPr/>
        </p:nvSpPr>
        <p:spPr>
          <a:xfrm>
            <a:off x="288577" y="4241953"/>
            <a:ext cx="3994848" cy="1754326"/>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To get some idea of the volumes involved here, </a:t>
            </a:r>
            <a:r>
              <a:rPr lang="en-US" b="1" dirty="0">
                <a:solidFill>
                  <a:srgbClr val="0000FF"/>
                </a:solidFill>
                <a:latin typeface="Arial" panose="020B0604020202020204" pitchFamily="34" charset="0"/>
                <a:cs typeface="Arial" panose="020B0604020202020204" pitchFamily="34" charset="0"/>
              </a:rPr>
              <a:t>the volume of a droplet measuring 100 </a:t>
            </a:r>
            <a:r>
              <a:rPr lang="en-US" b="1" dirty="0">
                <a:solidFill>
                  <a:srgbClr val="0000FF"/>
                </a:solidFill>
                <a:latin typeface="Arial" panose="020B0604020202020204" pitchFamily="34" charset="0"/>
                <a:cs typeface="Arial" panose="020B0604020202020204" pitchFamily="34" charset="0"/>
                <a:sym typeface="Symbol" panose="05050102010706020507" pitchFamily="18" charset="2"/>
              </a:rPr>
              <a:t></a:t>
            </a:r>
            <a:r>
              <a:rPr lang="en-US" b="1" dirty="0">
                <a:solidFill>
                  <a:srgbClr val="0000FF"/>
                </a:solidFill>
                <a:latin typeface="Arial" panose="020B0604020202020204" pitchFamily="34" charset="0"/>
                <a:cs typeface="Arial" panose="020B0604020202020204" pitchFamily="34" charset="0"/>
              </a:rPr>
              <a:t>m in diameter is of the order of 1 </a:t>
            </a:r>
            <a:r>
              <a:rPr lang="en-US" b="1" dirty="0" err="1">
                <a:solidFill>
                  <a:srgbClr val="0000FF"/>
                </a:solidFill>
                <a:latin typeface="Arial" panose="020B0604020202020204" pitchFamily="34" charset="0"/>
                <a:cs typeface="Arial" panose="020B0604020202020204" pitchFamily="34" charset="0"/>
              </a:rPr>
              <a:t>nL</a:t>
            </a:r>
            <a:r>
              <a:rPr lang="en-US" b="1" dirty="0">
                <a:solidFill>
                  <a:srgbClr val="0000FF"/>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Standard </a:t>
            </a:r>
            <a:r>
              <a:rPr lang="es-AR" dirty="0" err="1">
                <a:latin typeface="Arial" panose="020B0604020202020204" pitchFamily="34" charset="0"/>
                <a:cs typeface="Arial" panose="020B0604020202020204" pitchFamily="34" charset="0"/>
              </a:rPr>
              <a:t>micropipettes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manipulate</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volumes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greater</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than</a:t>
            </a:r>
            <a:r>
              <a:rPr lang="es-AR" dirty="0">
                <a:latin typeface="Arial" panose="020B0604020202020204" pitchFamily="34" charset="0"/>
                <a:cs typeface="Arial" panose="020B0604020202020204" pitchFamily="34" charset="0"/>
              </a:rPr>
              <a:t> 1 </a:t>
            </a:r>
            <a:r>
              <a:rPr lang="en-US" dirty="0">
                <a:latin typeface="Arial" panose="020B0604020202020204" pitchFamily="34" charset="0"/>
                <a:cs typeface="Arial" panose="020B0604020202020204" pitchFamily="34" charset="0"/>
                <a:sym typeface="Symbol" panose="05050102010706020507" pitchFamily="18" charset="2"/>
              </a:rPr>
              <a:t> </a:t>
            </a:r>
            <a:r>
              <a:rPr lang="es-AR" dirty="0">
                <a:latin typeface="Arial" panose="020B0604020202020204" pitchFamily="34" charset="0"/>
                <a:cs typeface="Arial" panose="020B0604020202020204" pitchFamily="34" charset="0"/>
              </a:rPr>
              <a:t>L.</a:t>
            </a:r>
          </a:p>
        </p:txBody>
      </p:sp>
      <p:sp>
        <p:nvSpPr>
          <p:cNvPr id="3" name="Rectángulo 2">
            <a:extLst>
              <a:ext uri="{FF2B5EF4-FFF2-40B4-BE49-F238E27FC236}">
                <a16:creationId xmlns:a16="http://schemas.microsoft.com/office/drawing/2014/main" id="{03616331-0C4F-4FF9-A37B-043A1A74D9A7}"/>
              </a:ext>
            </a:extLst>
          </p:cNvPr>
          <p:cNvSpPr/>
          <p:nvPr/>
        </p:nvSpPr>
        <p:spPr>
          <a:xfrm>
            <a:off x="0" y="6328788"/>
            <a:ext cx="9144000" cy="461665"/>
          </a:xfrm>
          <a:prstGeom prst="rect">
            <a:avLst/>
          </a:prstGeom>
        </p:spPr>
        <p:txBody>
          <a:bodyPr wrap="square">
            <a:spAutoFit/>
          </a:bodyPr>
          <a:lstStyle/>
          <a:p>
            <a:r>
              <a:rPr lang="es-AR" sz="1200" b="1" dirty="0">
                <a:latin typeface="Arial" panose="020B0604020202020204" pitchFamily="34" charset="0"/>
                <a:cs typeface="Arial" panose="020B0604020202020204" pitchFamily="34" charset="0"/>
              </a:rPr>
              <a:t>12 </a:t>
            </a:r>
            <a:r>
              <a:rPr lang="es-AR" sz="1200" b="1" dirty="0" err="1">
                <a:latin typeface="Arial" panose="020B0604020202020204" pitchFamily="34" charset="0"/>
                <a:cs typeface="Arial" panose="020B0604020202020204" pitchFamily="34" charset="0"/>
              </a:rPr>
              <a:t>Microfluidics</a:t>
            </a:r>
            <a:r>
              <a:rPr lang="es-AR" sz="1200" b="1" dirty="0">
                <a:latin typeface="Arial" panose="020B0604020202020204" pitchFamily="34" charset="0"/>
                <a:cs typeface="Arial" panose="020B0604020202020204" pitchFamily="34" charset="0"/>
              </a:rPr>
              <a:t>: </a:t>
            </a:r>
            <a:r>
              <a:rPr lang="es-AR" sz="1200" b="1" dirty="0" err="1">
                <a:latin typeface="Arial" panose="020B0604020202020204" pitchFamily="34" charset="0"/>
                <a:cs typeface="Arial" panose="020B0604020202020204" pitchFamily="34" charset="0"/>
              </a:rPr>
              <a:t>Concepts</a:t>
            </a:r>
            <a:r>
              <a:rPr lang="es-AR" sz="1200" b="1" dirty="0">
                <a:latin typeface="Arial" panose="020B0604020202020204" pitchFamily="34" charset="0"/>
                <a:cs typeface="Arial" panose="020B0604020202020204" pitchFamily="34" charset="0"/>
              </a:rPr>
              <a:t> and </a:t>
            </a:r>
            <a:r>
              <a:rPr lang="es-AR" sz="1200" b="1" dirty="0" err="1">
                <a:latin typeface="Arial" panose="020B0604020202020204" pitchFamily="34" charset="0"/>
                <a:cs typeface="Arial" panose="020B0604020202020204" pitchFamily="34" charset="0"/>
              </a:rPr>
              <a:t>Applications</a:t>
            </a:r>
            <a:r>
              <a:rPr lang="es-AR" sz="1200" b="1" dirty="0">
                <a:latin typeface="Arial" panose="020B0604020202020204" pitchFamily="34" charset="0"/>
                <a:cs typeface="Arial" panose="020B0604020202020204" pitchFamily="34" charset="0"/>
              </a:rPr>
              <a:t> </a:t>
            </a:r>
            <a:r>
              <a:rPr lang="es-AR" sz="1200" b="1" dirty="0" err="1">
                <a:latin typeface="Arial" panose="020B0604020202020204" pitchFamily="34" charset="0"/>
                <a:cs typeface="Arial" panose="020B0604020202020204" pitchFamily="34" charset="0"/>
              </a:rPr>
              <a:t>to</a:t>
            </a:r>
            <a:r>
              <a:rPr lang="es-AR" sz="1200" b="1" dirty="0">
                <a:latin typeface="Arial" panose="020B0604020202020204" pitchFamily="34" charset="0"/>
                <a:cs typeface="Arial" panose="020B0604020202020204" pitchFamily="34" charset="0"/>
              </a:rPr>
              <a:t> </a:t>
            </a:r>
            <a:r>
              <a:rPr lang="es-AR" sz="1200" b="1" dirty="0" err="1">
                <a:latin typeface="Arial" panose="020B0604020202020204" pitchFamily="34" charset="0"/>
                <a:cs typeface="Arial" panose="020B0604020202020204" pitchFamily="34" charset="0"/>
              </a:rPr>
              <a:t>the</a:t>
            </a:r>
            <a:r>
              <a:rPr lang="es-AR" sz="1200" b="1" dirty="0">
                <a:latin typeface="Arial" panose="020B0604020202020204" pitchFamily="34" charset="0"/>
                <a:cs typeface="Arial" panose="020B0604020202020204" pitchFamily="34" charset="0"/>
              </a:rPr>
              <a:t> </a:t>
            </a:r>
            <a:r>
              <a:rPr lang="es-AR" sz="1200" b="1" dirty="0" err="1">
                <a:latin typeface="Arial" panose="020B0604020202020204" pitchFamily="34" charset="0"/>
                <a:cs typeface="Arial" panose="020B0604020202020204" pitchFamily="34" charset="0"/>
              </a:rPr>
              <a:t>Life</a:t>
            </a:r>
            <a:r>
              <a:rPr lang="es-AR" sz="1200" b="1" dirty="0">
                <a:latin typeface="Arial" panose="020B0604020202020204" pitchFamily="34" charset="0"/>
                <a:cs typeface="Arial" panose="020B0604020202020204" pitchFamily="34" charset="0"/>
              </a:rPr>
              <a:t> </a:t>
            </a:r>
            <a:r>
              <a:rPr lang="es-AR" sz="1200" b="1" dirty="0" err="1">
                <a:latin typeface="Arial" panose="020B0604020202020204" pitchFamily="34" charset="0"/>
                <a:cs typeface="Arial" panose="020B0604020202020204" pitchFamily="34" charset="0"/>
              </a:rPr>
              <a:t>Sciences</a:t>
            </a:r>
            <a:r>
              <a:rPr lang="es-AR" sz="1200" b="1" dirty="0">
                <a:latin typeface="Arial" panose="020B0604020202020204" pitchFamily="34" charset="0"/>
                <a:cs typeface="Arial" panose="020B0604020202020204" pitchFamily="34" charset="0"/>
              </a:rPr>
              <a:t>. </a:t>
            </a:r>
            <a:r>
              <a:rPr lang="es-AR" sz="1200" dirty="0">
                <a:latin typeface="Arial" panose="020B0604020202020204" pitchFamily="34" charset="0"/>
                <a:cs typeface="Arial" panose="020B0604020202020204" pitchFamily="34" charset="0"/>
              </a:rPr>
              <a:t>A. </a:t>
            </a:r>
            <a:r>
              <a:rPr lang="es-AR" sz="1200" dirty="0" err="1">
                <a:latin typeface="Arial" panose="020B0604020202020204" pitchFamily="34" charset="0"/>
                <a:cs typeface="Arial" panose="020B0604020202020204" pitchFamily="34" charset="0"/>
              </a:rPr>
              <a:t>Buguin</a:t>
            </a:r>
            <a:r>
              <a:rPr lang="es-AR" sz="1200" dirty="0">
                <a:latin typeface="Arial" panose="020B0604020202020204" pitchFamily="34" charset="0"/>
                <a:cs typeface="Arial" panose="020B0604020202020204" pitchFamily="34" charset="0"/>
              </a:rPr>
              <a:t>, Y. Chen, and P. </a:t>
            </a:r>
            <a:r>
              <a:rPr lang="es-AR" sz="1200" dirty="0" err="1">
                <a:latin typeface="Arial" panose="020B0604020202020204" pitchFamily="34" charset="0"/>
                <a:cs typeface="Arial" panose="020B0604020202020204" pitchFamily="34" charset="0"/>
              </a:rPr>
              <a:t>Silberzan</a:t>
            </a:r>
            <a:r>
              <a:rPr lang="es-AR" sz="1200" dirty="0">
                <a:latin typeface="Arial" panose="020B0604020202020204" pitchFamily="34" charset="0"/>
                <a:cs typeface="Arial" panose="020B0604020202020204" pitchFamily="34" charset="0"/>
              </a:rPr>
              <a:t> </a:t>
            </a:r>
            <a:r>
              <a:rPr lang="fr-FR" sz="1200" dirty="0">
                <a:solidFill>
                  <a:srgbClr val="131413"/>
                </a:solidFill>
                <a:latin typeface="Arial" panose="020B0604020202020204" pitchFamily="34" charset="0"/>
                <a:cs typeface="Arial" panose="020B0604020202020204" pitchFamily="34" charset="0"/>
              </a:rPr>
              <a:t>P. Boisseau et al. (</a:t>
            </a:r>
            <a:r>
              <a:rPr lang="fr-FR" sz="1200" dirty="0" err="1">
                <a:solidFill>
                  <a:srgbClr val="131413"/>
                </a:solidFill>
                <a:latin typeface="Arial" panose="020B0604020202020204" pitchFamily="34" charset="0"/>
                <a:cs typeface="Arial" panose="020B0604020202020204" pitchFamily="34" charset="0"/>
              </a:rPr>
              <a:t>eds</a:t>
            </a:r>
            <a:r>
              <a:rPr lang="fr-FR" sz="1200" dirty="0">
                <a:solidFill>
                  <a:srgbClr val="131413"/>
                </a:solidFill>
                <a:latin typeface="Arial" panose="020B0604020202020204" pitchFamily="34" charset="0"/>
                <a:cs typeface="Arial" panose="020B0604020202020204" pitchFamily="34" charset="0"/>
              </a:rPr>
              <a:t>.), </a:t>
            </a:r>
            <a:r>
              <a:rPr lang="fr-FR" sz="1200" i="1" dirty="0">
                <a:solidFill>
                  <a:srgbClr val="131413"/>
                </a:solidFill>
                <a:latin typeface="Arial" panose="020B0604020202020204" pitchFamily="34" charset="0"/>
                <a:cs typeface="Arial" panose="020B0604020202020204" pitchFamily="34" charset="0"/>
              </a:rPr>
              <a:t>Nanoscience</a:t>
            </a:r>
            <a:r>
              <a:rPr lang="fr-FR" sz="1200" dirty="0">
                <a:solidFill>
                  <a:srgbClr val="131413"/>
                </a:solidFill>
                <a:latin typeface="Arial" panose="020B0604020202020204" pitchFamily="34" charset="0"/>
                <a:cs typeface="Arial" panose="020B0604020202020204" pitchFamily="34" charset="0"/>
              </a:rPr>
              <a:t>, </a:t>
            </a:r>
            <a:r>
              <a:rPr lang="de-DE" sz="1200" dirty="0">
                <a:solidFill>
                  <a:srgbClr val="131413"/>
                </a:solidFill>
                <a:latin typeface="Arial" panose="020B0604020202020204" pitchFamily="34" charset="0"/>
                <a:cs typeface="Arial" panose="020B0604020202020204" pitchFamily="34" charset="0"/>
              </a:rPr>
              <a:t>DOI: 10.1007/978-3-540-88633-4 12, c Springer-Verlag Berlin Heidelberg 2010</a:t>
            </a:r>
            <a:endParaRPr lang="es-AR" sz="12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61D181A6-92EA-47F8-A691-6DC15E51D814}"/>
              </a:ext>
            </a:extLst>
          </p:cNvPr>
          <p:cNvPicPr>
            <a:picLocks noChangeAspect="1"/>
          </p:cNvPicPr>
          <p:nvPr/>
        </p:nvPicPr>
        <p:blipFill>
          <a:blip r:embed="rId2"/>
          <a:stretch>
            <a:fillRect/>
          </a:stretch>
        </p:blipFill>
        <p:spPr>
          <a:xfrm>
            <a:off x="4424430" y="655760"/>
            <a:ext cx="4286250" cy="5143500"/>
          </a:xfrm>
          <a:prstGeom prst="rect">
            <a:avLst/>
          </a:prstGeom>
        </p:spPr>
      </p:pic>
      <p:sp>
        <p:nvSpPr>
          <p:cNvPr id="5" name="Rectángulo 4">
            <a:extLst>
              <a:ext uri="{FF2B5EF4-FFF2-40B4-BE49-F238E27FC236}">
                <a16:creationId xmlns:a16="http://schemas.microsoft.com/office/drawing/2014/main" id="{9C3CD9E6-42AB-4706-8046-FDD13278EB93}"/>
              </a:ext>
            </a:extLst>
          </p:cNvPr>
          <p:cNvSpPr/>
          <p:nvPr/>
        </p:nvSpPr>
        <p:spPr>
          <a:xfrm>
            <a:off x="288578" y="861721"/>
            <a:ext cx="3994848" cy="646331"/>
          </a:xfrm>
          <a:prstGeom prst="rect">
            <a:avLst/>
          </a:prstGeom>
        </p:spPr>
        <p:txBody>
          <a:bodyPr wrap="square">
            <a:spAutoFit/>
          </a:bodyPr>
          <a:lstStyle/>
          <a:p>
            <a:pPr algn="r"/>
            <a:r>
              <a:rPr lang="en-US" dirty="0">
                <a:latin typeface="Arial" panose="020B0604020202020204" pitchFamily="34" charset="0"/>
                <a:cs typeface="Arial" panose="020B0604020202020204" pitchFamily="34" charset="0"/>
              </a:rPr>
              <a:t>micro total analysis system  (</a:t>
            </a:r>
            <a:r>
              <a:rPr lang="en-US" dirty="0">
                <a:latin typeface="Arial" panose="020B0604020202020204" pitchFamily="34" charset="0"/>
                <a:cs typeface="Arial" panose="020B0604020202020204" pitchFamily="34" charset="0"/>
                <a:sym typeface="Symbol" panose="05050102010706020507" pitchFamily="18" charset="2"/>
              </a:rPr>
              <a:t> </a:t>
            </a:r>
            <a:r>
              <a:rPr lang="en-US" dirty="0">
                <a:latin typeface="Arial" panose="020B0604020202020204" pitchFamily="34" charset="0"/>
                <a:cs typeface="Arial" panose="020B0604020202020204" pitchFamily="34" charset="0"/>
              </a:rPr>
              <a:t>TAS) </a:t>
            </a:r>
          </a:p>
          <a:p>
            <a:pPr algn="r"/>
            <a:r>
              <a:rPr lang="es-AR" dirty="0" err="1">
                <a:latin typeface="Arial" panose="020B0604020202020204" pitchFamily="34" charset="0"/>
                <a:cs typeface="Arial" panose="020B0604020202020204" pitchFamily="34" charset="0"/>
              </a:rPr>
              <a:t>lab</a:t>
            </a:r>
            <a:r>
              <a:rPr lang="es-AR" dirty="0">
                <a:latin typeface="Arial" panose="020B0604020202020204" pitchFamily="34" charset="0"/>
                <a:cs typeface="Arial" panose="020B0604020202020204" pitchFamily="34" charset="0"/>
              </a:rPr>
              <a:t>-</a:t>
            </a:r>
            <a:r>
              <a:rPr lang="es-AR" dirty="0" err="1">
                <a:latin typeface="Arial" panose="020B0604020202020204" pitchFamily="34" charset="0"/>
                <a:cs typeface="Arial" panose="020B0604020202020204" pitchFamily="34" charset="0"/>
              </a:rPr>
              <a:t>on</a:t>
            </a:r>
            <a:r>
              <a:rPr lang="es-AR" dirty="0">
                <a:latin typeface="Arial" panose="020B0604020202020204" pitchFamily="34" charset="0"/>
                <a:cs typeface="Arial" panose="020B0604020202020204" pitchFamily="34" charset="0"/>
              </a:rPr>
              <a:t>-a-chip</a:t>
            </a:r>
          </a:p>
        </p:txBody>
      </p:sp>
      <p:sp>
        <p:nvSpPr>
          <p:cNvPr id="6" name="Rectángulo 5">
            <a:extLst>
              <a:ext uri="{FF2B5EF4-FFF2-40B4-BE49-F238E27FC236}">
                <a16:creationId xmlns:a16="http://schemas.microsoft.com/office/drawing/2014/main" id="{B266EF9F-61C5-4B2C-8D67-310E2C17E8F1}"/>
              </a:ext>
            </a:extLst>
          </p:cNvPr>
          <p:cNvSpPr/>
          <p:nvPr/>
        </p:nvSpPr>
        <p:spPr>
          <a:xfrm>
            <a:off x="288577" y="1590558"/>
            <a:ext cx="3994848" cy="2585323"/>
          </a:xfrm>
          <a:prstGeom prst="rect">
            <a:avLst/>
          </a:prstGeom>
        </p:spPr>
        <p:txBody>
          <a:bodyPr wrap="square">
            <a:spAutoFit/>
          </a:bodyPr>
          <a:lstStyle/>
          <a:p>
            <a:pPr algn="r"/>
            <a:r>
              <a:rPr lang="en-US" dirty="0">
                <a:latin typeface="Times New Roman" panose="02020603050405020304" pitchFamily="18" charset="0"/>
                <a:cs typeface="Times New Roman" panose="02020603050405020304" pitchFamily="18" charset="0"/>
              </a:rPr>
              <a:t>one of the current features of microfluidics consists in circulating a liquid in a channel with bore between a few micrometers and a few tens of micrometers. In this respect, it is not a new discipline as such, since this kind of problem has already been solved, e.g., in inkjet printers, diesel injectors, and capillary electrophoresis</a:t>
            </a:r>
            <a:endParaRPr lang="es-AR" dirty="0">
              <a:latin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F9663141-4058-4E99-9005-0E242916AF6A}"/>
              </a:ext>
            </a:extLst>
          </p:cNvPr>
          <p:cNvSpPr txBox="1"/>
          <p:nvPr/>
        </p:nvSpPr>
        <p:spPr>
          <a:xfrm>
            <a:off x="0" y="45033"/>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748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F27B7A2-7279-45F0-9A76-4F2AA9482F07}"/>
              </a:ext>
            </a:extLst>
          </p:cNvPr>
          <p:cNvSpPr/>
          <p:nvPr/>
        </p:nvSpPr>
        <p:spPr>
          <a:xfrm>
            <a:off x="200025" y="1379667"/>
            <a:ext cx="8743950" cy="3416320"/>
          </a:xfrm>
          <a:prstGeom prst="rect">
            <a:avLst/>
          </a:prstGeom>
        </p:spPr>
        <p:txBody>
          <a:bodyPr wrap="square">
            <a:spAutoFit/>
          </a:bodyPr>
          <a:lstStyle/>
          <a:p>
            <a:pPr algn="just"/>
            <a:r>
              <a:rPr lang="en-US" dirty="0">
                <a:solidFill>
                  <a:srgbClr val="333333"/>
                </a:solidFill>
                <a:latin typeface="Arial" panose="020B0604020202020204" pitchFamily="34" charset="0"/>
              </a:rPr>
              <a:t>PDMS is used to fabricate microfluidic devices (single layer and bilayer) and micro-imprint stamps. Two types of PDMS are commonly used by researchers for these applications: PDMS RTV-615 and PDMS </a:t>
            </a:r>
            <a:r>
              <a:rPr lang="en-US" dirty="0" err="1">
                <a:solidFill>
                  <a:srgbClr val="333333"/>
                </a:solidFill>
                <a:latin typeface="Arial" panose="020B0604020202020204" pitchFamily="34" charset="0"/>
              </a:rPr>
              <a:t>Sylgard</a:t>
            </a:r>
            <a:r>
              <a:rPr lang="en-US" dirty="0">
                <a:solidFill>
                  <a:srgbClr val="333333"/>
                </a:solidFill>
                <a:latin typeface="Arial" panose="020B0604020202020204" pitchFamily="34" charset="0"/>
              </a:rPr>
              <a:t> 184. The exact composition of these two PDMS is… kept secret. However, the experience of researchers can help choosing the most suitable PDMS for an application [4]:</a:t>
            </a:r>
          </a:p>
          <a:p>
            <a:pPr algn="just"/>
            <a:r>
              <a:rPr lang="en-US" b="1" dirty="0">
                <a:solidFill>
                  <a:srgbClr val="1E73BE"/>
                </a:solidFill>
                <a:latin typeface="Arial" panose="020B0604020202020204" pitchFamily="34" charset="0"/>
              </a:rPr>
              <a:t>1) PDMS RTV-615</a:t>
            </a:r>
            <a:endParaRPr lang="en-US" dirty="0">
              <a:solidFill>
                <a:srgbClr val="333333"/>
              </a:solidFill>
              <a:latin typeface="Arial" panose="020B0604020202020204" pitchFamily="34" charset="0"/>
            </a:endParaRPr>
          </a:p>
          <a:p>
            <a:r>
              <a:rPr lang="en-US" dirty="0">
                <a:solidFill>
                  <a:srgbClr val="333333"/>
                </a:solidFill>
                <a:latin typeface="Arial" panose="020B0604020202020204" pitchFamily="34" charset="0"/>
              </a:rPr>
              <a:t>The preferred PDMS of S. Quake (Co-inventor of the microfluidic valve).</a:t>
            </a:r>
          </a:p>
          <a:p>
            <a:r>
              <a:rPr lang="en-US" dirty="0">
                <a:solidFill>
                  <a:srgbClr val="333333"/>
                </a:solidFill>
                <a:latin typeface="Arial" panose="020B0604020202020204" pitchFamily="34" charset="0"/>
              </a:rPr>
              <a:t>The most robust and convenient to bond bilayer microfluidic devices.</a:t>
            </a:r>
          </a:p>
          <a:p>
            <a:r>
              <a:rPr lang="en-US" dirty="0">
                <a:solidFill>
                  <a:srgbClr val="333333"/>
                </a:solidFill>
                <a:latin typeface="Arial" panose="020B0604020202020204" pitchFamily="34" charset="0"/>
              </a:rPr>
              <a:t>It has the reputation for being dirty. (For example, </a:t>
            </a:r>
            <a:r>
              <a:rPr lang="en-US" dirty="0" err="1">
                <a:solidFill>
                  <a:srgbClr val="333333"/>
                </a:solidFill>
                <a:latin typeface="Arial" panose="020B0604020202020204" pitchFamily="34" charset="0"/>
              </a:rPr>
              <a:t>Fluidigm</a:t>
            </a:r>
            <a:r>
              <a:rPr lang="en-US" dirty="0">
                <a:solidFill>
                  <a:srgbClr val="333333"/>
                </a:solidFill>
                <a:latin typeface="Arial" panose="020B0604020202020204" pitchFamily="34" charset="0"/>
              </a:rPr>
              <a:t> has discarded 90% of the RTV-615 they received).</a:t>
            </a:r>
          </a:p>
          <a:p>
            <a:r>
              <a:rPr lang="en-US" dirty="0">
                <a:solidFill>
                  <a:srgbClr val="333333"/>
                </a:solidFill>
                <a:latin typeface="Arial" panose="020B0604020202020204" pitchFamily="34" charset="0"/>
              </a:rPr>
              <a:t>There are variabilities in plasma bond strength between different batches. This makes it necessary to adjust the bonding parameters with each purchase.</a:t>
            </a:r>
            <a:endParaRPr lang="en-US" b="0" i="0" dirty="0">
              <a:solidFill>
                <a:srgbClr val="333333"/>
              </a:solidFill>
              <a:effectLst/>
              <a:latin typeface="Arial" panose="020B0604020202020204" pitchFamily="34" charset="0"/>
            </a:endParaRPr>
          </a:p>
        </p:txBody>
      </p:sp>
      <p:sp>
        <p:nvSpPr>
          <p:cNvPr id="6" name="Rectángulo 5">
            <a:extLst>
              <a:ext uri="{FF2B5EF4-FFF2-40B4-BE49-F238E27FC236}">
                <a16:creationId xmlns:a16="http://schemas.microsoft.com/office/drawing/2014/main" id="{E71F3CB3-CE72-4376-95AB-6C851ABF2306}"/>
              </a:ext>
            </a:extLst>
          </p:cNvPr>
          <p:cNvSpPr/>
          <p:nvPr/>
        </p:nvSpPr>
        <p:spPr>
          <a:xfrm>
            <a:off x="200025" y="4684574"/>
            <a:ext cx="8610600" cy="1754326"/>
          </a:xfrm>
          <a:prstGeom prst="rect">
            <a:avLst/>
          </a:prstGeom>
        </p:spPr>
        <p:txBody>
          <a:bodyPr wrap="square">
            <a:spAutoFit/>
          </a:bodyPr>
          <a:lstStyle/>
          <a:p>
            <a:pPr algn="just"/>
            <a:r>
              <a:rPr lang="en-US" b="1" dirty="0">
                <a:solidFill>
                  <a:srgbClr val="1E73BE"/>
                </a:solidFill>
                <a:latin typeface="Arial" panose="020B0604020202020204" pitchFamily="34" charset="0"/>
              </a:rPr>
              <a:t>2) PDMS </a:t>
            </a:r>
            <a:r>
              <a:rPr lang="en-US" b="1" dirty="0" err="1">
                <a:solidFill>
                  <a:srgbClr val="1E73BE"/>
                </a:solidFill>
                <a:latin typeface="Arial" panose="020B0604020202020204" pitchFamily="34" charset="0"/>
              </a:rPr>
              <a:t>Sylgard</a:t>
            </a:r>
            <a:r>
              <a:rPr lang="en-US" b="1" dirty="0">
                <a:solidFill>
                  <a:srgbClr val="1E73BE"/>
                </a:solidFill>
                <a:latin typeface="Arial" panose="020B0604020202020204" pitchFamily="34" charset="0"/>
              </a:rPr>
              <a:t> 184 (Dow Corning)</a:t>
            </a:r>
            <a:endParaRPr lang="en-US" dirty="0">
              <a:solidFill>
                <a:srgbClr val="333333"/>
              </a:solidFill>
              <a:latin typeface="Arial" panose="020B0604020202020204" pitchFamily="34" charset="0"/>
            </a:endParaRPr>
          </a:p>
          <a:p>
            <a:pPr algn="just">
              <a:buFont typeface="Arial" panose="020B0604020202020204" pitchFamily="34" charset="0"/>
              <a:buChar char="•"/>
            </a:pPr>
            <a:r>
              <a:rPr lang="en-US" dirty="0">
                <a:solidFill>
                  <a:srgbClr val="333333"/>
                </a:solidFill>
                <a:latin typeface="Arial" panose="020B0604020202020204" pitchFamily="34" charset="0"/>
              </a:rPr>
              <a:t>The cleaner PDMS.</a:t>
            </a:r>
          </a:p>
          <a:p>
            <a:pPr algn="just">
              <a:buFont typeface="Arial" panose="020B0604020202020204" pitchFamily="34" charset="0"/>
              <a:buChar char="•"/>
            </a:pPr>
            <a:r>
              <a:rPr lang="en-US" dirty="0">
                <a:solidFill>
                  <a:srgbClr val="333333"/>
                </a:solidFill>
                <a:latin typeface="Arial" panose="020B0604020202020204" pitchFamily="34" charset="0"/>
              </a:rPr>
              <a:t>This PDMS is less often used for multilayers chip.</a:t>
            </a:r>
          </a:p>
          <a:p>
            <a:pPr algn="just">
              <a:buFont typeface="Arial" panose="020B0604020202020204" pitchFamily="34" charset="0"/>
              <a:buChar char="•"/>
            </a:pPr>
            <a:r>
              <a:rPr lang="en-US" dirty="0">
                <a:solidFill>
                  <a:srgbClr val="333333"/>
                </a:solidFill>
                <a:latin typeface="Arial" panose="020B0604020202020204" pitchFamily="34" charset="0"/>
              </a:rPr>
              <a:t>It makes the bonding more difficult between two PDMS layers.</a:t>
            </a:r>
          </a:p>
          <a:p>
            <a:pPr algn="just">
              <a:buFont typeface="Arial" panose="020B0604020202020204" pitchFamily="34" charset="0"/>
              <a:buChar char="•"/>
            </a:pPr>
            <a:r>
              <a:rPr lang="en-US" dirty="0">
                <a:solidFill>
                  <a:srgbClr val="333333"/>
                </a:solidFill>
                <a:latin typeface="Arial" panose="020B0604020202020204" pitchFamily="34" charset="0"/>
              </a:rPr>
              <a:t>It generates more failures during the device fabrication.</a:t>
            </a:r>
          </a:p>
          <a:p>
            <a:pPr algn="just">
              <a:buFont typeface="Arial" panose="020B0604020202020204" pitchFamily="34" charset="0"/>
              <a:buChar char="•"/>
            </a:pPr>
            <a:r>
              <a:rPr lang="en-US" dirty="0">
                <a:solidFill>
                  <a:srgbClr val="333333"/>
                </a:solidFill>
                <a:latin typeface="Arial" panose="020B0604020202020204" pitchFamily="34" charset="0"/>
              </a:rPr>
              <a:t>This PDMS is most often used for mammalian cell cultures in microfluidic chips.</a:t>
            </a:r>
            <a:endParaRPr lang="en-US" b="0" i="0" dirty="0">
              <a:solidFill>
                <a:srgbClr val="333333"/>
              </a:solidFill>
              <a:effectLst/>
              <a:latin typeface="Arial" panose="020B0604020202020204" pitchFamily="34" charset="0"/>
            </a:endParaRPr>
          </a:p>
        </p:txBody>
      </p:sp>
      <p:pic>
        <p:nvPicPr>
          <p:cNvPr id="17410" name="Picture 2" descr="PDMS Chip-cropped">
            <a:extLst>
              <a:ext uri="{FF2B5EF4-FFF2-40B4-BE49-F238E27FC236}">
                <a16:creationId xmlns:a16="http://schemas.microsoft.com/office/drawing/2014/main" id="{C5532CD8-7A52-4673-8DFB-D002A6611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1379667"/>
            <a:ext cx="5076825" cy="40386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A3CAEAB-8168-487E-9F34-3CFCF3AA159C}"/>
              </a:ext>
            </a:extLst>
          </p:cNvPr>
          <p:cNvSpPr txBox="1"/>
          <p:nvPr/>
        </p:nvSpPr>
        <p:spPr>
          <a:xfrm>
            <a:off x="0" y="381000"/>
            <a:ext cx="9144000"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Distintos tipos de PDMS usados en </a:t>
            </a:r>
            <a:r>
              <a:rPr lang="es-AR" sz="2800" dirty="0" err="1">
                <a:solidFill>
                  <a:srgbClr val="0000FF"/>
                </a:solidFill>
                <a:latin typeface="Arial" panose="020B0604020202020204" pitchFamily="34" charset="0"/>
                <a:cs typeface="Arial" panose="020B0604020202020204" pitchFamily="34" charset="0"/>
              </a:rPr>
              <a:t>microfluidica</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67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emical_resistance_PDMS">
            <a:extLst>
              <a:ext uri="{FF2B5EF4-FFF2-40B4-BE49-F238E27FC236}">
                <a16:creationId xmlns:a16="http://schemas.microsoft.com/office/drawing/2014/main" id="{5510BC53-7B80-45A3-A092-076B026C0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8183"/>
            <a:ext cx="9144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8A48C667-2ED8-429A-AF3C-EEC626E21F4A}"/>
              </a:ext>
            </a:extLst>
          </p:cNvPr>
          <p:cNvSpPr/>
          <p:nvPr/>
        </p:nvSpPr>
        <p:spPr>
          <a:xfrm>
            <a:off x="-1" y="531852"/>
            <a:ext cx="9144000" cy="646331"/>
          </a:xfrm>
          <a:prstGeom prst="rect">
            <a:avLst/>
          </a:prstGeom>
        </p:spPr>
        <p:txBody>
          <a:bodyPr wrap="square">
            <a:spAutoFit/>
          </a:bodyPr>
          <a:lstStyle/>
          <a:p>
            <a:pPr algn="just"/>
            <a:r>
              <a:rPr lang="en-US" dirty="0">
                <a:solidFill>
                  <a:srgbClr val="333333"/>
                </a:solidFill>
                <a:latin typeface="Arial" panose="020B0604020202020204" pitchFamily="34" charset="0"/>
              </a:rPr>
              <a:t>an immersion study of </a:t>
            </a:r>
            <a:r>
              <a:rPr lang="en-US" dirty="0" err="1">
                <a:solidFill>
                  <a:srgbClr val="333333"/>
                </a:solidFill>
                <a:latin typeface="Arial" panose="020B0604020202020204" pitchFamily="34" charset="0"/>
              </a:rPr>
              <a:t>microstructured</a:t>
            </a:r>
            <a:r>
              <a:rPr lang="en-US" dirty="0">
                <a:solidFill>
                  <a:srgbClr val="333333"/>
                </a:solidFill>
                <a:latin typeface="Arial" panose="020B0604020202020204" pitchFamily="34" charset="0"/>
              </a:rPr>
              <a:t> PDMS (h: 11µm, L: 45µm) in a variety of chemicals , this study was performed with PDMS </a:t>
            </a:r>
            <a:r>
              <a:rPr lang="en-US" dirty="0" err="1">
                <a:solidFill>
                  <a:srgbClr val="333333"/>
                </a:solidFill>
                <a:latin typeface="Arial" panose="020B0604020202020204" pitchFamily="34" charset="0"/>
              </a:rPr>
              <a:t>Sylgard</a:t>
            </a:r>
            <a:r>
              <a:rPr lang="en-US" dirty="0">
                <a:solidFill>
                  <a:srgbClr val="333333"/>
                </a:solidFill>
                <a:latin typeface="Arial" panose="020B0604020202020204" pitchFamily="34" charset="0"/>
              </a:rPr>
              <a:t> 184</a:t>
            </a:r>
            <a:endParaRPr lang="en-US" b="0" i="0" dirty="0">
              <a:solidFill>
                <a:srgbClr val="333333"/>
              </a:solidFill>
              <a:effectLst/>
              <a:latin typeface="Arial" panose="020B0604020202020204" pitchFamily="34" charset="0"/>
            </a:endParaRPr>
          </a:p>
        </p:txBody>
      </p:sp>
      <p:sp>
        <p:nvSpPr>
          <p:cNvPr id="5" name="Rectángulo 4">
            <a:extLst>
              <a:ext uri="{FF2B5EF4-FFF2-40B4-BE49-F238E27FC236}">
                <a16:creationId xmlns:a16="http://schemas.microsoft.com/office/drawing/2014/main" id="{2163F0CD-BE76-422E-9E46-4092CD27423C}"/>
              </a:ext>
            </a:extLst>
          </p:cNvPr>
          <p:cNvSpPr/>
          <p:nvPr/>
        </p:nvSpPr>
        <p:spPr>
          <a:xfrm>
            <a:off x="-42863" y="5369183"/>
            <a:ext cx="9229725" cy="369332"/>
          </a:xfrm>
          <a:prstGeom prst="rect">
            <a:avLst/>
          </a:prstGeom>
        </p:spPr>
        <p:txBody>
          <a:bodyPr wrap="square">
            <a:spAutoFit/>
          </a:bodyPr>
          <a:lstStyle/>
          <a:p>
            <a:r>
              <a:rPr lang="en-US" dirty="0">
                <a:solidFill>
                  <a:srgbClr val="333333"/>
                </a:solidFill>
                <a:latin typeface="Arial" panose="020B0604020202020204" pitchFamily="34" charset="0"/>
              </a:rPr>
              <a:t>(Legend: No: no effect on microstructures, Total: complete destruction of microstructures)</a:t>
            </a:r>
            <a:endParaRPr lang="es-AR" dirty="0"/>
          </a:p>
        </p:txBody>
      </p:sp>
      <p:sp>
        <p:nvSpPr>
          <p:cNvPr id="6" name="CuadroTexto 5">
            <a:extLst>
              <a:ext uri="{FF2B5EF4-FFF2-40B4-BE49-F238E27FC236}">
                <a16:creationId xmlns:a16="http://schemas.microsoft.com/office/drawing/2014/main" id="{B24699EA-AB6B-464B-AABE-61F756ACF1F8}"/>
              </a:ext>
            </a:extLst>
          </p:cNvPr>
          <p:cNvSpPr txBox="1"/>
          <p:nvPr/>
        </p:nvSpPr>
        <p:spPr>
          <a:xfrm>
            <a:off x="1" y="8632"/>
            <a:ext cx="9143999"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Resistencia química PDMS</a:t>
            </a:r>
          </a:p>
        </p:txBody>
      </p:sp>
    </p:spTree>
    <p:extLst>
      <p:ext uri="{BB962C8B-B14F-4D97-AF65-F5344CB8AC3E}">
        <p14:creationId xmlns:p14="http://schemas.microsoft.com/office/powerpoint/2010/main" val="17070396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F99ABC6-B36D-432D-AC63-FD5655FCB0EE}"/>
              </a:ext>
            </a:extLst>
          </p:cNvPr>
          <p:cNvSpPr/>
          <p:nvPr/>
        </p:nvSpPr>
        <p:spPr>
          <a:xfrm>
            <a:off x="123825" y="1198781"/>
            <a:ext cx="6667500" cy="4616648"/>
          </a:xfrm>
          <a:prstGeom prst="rect">
            <a:avLst/>
          </a:prstGeom>
        </p:spPr>
        <p:txBody>
          <a:bodyPr wrap="square">
            <a:spAutoFit/>
          </a:bodyPr>
          <a:lstStyle/>
          <a:p>
            <a:pPr algn="just"/>
            <a:r>
              <a:rPr lang="en-US" dirty="0">
                <a:solidFill>
                  <a:srgbClr val="000000"/>
                </a:solidFill>
                <a:latin typeface="Arial" panose="020B0604020202020204" pitchFamily="34" charset="0"/>
                <a:cs typeface="Arial" panose="020B0604020202020204" pitchFamily="34" charset="0"/>
              </a:rPr>
              <a:t>Besides its physical properties, the ease of PDMS fabrication methods contributes to its wide applicability as a material for rapid prototyping of microfluidic chips. One of the most common PDMS fabrication methods is </a:t>
            </a:r>
            <a:r>
              <a:rPr lang="en-US" b="1" dirty="0">
                <a:solidFill>
                  <a:srgbClr val="000000"/>
                </a:solidFill>
                <a:latin typeface="Arial" panose="020B0604020202020204" pitchFamily="34" charset="0"/>
                <a:cs typeface="Arial" panose="020B0604020202020204" pitchFamily="34" charset="0"/>
              </a:rPr>
              <a:t>replica molding</a:t>
            </a:r>
            <a:r>
              <a:rPr lang="en-US" dirty="0">
                <a:solidFill>
                  <a:srgbClr val="000000"/>
                </a:solidFill>
                <a:latin typeface="Arial" panose="020B0604020202020204" pitchFamily="34" charset="0"/>
                <a:cs typeface="Arial" panose="020B0604020202020204" pitchFamily="34" charset="0"/>
              </a:rPr>
              <a:t>, which allows for sub- micron size patterning; it is fast, simple and does not require expensive facilities. Moreover, its applicability is further enhanced by the development of simple methods for integrating active components such as valves and pumps. </a:t>
            </a:r>
          </a:p>
          <a:p>
            <a:pPr algn="just"/>
            <a:r>
              <a:rPr lang="en-US" dirty="0">
                <a:solidFill>
                  <a:srgbClr val="000000"/>
                </a:solidFill>
                <a:latin typeface="Arial" panose="020B0604020202020204" pitchFamily="34" charset="0"/>
                <a:cs typeface="Arial" panose="020B0604020202020204" pitchFamily="34" charset="0"/>
              </a:rPr>
              <a:t>However, currently commercialization is rare because of lab-scale fabrications and thus a gap between academic and industrial practices still exists. In addition, PDMS’s chemical properties, e.g. organic solvent swelling and </a:t>
            </a:r>
            <a:r>
              <a:rPr lang="en-US" dirty="0" err="1">
                <a:solidFill>
                  <a:srgbClr val="000000"/>
                </a:solidFill>
                <a:latin typeface="Arial" panose="020B0604020202020204" pitchFamily="34" charset="0"/>
                <a:cs typeface="Arial" panose="020B0604020202020204" pitchFamily="34" charset="0"/>
              </a:rPr>
              <a:t>hydropho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bic</a:t>
            </a:r>
            <a:r>
              <a:rPr lang="en-US" dirty="0">
                <a:solidFill>
                  <a:srgbClr val="000000"/>
                </a:solidFill>
                <a:latin typeface="Arial" panose="020B0604020202020204" pitchFamily="34" charset="0"/>
                <a:cs typeface="Arial" panose="020B0604020202020204" pitchFamily="34" charset="0"/>
              </a:rPr>
              <a:t> surface, limit the range of its applications</a:t>
            </a:r>
          </a:p>
          <a:p>
            <a:pPr algn="just"/>
            <a:r>
              <a:rPr lang="en-US" sz="1200" dirty="0" err="1">
                <a:latin typeface="Arial" panose="020B0604020202020204" pitchFamily="34" charset="0"/>
                <a:cs typeface="Arial" panose="020B0604020202020204" pitchFamily="34" charset="0"/>
              </a:rPr>
              <a:t>Alternativas</a:t>
            </a:r>
            <a:r>
              <a:rPr lang="en-US" sz="1200" dirty="0">
                <a:latin typeface="Arial" panose="020B0604020202020204" pitchFamily="34" charset="0"/>
                <a:cs typeface="Arial" panose="020B0604020202020204" pitchFamily="34" charset="0"/>
              </a:rPr>
              <a:t> al PDMS: </a:t>
            </a:r>
            <a:r>
              <a:rPr lang="en-US" sz="1200" dirty="0">
                <a:solidFill>
                  <a:srgbClr val="0000FF"/>
                </a:solidFill>
                <a:latin typeface="Arial" panose="020B0604020202020204" pitchFamily="34" charset="0"/>
                <a:cs typeface="Arial" panose="020B0604020202020204" pitchFamily="34" charset="0"/>
              </a:rPr>
              <a:t>paper</a:t>
            </a:r>
            <a:r>
              <a:rPr lang="en-US" sz="1200" dirty="0">
                <a:latin typeface="Arial" panose="020B0604020202020204" pitchFamily="34" charset="0"/>
                <a:cs typeface="Arial" panose="020B0604020202020204" pitchFamily="34" charset="0"/>
              </a:rPr>
              <a:t> and </a:t>
            </a:r>
            <a:r>
              <a:rPr lang="en-US" sz="1200" dirty="0">
                <a:solidFill>
                  <a:srgbClr val="0000FF"/>
                </a:solidFill>
                <a:latin typeface="Arial" panose="020B0604020202020204" pitchFamily="34" charset="0"/>
                <a:cs typeface="Arial" panose="020B0604020202020204" pitchFamily="34" charset="0"/>
              </a:rPr>
              <a:t>engineered plastics</a:t>
            </a:r>
            <a:r>
              <a:rPr lang="en-US" sz="1200" dirty="0">
                <a:latin typeface="Arial" panose="020B0604020202020204" pitchFamily="34" charset="0"/>
                <a:cs typeface="Arial" panose="020B0604020202020204" pitchFamily="34" charset="0"/>
              </a:rPr>
              <a:t>, like </a:t>
            </a:r>
            <a:r>
              <a:rPr lang="en-US" sz="1200" dirty="0">
                <a:solidFill>
                  <a:srgbClr val="0000FF"/>
                </a:solidFill>
                <a:latin typeface="Arial" panose="020B0604020202020204" pitchFamily="34" charset="0"/>
                <a:cs typeface="Arial" panose="020B0604020202020204" pitchFamily="34" charset="0"/>
              </a:rPr>
              <a:t>cyclo-olefin copolymers (COC) </a:t>
            </a:r>
            <a:r>
              <a:rPr lang="en-US" sz="1200" dirty="0">
                <a:latin typeface="Arial" panose="020B0604020202020204" pitchFamily="34" charset="0"/>
                <a:cs typeface="Arial" panose="020B0604020202020204" pitchFamily="34" charset="0"/>
              </a:rPr>
              <a:t>and </a:t>
            </a:r>
            <a:r>
              <a:rPr lang="en-US" sz="1200" dirty="0">
                <a:solidFill>
                  <a:srgbClr val="0000FF"/>
                </a:solidFill>
                <a:latin typeface="Arial" panose="020B0604020202020204" pitchFamily="34" charset="0"/>
                <a:cs typeface="Arial" panose="020B0604020202020204" pitchFamily="34" charset="0"/>
              </a:rPr>
              <a:t>photocurable perfluoropolyether (PFPE), </a:t>
            </a:r>
            <a:r>
              <a:rPr lang="en-US" sz="1200" dirty="0">
                <a:latin typeface="Arial" panose="020B0604020202020204" pitchFamily="34" charset="0"/>
                <a:cs typeface="Arial" panose="020B0604020202020204" pitchFamily="34" charset="0"/>
              </a:rPr>
              <a:t>have been developed in the last few years. Compared to PDMS chip fabrication, manufacture for paper-based or thermoplastic chips does not require the clean-room infrastructure for the construction of masters. Thus, these new technologies are easy to apply in large scale fabrication, which is advantageous for commercialization. </a:t>
            </a:r>
            <a:endParaRPr lang="es-AR" sz="1200"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26668C79-35B1-4998-B6E9-CE61E410FDE0}"/>
              </a:ext>
            </a:extLst>
          </p:cNvPr>
          <p:cNvSpPr/>
          <p:nvPr/>
        </p:nvSpPr>
        <p:spPr>
          <a:xfrm>
            <a:off x="6696075" y="1042571"/>
            <a:ext cx="2447925" cy="5632311"/>
          </a:xfrm>
          <a:prstGeom prst="rect">
            <a:avLst/>
          </a:prstGeom>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In addition, these new technologies have several advantages for point of care (POC) diagnostics. First, the materials themselves and the fabrication methods are inexpensive when compared to glass and silicon and thus can be manufactured in large volumes at low cost. Second, because of the low cost, these chips are disposable, which helps eliminate cross-contamination of biological samples. Because of the single-use, they do not require recalibration or maintenance. Third, both paper and plastics are lightweight and easy to transport and store. Thus, these newly developed devices are expected to improve health care in developing countries where expensive and large equipment is not available. Moreover, the merits of a paper-on-chip device are not limited to applications in developing countries but could extend to applications elsewhere because of the convenience of the POC devices </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8479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36BD3EB-44F9-4B70-926F-DBD3BE7A71F4}"/>
              </a:ext>
            </a:extLst>
          </p:cNvPr>
          <p:cNvSpPr/>
          <p:nvPr/>
        </p:nvSpPr>
        <p:spPr>
          <a:xfrm>
            <a:off x="1133474" y="759084"/>
            <a:ext cx="6753225" cy="5078313"/>
          </a:xfrm>
          <a:prstGeom prst="rect">
            <a:avLst/>
          </a:prstGeom>
        </p:spPr>
        <p:txBody>
          <a:bodyPr wrap="square">
            <a:spAutoFit/>
          </a:bodyPr>
          <a:lstStyle/>
          <a:p>
            <a:pPr algn="just"/>
            <a:r>
              <a:rPr lang="en-US" b="1" dirty="0">
                <a:solidFill>
                  <a:srgbClr val="0000FF"/>
                </a:solidFill>
                <a:latin typeface="Arial" panose="020B0604020202020204" pitchFamily="34" charset="0"/>
              </a:rPr>
              <a:t>PDMS</a:t>
            </a:r>
            <a:r>
              <a:rPr lang="en-US" dirty="0">
                <a:solidFill>
                  <a:srgbClr val="333333"/>
                </a:solidFill>
                <a:latin typeface="Arial" panose="020B0604020202020204" pitchFamily="34" charset="0"/>
              </a:rPr>
              <a:t> is </a:t>
            </a:r>
            <a:r>
              <a:rPr lang="en-US" b="1" dirty="0">
                <a:solidFill>
                  <a:srgbClr val="1E73BE"/>
                </a:solidFill>
                <a:latin typeface="Arial" panose="020B0604020202020204" pitchFamily="34" charset="0"/>
              </a:rPr>
              <a:t>transparent</a:t>
            </a:r>
            <a:r>
              <a:rPr lang="en-US" dirty="0">
                <a:solidFill>
                  <a:srgbClr val="333333"/>
                </a:solidFill>
                <a:latin typeface="Arial" panose="020B0604020202020204" pitchFamily="34" charset="0"/>
              </a:rPr>
              <a:t> at optical frequencies (240 </a:t>
            </a:r>
            <a:r>
              <a:rPr lang="en-US" dirty="0" err="1">
                <a:solidFill>
                  <a:srgbClr val="333333"/>
                </a:solidFill>
                <a:latin typeface="Arial" panose="020B0604020202020204" pitchFamily="34" charset="0"/>
              </a:rPr>
              <a:t>nM</a:t>
            </a:r>
            <a:r>
              <a:rPr lang="en-US" dirty="0">
                <a:solidFill>
                  <a:srgbClr val="333333"/>
                </a:solidFill>
                <a:latin typeface="Arial" panose="020B0604020202020204" pitchFamily="34" charset="0"/>
              </a:rPr>
              <a:t> – 1100 </a:t>
            </a:r>
            <a:r>
              <a:rPr lang="en-US" dirty="0" err="1">
                <a:solidFill>
                  <a:srgbClr val="333333"/>
                </a:solidFill>
                <a:latin typeface="Arial" panose="020B0604020202020204" pitchFamily="34" charset="0"/>
              </a:rPr>
              <a:t>nM</a:t>
            </a:r>
            <a:r>
              <a:rPr lang="en-US" dirty="0">
                <a:solidFill>
                  <a:srgbClr val="333333"/>
                </a:solidFill>
                <a:latin typeface="Arial" panose="020B0604020202020204" pitchFamily="34" charset="0"/>
              </a:rPr>
              <a:t>), which facilitates the observation of contents in micro-channels visually or through a microscope.</a:t>
            </a:r>
          </a:p>
          <a:p>
            <a:pPr algn="just"/>
            <a:r>
              <a:rPr lang="en-US" dirty="0">
                <a:solidFill>
                  <a:srgbClr val="333333"/>
                </a:solidFill>
                <a:latin typeface="Arial" panose="020B0604020202020204" pitchFamily="34" charset="0"/>
              </a:rPr>
              <a:t>It has a </a:t>
            </a:r>
            <a:r>
              <a:rPr lang="en-US" b="1" dirty="0">
                <a:solidFill>
                  <a:srgbClr val="1E73BE"/>
                </a:solidFill>
                <a:latin typeface="Arial" panose="020B0604020202020204" pitchFamily="34" charset="0"/>
              </a:rPr>
              <a:t>low autofluorescence</a:t>
            </a:r>
            <a:r>
              <a:rPr lang="en-US" dirty="0">
                <a:solidFill>
                  <a:srgbClr val="333333"/>
                </a:solidFill>
                <a:latin typeface="Arial" panose="020B0604020202020204" pitchFamily="34" charset="0"/>
              </a:rPr>
              <a:t> </a:t>
            </a:r>
          </a:p>
          <a:p>
            <a:pPr algn="just"/>
            <a:r>
              <a:rPr lang="en-US" dirty="0">
                <a:solidFill>
                  <a:srgbClr val="333333"/>
                </a:solidFill>
                <a:latin typeface="Arial" panose="020B0604020202020204" pitchFamily="34" charset="0"/>
              </a:rPr>
              <a:t>It is considered as </a:t>
            </a:r>
            <a:r>
              <a:rPr lang="en-US" b="1" dirty="0">
                <a:solidFill>
                  <a:srgbClr val="1E73BE"/>
                </a:solidFill>
                <a:latin typeface="Arial" panose="020B0604020202020204" pitchFamily="34" charset="0"/>
              </a:rPr>
              <a:t>bio-compatible</a:t>
            </a:r>
            <a:r>
              <a:rPr lang="en-US" dirty="0">
                <a:solidFill>
                  <a:srgbClr val="333333"/>
                </a:solidFill>
                <a:latin typeface="Arial" panose="020B0604020202020204" pitchFamily="34" charset="0"/>
              </a:rPr>
              <a:t> (with some restrictions).</a:t>
            </a:r>
          </a:p>
          <a:p>
            <a:pPr algn="just"/>
            <a:r>
              <a:rPr lang="en-US" dirty="0">
                <a:solidFill>
                  <a:srgbClr val="333333"/>
                </a:solidFill>
                <a:latin typeface="Arial" panose="020B0604020202020204" pitchFamily="34" charset="0"/>
              </a:rPr>
              <a:t>The </a:t>
            </a:r>
            <a:r>
              <a:rPr lang="en-US" b="1" dirty="0">
                <a:solidFill>
                  <a:srgbClr val="1E73BE"/>
                </a:solidFill>
                <a:latin typeface="Arial" panose="020B0604020202020204" pitchFamily="34" charset="0"/>
              </a:rPr>
              <a:t>PDMS bonds tightly to glass or another PDMS layer with a </a:t>
            </a:r>
            <a:r>
              <a:rPr lang="en-US" b="1" u="sng" dirty="0">
                <a:solidFill>
                  <a:srgbClr val="00AEEF"/>
                </a:solidFill>
                <a:latin typeface="Arial" panose="020B0604020202020204" pitchFamily="34" charset="0"/>
                <a:hlinkClick r:id="rId2" tooltip="PDMS Soft-Lithography Station"/>
              </a:rPr>
              <a:t>simple plasma treatment</a:t>
            </a:r>
            <a:r>
              <a:rPr lang="en-US" dirty="0">
                <a:solidFill>
                  <a:srgbClr val="333333"/>
                </a:solidFill>
                <a:latin typeface="Arial" panose="020B0604020202020204" pitchFamily="34" charset="0"/>
              </a:rPr>
              <a:t>. This allows the production of multilayers PDMS devices to take advantage of the technological possibilities offered by glass substrates, such as the use of metal deposition, oxide deposition or surface functionalization.</a:t>
            </a:r>
          </a:p>
          <a:p>
            <a:pPr algn="just"/>
            <a:r>
              <a:rPr lang="en-US" dirty="0">
                <a:solidFill>
                  <a:srgbClr val="333333"/>
                </a:solidFill>
                <a:latin typeface="Arial" panose="020B0604020202020204" pitchFamily="34" charset="0"/>
              </a:rPr>
              <a:t>PDMS, during cross-linking, can be </a:t>
            </a:r>
            <a:r>
              <a:rPr lang="en-US" u="sng" dirty="0">
                <a:solidFill>
                  <a:srgbClr val="00AEEF"/>
                </a:solidFill>
                <a:latin typeface="Arial" panose="020B0604020202020204" pitchFamily="34" charset="0"/>
                <a:hlinkClick r:id="rId3"/>
              </a:rPr>
              <a:t>coated with a controlled thickness</a:t>
            </a:r>
            <a:r>
              <a:rPr lang="en-US" dirty="0">
                <a:solidFill>
                  <a:srgbClr val="333333"/>
                </a:solidFill>
                <a:latin typeface="Arial" panose="020B0604020202020204" pitchFamily="34" charset="0"/>
              </a:rPr>
              <a:t> on a substrate using a simple </a:t>
            </a:r>
            <a:r>
              <a:rPr lang="en-US" dirty="0" err="1">
                <a:solidFill>
                  <a:srgbClr val="333333"/>
                </a:solidFill>
                <a:latin typeface="Arial" panose="020B0604020202020204" pitchFamily="34" charset="0"/>
              </a:rPr>
              <a:t>spincoat</a:t>
            </a:r>
            <a:r>
              <a:rPr lang="en-US" dirty="0">
                <a:solidFill>
                  <a:srgbClr val="333333"/>
                </a:solidFill>
                <a:latin typeface="Arial" panose="020B0604020202020204" pitchFamily="34" charset="0"/>
              </a:rPr>
              <a:t>. This allows the fabrication of multilayer devices and the integration of micro valves.</a:t>
            </a:r>
          </a:p>
          <a:p>
            <a:pPr algn="just"/>
            <a:r>
              <a:rPr lang="en-US" dirty="0">
                <a:solidFill>
                  <a:srgbClr val="333333"/>
                </a:solidFill>
                <a:latin typeface="Arial" panose="020B0604020202020204" pitchFamily="34" charset="0"/>
              </a:rPr>
              <a:t>It is </a:t>
            </a:r>
            <a:r>
              <a:rPr lang="en-US" b="1" dirty="0">
                <a:solidFill>
                  <a:srgbClr val="1E73BE"/>
                </a:solidFill>
                <a:latin typeface="Arial" panose="020B0604020202020204" pitchFamily="34" charset="0"/>
              </a:rPr>
              <a:t>deformable</a:t>
            </a:r>
            <a:r>
              <a:rPr lang="en-US" dirty="0">
                <a:solidFill>
                  <a:srgbClr val="333333"/>
                </a:solidFill>
                <a:latin typeface="Arial" panose="020B0604020202020204" pitchFamily="34" charset="0"/>
              </a:rPr>
              <a:t>, which allows the integration of microfluidic valves using the deformation of PDMS micro-channels, the easy connection of leak-proof fluidic connections and its use to detect very low forces like biomechanics interactions from cells.</a:t>
            </a:r>
            <a:endParaRPr lang="en-US" b="0" i="0" dirty="0">
              <a:solidFill>
                <a:srgbClr val="333333"/>
              </a:solidFill>
              <a:effectLst/>
              <a:latin typeface="Arial" panose="020B0604020202020204" pitchFamily="34" charset="0"/>
            </a:endParaRPr>
          </a:p>
        </p:txBody>
      </p:sp>
      <p:sp>
        <p:nvSpPr>
          <p:cNvPr id="6" name="CuadroTexto 5">
            <a:extLst>
              <a:ext uri="{FF2B5EF4-FFF2-40B4-BE49-F238E27FC236}">
                <a16:creationId xmlns:a16="http://schemas.microsoft.com/office/drawing/2014/main" id="{3C662D67-A77A-4BCB-B1A6-D685E2251427}"/>
              </a:ext>
            </a:extLst>
          </p:cNvPr>
          <p:cNvSpPr txBox="1"/>
          <p:nvPr/>
        </p:nvSpPr>
        <p:spPr>
          <a:xfrm>
            <a:off x="1" y="9005"/>
            <a:ext cx="9143999"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Motivos para usar PDMS en </a:t>
            </a:r>
            <a:r>
              <a:rPr lang="es-AR" sz="2800" dirty="0" err="1">
                <a:solidFill>
                  <a:srgbClr val="0000FF"/>
                </a:solidFill>
                <a:latin typeface="Arial" panose="020B0604020202020204" pitchFamily="34" charset="0"/>
                <a:cs typeface="Arial" panose="020B0604020202020204" pitchFamily="34" charset="0"/>
              </a:rPr>
              <a:t>micrfluidica</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44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20102DA-EB4D-489D-B9EE-8CF7DB728578}"/>
              </a:ext>
            </a:extLst>
          </p:cNvPr>
          <p:cNvSpPr/>
          <p:nvPr/>
        </p:nvSpPr>
        <p:spPr>
          <a:xfrm>
            <a:off x="147637" y="961341"/>
            <a:ext cx="5448300" cy="5632311"/>
          </a:xfrm>
          <a:prstGeom prst="rect">
            <a:avLst/>
          </a:prstGeom>
        </p:spPr>
        <p:txBody>
          <a:bodyPr wrap="square">
            <a:spAutoFit/>
          </a:bodyPr>
          <a:lstStyle/>
          <a:p>
            <a:pPr algn="just"/>
            <a:r>
              <a:rPr lang="en-US" dirty="0">
                <a:solidFill>
                  <a:srgbClr val="333333"/>
                </a:solidFill>
                <a:latin typeface="Arial" panose="020B0604020202020204" pitchFamily="34" charset="0"/>
              </a:rPr>
              <a:t>It is almost </a:t>
            </a:r>
            <a:r>
              <a:rPr lang="en-US" b="1" dirty="0">
                <a:solidFill>
                  <a:srgbClr val="1E73BE"/>
                </a:solidFill>
                <a:latin typeface="Arial" panose="020B0604020202020204" pitchFamily="34" charset="0"/>
              </a:rPr>
              <a:t>impossible</a:t>
            </a:r>
            <a:r>
              <a:rPr lang="en-US" dirty="0">
                <a:solidFill>
                  <a:srgbClr val="333333"/>
                </a:solidFill>
                <a:latin typeface="Arial" panose="020B0604020202020204" pitchFamily="34" charset="0"/>
              </a:rPr>
              <a:t> </a:t>
            </a:r>
            <a:r>
              <a:rPr lang="en-US" b="1" dirty="0">
                <a:solidFill>
                  <a:srgbClr val="1E73BE"/>
                </a:solidFill>
                <a:latin typeface="Arial" panose="020B0604020202020204" pitchFamily="34" charset="0"/>
              </a:rPr>
              <a:t>to perform metal and dielectric deposition on PDMS</a:t>
            </a:r>
            <a:r>
              <a:rPr lang="en-US" dirty="0">
                <a:solidFill>
                  <a:srgbClr val="333333"/>
                </a:solidFill>
                <a:latin typeface="Arial" panose="020B0604020202020204" pitchFamily="34" charset="0"/>
              </a:rPr>
              <a:t>. This severely limits the integration of electrodes and resistors. Nevertheless, this problem is minimized by the fact that PDMS easily bonds to glass slides using a plasma treatment, even if large metal areas can prevent a good bonding. Thus, the various thin metal layers or dielectric depositions can be performed on glass slides.</a:t>
            </a:r>
          </a:p>
          <a:p>
            <a:pPr algn="just"/>
            <a:r>
              <a:rPr lang="en-US" b="1" dirty="0">
                <a:solidFill>
                  <a:srgbClr val="1E73BE"/>
                </a:solidFill>
                <a:latin typeface="Arial" panose="020B0604020202020204" pitchFamily="34" charset="0"/>
              </a:rPr>
              <a:t>PDMS ages</a:t>
            </a:r>
            <a:r>
              <a:rPr lang="en-US" dirty="0">
                <a:solidFill>
                  <a:srgbClr val="333333"/>
                </a:solidFill>
                <a:latin typeface="Arial" panose="020B0604020202020204" pitchFamily="34" charset="0"/>
              </a:rPr>
              <a:t>, therefore after a few years the mechanical properties of this material can change.</a:t>
            </a:r>
          </a:p>
          <a:p>
            <a:pPr algn="just"/>
            <a:r>
              <a:rPr lang="en-US" dirty="0">
                <a:solidFill>
                  <a:srgbClr val="333333"/>
                </a:solidFill>
                <a:latin typeface="Arial" panose="020B0604020202020204" pitchFamily="34" charset="0"/>
              </a:rPr>
              <a:t>It adsorbs </a:t>
            </a:r>
            <a:r>
              <a:rPr lang="en-US" b="1" dirty="0">
                <a:solidFill>
                  <a:srgbClr val="1E73BE"/>
                </a:solidFill>
                <a:latin typeface="Arial" panose="020B0604020202020204" pitchFamily="34" charset="0"/>
              </a:rPr>
              <a:t>hydrophobic molecules and can release some molecules</a:t>
            </a:r>
            <a:r>
              <a:rPr lang="en-US" dirty="0">
                <a:solidFill>
                  <a:srgbClr val="333333"/>
                </a:solidFill>
                <a:latin typeface="Arial" panose="020B0604020202020204" pitchFamily="34" charset="0"/>
              </a:rPr>
              <a:t> from a bad cross-linking into the liquid and this can be a </a:t>
            </a:r>
            <a:r>
              <a:rPr lang="en-US" u="sng" dirty="0">
                <a:solidFill>
                  <a:srgbClr val="00AEEF"/>
                </a:solidFill>
                <a:latin typeface="Arial" panose="020B0604020202020204" pitchFamily="34" charset="0"/>
                <a:hlinkClick r:id="rId2"/>
              </a:rPr>
              <a:t>problem for some biological studies in PDMS microfluidic devices</a:t>
            </a:r>
            <a:r>
              <a:rPr lang="en-US" dirty="0">
                <a:solidFill>
                  <a:srgbClr val="333333"/>
                </a:solidFill>
                <a:latin typeface="Arial" panose="020B0604020202020204" pitchFamily="34" charset="0"/>
              </a:rPr>
              <a:t>.</a:t>
            </a:r>
          </a:p>
          <a:p>
            <a:pPr algn="just"/>
            <a:r>
              <a:rPr lang="en-US" dirty="0">
                <a:solidFill>
                  <a:srgbClr val="333333"/>
                </a:solidFill>
                <a:latin typeface="Arial" panose="020B0604020202020204" pitchFamily="34" charset="0"/>
              </a:rPr>
              <a:t>PDMS is permeable to water vapor which makes </a:t>
            </a:r>
            <a:r>
              <a:rPr lang="en-US" b="1" dirty="0">
                <a:solidFill>
                  <a:srgbClr val="1E73BE"/>
                </a:solidFill>
                <a:latin typeface="Arial" panose="020B0604020202020204" pitchFamily="34" charset="0"/>
              </a:rPr>
              <a:t>evaporation</a:t>
            </a:r>
            <a:r>
              <a:rPr lang="en-US" dirty="0">
                <a:solidFill>
                  <a:srgbClr val="333333"/>
                </a:solidFill>
                <a:latin typeface="Arial" panose="020B0604020202020204" pitchFamily="34" charset="0"/>
              </a:rPr>
              <a:t> in PDMS device hard to control.</a:t>
            </a:r>
          </a:p>
          <a:p>
            <a:pPr algn="just"/>
            <a:r>
              <a:rPr lang="en-US" dirty="0">
                <a:solidFill>
                  <a:srgbClr val="333333"/>
                </a:solidFill>
                <a:latin typeface="Arial" panose="020B0604020202020204" pitchFamily="34" charset="0"/>
              </a:rPr>
              <a:t>PDMS is </a:t>
            </a:r>
            <a:r>
              <a:rPr lang="en-US" b="1" dirty="0">
                <a:solidFill>
                  <a:srgbClr val="1E73BE"/>
                </a:solidFill>
                <a:latin typeface="Arial" panose="020B0604020202020204" pitchFamily="34" charset="0"/>
              </a:rPr>
              <a:t>sensitive to the exposure to some chemicals</a:t>
            </a:r>
            <a:r>
              <a:rPr lang="en-US" dirty="0">
                <a:solidFill>
                  <a:srgbClr val="333333"/>
                </a:solidFill>
                <a:latin typeface="Arial" panose="020B0604020202020204" pitchFamily="34" charset="0"/>
              </a:rPr>
              <a:t> (see below).</a:t>
            </a:r>
            <a:endParaRPr lang="en-US" b="0" i="0" dirty="0">
              <a:solidFill>
                <a:srgbClr val="333333"/>
              </a:solidFill>
              <a:effectLst/>
              <a:latin typeface="Arial" panose="020B0604020202020204" pitchFamily="34" charset="0"/>
            </a:endParaRPr>
          </a:p>
        </p:txBody>
      </p:sp>
      <p:pic>
        <p:nvPicPr>
          <p:cNvPr id="6" name="Imagen 5">
            <a:extLst>
              <a:ext uri="{FF2B5EF4-FFF2-40B4-BE49-F238E27FC236}">
                <a16:creationId xmlns:a16="http://schemas.microsoft.com/office/drawing/2014/main" id="{7E017083-B04E-40D6-AF47-1345E6F9C945}"/>
              </a:ext>
            </a:extLst>
          </p:cNvPr>
          <p:cNvPicPr>
            <a:picLocks noChangeAspect="1"/>
          </p:cNvPicPr>
          <p:nvPr/>
        </p:nvPicPr>
        <p:blipFill>
          <a:blip r:embed="rId3"/>
          <a:stretch>
            <a:fillRect/>
          </a:stretch>
        </p:blipFill>
        <p:spPr>
          <a:xfrm>
            <a:off x="5572125" y="2095475"/>
            <a:ext cx="3571875" cy="2686050"/>
          </a:xfrm>
          <a:prstGeom prst="rect">
            <a:avLst/>
          </a:prstGeom>
        </p:spPr>
      </p:pic>
      <p:sp>
        <p:nvSpPr>
          <p:cNvPr id="7" name="Rectángulo 6">
            <a:extLst>
              <a:ext uri="{FF2B5EF4-FFF2-40B4-BE49-F238E27FC236}">
                <a16:creationId xmlns:a16="http://schemas.microsoft.com/office/drawing/2014/main" id="{2225B112-4A1C-4B9D-BC33-D1F91B2ABD4B}"/>
              </a:ext>
            </a:extLst>
          </p:cNvPr>
          <p:cNvSpPr/>
          <p:nvPr/>
        </p:nvSpPr>
        <p:spPr>
          <a:xfrm>
            <a:off x="5595937" y="4848200"/>
            <a:ext cx="3524250" cy="923330"/>
          </a:xfrm>
          <a:prstGeom prst="rect">
            <a:avLst/>
          </a:prstGeom>
        </p:spPr>
        <p:txBody>
          <a:bodyPr wrap="square">
            <a:spAutoFit/>
          </a:bodyPr>
          <a:lstStyle/>
          <a:p>
            <a:pPr algn="ctr"/>
            <a:r>
              <a:rPr lang="en-US" dirty="0">
                <a:solidFill>
                  <a:srgbClr val="333333"/>
                </a:solidFill>
                <a:latin typeface="Arial" panose="020B0604020202020204" pitchFamily="34" charset="0"/>
              </a:rPr>
              <a:t>Electrodes deposited on glass to be integrated in the PDMS microfluidic chip</a:t>
            </a:r>
            <a:endParaRPr lang="es-AR" dirty="0"/>
          </a:p>
        </p:txBody>
      </p:sp>
      <p:sp>
        <p:nvSpPr>
          <p:cNvPr id="8" name="CuadroTexto 7">
            <a:extLst>
              <a:ext uri="{FF2B5EF4-FFF2-40B4-BE49-F238E27FC236}">
                <a16:creationId xmlns:a16="http://schemas.microsoft.com/office/drawing/2014/main" id="{80B10714-C35C-4880-87BF-DB842FDFC6C0}"/>
              </a:ext>
            </a:extLst>
          </p:cNvPr>
          <p:cNvSpPr txBox="1"/>
          <p:nvPr/>
        </p:nvSpPr>
        <p:spPr>
          <a:xfrm>
            <a:off x="1" y="0"/>
            <a:ext cx="9143999"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Algunas desventajas del PDMS en </a:t>
            </a:r>
            <a:r>
              <a:rPr lang="es-AR" sz="2800" dirty="0" err="1">
                <a:solidFill>
                  <a:srgbClr val="0000FF"/>
                </a:solidFill>
                <a:latin typeface="Arial" panose="020B0604020202020204" pitchFamily="34" charset="0"/>
                <a:cs typeface="Arial" panose="020B0604020202020204" pitchFamily="34" charset="0"/>
              </a:rPr>
              <a:t>microfluidica</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2401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A5ACB9E-5B4B-4C02-83F4-518486FE134B}"/>
              </a:ext>
            </a:extLst>
          </p:cNvPr>
          <p:cNvSpPr/>
          <p:nvPr/>
        </p:nvSpPr>
        <p:spPr>
          <a:xfrm>
            <a:off x="142875" y="3564791"/>
            <a:ext cx="8858250" cy="3293209"/>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PDMS is elastomeric. It has tunable Young’s modulus, typically around 750 kPa</a:t>
            </a:r>
            <a:r>
              <a:rPr lang="en-US" dirty="0">
                <a:latin typeface="Arial" panose="020B0604020202020204" pitchFamily="34" charset="0"/>
                <a:cs typeface="Arial" panose="020B0604020202020204" pitchFamily="34" charset="0"/>
              </a:rPr>
              <a:t>. It deforms easily, conforms to surfaces, and releases from features of a mold—including undercut features—without damaging them or itself. Microfluidic channels and other features on the micron scale can therefore be reproduced with high fidelity in PDMS by </a:t>
            </a:r>
            <a:r>
              <a:rPr lang="en-US" sz="2800" b="1" dirty="0">
                <a:solidFill>
                  <a:srgbClr val="0000FF"/>
                </a:solidFill>
                <a:highlight>
                  <a:srgbClr val="FFFF00"/>
                </a:highlight>
                <a:latin typeface="Arial" panose="020B0604020202020204" pitchFamily="34" charset="0"/>
                <a:cs typeface="Arial" panose="020B0604020202020204" pitchFamily="34" charset="0"/>
              </a:rPr>
              <a:t>replica molding</a:t>
            </a:r>
            <a:r>
              <a:rPr lang="en-US" dirty="0">
                <a:latin typeface="Arial" panose="020B0604020202020204" pitchFamily="34" charset="0"/>
                <a:cs typeface="Arial" panose="020B0604020202020204" pitchFamily="34" charset="0"/>
              </a:rPr>
              <a:t>. Using composite stamps composed of two layers—a stiff layer supported by a flexible layer of PDMS, replication of features below 1 nm has been demonstrated. Because PDMS is elastomeric, it is possible to form optical components whose dimensions can be tuned mechanically. Stretching or compressing a surface-relief grating or Fresnel lens made of PDMS, for example, changes the periodicity of the grooves on the grating or the lens, and the respective diffraction pattern generated or the focal properties of </a:t>
            </a:r>
            <a:r>
              <a:rPr lang="es-AR" dirty="0" err="1">
                <a:latin typeface="Arial" panose="020B0604020202020204" pitchFamily="34" charset="0"/>
                <a:cs typeface="Arial" panose="020B0604020202020204" pitchFamily="34" charset="0"/>
              </a:rPr>
              <a:t>the</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lens</a:t>
            </a:r>
            <a:r>
              <a:rPr lang="es-AR" dirty="0">
                <a:latin typeface="Arial" panose="020B0604020202020204" pitchFamily="34" charset="0"/>
                <a:cs typeface="Arial" panose="020B0604020202020204" pitchFamily="34" charset="0"/>
              </a:rPr>
              <a:t>.</a:t>
            </a:r>
          </a:p>
        </p:txBody>
      </p:sp>
      <p:sp>
        <p:nvSpPr>
          <p:cNvPr id="6" name="CuadroTexto 5">
            <a:extLst>
              <a:ext uri="{FF2B5EF4-FFF2-40B4-BE49-F238E27FC236}">
                <a16:creationId xmlns:a16="http://schemas.microsoft.com/office/drawing/2014/main" id="{40BC8B84-ABB1-4238-BA79-E5B800960EB0}"/>
              </a:ext>
            </a:extLst>
          </p:cNvPr>
          <p:cNvSpPr txBox="1"/>
          <p:nvPr/>
        </p:nvSpPr>
        <p:spPr>
          <a:xfrm>
            <a:off x="0" y="0"/>
            <a:ext cx="9144000" cy="523220"/>
          </a:xfrm>
          <a:prstGeom prst="rect">
            <a:avLst/>
          </a:prstGeom>
          <a:solidFill>
            <a:schemeClr val="bg1">
              <a:lumMod val="85000"/>
            </a:schemeClr>
          </a:solidFill>
        </p:spPr>
        <p:txBody>
          <a:bodyPr wrap="square" rtlCol="0">
            <a:spAutoFit/>
          </a:bodyPr>
          <a:lstStyle/>
          <a:p>
            <a:pPr algn="ctr"/>
            <a:r>
              <a:rPr lang="es-AR" sz="2800" dirty="0">
                <a:latin typeface="Arial" panose="020B0604020202020204" pitchFamily="34" charset="0"/>
                <a:cs typeface="Arial" panose="020B0604020202020204" pitchFamily="34" charset="0"/>
              </a:rPr>
              <a:t> </a:t>
            </a:r>
            <a:r>
              <a:rPr lang="es-AR" sz="2800" dirty="0">
                <a:solidFill>
                  <a:srgbClr val="0000FF"/>
                </a:solidFill>
                <a:latin typeface="Arial" panose="020B0604020202020204" pitchFamily="34" charset="0"/>
                <a:cs typeface="Arial" panose="020B0604020202020204" pitchFamily="34" charset="0"/>
              </a:rPr>
              <a:t>propiedades mecánicas PDMS </a:t>
            </a:r>
          </a:p>
        </p:txBody>
      </p:sp>
      <p:pic>
        <p:nvPicPr>
          <p:cNvPr id="1026" name="Picture 2" descr="PmdsStructure.png">
            <a:extLst>
              <a:ext uri="{FF2B5EF4-FFF2-40B4-BE49-F238E27FC236}">
                <a16:creationId xmlns:a16="http://schemas.microsoft.com/office/drawing/2014/main" id="{452455D8-F959-4CA5-9C12-A15E8FA3C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174" y="723457"/>
            <a:ext cx="7416964" cy="322587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02DF8CE9-B8B0-47AC-8FF9-9758C386FE6A}"/>
              </a:ext>
            </a:extLst>
          </p:cNvPr>
          <p:cNvSpPr txBox="1"/>
          <p:nvPr/>
        </p:nvSpPr>
        <p:spPr>
          <a:xfrm>
            <a:off x="2847109" y="3059668"/>
            <a:ext cx="3449782" cy="369332"/>
          </a:xfrm>
          <a:prstGeom prst="rect">
            <a:avLst/>
          </a:prstGeom>
          <a:noFill/>
        </p:spPr>
        <p:txBody>
          <a:bodyPr wrap="square" rtlCol="0">
            <a:spAutoFit/>
          </a:bodyPr>
          <a:lstStyle/>
          <a:p>
            <a:pPr algn="ctr"/>
            <a:r>
              <a:rPr lang="es-AR" dirty="0" err="1">
                <a:solidFill>
                  <a:srgbClr val="0000FF"/>
                </a:solidFill>
                <a:latin typeface="Arial" panose="020B0604020202020204" pitchFamily="34" charset="0"/>
                <a:cs typeface="Arial" panose="020B0604020202020204" pitchFamily="34" charset="0"/>
              </a:rPr>
              <a:t>Elastomero</a:t>
            </a:r>
            <a:r>
              <a:rPr lang="es-AR" dirty="0">
                <a:solidFill>
                  <a:srgbClr val="0000FF"/>
                </a:solidFill>
                <a:latin typeface="Arial" panose="020B0604020202020204" pitchFamily="34" charset="0"/>
                <a:cs typeface="Arial" panose="020B0604020202020204" pitchFamily="34" charset="0"/>
              </a:rPr>
              <a:t>: polímero elástico</a:t>
            </a:r>
          </a:p>
        </p:txBody>
      </p:sp>
    </p:spTree>
    <p:extLst>
      <p:ext uri="{BB962C8B-B14F-4D97-AF65-F5344CB8AC3E}">
        <p14:creationId xmlns:p14="http://schemas.microsoft.com/office/powerpoint/2010/main" val="1880543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9E9AAA-C399-49A6-BD58-7F53E3CCC9E3}"/>
              </a:ext>
            </a:extLst>
          </p:cNvPr>
          <p:cNvSpPr txBox="1"/>
          <p:nvPr/>
        </p:nvSpPr>
        <p:spPr>
          <a:xfrm>
            <a:off x="0" y="0"/>
            <a:ext cx="9144000" cy="523220"/>
          </a:xfrm>
          <a:prstGeom prst="rect">
            <a:avLst/>
          </a:prstGeom>
          <a:solidFill>
            <a:schemeClr val="bg1">
              <a:lumMod val="85000"/>
            </a:schemeClr>
          </a:solidFill>
        </p:spPr>
        <p:txBody>
          <a:bodyPr wrap="square" rtlCol="0">
            <a:spAutoFit/>
          </a:bodyPr>
          <a:lstStyle/>
          <a:p>
            <a:pPr algn="ctr"/>
            <a:r>
              <a:rPr lang="es-AR" sz="2800" dirty="0">
                <a:latin typeface="Arial" panose="020B0604020202020204" pitchFamily="34" charset="0"/>
                <a:cs typeface="Arial" panose="020B0604020202020204" pitchFamily="34" charset="0"/>
              </a:rPr>
              <a:t> </a:t>
            </a:r>
            <a:r>
              <a:rPr lang="es-AR" sz="2800" dirty="0">
                <a:solidFill>
                  <a:srgbClr val="0000FF"/>
                </a:solidFill>
                <a:latin typeface="Arial" panose="020B0604020202020204" pitchFamily="34" charset="0"/>
                <a:cs typeface="Arial" panose="020B0604020202020204" pitchFamily="34" charset="0"/>
              </a:rPr>
              <a:t>química superficial PDMS</a:t>
            </a:r>
          </a:p>
        </p:txBody>
      </p:sp>
      <p:sp>
        <p:nvSpPr>
          <p:cNvPr id="5" name="Rectángulo 4"/>
          <p:cNvSpPr/>
          <p:nvPr/>
        </p:nvSpPr>
        <p:spPr>
          <a:xfrm>
            <a:off x="43617" y="787831"/>
            <a:ext cx="8506048" cy="6186309"/>
          </a:xfrm>
          <a:prstGeom prst="rect">
            <a:avLst/>
          </a:prstGeom>
        </p:spPr>
        <p:txBody>
          <a:bodyPr wrap="square">
            <a:spAutoFit/>
          </a:bodyPr>
          <a:lstStyle/>
          <a:p>
            <a:pPr algn="just"/>
            <a:r>
              <a:rPr lang="en-US" b="1" dirty="0">
                <a:highlight>
                  <a:srgbClr val="FFFF00"/>
                </a:highlight>
                <a:latin typeface="Arial" panose="020B0604020202020204" pitchFamily="34" charset="0"/>
                <a:cs typeface="Arial" panose="020B0604020202020204" pitchFamily="34" charset="0"/>
              </a:rPr>
              <a:t>The surface of PDMS is hydrophobic as it contains repeating units of –O-Si(CH3)2−groups</a:t>
            </a:r>
            <a:r>
              <a:rPr lang="en-US" dirty="0">
                <a:highlight>
                  <a:srgbClr val="FFFF00"/>
                </a:highlight>
                <a:latin typeface="Arial" panose="020B0604020202020204" pitchFamily="34" charset="0"/>
                <a:cs typeface="Arial" panose="020B0604020202020204" pitchFamily="34" charset="0"/>
              </a:rPr>
              <a:t>. By exposing it to oxygen or air plasma, this surface can be made hydrophilic.</a:t>
            </a:r>
            <a:r>
              <a:rPr lang="en-US" dirty="0">
                <a:latin typeface="Arial" panose="020B0604020202020204" pitchFamily="34" charset="0"/>
                <a:cs typeface="Arial" panose="020B0604020202020204" pitchFamily="34" charset="0"/>
              </a:rPr>
              <a:t> Exposure to plasma introduces silanol (Si–OH) groups, and destroys methyl groups (Si–CH3). Plasma oxidized PDMS can be wetted by aqueous, polar solvents, and eutectic gallium-indium, a liquid metal alloy. On standing, a hydrophilic, oxidized PDMS surface becomes hydrophobic, as the surface reconstructs and as non-crosslinked components of the prepolymer bloom to the surface. </a:t>
            </a:r>
            <a:r>
              <a:rPr lang="en-US" dirty="0">
                <a:solidFill>
                  <a:srgbClr val="0000FF"/>
                </a:solidFill>
                <a:latin typeface="Arial" panose="020B0604020202020204" pitchFamily="34" charset="0"/>
                <a:cs typeface="Arial" panose="020B0604020202020204" pitchFamily="34" charset="0"/>
              </a:rPr>
              <a:t>It is possible to keep PDMS that has been plasma treated hydrophilic indefinitely by keeping the surfaces in contact with water or polar organic solvents.</a:t>
            </a:r>
          </a:p>
          <a:p>
            <a:pPr algn="just"/>
            <a:r>
              <a:rPr lang="en-US" dirty="0">
                <a:solidFill>
                  <a:srgbClr val="0000FF"/>
                </a:solidFill>
                <a:latin typeface="Arial" panose="020B0604020202020204" pitchFamily="34" charset="0"/>
                <a:cs typeface="Arial" panose="020B0604020202020204" pitchFamily="34" charset="0"/>
              </a:rPr>
              <a:t>The silanol groups on the surface of PDMS allow it to react with a wide range of </a:t>
            </a:r>
            <a:r>
              <a:rPr lang="en-US" dirty="0" err="1">
                <a:solidFill>
                  <a:srgbClr val="0000FF"/>
                </a:solidFill>
                <a:latin typeface="Arial" panose="020B0604020202020204" pitchFamily="34" charset="0"/>
                <a:cs typeface="Arial" panose="020B0604020202020204" pitchFamily="34" charset="0"/>
              </a:rPr>
              <a:t>silanes</a:t>
            </a:r>
            <a:r>
              <a:rPr lang="en-US" dirty="0">
                <a:solidFill>
                  <a:srgbClr val="0000FF"/>
                </a:solidFill>
                <a:latin typeface="Arial" panose="020B0604020202020204" pitchFamily="34" charset="0"/>
                <a:cs typeface="Arial" panose="020B0604020202020204" pitchFamily="34" charset="0"/>
              </a:rPr>
              <a:t> (Si–R) that are terminated with important functional groups (i.e., R = NH2, COOH, SH).</a:t>
            </a:r>
            <a:r>
              <a:rPr lang="en-US" dirty="0">
                <a:latin typeface="Arial" panose="020B0604020202020204" pitchFamily="34" charset="0"/>
                <a:cs typeface="Arial" panose="020B0604020202020204" pitchFamily="34" charset="0"/>
              </a:rPr>
              <a:t> By using different functional groups, it is possible to adjust the surface of PDMS to be hydrophilic or hydrophobic, or to introduce other reactive groups. Grafting a </a:t>
            </a:r>
            <a:r>
              <a:rPr lang="es-AR" dirty="0" err="1">
                <a:highlight>
                  <a:srgbClr val="FFFF00"/>
                </a:highlight>
                <a:latin typeface="Arial" panose="020B0604020202020204" pitchFamily="34" charset="0"/>
                <a:cs typeface="Arial" panose="020B0604020202020204" pitchFamily="34" charset="0"/>
              </a:rPr>
              <a:t>poly</a:t>
            </a:r>
            <a:r>
              <a:rPr lang="es-AR" dirty="0">
                <a:highlight>
                  <a:srgbClr val="FFFF00"/>
                </a:highlight>
                <a:latin typeface="Arial" panose="020B0604020202020204" pitchFamily="34" charset="0"/>
                <a:cs typeface="Arial" panose="020B0604020202020204" pitchFamily="34" charset="0"/>
              </a:rPr>
              <a:t>(</a:t>
            </a:r>
            <a:r>
              <a:rPr lang="es-AR" dirty="0" err="1">
                <a:highlight>
                  <a:srgbClr val="FFFF00"/>
                </a:highlight>
                <a:latin typeface="Arial" panose="020B0604020202020204" pitchFamily="34" charset="0"/>
                <a:cs typeface="Arial" panose="020B0604020202020204" pitchFamily="34" charset="0"/>
              </a:rPr>
              <a:t>ethylene</a:t>
            </a:r>
            <a:r>
              <a:rPr lang="es-AR" dirty="0">
                <a:highlight>
                  <a:srgbClr val="FFFF00"/>
                </a:highlight>
                <a:latin typeface="Arial" panose="020B0604020202020204" pitchFamily="34" charset="0"/>
                <a:cs typeface="Arial" panose="020B0604020202020204" pitchFamily="34" charset="0"/>
              </a:rPr>
              <a:t> </a:t>
            </a:r>
            <a:r>
              <a:rPr lang="es-AR" dirty="0" err="1">
                <a:highlight>
                  <a:srgbClr val="FFFF00"/>
                </a:highlight>
                <a:latin typeface="Arial" panose="020B0604020202020204" pitchFamily="34" charset="0"/>
                <a:cs typeface="Arial" panose="020B0604020202020204" pitchFamily="34" charset="0"/>
              </a:rPr>
              <a:t>glycol</a:t>
            </a:r>
            <a:r>
              <a:rPr lang="es-AR" dirty="0">
                <a:highlight>
                  <a:srgbClr val="FFFF00"/>
                </a:highlight>
                <a:latin typeface="Arial" panose="020B0604020202020204" pitchFamily="34" charset="0"/>
                <a:cs typeface="Arial" panose="020B0604020202020204" pitchFamily="34" charset="0"/>
              </a:rPr>
              <a:t>)di-(</a:t>
            </a:r>
            <a:r>
              <a:rPr lang="es-AR" dirty="0" err="1">
                <a:highlight>
                  <a:srgbClr val="FFFF00"/>
                </a:highlight>
                <a:latin typeface="Arial" panose="020B0604020202020204" pitchFamily="34" charset="0"/>
                <a:cs typeface="Arial" panose="020B0604020202020204" pitchFamily="34" charset="0"/>
              </a:rPr>
              <a:t>triethoxy</a:t>
            </a:r>
            <a:r>
              <a:rPr lang="es-AR" dirty="0">
                <a:highlight>
                  <a:srgbClr val="FFFF00"/>
                </a:highlight>
                <a:latin typeface="Arial" panose="020B0604020202020204" pitchFamily="34" charset="0"/>
                <a:cs typeface="Arial" panose="020B0604020202020204" pitchFamily="34" charset="0"/>
              </a:rPr>
              <a:t>)</a:t>
            </a:r>
            <a:r>
              <a:rPr lang="es-AR" dirty="0" err="1">
                <a:highlight>
                  <a:srgbClr val="FFFF00"/>
                </a:highlight>
                <a:latin typeface="Arial" panose="020B0604020202020204" pitchFamily="34" charset="0"/>
                <a:cs typeface="Arial" panose="020B0604020202020204" pitchFamily="34" charset="0"/>
              </a:rPr>
              <a:t>silane</a:t>
            </a:r>
            <a:r>
              <a:rPr lang="es-AR" dirty="0">
                <a:highlight>
                  <a:srgbClr val="FFFF00"/>
                </a:highlight>
                <a:latin typeface="Arial" panose="020B0604020202020204" pitchFamily="34" charset="0"/>
                <a:cs typeface="Arial" panose="020B0604020202020204" pitchFamily="34" charset="0"/>
              </a:rPr>
              <a:t> onto </a:t>
            </a:r>
            <a:r>
              <a:rPr lang="es-AR" dirty="0" err="1">
                <a:highlight>
                  <a:srgbClr val="FFFF00"/>
                </a:highlight>
                <a:latin typeface="Arial" panose="020B0604020202020204" pitchFamily="34" charset="0"/>
                <a:cs typeface="Arial" panose="020B0604020202020204" pitchFamily="34" charset="0"/>
              </a:rPr>
              <a:t>an</a:t>
            </a:r>
            <a:r>
              <a:rPr lang="es-AR" dirty="0">
                <a:highlight>
                  <a:srgbClr val="FFFF00"/>
                </a:highlight>
                <a:latin typeface="Arial" panose="020B0604020202020204" pitchFamily="34" charset="0"/>
                <a:cs typeface="Arial" panose="020B0604020202020204" pitchFamily="34" charset="0"/>
              </a:rPr>
              <a:t> </a:t>
            </a:r>
            <a:r>
              <a:rPr lang="es-AR" dirty="0" err="1">
                <a:highlight>
                  <a:srgbClr val="FFFF00"/>
                </a:highlight>
                <a:latin typeface="Arial" panose="020B0604020202020204" pitchFamily="34" charset="0"/>
                <a:cs typeface="Arial" panose="020B0604020202020204" pitchFamily="34" charset="0"/>
              </a:rPr>
              <a:t>oxidized</a:t>
            </a:r>
            <a:r>
              <a:rPr lang="es-AR" dirty="0">
                <a:highlight>
                  <a:srgbClr val="FFFF00"/>
                </a:highlight>
                <a:latin typeface="Arial" panose="020B0604020202020204" pitchFamily="34" charset="0"/>
                <a:cs typeface="Arial" panose="020B0604020202020204" pitchFamily="34" charset="0"/>
              </a:rPr>
              <a:t> PDMS </a:t>
            </a:r>
            <a:r>
              <a:rPr lang="es-AR" dirty="0" err="1">
                <a:highlight>
                  <a:srgbClr val="FFFF00"/>
                </a:highlight>
                <a:latin typeface="Arial" panose="020B0604020202020204" pitchFamily="34" charset="0"/>
                <a:cs typeface="Arial" panose="020B0604020202020204" pitchFamily="34" charset="0"/>
              </a:rPr>
              <a:t>surface</a:t>
            </a:r>
            <a:r>
              <a:rPr lang="es-AR" dirty="0">
                <a:highlight>
                  <a:srgbClr val="FFFF00"/>
                </a:highlight>
                <a:latin typeface="Arial" panose="020B0604020202020204" pitchFamily="34" charset="0"/>
                <a:cs typeface="Arial" panose="020B0604020202020204" pitchFamily="34" charset="0"/>
              </a:rPr>
              <a:t> </a:t>
            </a:r>
            <a:r>
              <a:rPr lang="en-US" dirty="0">
                <a:highlight>
                  <a:srgbClr val="FFFF00"/>
                </a:highlight>
                <a:latin typeface="Arial" panose="020B0604020202020204" pitchFamily="34" charset="0"/>
                <a:cs typeface="Arial" panose="020B0604020202020204" pitchFamily="34" charset="0"/>
              </a:rPr>
              <a:t>makes the surface hydrophilic permanently, and reduces nonspecific</a:t>
            </a:r>
          </a:p>
          <a:p>
            <a:pPr algn="just"/>
            <a:r>
              <a:rPr lang="en-US" dirty="0">
                <a:highlight>
                  <a:srgbClr val="FFFF00"/>
                </a:highlight>
                <a:latin typeface="Arial" panose="020B0604020202020204" pitchFamily="34" charset="0"/>
                <a:cs typeface="Arial" panose="020B0604020202020204" pitchFamily="34" charset="0"/>
              </a:rPr>
              <a:t>adsorption of proteins</a:t>
            </a:r>
            <a:r>
              <a:rPr lang="en-US" dirty="0">
                <a:latin typeface="Arial" panose="020B0604020202020204" pitchFamily="34" charset="0"/>
                <a:cs typeface="Arial" panose="020B0604020202020204" pitchFamily="34" charset="0"/>
              </a:rPr>
              <a:t>. </a:t>
            </a:r>
            <a:r>
              <a:rPr lang="en-US" u="sng" dirty="0" err="1">
                <a:solidFill>
                  <a:srgbClr val="0000FF"/>
                </a:solidFill>
                <a:latin typeface="Arial" panose="020B0604020202020204" pitchFamily="34" charset="0"/>
                <a:cs typeface="Arial" panose="020B0604020202020204" pitchFamily="34" charset="0"/>
              </a:rPr>
              <a:t>Silanizing</a:t>
            </a:r>
            <a:r>
              <a:rPr lang="en-US" u="sng" dirty="0">
                <a:solidFill>
                  <a:srgbClr val="0000FF"/>
                </a:solidFill>
                <a:latin typeface="Arial" panose="020B0604020202020204" pitchFamily="34" charset="0"/>
                <a:cs typeface="Arial" panose="020B0604020202020204" pitchFamily="34" charset="0"/>
              </a:rPr>
              <a:t> oxidized PDMS with an </a:t>
            </a:r>
            <a:r>
              <a:rPr lang="es-AR" u="sng" dirty="0">
                <a:solidFill>
                  <a:srgbClr val="0000FF"/>
                </a:solidFill>
                <a:latin typeface="Arial" panose="020B0604020202020204" pitchFamily="34" charset="0"/>
                <a:cs typeface="Arial" panose="020B0604020202020204" pitchFamily="34" charset="0"/>
              </a:rPr>
              <a:t>amino-</a:t>
            </a:r>
            <a:r>
              <a:rPr lang="es-AR" u="sng" dirty="0" err="1">
                <a:solidFill>
                  <a:srgbClr val="0000FF"/>
                </a:solidFill>
                <a:latin typeface="Arial" panose="020B0604020202020204" pitchFamily="34" charset="0"/>
                <a:cs typeface="Arial" panose="020B0604020202020204" pitchFamily="34" charset="0"/>
              </a:rPr>
              <a:t>terminated</a:t>
            </a:r>
            <a:r>
              <a:rPr lang="es-AR" u="sng" dirty="0">
                <a:solidFill>
                  <a:srgbClr val="0000FF"/>
                </a:solidFill>
                <a:latin typeface="Arial" panose="020B0604020202020204" pitchFamily="34" charset="0"/>
                <a:cs typeface="Arial" panose="020B0604020202020204" pitchFamily="34" charset="0"/>
              </a:rPr>
              <a:t> </a:t>
            </a:r>
            <a:r>
              <a:rPr lang="es-AR" u="sng" dirty="0" err="1">
                <a:solidFill>
                  <a:srgbClr val="0000FF"/>
                </a:solidFill>
                <a:latin typeface="Arial" panose="020B0604020202020204" pitchFamily="34" charset="0"/>
                <a:cs typeface="Arial" panose="020B0604020202020204" pitchFamily="34" charset="0"/>
              </a:rPr>
              <a:t>silane</a:t>
            </a:r>
            <a:r>
              <a:rPr lang="es-AR" u="sng" dirty="0">
                <a:solidFill>
                  <a:srgbClr val="0000FF"/>
                </a:solidFill>
                <a:latin typeface="Arial" panose="020B0604020202020204" pitchFamily="34" charset="0"/>
                <a:cs typeface="Arial" panose="020B0604020202020204" pitchFamily="34" charset="0"/>
              </a:rPr>
              <a:t> (</a:t>
            </a:r>
            <a:r>
              <a:rPr lang="es-AR" u="sng" dirty="0" err="1">
                <a:solidFill>
                  <a:srgbClr val="0000FF"/>
                </a:solidFill>
                <a:latin typeface="Arial" panose="020B0604020202020204" pitchFamily="34" charset="0"/>
                <a:cs typeface="Arial" panose="020B0604020202020204" pitchFamily="34" charset="0"/>
              </a:rPr>
              <a:t>aminopropyltriethoxysilate</a:t>
            </a:r>
            <a:r>
              <a:rPr lang="es-AR" u="sng" dirty="0">
                <a:solidFill>
                  <a:srgbClr val="0000FF"/>
                </a:solidFill>
                <a:latin typeface="Arial" panose="020B0604020202020204" pitchFamily="34" charset="0"/>
                <a:cs typeface="Arial" panose="020B0604020202020204" pitchFamily="34" charset="0"/>
              </a:rPr>
              <a:t>) </a:t>
            </a:r>
            <a:r>
              <a:rPr lang="es-AR" u="sng" dirty="0" err="1">
                <a:solidFill>
                  <a:srgbClr val="0000FF"/>
                </a:solidFill>
                <a:latin typeface="Arial" panose="020B0604020202020204" pitchFamily="34" charset="0"/>
                <a:cs typeface="Arial" panose="020B0604020202020204" pitchFamily="34" charset="0"/>
              </a:rPr>
              <a:t>provides</a:t>
            </a:r>
            <a:r>
              <a:rPr lang="es-AR" u="sng" dirty="0">
                <a:solidFill>
                  <a:srgbClr val="0000FF"/>
                </a:solidFill>
                <a:latin typeface="Arial" panose="020B0604020202020204" pitchFamily="34" charset="0"/>
                <a:cs typeface="Arial" panose="020B0604020202020204" pitchFamily="34" charset="0"/>
              </a:rPr>
              <a:t> a reactive </a:t>
            </a:r>
            <a:r>
              <a:rPr lang="en-US" u="sng" dirty="0">
                <a:solidFill>
                  <a:srgbClr val="0000FF"/>
                </a:solidFill>
                <a:latin typeface="Arial" panose="020B0604020202020204" pitchFamily="34" charset="0"/>
                <a:cs typeface="Arial" panose="020B0604020202020204" pitchFamily="34" charset="0"/>
              </a:rPr>
              <a:t>surface for a bifunctional cross-linker for protein attachment.</a:t>
            </a:r>
          </a:p>
          <a:p>
            <a:pPr algn="just"/>
            <a:r>
              <a:rPr lang="en-US" dirty="0">
                <a:latin typeface="Arial" panose="020B0604020202020204" pitchFamily="34" charset="0"/>
                <a:cs typeface="Arial" panose="020B0604020202020204" pitchFamily="34" charset="0"/>
              </a:rPr>
              <a:t>These modified polar surfaces can, however, become hydrophobic again through blooming of mobile, nonpolar siloxanes. Application of a sol-gel coating may be more protective, but has not been extensively </a:t>
            </a:r>
            <a:r>
              <a:rPr lang="es-AR" dirty="0" err="1">
                <a:latin typeface="Arial" panose="020B0604020202020204" pitchFamily="34" charset="0"/>
                <a:cs typeface="Arial" panose="020B0604020202020204" pitchFamily="34" charset="0"/>
              </a:rPr>
              <a:t>developed</a:t>
            </a:r>
            <a:r>
              <a:rPr lang="es-AR"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626253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CEE4E7C-7C31-4185-9FE7-85D787952FAB}"/>
              </a:ext>
            </a:extLst>
          </p:cNvPr>
          <p:cNvSpPr/>
          <p:nvPr/>
        </p:nvSpPr>
        <p:spPr>
          <a:xfrm>
            <a:off x="160193" y="523220"/>
            <a:ext cx="8448675" cy="6463308"/>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It is simpler to seal channels made in PDMS than channels that are made in glass, silicon, or thermoplastics, as high temperatures, pressures, and voltages are not required. </a:t>
            </a:r>
          </a:p>
          <a:p>
            <a:pPr algn="just"/>
            <a:r>
              <a:rPr lang="en-US" dirty="0">
                <a:latin typeface="Arial" panose="020B0604020202020204" pitchFamily="34" charset="0"/>
                <a:cs typeface="Arial" panose="020B0604020202020204" pitchFamily="34" charset="0"/>
              </a:rPr>
              <a:t>For example, sealing glass to glass or silicon to silicon requires high temperatures (~600oC for glass; &gt;800°C for silicon) and/or voltages (500–1500 V for anodic bonding of glass). </a:t>
            </a:r>
            <a:r>
              <a:rPr lang="en-US" dirty="0">
                <a:highlight>
                  <a:srgbClr val="FFFF00"/>
                </a:highlight>
                <a:latin typeface="Arial" panose="020B0604020202020204" pitchFamily="34" charset="0"/>
                <a:cs typeface="Arial" panose="020B0604020202020204" pitchFamily="34" charset="0"/>
              </a:rPr>
              <a:t>Sealing of channels in PDMS can be performed in ambient laboratory conditions. By exposing the surface of PDMS and the surface of the substrate to an air- or oxygen-based </a:t>
            </a:r>
            <a:r>
              <a:rPr lang="en-US" b="1" dirty="0">
                <a:highlight>
                  <a:srgbClr val="FFFF00"/>
                </a:highlight>
                <a:latin typeface="Arial" panose="020B0604020202020204" pitchFamily="34" charset="0"/>
                <a:cs typeface="Arial" panose="020B0604020202020204" pitchFamily="34" charset="0"/>
              </a:rPr>
              <a:t>plasma</a:t>
            </a:r>
            <a:r>
              <a:rPr lang="en-US" dirty="0">
                <a:highlight>
                  <a:srgbClr val="FFFF00"/>
                </a:highlight>
                <a:latin typeface="Arial" panose="020B0604020202020204" pitchFamily="34" charset="0"/>
                <a:cs typeface="Arial" panose="020B0604020202020204" pitchFamily="34" charset="0"/>
              </a:rPr>
              <a:t>, PDMS channels can be sealed irreversibly to PDMS, glass, silicon, polystyrene, </a:t>
            </a:r>
            <a:r>
              <a:rPr lang="es-AR" dirty="0" err="1">
                <a:highlight>
                  <a:srgbClr val="FFFF00"/>
                </a:highlight>
                <a:latin typeface="Arial" panose="020B0604020202020204" pitchFamily="34" charset="0"/>
                <a:cs typeface="Arial" panose="020B0604020202020204" pitchFamily="34" charset="0"/>
              </a:rPr>
              <a:t>polyethylene</a:t>
            </a:r>
            <a:r>
              <a:rPr lang="es-AR" dirty="0">
                <a:highlight>
                  <a:srgbClr val="FFFF00"/>
                </a:highlight>
                <a:latin typeface="Arial" panose="020B0604020202020204" pitchFamily="34" charset="0"/>
                <a:cs typeface="Arial" panose="020B0604020202020204" pitchFamily="34" charset="0"/>
              </a:rPr>
              <a:t>, </a:t>
            </a:r>
            <a:r>
              <a:rPr lang="es-AR" dirty="0" err="1">
                <a:highlight>
                  <a:srgbClr val="FFFF00"/>
                </a:highlight>
                <a:latin typeface="Arial" panose="020B0604020202020204" pitchFamily="34" charset="0"/>
                <a:cs typeface="Arial" panose="020B0604020202020204" pitchFamily="34" charset="0"/>
              </a:rPr>
              <a:t>or</a:t>
            </a:r>
            <a:r>
              <a:rPr lang="es-AR" dirty="0">
                <a:highlight>
                  <a:srgbClr val="FFFF00"/>
                </a:highlight>
                <a:latin typeface="Arial" panose="020B0604020202020204" pitchFamily="34" charset="0"/>
                <a:cs typeface="Arial" panose="020B0604020202020204" pitchFamily="34" charset="0"/>
              </a:rPr>
              <a:t> </a:t>
            </a:r>
            <a:r>
              <a:rPr lang="es-AR" dirty="0" err="1">
                <a:highlight>
                  <a:srgbClr val="FFFF00"/>
                </a:highlight>
                <a:latin typeface="Arial" panose="020B0604020202020204" pitchFamily="34" charset="0"/>
                <a:cs typeface="Arial" panose="020B0604020202020204" pitchFamily="34" charset="0"/>
              </a:rPr>
              <a:t>silicon</a:t>
            </a:r>
            <a:r>
              <a:rPr lang="es-AR" dirty="0">
                <a:highlight>
                  <a:srgbClr val="FFFF00"/>
                </a:highlight>
                <a:latin typeface="Arial" panose="020B0604020202020204" pitchFamily="34" charset="0"/>
                <a:cs typeface="Arial" panose="020B0604020202020204" pitchFamily="34" charset="0"/>
              </a:rPr>
              <a:t> </a:t>
            </a:r>
            <a:r>
              <a:rPr lang="es-AR" dirty="0" err="1">
                <a:highlight>
                  <a:srgbClr val="FFFF00"/>
                </a:highlight>
                <a:latin typeface="Arial" panose="020B0604020202020204" pitchFamily="34" charset="0"/>
                <a:cs typeface="Arial" panose="020B0604020202020204" pitchFamily="34" charset="0"/>
              </a:rPr>
              <a:t>nitride</a:t>
            </a:r>
            <a:r>
              <a:rPr lang="es-AR" dirty="0">
                <a:highlight>
                  <a:srgbClr val="FFFF00"/>
                </a:highlight>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Plasma </a:t>
            </a:r>
            <a:r>
              <a:rPr lang="es-AR" dirty="0" err="1">
                <a:latin typeface="Arial" panose="020B0604020202020204" pitchFamily="34" charset="0"/>
                <a:cs typeface="Arial" panose="020B0604020202020204" pitchFamily="34" charset="0"/>
              </a:rPr>
              <a:t>oxidization</a:t>
            </a:r>
            <a:r>
              <a:rPr lang="es-AR" dirty="0">
                <a:latin typeface="Arial" panose="020B0604020202020204" pitchFamily="34" charset="0"/>
                <a:cs typeface="Arial" panose="020B0604020202020204" pitchFamily="34" charset="0"/>
              </a:rPr>
              <a:t> produces </a:t>
            </a:r>
            <a:r>
              <a:rPr lang="en-US" dirty="0">
                <a:latin typeface="Arial" panose="020B0604020202020204" pitchFamily="34" charset="0"/>
                <a:cs typeface="Arial" panose="020B0604020202020204" pitchFamily="34" charset="0"/>
              </a:rPr>
              <a:t>silanol groups on PDMS, and –OH-containing functional groups on the other materials. When the surfaces are brought into contact, the polar groups form covalent –O-Si-O-bonds with oxidized PDMS; the channel is therefore sealed irreversibly. It should be noted that the two surfaces must be brought into contact quickly (&lt; 1 min) after oxidation, because the surface of the oxidized PDMS reconstructs in air.</a:t>
            </a:r>
          </a:p>
          <a:p>
            <a:pPr algn="just"/>
            <a:r>
              <a:rPr lang="en-US" dirty="0">
                <a:latin typeface="Arial" panose="020B0604020202020204" pitchFamily="34" charset="0"/>
                <a:cs typeface="Arial" panose="020B0604020202020204" pitchFamily="34" charset="0"/>
              </a:rPr>
              <a:t>Empirical evidence shows that sealing works best when the samples and chamber are clean, the samples are dry, the surfaces are smooth (on the micron scale), and the oxidized surfaces are not mechanically stressed. Heating a weak seal at 70 C can sometimes improve the strength of the seal. </a:t>
            </a:r>
            <a:r>
              <a:rPr lang="en-US" dirty="0">
                <a:highlight>
                  <a:srgbClr val="FFFF00"/>
                </a:highlight>
                <a:latin typeface="Arial" panose="020B0604020202020204" pitchFamily="34" charset="0"/>
                <a:cs typeface="Arial" panose="020B0604020202020204" pitchFamily="34" charset="0"/>
              </a:rPr>
              <a:t>Another way to seal two pieces of PDMS irreversibly involves adding an excess of the monomer to one surface and an excess of the curing agent to the other. When the two surfaces are cured together, an irreversible seal that is indistinguishable from the bulk properties of PDMS forms.</a:t>
            </a:r>
            <a:endParaRPr lang="es-AR" dirty="0">
              <a:highlight>
                <a:srgbClr val="FFFF00"/>
              </a:highlight>
            </a:endParaRPr>
          </a:p>
        </p:txBody>
      </p:sp>
      <p:sp>
        <p:nvSpPr>
          <p:cNvPr id="5" name="CuadroTexto 4">
            <a:extLst>
              <a:ext uri="{FF2B5EF4-FFF2-40B4-BE49-F238E27FC236}">
                <a16:creationId xmlns:a16="http://schemas.microsoft.com/office/drawing/2014/main" id="{E1375EB6-6133-4E1A-9DB8-48E4EA0C998E}"/>
              </a:ext>
            </a:extLst>
          </p:cNvPr>
          <p:cNvSpPr txBox="1"/>
          <p:nvPr/>
        </p:nvSpPr>
        <p:spPr>
          <a:xfrm>
            <a:off x="0" y="0"/>
            <a:ext cx="9144000" cy="523220"/>
          </a:xfrm>
          <a:prstGeom prst="rect">
            <a:avLst/>
          </a:prstGeom>
          <a:solidFill>
            <a:schemeClr val="bg1">
              <a:lumMod val="85000"/>
            </a:schemeClr>
          </a:solidFill>
        </p:spPr>
        <p:txBody>
          <a:bodyPr wrap="square" rtlCol="0">
            <a:spAutoFit/>
          </a:bodyPr>
          <a:lstStyle/>
          <a:p>
            <a:pPr algn="ctr"/>
            <a:r>
              <a:rPr lang="es-AR" sz="2800" dirty="0">
                <a:latin typeface="Arial" panose="020B0604020202020204" pitchFamily="34" charset="0"/>
                <a:cs typeface="Arial" panose="020B0604020202020204" pitchFamily="34" charset="0"/>
              </a:rPr>
              <a:t> </a:t>
            </a:r>
            <a:r>
              <a:rPr lang="es-AR" sz="2800" dirty="0">
                <a:solidFill>
                  <a:srgbClr val="0000FF"/>
                </a:solidFill>
                <a:latin typeface="Arial" panose="020B0604020202020204" pitchFamily="34" charset="0"/>
                <a:cs typeface="Arial" panose="020B0604020202020204" pitchFamily="34" charset="0"/>
              </a:rPr>
              <a:t>sellado irreversible</a:t>
            </a:r>
          </a:p>
        </p:txBody>
      </p:sp>
    </p:spTree>
    <p:extLst>
      <p:ext uri="{BB962C8B-B14F-4D97-AF65-F5344CB8AC3E}">
        <p14:creationId xmlns:p14="http://schemas.microsoft.com/office/powerpoint/2010/main" val="33413856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BB0BE7C-5EAD-4C48-8755-47635C8D57E0}"/>
              </a:ext>
            </a:extLst>
          </p:cNvPr>
          <p:cNvSpPr/>
          <p:nvPr/>
        </p:nvSpPr>
        <p:spPr>
          <a:xfrm>
            <a:off x="135082" y="881333"/>
            <a:ext cx="8629650" cy="5355312"/>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Another advantage of PDMS over glass, silicon, and hard plastics is that </a:t>
            </a:r>
            <a:r>
              <a:rPr lang="en-US" b="1" dirty="0">
                <a:latin typeface="Arial" panose="020B0604020202020204" pitchFamily="34" charset="0"/>
                <a:cs typeface="Arial" panose="020B0604020202020204" pitchFamily="34" charset="0"/>
              </a:rPr>
              <a:t>it makes reversible conformal contact (van der Waals contact) to smooth surfaces</a:t>
            </a:r>
            <a:r>
              <a:rPr lang="en-US" dirty="0">
                <a:latin typeface="Arial" panose="020B0604020202020204" pitchFamily="34" charset="0"/>
                <a:cs typeface="Arial" panose="020B0604020202020204" pitchFamily="34" charset="0"/>
              </a:rPr>
              <a:t>. PDMS devices can therefore be demountable, and resealing can occur multiple times without degradation in the PDMS.</a:t>
            </a:r>
          </a:p>
          <a:p>
            <a:pPr algn="just"/>
            <a:r>
              <a:rPr lang="en-US" dirty="0">
                <a:highlight>
                  <a:srgbClr val="FFFF00"/>
                </a:highlight>
                <a:latin typeface="Arial" panose="020B0604020202020204" pitchFamily="34" charset="0"/>
                <a:cs typeface="Arial" panose="020B0604020202020204" pitchFamily="34" charset="0"/>
              </a:rPr>
              <a:t>Microfluidic devices that are </a:t>
            </a:r>
            <a:r>
              <a:rPr lang="en-US" b="1" dirty="0">
                <a:highlight>
                  <a:srgbClr val="FFFF00"/>
                </a:highlight>
                <a:latin typeface="Arial" panose="020B0604020202020204" pitchFamily="34" charset="0"/>
                <a:cs typeface="Arial" panose="020B0604020202020204" pitchFamily="34" charset="0"/>
              </a:rPr>
              <a:t>demountable</a:t>
            </a:r>
            <a:r>
              <a:rPr lang="en-US" dirty="0">
                <a:highlight>
                  <a:srgbClr val="FFFF00"/>
                </a:highlight>
                <a:latin typeface="Arial" panose="020B0604020202020204" pitchFamily="34" charset="0"/>
                <a:cs typeface="Arial" panose="020B0604020202020204" pitchFamily="34" charset="0"/>
              </a:rPr>
              <a:t> can be used to pattern surfaces with proteins, cells, and other biomolecules using fluid flow. Antibodies were first patterned on a glass substrate by flowing a solution of antibody through a set of parallel channels. The PDMS device was then peeled off from the glass substrate, rinsed, and placed perpendicular to the first set of channels. Solutions containing antigens were then introduced through the channels. Antibody-antigen complexes were subsequently detected at the crossings of stripes of antibodies and the channels.</a:t>
            </a:r>
          </a:p>
          <a:p>
            <a:pPr algn="just"/>
            <a:r>
              <a:rPr lang="en-US" dirty="0">
                <a:latin typeface="Arial" panose="020B0604020202020204" pitchFamily="34" charset="0"/>
                <a:cs typeface="Arial" panose="020B0604020202020204" pitchFamily="34" charset="0"/>
              </a:rPr>
              <a:t>PDMS channels can also </a:t>
            </a:r>
            <a:r>
              <a:rPr lang="en-US" b="1" dirty="0">
                <a:latin typeface="Arial" panose="020B0604020202020204" pitchFamily="34" charset="0"/>
                <a:cs typeface="Arial" panose="020B0604020202020204" pitchFamily="34" charset="0"/>
              </a:rPr>
              <a:t>seal reversibly to silicone (or cellophane) adhesive tapes</a:t>
            </a:r>
            <a:r>
              <a:rPr lang="en-US" dirty="0">
                <a:latin typeface="Arial" panose="020B0604020202020204" pitchFamily="34" charset="0"/>
                <a:cs typeface="Arial" panose="020B0604020202020204" pitchFamily="34" charset="0"/>
              </a:rPr>
              <a:t>. To make a mechanically stable support, </a:t>
            </a:r>
            <a:r>
              <a:rPr lang="en-US" dirty="0" err="1">
                <a:latin typeface="Arial" panose="020B0604020202020204" pitchFamily="34" charset="0"/>
                <a:cs typeface="Arial" panose="020B0604020202020204" pitchFamily="34" charset="0"/>
              </a:rPr>
              <a:t>doublesided</a:t>
            </a:r>
            <a:r>
              <a:rPr lang="en-US" dirty="0">
                <a:latin typeface="Arial" panose="020B0604020202020204" pitchFamily="34" charset="0"/>
                <a:cs typeface="Arial" panose="020B0604020202020204" pitchFamily="34" charset="0"/>
              </a:rPr>
              <a:t> tape—with one side applied to a flat plastic or glass slab—is a </a:t>
            </a:r>
            <a:r>
              <a:rPr lang="es-AR" dirty="0" err="1">
                <a:latin typeface="Arial" panose="020B0604020202020204" pitchFamily="34" charset="0"/>
                <a:cs typeface="Arial" panose="020B0604020202020204" pitchFamily="34" charset="0"/>
              </a:rPr>
              <a:t>valuable</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component</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Polymeric</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adhesive</a:t>
            </a:r>
            <a:r>
              <a:rPr lang="es-AR" dirty="0">
                <a:latin typeface="Arial" panose="020B0604020202020204" pitchFamily="34" charset="0"/>
                <a:cs typeface="Arial" panose="020B0604020202020204" pitchFamily="34" charset="0"/>
              </a:rPr>
              <a:t> tapes are </a:t>
            </a:r>
            <a:r>
              <a:rPr lang="es-AR" dirty="0" err="1">
                <a:latin typeface="Arial" panose="020B0604020202020204" pitchFamily="34" charset="0"/>
                <a:cs typeface="Arial" panose="020B0604020202020204" pitchFamily="34" charset="0"/>
              </a:rPr>
              <a:t>convenient</a:t>
            </a:r>
            <a:r>
              <a:rPr lang="es-A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because they are mechanically flexible, and they form a stronger (but still reversible) bond than that between PDMS and other flat surfaces.</a:t>
            </a:r>
          </a:p>
          <a:p>
            <a:pPr algn="just"/>
            <a:r>
              <a:rPr lang="en-US" dirty="0">
                <a:latin typeface="Arial" panose="020B0604020202020204" pitchFamily="34" charset="0"/>
                <a:cs typeface="Arial" panose="020B0604020202020204" pitchFamily="34" charset="0"/>
              </a:rPr>
              <a:t>They also allow </a:t>
            </a:r>
            <a:r>
              <a:rPr lang="en-US" dirty="0" err="1">
                <a:latin typeface="Arial" panose="020B0604020202020204" pitchFamily="34" charset="0"/>
                <a:cs typeface="Arial" panose="020B0604020202020204" pitchFamily="34" charset="0"/>
              </a:rPr>
              <a:t>nonsealing</a:t>
            </a:r>
            <a:r>
              <a:rPr lang="en-US" dirty="0">
                <a:latin typeface="Arial" panose="020B0604020202020204" pitchFamily="34" charset="0"/>
                <a:cs typeface="Arial" panose="020B0604020202020204" pitchFamily="34" charset="0"/>
              </a:rPr>
              <a:t> functional layers such as filter papers and membranes to be incorporated into the microfluidic system.</a:t>
            </a:r>
            <a:endParaRPr lang="es-AR"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6873374E-320E-4D25-BB88-613050D5C249}"/>
              </a:ext>
            </a:extLst>
          </p:cNvPr>
          <p:cNvSpPr txBox="1"/>
          <p:nvPr/>
        </p:nvSpPr>
        <p:spPr>
          <a:xfrm>
            <a:off x="0" y="141408"/>
            <a:ext cx="9144000" cy="523220"/>
          </a:xfrm>
          <a:prstGeom prst="rect">
            <a:avLst/>
          </a:prstGeom>
          <a:solidFill>
            <a:schemeClr val="bg1">
              <a:lumMod val="85000"/>
            </a:schemeClr>
          </a:solidFill>
        </p:spPr>
        <p:txBody>
          <a:bodyPr wrap="square" rtlCol="0">
            <a:spAutoFit/>
          </a:bodyPr>
          <a:lstStyle/>
          <a:p>
            <a:pPr algn="ctr"/>
            <a:r>
              <a:rPr lang="es-AR" sz="2800" dirty="0">
                <a:latin typeface="Arial" panose="020B0604020202020204" pitchFamily="34" charset="0"/>
                <a:cs typeface="Arial" panose="020B0604020202020204" pitchFamily="34" charset="0"/>
              </a:rPr>
              <a:t> </a:t>
            </a:r>
            <a:r>
              <a:rPr lang="es-AR" sz="2800" dirty="0">
                <a:solidFill>
                  <a:srgbClr val="0000FF"/>
                </a:solidFill>
                <a:latin typeface="Arial" panose="020B0604020202020204" pitchFamily="34" charset="0"/>
                <a:cs typeface="Arial" panose="020B0604020202020204" pitchFamily="34" charset="0"/>
              </a:rPr>
              <a:t>sellado reversible</a:t>
            </a:r>
          </a:p>
        </p:txBody>
      </p:sp>
    </p:spTree>
    <p:extLst>
      <p:ext uri="{BB962C8B-B14F-4D97-AF65-F5344CB8AC3E}">
        <p14:creationId xmlns:p14="http://schemas.microsoft.com/office/powerpoint/2010/main" val="9794888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5E94D62-05BB-4514-9C90-5453DB4FC106}"/>
              </a:ext>
            </a:extLst>
          </p:cNvPr>
          <p:cNvSpPr/>
          <p:nvPr/>
        </p:nvSpPr>
        <p:spPr>
          <a:xfrm>
            <a:off x="223837" y="1191185"/>
            <a:ext cx="8696325" cy="1754326"/>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PDMS is compatible with water, and most polar organic solvents (such as methanol and glycerol); </a:t>
            </a:r>
            <a:r>
              <a:rPr lang="en-US" b="1" dirty="0">
                <a:solidFill>
                  <a:srgbClr val="FF0000"/>
                </a:solidFill>
                <a:latin typeface="Arial" panose="020B0604020202020204" pitchFamily="34" charset="0"/>
                <a:cs typeface="Arial" panose="020B0604020202020204" pitchFamily="34" charset="0"/>
              </a:rPr>
              <a:t>it swells, however, in nonpolar organic solvents (such as pentane and chloroform)</a:t>
            </a:r>
            <a:r>
              <a:rPr lang="en-US" dirty="0">
                <a:latin typeface="Arial" panose="020B0604020202020204" pitchFamily="34" charset="0"/>
                <a:cs typeface="Arial" panose="020B0604020202020204" pitchFamily="34" charset="0"/>
              </a:rPr>
              <a:t>, and will absorb nonpolar solutes from aqueous solutions. To reduce the absorption of small molecules and the swelling by nonpolar organic solvents, one can modify PDMS with silica particles, or coat the surface with a glass-like layer using sol-gel chemistry</a:t>
            </a:r>
            <a:r>
              <a:rPr lang="es-AR" dirty="0">
                <a:latin typeface="Arial" panose="020B0604020202020204" pitchFamily="34" charset="0"/>
                <a:cs typeface="Arial" panose="020B0604020202020204" pitchFamily="34" charset="0"/>
              </a:rPr>
              <a:t>.</a:t>
            </a:r>
          </a:p>
        </p:txBody>
      </p:sp>
      <p:pic>
        <p:nvPicPr>
          <p:cNvPr id="5" name="Imagen 4">
            <a:extLst>
              <a:ext uri="{FF2B5EF4-FFF2-40B4-BE49-F238E27FC236}">
                <a16:creationId xmlns:a16="http://schemas.microsoft.com/office/drawing/2014/main" id="{E8B0094B-85BC-4194-8C6F-DDAE2D8EBB05}"/>
              </a:ext>
            </a:extLst>
          </p:cNvPr>
          <p:cNvPicPr>
            <a:picLocks noChangeAspect="1"/>
          </p:cNvPicPr>
          <p:nvPr/>
        </p:nvPicPr>
        <p:blipFill>
          <a:blip r:embed="rId2"/>
          <a:stretch>
            <a:fillRect/>
          </a:stretch>
        </p:blipFill>
        <p:spPr>
          <a:xfrm>
            <a:off x="432090" y="3752688"/>
            <a:ext cx="3405147" cy="2001621"/>
          </a:xfrm>
          <a:prstGeom prst="rect">
            <a:avLst/>
          </a:prstGeom>
        </p:spPr>
      </p:pic>
      <p:sp>
        <p:nvSpPr>
          <p:cNvPr id="7" name="Rectángulo 6">
            <a:extLst>
              <a:ext uri="{FF2B5EF4-FFF2-40B4-BE49-F238E27FC236}">
                <a16:creationId xmlns:a16="http://schemas.microsoft.com/office/drawing/2014/main" id="{84A88E23-99FF-40E6-910A-B6F9F5F2FC93}"/>
              </a:ext>
            </a:extLst>
          </p:cNvPr>
          <p:cNvSpPr/>
          <p:nvPr/>
        </p:nvSpPr>
        <p:spPr>
          <a:xfrm>
            <a:off x="3927764" y="3568022"/>
            <a:ext cx="4638676" cy="830997"/>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Images of PDMS (a–c) and PDMS-SiO2 (d–f) devices are shown. The channels on these devices are filled with 10 </a:t>
            </a:r>
            <a:r>
              <a:rPr lang="en-US" sz="1200" dirty="0" err="1">
                <a:latin typeface="Arial" panose="020B0604020202020204" pitchFamily="34" charset="0"/>
                <a:cs typeface="Arial" panose="020B0604020202020204" pitchFamily="34" charset="0"/>
              </a:rPr>
              <a:t>μM</a:t>
            </a:r>
            <a:r>
              <a:rPr lang="en-US" sz="1200" dirty="0">
                <a:latin typeface="Arial" panose="020B0604020202020204" pitchFamily="34" charset="0"/>
                <a:cs typeface="Arial" panose="020B0604020202020204" pitchFamily="34" charset="0"/>
              </a:rPr>
              <a:t> rhodamine B in a 10 </a:t>
            </a:r>
            <a:r>
              <a:rPr lang="en-US" sz="1200" dirty="0" err="1">
                <a:latin typeface="Arial" panose="020B0604020202020204" pitchFamily="34" charset="0"/>
                <a:cs typeface="Arial" panose="020B0604020202020204" pitchFamily="34" charset="0"/>
              </a:rPr>
              <a:t>mM</a:t>
            </a:r>
            <a:r>
              <a:rPr lang="en-US" sz="1200" dirty="0">
                <a:latin typeface="Arial" panose="020B0604020202020204" pitchFamily="34" charset="0"/>
                <a:cs typeface="Arial" panose="020B0604020202020204" pitchFamily="34" charset="0"/>
              </a:rPr>
              <a:t> (pH 9.5) sodium borate solution. The images were acquired over a 4 h period</a:t>
            </a:r>
            <a:endParaRPr lang="es-AR" sz="1200" dirty="0">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BE3C6A9E-CD02-4037-8E21-D494F0CAC1E6}"/>
              </a:ext>
            </a:extLst>
          </p:cNvPr>
          <p:cNvSpPr/>
          <p:nvPr/>
        </p:nvSpPr>
        <p:spPr>
          <a:xfrm>
            <a:off x="826939" y="3383356"/>
            <a:ext cx="2844048" cy="369332"/>
          </a:xfrm>
          <a:prstGeom prst="rect">
            <a:avLst/>
          </a:prstGeom>
        </p:spPr>
        <p:txBody>
          <a:bodyPr wrap="none">
            <a:spAutoFit/>
          </a:bodyPr>
          <a:lstStyle/>
          <a:p>
            <a:r>
              <a:rPr lang="es-AR" dirty="0">
                <a:latin typeface="Times-Roman"/>
              </a:rPr>
              <a:t>(</a:t>
            </a:r>
            <a:r>
              <a:rPr lang="es-AR" i="1" dirty="0">
                <a:latin typeface="Times-Italic"/>
              </a:rPr>
              <a:t>t </a:t>
            </a:r>
            <a:r>
              <a:rPr lang="es-AR" dirty="0">
                <a:latin typeface="Times-Roman"/>
              </a:rPr>
              <a:t>= 0)     (</a:t>
            </a:r>
            <a:r>
              <a:rPr lang="es-AR" i="1" dirty="0">
                <a:latin typeface="Times-Italic"/>
              </a:rPr>
              <a:t>t </a:t>
            </a:r>
            <a:r>
              <a:rPr lang="es-AR" dirty="0">
                <a:latin typeface="Times-Roman"/>
              </a:rPr>
              <a:t>= 1 h)     (</a:t>
            </a:r>
            <a:r>
              <a:rPr lang="es-AR" i="1" dirty="0">
                <a:latin typeface="Times-Italic"/>
              </a:rPr>
              <a:t>t </a:t>
            </a:r>
            <a:r>
              <a:rPr lang="es-AR" dirty="0">
                <a:latin typeface="Times-Roman"/>
              </a:rPr>
              <a:t>= 4 h)</a:t>
            </a:r>
            <a:endParaRPr lang="es-AR" dirty="0"/>
          </a:p>
        </p:txBody>
      </p:sp>
      <p:sp>
        <p:nvSpPr>
          <p:cNvPr id="9" name="Rectángulo 8">
            <a:extLst>
              <a:ext uri="{FF2B5EF4-FFF2-40B4-BE49-F238E27FC236}">
                <a16:creationId xmlns:a16="http://schemas.microsoft.com/office/drawing/2014/main" id="{B7D9F285-2106-45DD-9A20-8A1CC702A594}"/>
              </a:ext>
            </a:extLst>
          </p:cNvPr>
          <p:cNvSpPr/>
          <p:nvPr/>
        </p:nvSpPr>
        <p:spPr>
          <a:xfrm>
            <a:off x="1065789" y="5799323"/>
            <a:ext cx="1980029" cy="369332"/>
          </a:xfrm>
          <a:prstGeom prst="rect">
            <a:avLst/>
          </a:prstGeom>
        </p:spPr>
        <p:txBody>
          <a:bodyPr wrap="none">
            <a:spAutoFit/>
          </a:bodyPr>
          <a:lstStyle/>
          <a:p>
            <a:r>
              <a:rPr lang="es-AR" dirty="0">
                <a:latin typeface="Times-Roman"/>
              </a:rPr>
              <a:t>(d)         (e)         (f)</a:t>
            </a:r>
            <a:endParaRPr lang="es-AR" dirty="0"/>
          </a:p>
        </p:txBody>
      </p:sp>
      <p:sp>
        <p:nvSpPr>
          <p:cNvPr id="10" name="Rectángulo 9">
            <a:extLst>
              <a:ext uri="{FF2B5EF4-FFF2-40B4-BE49-F238E27FC236}">
                <a16:creationId xmlns:a16="http://schemas.microsoft.com/office/drawing/2014/main" id="{782838CB-6DB5-475C-A746-83BA1341798B}"/>
              </a:ext>
            </a:extLst>
          </p:cNvPr>
          <p:cNvSpPr/>
          <p:nvPr/>
        </p:nvSpPr>
        <p:spPr>
          <a:xfrm>
            <a:off x="1065789" y="4568832"/>
            <a:ext cx="2005677" cy="369332"/>
          </a:xfrm>
          <a:prstGeom prst="rect">
            <a:avLst/>
          </a:prstGeom>
        </p:spPr>
        <p:txBody>
          <a:bodyPr wrap="none">
            <a:spAutoFit/>
          </a:bodyPr>
          <a:lstStyle/>
          <a:p>
            <a:r>
              <a:rPr lang="es-AR" dirty="0">
                <a:latin typeface="Times-Roman"/>
              </a:rPr>
              <a:t>(a)         (b)         (c)</a:t>
            </a:r>
            <a:endParaRPr lang="es-AR" dirty="0"/>
          </a:p>
        </p:txBody>
      </p:sp>
      <p:sp>
        <p:nvSpPr>
          <p:cNvPr id="11" name="Rectángulo 10">
            <a:extLst>
              <a:ext uri="{FF2B5EF4-FFF2-40B4-BE49-F238E27FC236}">
                <a16:creationId xmlns:a16="http://schemas.microsoft.com/office/drawing/2014/main" id="{F7C0012E-0E68-4CEE-BDCC-04DCC5E6A6D8}"/>
              </a:ext>
            </a:extLst>
          </p:cNvPr>
          <p:cNvSpPr/>
          <p:nvPr/>
        </p:nvSpPr>
        <p:spPr>
          <a:xfrm>
            <a:off x="3994440" y="4516176"/>
            <a:ext cx="4572000" cy="2185214"/>
          </a:xfrm>
          <a:prstGeom prst="rect">
            <a:avLst/>
          </a:prstGeom>
        </p:spPr>
        <p:txBody>
          <a:bodyPr>
            <a:spAutoFit/>
          </a:bodyPr>
          <a:lstStyle/>
          <a:p>
            <a:pPr algn="just"/>
            <a:r>
              <a:rPr lang="en-US" sz="2800" dirty="0" err="1">
                <a:solidFill>
                  <a:srgbClr val="0000FF"/>
                </a:solidFill>
                <a:latin typeface="Arial" panose="020B0604020202020204" pitchFamily="34" charset="0"/>
                <a:cs typeface="Arial" panose="020B0604020202020204" pitchFamily="34" charset="0"/>
              </a:rPr>
              <a:t>Toxicidad</a:t>
            </a:r>
            <a:endParaRPr lang="en-US" sz="2800" dirty="0">
              <a:solidFill>
                <a:srgbClr val="0000FF"/>
              </a:solidFill>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PDMS is nontoxic to proteins and cells. It is permeable to oxygen and carbon dioxide, but only slowly permeable to water. It is therefore suitable for biological studies: for example, mammalian cells can be cultured on it directly.</a:t>
            </a:r>
            <a:endParaRPr lang="es-AR"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78AFAF7D-F2ED-4EC3-81A1-E94E3FF5D3AF}"/>
              </a:ext>
            </a:extLst>
          </p:cNvPr>
          <p:cNvSpPr txBox="1"/>
          <p:nvPr/>
        </p:nvSpPr>
        <p:spPr>
          <a:xfrm>
            <a:off x="0" y="71277"/>
            <a:ext cx="9144000" cy="954107"/>
          </a:xfrm>
          <a:prstGeom prst="rect">
            <a:avLst/>
          </a:prstGeom>
          <a:solidFill>
            <a:schemeClr val="bg1">
              <a:lumMod val="85000"/>
            </a:schemeClr>
          </a:solidFill>
        </p:spPr>
        <p:txBody>
          <a:bodyPr wrap="square" rtlCol="0">
            <a:spAutoFit/>
          </a:bodyPr>
          <a:lstStyle/>
          <a:p>
            <a:pPr algn="ctr"/>
            <a:r>
              <a:rPr lang="es-AR" sz="2800" dirty="0">
                <a:latin typeface="Arial" panose="020B0604020202020204" pitchFamily="34" charset="0"/>
                <a:cs typeface="Arial" panose="020B0604020202020204" pitchFamily="34" charset="0"/>
              </a:rPr>
              <a:t>Introducción a la </a:t>
            </a:r>
            <a:r>
              <a:rPr lang="es-AR" sz="2800" dirty="0" err="1">
                <a:latin typeface="Arial" panose="020B0604020202020204" pitchFamily="34" charset="0"/>
                <a:cs typeface="Arial" panose="020B0604020202020204" pitchFamily="34" charset="0"/>
              </a:rPr>
              <a:t>microfluidica</a:t>
            </a:r>
            <a:r>
              <a:rPr lang="es-AR" sz="2800" dirty="0">
                <a:latin typeface="Arial" panose="020B0604020202020204" pitchFamily="34" charset="0"/>
                <a:cs typeface="Arial" panose="020B0604020202020204" pitchFamily="34" charset="0"/>
              </a:rPr>
              <a:t>: </a:t>
            </a:r>
            <a:r>
              <a:rPr lang="es-AR" sz="2800" dirty="0">
                <a:solidFill>
                  <a:srgbClr val="0000FF"/>
                </a:solidFill>
                <a:latin typeface="Arial" panose="020B0604020202020204" pitchFamily="34" charset="0"/>
                <a:cs typeface="Arial" panose="020B0604020202020204" pitchFamily="34" charset="0"/>
              </a:rPr>
              <a:t>compatibilidad con solventes</a:t>
            </a:r>
          </a:p>
        </p:txBody>
      </p:sp>
    </p:spTree>
    <p:extLst>
      <p:ext uri="{BB962C8B-B14F-4D97-AF65-F5344CB8AC3E}">
        <p14:creationId xmlns:p14="http://schemas.microsoft.com/office/powerpoint/2010/main" val="300486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DE8159F-05AE-4B09-8041-2C63BA32D60B}"/>
              </a:ext>
            </a:extLst>
          </p:cNvPr>
          <p:cNvSpPr/>
          <p:nvPr/>
        </p:nvSpPr>
        <p:spPr>
          <a:xfrm>
            <a:off x="0" y="0"/>
            <a:ext cx="9144000" cy="1200329"/>
          </a:xfrm>
          <a:prstGeom prst="rect">
            <a:avLst/>
          </a:prstGeom>
        </p:spPr>
        <p:txBody>
          <a:bodyPr wrap="square">
            <a:spAutoFit/>
          </a:bodyPr>
          <a:lstStyle/>
          <a:p>
            <a:pPr algn="ctr"/>
            <a:r>
              <a:rPr lang="es-AR" dirty="0" err="1">
                <a:latin typeface="Arial" panose="020B0604020202020204" pitchFamily="34" charset="0"/>
                <a:cs typeface="Arial" panose="020B0604020202020204" pitchFamily="34" charset="0"/>
              </a:rPr>
              <a:t>Microfluidics</a:t>
            </a:r>
            <a:r>
              <a:rPr lang="es-A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has not </a:t>
            </a:r>
            <a:r>
              <a:rPr lang="en-US" dirty="0" err="1">
                <a:latin typeface="Arial" panose="020B0604020202020204" pitchFamily="34" charset="0"/>
                <a:cs typeface="Arial" panose="020B0604020202020204" pitchFamily="34" charset="0"/>
              </a:rPr>
              <a:t>revolutionised</a:t>
            </a:r>
            <a:r>
              <a:rPr lang="en-US" dirty="0">
                <a:latin typeface="Arial" panose="020B0604020202020204" pitchFamily="34" charset="0"/>
                <a:cs typeface="Arial" panose="020B0604020202020204" pitchFamily="34" charset="0"/>
              </a:rPr>
              <a:t> the ideas and methods of classical hydrodynamics. On the other hand, nature provides us with examples of systems that are much more elaborate than a simple microchannel. This is exemplified by circulation systems in plants and animals</a:t>
            </a:r>
            <a:endParaRPr lang="es-AR"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984CF14C-6214-4439-BE8D-328084EC8D7F}"/>
              </a:ext>
            </a:extLst>
          </p:cNvPr>
          <p:cNvSpPr/>
          <p:nvPr/>
        </p:nvSpPr>
        <p:spPr>
          <a:xfrm>
            <a:off x="0" y="5934670"/>
            <a:ext cx="9144000" cy="923330"/>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Apart from guiding the relevant fluids (vessels), such systems integrate the means for setting them in motion (heart or osmotic pressure), for allowing exchanges with other fluids (lungs), and for restricting their flow (valves).</a:t>
            </a:r>
            <a:endParaRPr lang="es-AR"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D97B0900-7BCF-461B-ACFD-249101715739}"/>
              </a:ext>
            </a:extLst>
          </p:cNvPr>
          <p:cNvPicPr>
            <a:picLocks noChangeAspect="1"/>
          </p:cNvPicPr>
          <p:nvPr/>
        </p:nvPicPr>
        <p:blipFill>
          <a:blip r:embed="rId2"/>
          <a:stretch>
            <a:fillRect/>
          </a:stretch>
        </p:blipFill>
        <p:spPr>
          <a:xfrm>
            <a:off x="4572000" y="1305780"/>
            <a:ext cx="3988990" cy="4523438"/>
          </a:xfrm>
          <a:prstGeom prst="rect">
            <a:avLst/>
          </a:prstGeom>
        </p:spPr>
      </p:pic>
      <p:sp>
        <p:nvSpPr>
          <p:cNvPr id="7" name="Rectángulo 6">
            <a:extLst>
              <a:ext uri="{FF2B5EF4-FFF2-40B4-BE49-F238E27FC236}">
                <a16:creationId xmlns:a16="http://schemas.microsoft.com/office/drawing/2014/main" id="{73D8F372-C51D-4AD8-9707-512C3953ED9A}"/>
              </a:ext>
            </a:extLst>
          </p:cNvPr>
          <p:cNvSpPr/>
          <p:nvPr/>
        </p:nvSpPr>
        <p:spPr>
          <a:xfrm>
            <a:off x="0" y="3105834"/>
            <a:ext cx="4571999" cy="923330"/>
          </a:xfrm>
          <a:prstGeom prst="rect">
            <a:avLst/>
          </a:prstGeom>
        </p:spPr>
        <p:txBody>
          <a:bodyPr wrap="square">
            <a:spAutoFit/>
          </a:bodyPr>
          <a:lstStyle/>
          <a:p>
            <a:pPr algn="r"/>
            <a:r>
              <a:rPr lang="en-US" dirty="0">
                <a:latin typeface="Times New Roman" panose="02020603050405020304" pitchFamily="18" charset="0"/>
                <a:cs typeface="Times New Roman" panose="02020603050405020304" pitchFamily="18" charset="0"/>
              </a:rPr>
              <a:t>Anatomical plate by Antonio Scarpa (1752–1832), showing a complex</a:t>
            </a:r>
          </a:p>
          <a:p>
            <a:pPr algn="r"/>
            <a:r>
              <a:rPr lang="es-AR" dirty="0" err="1">
                <a:latin typeface="Times New Roman" panose="02020603050405020304" pitchFamily="18" charset="0"/>
                <a:cs typeface="Times New Roman" panose="02020603050405020304" pitchFamily="18" charset="0"/>
              </a:rPr>
              <a:t>microfluidic</a:t>
            </a:r>
            <a:r>
              <a:rPr lang="es-AR" dirty="0">
                <a:latin typeface="Times New Roman" panose="02020603050405020304" pitchFamily="18" charset="0"/>
                <a:cs typeface="Times New Roman" panose="02020603050405020304" pitchFamily="18" charset="0"/>
              </a:rPr>
              <a:t> </a:t>
            </a:r>
            <a:r>
              <a:rPr lang="es-AR" dirty="0" err="1">
                <a:latin typeface="Times New Roman" panose="02020603050405020304" pitchFamily="18" charset="0"/>
                <a:cs typeface="Times New Roman" panose="02020603050405020304" pitchFamily="18" charset="0"/>
              </a:rPr>
              <a:t>system</a:t>
            </a:r>
            <a:r>
              <a:rPr lang="es-AR"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298730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A5BD3BE-72F3-4B47-851E-7CF6950B15D7}"/>
              </a:ext>
            </a:extLst>
          </p:cNvPr>
          <p:cNvSpPr/>
          <p:nvPr/>
        </p:nvSpPr>
        <p:spPr>
          <a:xfrm>
            <a:off x="205221" y="751344"/>
            <a:ext cx="8515350" cy="5909310"/>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optically transparent from 240 to 1100 nm </a:t>
            </a:r>
          </a:p>
          <a:p>
            <a:pPr algn="ctr"/>
            <a:r>
              <a:rPr lang="en-US" dirty="0">
                <a:latin typeface="Arial" panose="020B0604020202020204" pitchFamily="34" charset="0"/>
                <a:cs typeface="Arial" panose="020B0604020202020204" pitchFamily="34" charset="0"/>
              </a:rPr>
              <a:t>refractive index around 1.41</a:t>
            </a:r>
          </a:p>
          <a:p>
            <a:pPr algn="ctr"/>
            <a:r>
              <a:rPr lang="en-US" dirty="0">
                <a:latin typeface="Arial" panose="020B0604020202020204" pitchFamily="34" charset="0"/>
                <a:cs typeface="Arial" panose="020B0604020202020204" pitchFamily="34" charset="0"/>
              </a:rPr>
              <a:t>negligible birefringence</a:t>
            </a: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It is therefore possible to enclose optofluidic components in PDMS, and couple light through PDMS, with minimal loss due to absorption.</a:t>
            </a:r>
          </a:p>
          <a:p>
            <a:pPr algn="just"/>
            <a:r>
              <a:rPr lang="en-US" dirty="0">
                <a:latin typeface="Arial" panose="020B0604020202020204" pitchFamily="34" charset="0"/>
                <a:cs typeface="Arial" panose="020B0604020202020204" pitchFamily="34" charset="0"/>
              </a:rPr>
              <a:t>Commercially available PDMS—</a:t>
            </a:r>
            <a:r>
              <a:rPr lang="en-US" dirty="0" err="1">
                <a:latin typeface="Arial" panose="020B0604020202020204" pitchFamily="34" charset="0"/>
                <a:cs typeface="Arial" panose="020B0604020202020204" pitchFamily="34" charset="0"/>
              </a:rPr>
              <a:t>Silgard</a:t>
            </a:r>
            <a:r>
              <a:rPr lang="en-US" dirty="0">
                <a:latin typeface="Arial" panose="020B0604020202020204" pitchFamily="34" charset="0"/>
                <a:cs typeface="Arial" panose="020B0604020202020204" pitchFamily="34" charset="0"/>
              </a:rPr>
              <a:t> 184—does, unfortunately, contain nanoparticles of silica that introduce unwanted scattering of light: the thickness of PDMS for enclosure of microfluidic components is limited (usually &lt; 1 cm), and thus scattering due to passage of light through PDMS does not cause significant loss during the coupling of light into and out of the devices.</a:t>
            </a:r>
          </a:p>
          <a:p>
            <a:pPr algn="just"/>
            <a:r>
              <a:rPr lang="en-US" dirty="0">
                <a:latin typeface="Arial" panose="020B0604020202020204" pitchFamily="34" charset="0"/>
                <a:cs typeface="Arial" panose="020B0604020202020204" pitchFamily="34" charset="0"/>
              </a:rPr>
              <a:t>We have not identified a polymer that lacks these </a:t>
            </a:r>
            <a:r>
              <a:rPr lang="en-US" dirty="0" err="1">
                <a:latin typeface="Arial" panose="020B0604020202020204" pitchFamily="34" charset="0"/>
                <a:cs typeface="Arial" panose="020B0604020202020204" pitchFamily="34" charset="0"/>
              </a:rPr>
              <a:t>scatterers</a:t>
            </a:r>
            <a:r>
              <a:rPr lang="en-US" dirty="0">
                <a:latin typeface="Arial" panose="020B0604020202020204" pitchFamily="34" charset="0"/>
                <a:cs typeface="Arial" panose="020B0604020202020204" pitchFamily="34" charset="0"/>
              </a:rPr>
              <a:t>, and still possesses the other desirable qualities of PDMS. The Norland </a:t>
            </a:r>
            <a:r>
              <a:rPr lang="es-AR" dirty="0" err="1">
                <a:latin typeface="Arial" panose="020B0604020202020204" pitchFamily="34" charset="0"/>
                <a:cs typeface="Arial" panose="020B0604020202020204" pitchFamily="34" charset="0"/>
              </a:rPr>
              <a:t>optical</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adhesives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photocurable</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polyurethanes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for</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example</a:t>
            </a:r>
            <a:r>
              <a:rPr lang="es-A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contain no scattering particles, but they are not soft, and cannot be processed the same way as PDMS. </a:t>
            </a:r>
            <a:r>
              <a:rPr lang="en-US" dirty="0">
                <a:solidFill>
                  <a:srgbClr val="0000FF"/>
                </a:solidFill>
                <a:latin typeface="Arial" panose="020B0604020202020204" pitchFamily="34" charset="0"/>
                <a:cs typeface="Arial" panose="020B0604020202020204" pitchFamily="34" charset="0"/>
              </a:rPr>
              <a:t>This need for an elastomeric polymer with high optical transparency and easy </a:t>
            </a:r>
            <a:r>
              <a:rPr lang="en-US" dirty="0" err="1">
                <a:solidFill>
                  <a:srgbClr val="0000FF"/>
                </a:solidFill>
                <a:latin typeface="Arial" panose="020B0604020202020204" pitchFamily="34" charset="0"/>
                <a:cs typeface="Arial" panose="020B0604020202020204" pitchFamily="34" charset="0"/>
              </a:rPr>
              <a:t>sealability</a:t>
            </a:r>
            <a:r>
              <a:rPr lang="en-US" dirty="0">
                <a:solidFill>
                  <a:srgbClr val="0000FF"/>
                </a:solidFill>
                <a:latin typeface="Arial" panose="020B0604020202020204" pitchFamily="34" charset="0"/>
                <a:cs typeface="Arial" panose="020B0604020202020204" pitchFamily="34" charset="0"/>
              </a:rPr>
              <a:t> presents an opportunity for future research in material science</a:t>
            </a:r>
            <a:r>
              <a:rPr lang="en-US" i="1" dirty="0">
                <a:solidFill>
                  <a:srgbClr val="0000FF"/>
                </a:solidFill>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summarize,</a:t>
            </a:r>
          </a:p>
          <a:p>
            <a:pPr algn="just"/>
            <a:r>
              <a:rPr lang="en-US" dirty="0">
                <a:latin typeface="Arial" panose="020B0604020202020204" pitchFamily="34" charset="0"/>
                <a:cs typeface="Arial" panose="020B0604020202020204" pitchFamily="34" charset="0"/>
              </a:rPr>
              <a:t>PDMS has attractive features that make it useful for a wide range of applications in laboratory, and for prototyping in research, though it may not be the ultimate material used in large-scale manufacturing. </a:t>
            </a:r>
            <a:endParaRPr lang="es-AR"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FC2D2EEC-0A9A-442A-8922-F660AD5675C6}"/>
              </a:ext>
            </a:extLst>
          </p:cNvPr>
          <p:cNvSpPr txBox="1"/>
          <p:nvPr/>
        </p:nvSpPr>
        <p:spPr>
          <a:xfrm>
            <a:off x="0" y="27710"/>
            <a:ext cx="9144000"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 Propiedades ópticas del PDMS</a:t>
            </a:r>
          </a:p>
        </p:txBody>
      </p:sp>
      <p:pic>
        <p:nvPicPr>
          <p:cNvPr id="7" name="Imagen 6">
            <a:extLst>
              <a:ext uri="{FF2B5EF4-FFF2-40B4-BE49-F238E27FC236}">
                <a16:creationId xmlns:a16="http://schemas.microsoft.com/office/drawing/2014/main" id="{36797878-3914-4232-AB37-4A0419B2248C}"/>
              </a:ext>
            </a:extLst>
          </p:cNvPr>
          <p:cNvPicPr>
            <a:picLocks noChangeAspect="1"/>
          </p:cNvPicPr>
          <p:nvPr/>
        </p:nvPicPr>
        <p:blipFill>
          <a:blip r:embed="rId2"/>
          <a:stretch>
            <a:fillRect/>
          </a:stretch>
        </p:blipFill>
        <p:spPr>
          <a:xfrm>
            <a:off x="0" y="550930"/>
            <a:ext cx="7143750" cy="3133725"/>
          </a:xfrm>
          <a:prstGeom prst="rect">
            <a:avLst/>
          </a:prstGeom>
        </p:spPr>
      </p:pic>
      <p:pic>
        <p:nvPicPr>
          <p:cNvPr id="8" name="Imagen 7">
            <a:extLst>
              <a:ext uri="{FF2B5EF4-FFF2-40B4-BE49-F238E27FC236}">
                <a16:creationId xmlns:a16="http://schemas.microsoft.com/office/drawing/2014/main" id="{551AACAE-32A2-42AE-AC2D-1EA25F380113}"/>
              </a:ext>
            </a:extLst>
          </p:cNvPr>
          <p:cNvPicPr>
            <a:picLocks noChangeAspect="1"/>
          </p:cNvPicPr>
          <p:nvPr/>
        </p:nvPicPr>
        <p:blipFill>
          <a:blip r:embed="rId3"/>
          <a:stretch>
            <a:fillRect/>
          </a:stretch>
        </p:blipFill>
        <p:spPr>
          <a:xfrm>
            <a:off x="4572000" y="933450"/>
            <a:ext cx="3648075" cy="2495550"/>
          </a:xfrm>
          <a:prstGeom prst="rect">
            <a:avLst/>
          </a:prstGeom>
        </p:spPr>
      </p:pic>
      <p:pic>
        <p:nvPicPr>
          <p:cNvPr id="9" name="Imagen 8">
            <a:extLst>
              <a:ext uri="{FF2B5EF4-FFF2-40B4-BE49-F238E27FC236}">
                <a16:creationId xmlns:a16="http://schemas.microsoft.com/office/drawing/2014/main" id="{04ED2D6D-7FA3-471E-92C8-0C057B11DB60}"/>
              </a:ext>
            </a:extLst>
          </p:cNvPr>
          <p:cNvPicPr>
            <a:picLocks noChangeAspect="1"/>
          </p:cNvPicPr>
          <p:nvPr/>
        </p:nvPicPr>
        <p:blipFill rotWithShape="1">
          <a:blip r:embed="rId4"/>
          <a:srcRect l="12309" t="12880" r="12815" b="24113"/>
          <a:stretch/>
        </p:blipFill>
        <p:spPr>
          <a:xfrm>
            <a:off x="5043054" y="750084"/>
            <a:ext cx="4100946" cy="2814637"/>
          </a:xfrm>
          <a:prstGeom prst="rect">
            <a:avLst/>
          </a:prstGeom>
        </p:spPr>
      </p:pic>
    </p:spTree>
    <p:extLst>
      <p:ext uri="{BB962C8B-B14F-4D97-AF65-F5344CB8AC3E}">
        <p14:creationId xmlns:p14="http://schemas.microsoft.com/office/powerpoint/2010/main" val="152165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0" y="-12675"/>
            <a:ext cx="9144000" cy="954107"/>
          </a:xfrm>
          <a:prstGeom prst="rect">
            <a:avLst/>
          </a:prstGeom>
          <a:solidFill>
            <a:schemeClr val="bg1">
              <a:lumMod val="85000"/>
            </a:schemeClr>
          </a:solidFill>
        </p:spPr>
        <p:txBody>
          <a:bodyPr wrap="square" rtlCol="0">
            <a:spAutoFit/>
          </a:bodyPr>
          <a:lstStyle/>
          <a:p>
            <a:r>
              <a:rPr lang="es-AR" sz="2800" dirty="0">
                <a:latin typeface="Arial" panose="020B0604020202020204" pitchFamily="34" charset="0"/>
                <a:cs typeface="Arial" panose="020B0604020202020204" pitchFamily="34" charset="0"/>
              </a:rPr>
              <a:t>Introducción a la </a:t>
            </a:r>
            <a:r>
              <a:rPr lang="es-AR" sz="2800" dirty="0" err="1">
                <a:latin typeface="Arial" panose="020B0604020202020204" pitchFamily="34" charset="0"/>
                <a:cs typeface="Arial" panose="020B0604020202020204" pitchFamily="34" charset="0"/>
              </a:rPr>
              <a:t>microfluidica</a:t>
            </a:r>
            <a:r>
              <a:rPr lang="es-AR" sz="2800" dirty="0">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prop</a:t>
            </a:r>
            <a:r>
              <a:rPr lang="es-AR" sz="2800" dirty="0">
                <a:solidFill>
                  <a:srgbClr val="0000FF"/>
                </a:solidFill>
                <a:latin typeface="Arial" panose="020B0604020202020204" pitchFamily="34" charset="0"/>
                <a:cs typeface="Arial" panose="020B0604020202020204" pitchFamily="34" charset="0"/>
              </a:rPr>
              <a:t>. fisicoquímicas PDMS </a:t>
            </a:r>
          </a:p>
        </p:txBody>
      </p:sp>
      <p:sp>
        <p:nvSpPr>
          <p:cNvPr id="4" name="Rectángulo 3"/>
          <p:cNvSpPr/>
          <p:nvPr/>
        </p:nvSpPr>
        <p:spPr>
          <a:xfrm>
            <a:off x="217075" y="976449"/>
            <a:ext cx="3779073" cy="2492990"/>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PDMS has been the most widely used material in the research and development of microfluidics. </a:t>
            </a:r>
            <a:r>
              <a:rPr lang="en-US" sz="1200" dirty="0">
                <a:solidFill>
                  <a:srgbClr val="0000FF"/>
                </a:solidFill>
                <a:highlight>
                  <a:srgbClr val="FFFF00"/>
                </a:highlight>
                <a:latin typeface="Arial" panose="020B0604020202020204" pitchFamily="34" charset="0"/>
                <a:cs typeface="Arial" panose="020B0604020202020204" pitchFamily="34" charset="0"/>
              </a:rPr>
              <a:t>PDMS is an optically transparent elastomer whose stiffness can be controlled from very soft (easily deformed by finger pressure) to much stiffer</a:t>
            </a:r>
            <a:r>
              <a:rPr lang="en-US" sz="1200" dirty="0">
                <a:latin typeface="Arial" panose="020B0604020202020204" pitchFamily="34" charset="0"/>
                <a:cs typeface="Arial" panose="020B0604020202020204" pitchFamily="34" charset="0"/>
              </a:rPr>
              <a:t>. The fabrication of systems of </a:t>
            </a:r>
            <a:r>
              <a:rPr lang="en-US" sz="1200" dirty="0" err="1">
                <a:latin typeface="Arial" panose="020B0604020202020204" pitchFamily="34" charset="0"/>
                <a:cs typeface="Arial" panose="020B0604020202020204" pitchFamily="34" charset="0"/>
              </a:rPr>
              <a:t>microchannels</a:t>
            </a:r>
            <a:r>
              <a:rPr lang="en-US" sz="1200" dirty="0">
                <a:latin typeface="Arial" panose="020B0604020202020204" pitchFamily="34" charset="0"/>
                <a:cs typeface="Arial" panose="020B0604020202020204" pitchFamily="34" charset="0"/>
              </a:rPr>
              <a:t> in PDMS is particularly straightforward. The use of PDMS as a material allows rapid prototyping of devices, and facilitates the demonstration and the testing of new concepts. The physical and chemical properties of PDMS also make possible the fabrication of devices with a useful range of functions, ranging from molecular analysis to frequency-tunable lasing </a:t>
            </a:r>
            <a:endParaRPr lang="es-AR" sz="1200" dirty="0">
              <a:latin typeface="Arial" panose="020B0604020202020204" pitchFamily="34" charset="0"/>
              <a:cs typeface="Arial" panose="020B0604020202020204" pitchFamily="34" charset="0"/>
            </a:endParaRPr>
          </a:p>
        </p:txBody>
      </p:sp>
      <p:sp>
        <p:nvSpPr>
          <p:cNvPr id="5" name="Rectángulo 4"/>
          <p:cNvSpPr/>
          <p:nvPr/>
        </p:nvSpPr>
        <p:spPr>
          <a:xfrm>
            <a:off x="231658" y="3669061"/>
            <a:ext cx="3779073" cy="2031325"/>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Most research in microfluidic systems is now carried out in PDMS and other polymers</a:t>
            </a:r>
            <a:r>
              <a:rPr lang="en-US"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Fabrication in polymers is easier, more flexible, and much less expensive than in silicon or glass. </a:t>
            </a:r>
            <a:r>
              <a:rPr lang="es-AR" sz="1200" dirty="0" err="1">
                <a:latin typeface="Arial" panose="020B0604020202020204" pitchFamily="34" charset="0"/>
                <a:cs typeface="Arial" panose="020B0604020202020204" pitchFamily="34" charset="0"/>
              </a:rPr>
              <a:t>It</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also</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avoids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other</a:t>
            </a:r>
            <a:r>
              <a:rPr lang="es-A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problems of hard materials (e.g., formation of sharp shards on breakage) and enables certain components (e.g., pneumatic valves) that cannot be fabricated in rigid materials.</a:t>
            </a:r>
            <a:endParaRPr lang="es-AR" sz="1200"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2"/>
          <a:stretch>
            <a:fillRect/>
          </a:stretch>
        </p:blipFill>
        <p:spPr>
          <a:xfrm>
            <a:off x="4138324" y="587921"/>
            <a:ext cx="4788601" cy="6162280"/>
          </a:xfrm>
          <a:prstGeom prst="rect">
            <a:avLst/>
          </a:prstGeom>
        </p:spPr>
      </p:pic>
      <p:sp>
        <p:nvSpPr>
          <p:cNvPr id="9" name="Rectángulo 8"/>
          <p:cNvSpPr/>
          <p:nvPr/>
        </p:nvSpPr>
        <p:spPr>
          <a:xfrm>
            <a:off x="0" y="6381734"/>
            <a:ext cx="9144000" cy="461665"/>
          </a:xfrm>
          <a:prstGeom prst="rect">
            <a:avLst/>
          </a:prstGeom>
        </p:spPr>
        <p:txBody>
          <a:bodyPr wrap="square">
            <a:spAutoFit/>
          </a:bodyPr>
          <a:lstStyle/>
          <a:p>
            <a:r>
              <a:rPr lang="en-US" sz="1200" dirty="0">
                <a:latin typeface="Palatino-Roman"/>
              </a:rPr>
              <a:t>(Adapted from J. C. McDonald and G. M. </a:t>
            </a:r>
            <a:r>
              <a:rPr lang="en-US" sz="1200" dirty="0" err="1">
                <a:latin typeface="Palatino-Roman"/>
              </a:rPr>
              <a:t>Whitesides</a:t>
            </a:r>
            <a:r>
              <a:rPr lang="en-US" sz="1200" dirty="0">
                <a:latin typeface="Palatino-Roman"/>
              </a:rPr>
              <a:t>, “Poly(</a:t>
            </a:r>
            <a:r>
              <a:rPr lang="en-US" sz="1200" dirty="0" err="1">
                <a:latin typeface="Palatino-Roman"/>
              </a:rPr>
              <a:t>dimethylsiloxane</a:t>
            </a:r>
            <a:r>
              <a:rPr lang="en-US" sz="1200" dirty="0">
                <a:latin typeface="Palatino-Roman"/>
              </a:rPr>
              <a:t>) as a material</a:t>
            </a:r>
          </a:p>
          <a:p>
            <a:r>
              <a:rPr lang="en-US" sz="1200" dirty="0">
                <a:latin typeface="Palatino-Roman"/>
              </a:rPr>
              <a:t>for fabricating microfluidic devices,” </a:t>
            </a:r>
            <a:r>
              <a:rPr lang="en-US" sz="1200" i="1" dirty="0">
                <a:latin typeface="Palatino-Italic"/>
              </a:rPr>
              <a:t>Acc. Chem. Res</a:t>
            </a:r>
            <a:r>
              <a:rPr lang="en-US" sz="1200" dirty="0">
                <a:latin typeface="Palatino-Roman"/>
              </a:rPr>
              <a:t>., 35, (2002), 491–499.)</a:t>
            </a:r>
            <a:endParaRPr lang="es-AR" sz="1200" dirty="0"/>
          </a:p>
        </p:txBody>
      </p:sp>
      <p:sp>
        <p:nvSpPr>
          <p:cNvPr id="2" name="Rectángulo 1">
            <a:extLst>
              <a:ext uri="{FF2B5EF4-FFF2-40B4-BE49-F238E27FC236}">
                <a16:creationId xmlns:a16="http://schemas.microsoft.com/office/drawing/2014/main" id="{B6D03A92-5432-4488-A98F-A360152F586D}"/>
              </a:ext>
            </a:extLst>
          </p:cNvPr>
          <p:cNvSpPr/>
          <p:nvPr/>
        </p:nvSpPr>
        <p:spPr>
          <a:xfrm>
            <a:off x="276398" y="5700386"/>
            <a:ext cx="3689591" cy="646331"/>
          </a:xfrm>
          <a:prstGeom prst="rect">
            <a:avLst/>
          </a:prstGeom>
        </p:spPr>
        <p:txBody>
          <a:bodyPr wrap="square">
            <a:spAutoFit/>
          </a:bodyPr>
          <a:lstStyle/>
          <a:p>
            <a:pPr algn="just"/>
            <a:r>
              <a:rPr lang="en-US" sz="1200" dirty="0">
                <a:solidFill>
                  <a:srgbClr val="0000FF"/>
                </a:solidFill>
                <a:latin typeface="Arial" panose="020B0604020202020204" pitchFamily="34" charset="0"/>
              </a:rPr>
              <a:t>Apart from </a:t>
            </a:r>
            <a:r>
              <a:rPr lang="en-US" sz="1200" u="sng" dirty="0">
                <a:solidFill>
                  <a:srgbClr val="0000FF"/>
                </a:solidFill>
                <a:latin typeface="Arial" panose="020B0604020202020204" pitchFamily="34" charset="0"/>
                <a:hlinkClick r:id="rId3" tooltip="Microfluidics: A general overview of microfluidics"/>
              </a:rPr>
              <a:t>microfluidics</a:t>
            </a:r>
            <a:r>
              <a:rPr lang="en-US" sz="1200" dirty="0">
                <a:solidFill>
                  <a:srgbClr val="0000FF"/>
                </a:solidFill>
                <a:latin typeface="Arial" panose="020B0604020202020204" pitchFamily="34" charset="0"/>
              </a:rPr>
              <a:t>, it is used as a food additive (E900), in shampoos, and as an anti-foaming agent in beverages or in lubricating oils</a:t>
            </a:r>
            <a:r>
              <a:rPr lang="en-US" sz="1200" dirty="0">
                <a:solidFill>
                  <a:srgbClr val="333333"/>
                </a:solidFill>
                <a:latin typeface="Arial" panose="020B0604020202020204" pitchFamily="34" charset="0"/>
              </a:rPr>
              <a:t>.</a:t>
            </a:r>
            <a:endParaRPr lang="es-AR" sz="1200" dirty="0"/>
          </a:p>
        </p:txBody>
      </p:sp>
    </p:spTree>
    <p:extLst>
      <p:ext uri="{BB962C8B-B14F-4D97-AF65-F5344CB8AC3E}">
        <p14:creationId xmlns:p14="http://schemas.microsoft.com/office/powerpoint/2010/main" val="18939343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6EB0671-63FC-40F3-AD69-A489922DCB72}"/>
              </a:ext>
            </a:extLst>
          </p:cNvPr>
          <p:cNvPicPr>
            <a:picLocks noChangeAspect="1"/>
          </p:cNvPicPr>
          <p:nvPr/>
        </p:nvPicPr>
        <p:blipFill>
          <a:blip r:embed="rId2"/>
          <a:stretch>
            <a:fillRect/>
          </a:stretch>
        </p:blipFill>
        <p:spPr>
          <a:xfrm>
            <a:off x="109710" y="2732137"/>
            <a:ext cx="4025254" cy="3546375"/>
          </a:xfrm>
          <a:prstGeom prst="rect">
            <a:avLst/>
          </a:prstGeom>
        </p:spPr>
      </p:pic>
      <p:pic>
        <p:nvPicPr>
          <p:cNvPr id="5" name="Imagen 4">
            <a:extLst>
              <a:ext uri="{FF2B5EF4-FFF2-40B4-BE49-F238E27FC236}">
                <a16:creationId xmlns:a16="http://schemas.microsoft.com/office/drawing/2014/main" id="{9070AD86-945C-40C5-BA7A-F7E8420D970C}"/>
              </a:ext>
            </a:extLst>
          </p:cNvPr>
          <p:cNvPicPr>
            <a:picLocks noChangeAspect="1"/>
          </p:cNvPicPr>
          <p:nvPr/>
        </p:nvPicPr>
        <p:blipFill>
          <a:blip r:embed="rId3"/>
          <a:stretch>
            <a:fillRect/>
          </a:stretch>
        </p:blipFill>
        <p:spPr>
          <a:xfrm>
            <a:off x="4284685" y="2058144"/>
            <a:ext cx="4859315" cy="4894360"/>
          </a:xfrm>
          <a:prstGeom prst="rect">
            <a:avLst/>
          </a:prstGeom>
        </p:spPr>
      </p:pic>
      <p:sp>
        <p:nvSpPr>
          <p:cNvPr id="6" name="CuadroTexto 5">
            <a:extLst>
              <a:ext uri="{FF2B5EF4-FFF2-40B4-BE49-F238E27FC236}">
                <a16:creationId xmlns:a16="http://schemas.microsoft.com/office/drawing/2014/main" id="{CD005C07-CD01-4F3F-B8DE-51A27DFD8A04}"/>
              </a:ext>
            </a:extLst>
          </p:cNvPr>
          <p:cNvSpPr txBox="1"/>
          <p:nvPr/>
        </p:nvSpPr>
        <p:spPr>
          <a:xfrm>
            <a:off x="0" y="27710"/>
            <a:ext cx="9144000"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 Técnicas de fabricación de chips</a:t>
            </a:r>
          </a:p>
        </p:txBody>
      </p:sp>
      <p:sp>
        <p:nvSpPr>
          <p:cNvPr id="3" name="CuadroTexto 2">
            <a:extLst>
              <a:ext uri="{FF2B5EF4-FFF2-40B4-BE49-F238E27FC236}">
                <a16:creationId xmlns:a16="http://schemas.microsoft.com/office/drawing/2014/main" id="{132B4C07-FE9F-4129-8614-190FE2B59CAA}"/>
              </a:ext>
            </a:extLst>
          </p:cNvPr>
          <p:cNvSpPr txBox="1"/>
          <p:nvPr/>
        </p:nvSpPr>
        <p:spPr>
          <a:xfrm>
            <a:off x="1" y="579488"/>
            <a:ext cx="9143999" cy="1631216"/>
          </a:xfrm>
          <a:prstGeom prst="rect">
            <a:avLst/>
          </a:prstGeom>
          <a:noFill/>
        </p:spPr>
        <p:txBody>
          <a:bodyPr wrap="square" rtlCol="0">
            <a:spAutoFit/>
          </a:bodyPr>
          <a:lstStyle/>
          <a:p>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FOTOlitográficas</a:t>
            </a:r>
            <a:endParaRPr lang="es-AR" dirty="0">
              <a:latin typeface="Arial" panose="020B0604020202020204" pitchFamily="34" charset="0"/>
              <a:cs typeface="Arial" panose="020B0604020202020204" pitchFamily="34" charset="0"/>
            </a:endParaRPr>
          </a:p>
          <a:p>
            <a:r>
              <a:rPr lang="es-AR" sz="2800" b="1" dirty="0">
                <a:latin typeface="Arial" panose="020B0604020202020204" pitchFamily="34" charset="0"/>
                <a:cs typeface="Arial" panose="020B0604020202020204" pitchFamily="34" charset="0"/>
              </a:rPr>
              <a:t>Técnicas de fabricación</a:t>
            </a:r>
          </a:p>
          <a:p>
            <a:r>
              <a:rPr lang="es-AR" dirty="0">
                <a:latin typeface="Arial" panose="020B0604020202020204" pitchFamily="34" charset="0"/>
                <a:cs typeface="Arial" panose="020B0604020202020204" pitchFamily="34" charset="0"/>
              </a:rPr>
              <a:t>										no </a:t>
            </a:r>
            <a:r>
              <a:rPr lang="es-AR" dirty="0" err="1">
                <a:latin typeface="Arial" panose="020B0604020202020204" pitchFamily="34" charset="0"/>
                <a:cs typeface="Arial" panose="020B0604020202020204" pitchFamily="34" charset="0"/>
              </a:rPr>
              <a:t>FOTOlitográficas</a:t>
            </a:r>
            <a:endParaRPr lang="es-AR" dirty="0">
              <a:latin typeface="Arial" panose="020B0604020202020204" pitchFamily="34" charset="0"/>
              <a:cs typeface="Arial" panose="020B0604020202020204" pitchFamily="34" charset="0"/>
            </a:endParaRPr>
          </a:p>
          <a:p>
            <a:endParaRPr lang="es-AR"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70D878D8-1D1D-42D5-9107-0B870B59E0E3}"/>
              </a:ext>
            </a:extLst>
          </p:cNvPr>
          <p:cNvSpPr/>
          <p:nvPr/>
        </p:nvSpPr>
        <p:spPr>
          <a:xfrm>
            <a:off x="4284685" y="5181600"/>
            <a:ext cx="3834079" cy="1219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Abrir llave 1">
            <a:extLst>
              <a:ext uri="{FF2B5EF4-FFF2-40B4-BE49-F238E27FC236}">
                <a16:creationId xmlns:a16="http://schemas.microsoft.com/office/drawing/2014/main" id="{CD97E74D-1EB6-4286-BBD6-D4BA7D40F6B0}"/>
              </a:ext>
            </a:extLst>
          </p:cNvPr>
          <p:cNvSpPr/>
          <p:nvPr/>
        </p:nvSpPr>
        <p:spPr>
          <a:xfrm>
            <a:off x="4134964" y="762000"/>
            <a:ext cx="149721" cy="1267586"/>
          </a:xfrm>
          <a:prstGeom prst="lef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9" name="Rectángulo 8">
            <a:extLst>
              <a:ext uri="{FF2B5EF4-FFF2-40B4-BE49-F238E27FC236}">
                <a16:creationId xmlns:a16="http://schemas.microsoft.com/office/drawing/2014/main" id="{D330F367-A641-493C-9AE1-6DB5633FCB79}"/>
              </a:ext>
            </a:extLst>
          </p:cNvPr>
          <p:cNvSpPr/>
          <p:nvPr/>
        </p:nvSpPr>
        <p:spPr>
          <a:xfrm>
            <a:off x="1103468" y="1917422"/>
            <a:ext cx="2037737" cy="369332"/>
          </a:xfrm>
          <a:prstGeom prst="rect">
            <a:avLst/>
          </a:prstGeom>
        </p:spPr>
        <p:txBody>
          <a:bodyPr wrap="none">
            <a:spAutoFit/>
          </a:bodyPr>
          <a:lstStyle/>
          <a:p>
            <a:r>
              <a:rPr lang="es-AR" dirty="0">
                <a:latin typeface="Arial" panose="020B0604020202020204" pitchFamily="34" charset="0"/>
                <a:cs typeface="Arial" panose="020B0604020202020204" pitchFamily="34" charset="0"/>
              </a:rPr>
              <a:t>[</a:t>
            </a:r>
            <a:r>
              <a:rPr lang="es-AR" dirty="0" err="1">
                <a:latin typeface="Arial" panose="020B0604020202020204" pitchFamily="34" charset="0"/>
                <a:cs typeface="Arial" panose="020B0604020202020204" pitchFamily="34" charset="0"/>
              </a:rPr>
              <a:t>etching</a:t>
            </a:r>
            <a:r>
              <a:rPr lang="es-AR" dirty="0">
                <a:latin typeface="Arial" panose="020B0604020202020204" pitchFamily="34" charset="0"/>
                <a:cs typeface="Arial" panose="020B0604020202020204" pitchFamily="34" charset="0"/>
              </a:rPr>
              <a:t>=grabado]</a:t>
            </a:r>
          </a:p>
        </p:txBody>
      </p:sp>
      <p:sp>
        <p:nvSpPr>
          <p:cNvPr id="10" name="Rectángulo 9">
            <a:extLst>
              <a:ext uri="{FF2B5EF4-FFF2-40B4-BE49-F238E27FC236}">
                <a16:creationId xmlns:a16="http://schemas.microsoft.com/office/drawing/2014/main" id="{DBCDDC1E-7939-4DD0-A613-AF6E723279CF}"/>
              </a:ext>
            </a:extLst>
          </p:cNvPr>
          <p:cNvSpPr/>
          <p:nvPr/>
        </p:nvSpPr>
        <p:spPr>
          <a:xfrm>
            <a:off x="109710" y="4708358"/>
            <a:ext cx="3834079" cy="1219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721569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3F1975-E424-4FC5-9828-9684CD277287}"/>
              </a:ext>
            </a:extLst>
          </p:cNvPr>
          <p:cNvPicPr>
            <a:picLocks noChangeAspect="1"/>
          </p:cNvPicPr>
          <p:nvPr/>
        </p:nvPicPr>
        <p:blipFill rotWithShape="1">
          <a:blip r:embed="rId2"/>
          <a:srcRect l="8024" t="29474" r="8604"/>
          <a:stretch/>
        </p:blipFill>
        <p:spPr>
          <a:xfrm>
            <a:off x="760227" y="1287378"/>
            <a:ext cx="7623545" cy="4836695"/>
          </a:xfrm>
          <a:prstGeom prst="rect">
            <a:avLst/>
          </a:prstGeom>
        </p:spPr>
      </p:pic>
      <p:sp>
        <p:nvSpPr>
          <p:cNvPr id="3" name="CuadroTexto 2">
            <a:extLst>
              <a:ext uri="{FF2B5EF4-FFF2-40B4-BE49-F238E27FC236}">
                <a16:creationId xmlns:a16="http://schemas.microsoft.com/office/drawing/2014/main" id="{35A3DCF1-E8FE-40F2-B911-19F6A66498C6}"/>
              </a:ext>
            </a:extLst>
          </p:cNvPr>
          <p:cNvSpPr txBox="1"/>
          <p:nvPr/>
        </p:nvSpPr>
        <p:spPr>
          <a:xfrm>
            <a:off x="1" y="469205"/>
            <a:ext cx="9143999"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Ablación laser . </a:t>
            </a:r>
            <a:r>
              <a:rPr lang="es-AR" sz="2800" dirty="0" err="1">
                <a:solidFill>
                  <a:srgbClr val="0000FF"/>
                </a:solidFill>
                <a:latin typeface="Arial" panose="020B0604020202020204" pitchFamily="34" charset="0"/>
                <a:cs typeface="Arial" panose="020B0604020202020204" pitchFamily="34" charset="0"/>
              </a:rPr>
              <a:t>Micromachining</a:t>
            </a:r>
            <a:r>
              <a:rPr lang="es-AR" sz="2800" dirty="0">
                <a:solidFill>
                  <a:srgbClr val="0000FF"/>
                </a:solidFill>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of</a:t>
            </a:r>
            <a:r>
              <a:rPr lang="es-AR" sz="2800" dirty="0">
                <a:solidFill>
                  <a:srgbClr val="0000FF"/>
                </a:solidFill>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silicon</a:t>
            </a:r>
            <a:r>
              <a:rPr lang="es-AR" sz="2800" dirty="0">
                <a:solidFill>
                  <a:srgbClr val="0000FF"/>
                </a:solidFill>
                <a:latin typeface="Arial" panose="020B0604020202020204" pitchFamily="34" charset="0"/>
                <a:cs typeface="Arial" panose="020B0604020202020204" pitchFamily="34" charset="0"/>
              </a:rPr>
              <a:t> and </a:t>
            </a:r>
            <a:r>
              <a:rPr lang="es-AR" sz="2800" dirty="0" err="1">
                <a:solidFill>
                  <a:srgbClr val="0000FF"/>
                </a:solidFill>
                <a:latin typeface="Arial" panose="020B0604020202020204" pitchFamily="34" charset="0"/>
                <a:cs typeface="Arial" panose="020B0604020202020204" pitchFamily="34" charset="0"/>
              </a:rPr>
              <a:t>glass</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14199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B373F10-E0D5-416A-ABCE-BD95E0C5DB16}"/>
              </a:ext>
            </a:extLst>
          </p:cNvPr>
          <p:cNvPicPr>
            <a:picLocks noChangeAspect="1"/>
          </p:cNvPicPr>
          <p:nvPr/>
        </p:nvPicPr>
        <p:blipFill rotWithShape="1">
          <a:blip r:embed="rId2"/>
          <a:srcRect l="20116" t="26842" r="20698" b="8062"/>
          <a:stretch/>
        </p:blipFill>
        <p:spPr>
          <a:xfrm>
            <a:off x="1839432" y="1840832"/>
            <a:ext cx="5411973" cy="4464275"/>
          </a:xfrm>
          <a:prstGeom prst="rect">
            <a:avLst/>
          </a:prstGeom>
        </p:spPr>
      </p:pic>
      <p:sp>
        <p:nvSpPr>
          <p:cNvPr id="3" name="CuadroTexto 2">
            <a:extLst>
              <a:ext uri="{FF2B5EF4-FFF2-40B4-BE49-F238E27FC236}">
                <a16:creationId xmlns:a16="http://schemas.microsoft.com/office/drawing/2014/main" id="{15567A0A-597B-4130-9EEC-0D3A4FF6347F}"/>
              </a:ext>
            </a:extLst>
          </p:cNvPr>
          <p:cNvSpPr txBox="1"/>
          <p:nvPr/>
        </p:nvSpPr>
        <p:spPr>
          <a:xfrm>
            <a:off x="1" y="469205"/>
            <a:ext cx="9143999"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Ablación laser </a:t>
            </a:r>
          </a:p>
        </p:txBody>
      </p:sp>
    </p:spTree>
    <p:extLst>
      <p:ext uri="{BB962C8B-B14F-4D97-AF65-F5344CB8AC3E}">
        <p14:creationId xmlns:p14="http://schemas.microsoft.com/office/powerpoint/2010/main" val="16685077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35FC0D-B6CD-460A-B791-8BFE4B90219C}"/>
              </a:ext>
            </a:extLst>
          </p:cNvPr>
          <p:cNvPicPr>
            <a:picLocks noChangeAspect="1"/>
          </p:cNvPicPr>
          <p:nvPr/>
        </p:nvPicPr>
        <p:blipFill rotWithShape="1">
          <a:blip r:embed="rId2"/>
          <a:srcRect l="15116" t="43859" r="22325" b="13158"/>
          <a:stretch/>
        </p:blipFill>
        <p:spPr>
          <a:xfrm>
            <a:off x="0" y="1618163"/>
            <a:ext cx="5720317" cy="2947738"/>
          </a:xfrm>
          <a:prstGeom prst="rect">
            <a:avLst/>
          </a:prstGeom>
        </p:spPr>
      </p:pic>
      <p:sp>
        <p:nvSpPr>
          <p:cNvPr id="2" name="CuadroTexto 1">
            <a:extLst>
              <a:ext uri="{FF2B5EF4-FFF2-40B4-BE49-F238E27FC236}">
                <a16:creationId xmlns:a16="http://schemas.microsoft.com/office/drawing/2014/main" id="{1B0DB49C-56E0-4B83-B152-57B5C34CAF06}"/>
              </a:ext>
            </a:extLst>
          </p:cNvPr>
          <p:cNvSpPr txBox="1"/>
          <p:nvPr/>
        </p:nvSpPr>
        <p:spPr>
          <a:xfrm>
            <a:off x="1" y="469205"/>
            <a:ext cx="9143999" cy="523220"/>
          </a:xfrm>
          <a:prstGeom prst="rect">
            <a:avLst/>
          </a:prstGeom>
          <a:solidFill>
            <a:schemeClr val="bg2">
              <a:lumMod val="90000"/>
            </a:schemeClr>
          </a:solidFill>
        </p:spPr>
        <p:txBody>
          <a:bodyPr wrap="square" rtlCol="0">
            <a:spAutoFit/>
          </a:bodyPr>
          <a:lstStyle/>
          <a:p>
            <a:pPr algn="ctr"/>
            <a:r>
              <a:rPr lang="es-AR" sz="2800" dirty="0" err="1">
                <a:solidFill>
                  <a:srgbClr val="0000FF"/>
                </a:solidFill>
                <a:latin typeface="Arial" panose="020B0604020202020204" pitchFamily="34" charset="0"/>
                <a:cs typeface="Arial" panose="020B0604020202020204" pitchFamily="34" charset="0"/>
              </a:rPr>
              <a:t>Embossing</a:t>
            </a:r>
            <a:r>
              <a:rPr lang="es-AR" sz="2800" dirty="0">
                <a:solidFill>
                  <a:srgbClr val="0000FF"/>
                </a:solidFill>
                <a:latin typeface="Arial" panose="020B0604020202020204" pitchFamily="34" charset="0"/>
                <a:cs typeface="Arial" panose="020B0604020202020204" pitchFamily="34" charset="0"/>
              </a:rPr>
              <a:t> (realce)</a:t>
            </a:r>
          </a:p>
        </p:txBody>
      </p:sp>
      <p:pic>
        <p:nvPicPr>
          <p:cNvPr id="3" name="Imagen 2">
            <a:extLst>
              <a:ext uri="{FF2B5EF4-FFF2-40B4-BE49-F238E27FC236}">
                <a16:creationId xmlns:a16="http://schemas.microsoft.com/office/drawing/2014/main" id="{9E998D55-7AF9-439D-9E3A-8C248D7450D9}"/>
              </a:ext>
            </a:extLst>
          </p:cNvPr>
          <p:cNvPicPr>
            <a:picLocks noChangeAspect="1"/>
          </p:cNvPicPr>
          <p:nvPr/>
        </p:nvPicPr>
        <p:blipFill>
          <a:blip r:embed="rId3"/>
          <a:stretch>
            <a:fillRect/>
          </a:stretch>
        </p:blipFill>
        <p:spPr>
          <a:xfrm>
            <a:off x="5410200" y="1515644"/>
            <a:ext cx="3733800" cy="3152775"/>
          </a:xfrm>
          <a:prstGeom prst="rect">
            <a:avLst/>
          </a:prstGeom>
        </p:spPr>
      </p:pic>
    </p:spTree>
    <p:extLst>
      <p:ext uri="{BB962C8B-B14F-4D97-AF65-F5344CB8AC3E}">
        <p14:creationId xmlns:p14="http://schemas.microsoft.com/office/powerpoint/2010/main" val="29887122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0649C68-FC17-4E5F-8FAD-0177511751BF}"/>
              </a:ext>
            </a:extLst>
          </p:cNvPr>
          <p:cNvPicPr>
            <a:picLocks noChangeAspect="1"/>
          </p:cNvPicPr>
          <p:nvPr/>
        </p:nvPicPr>
        <p:blipFill rotWithShape="1">
          <a:blip r:embed="rId2"/>
          <a:srcRect l="14534" t="36141" r="14187"/>
          <a:stretch/>
        </p:blipFill>
        <p:spPr>
          <a:xfrm>
            <a:off x="1313121" y="1708483"/>
            <a:ext cx="6517758" cy="4379495"/>
          </a:xfrm>
          <a:prstGeom prst="rect">
            <a:avLst/>
          </a:prstGeom>
        </p:spPr>
      </p:pic>
      <p:sp>
        <p:nvSpPr>
          <p:cNvPr id="3" name="CuadroTexto 2">
            <a:extLst>
              <a:ext uri="{FF2B5EF4-FFF2-40B4-BE49-F238E27FC236}">
                <a16:creationId xmlns:a16="http://schemas.microsoft.com/office/drawing/2014/main" id="{80F7FA78-7CC3-42B8-A3BF-B7F38892DDE5}"/>
              </a:ext>
            </a:extLst>
          </p:cNvPr>
          <p:cNvSpPr txBox="1"/>
          <p:nvPr/>
        </p:nvSpPr>
        <p:spPr>
          <a:xfrm>
            <a:off x="1" y="469205"/>
            <a:ext cx="9143999" cy="523220"/>
          </a:xfrm>
          <a:prstGeom prst="rect">
            <a:avLst/>
          </a:prstGeom>
          <a:solidFill>
            <a:schemeClr val="bg2">
              <a:lumMod val="90000"/>
            </a:schemeClr>
          </a:solidFill>
        </p:spPr>
        <p:txBody>
          <a:bodyPr wrap="square" rtlCol="0">
            <a:spAutoFit/>
          </a:bodyPr>
          <a:lstStyle/>
          <a:p>
            <a:pPr algn="ctr"/>
            <a:r>
              <a:rPr lang="es-AR" sz="2800" dirty="0" err="1">
                <a:solidFill>
                  <a:srgbClr val="0000FF"/>
                </a:solidFill>
                <a:latin typeface="Arial" panose="020B0604020202020204" pitchFamily="34" charset="0"/>
                <a:cs typeface="Arial" panose="020B0604020202020204" pitchFamily="34" charset="0"/>
              </a:rPr>
              <a:t>Injection</a:t>
            </a:r>
            <a:r>
              <a:rPr lang="es-AR" sz="2800" dirty="0">
                <a:solidFill>
                  <a:srgbClr val="0000FF"/>
                </a:solidFill>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molding</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73756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DE67CFE-C3E7-4204-9009-EBFAB19FC982}"/>
              </a:ext>
            </a:extLst>
          </p:cNvPr>
          <p:cNvPicPr>
            <a:picLocks noChangeAspect="1"/>
          </p:cNvPicPr>
          <p:nvPr/>
        </p:nvPicPr>
        <p:blipFill rotWithShape="1">
          <a:blip r:embed="rId2"/>
          <a:srcRect l="11513" t="20546" r="8953" b="1"/>
          <a:stretch/>
        </p:blipFill>
        <p:spPr>
          <a:xfrm>
            <a:off x="1100748" y="962526"/>
            <a:ext cx="7272671" cy="5448906"/>
          </a:xfrm>
          <a:prstGeom prst="rect">
            <a:avLst/>
          </a:prstGeom>
        </p:spPr>
      </p:pic>
      <p:sp>
        <p:nvSpPr>
          <p:cNvPr id="3" name="CuadroTexto 2">
            <a:extLst>
              <a:ext uri="{FF2B5EF4-FFF2-40B4-BE49-F238E27FC236}">
                <a16:creationId xmlns:a16="http://schemas.microsoft.com/office/drawing/2014/main" id="{EACF23CE-2D0B-4F42-AD84-72D4DC9415AD}"/>
              </a:ext>
            </a:extLst>
          </p:cNvPr>
          <p:cNvSpPr txBox="1"/>
          <p:nvPr/>
        </p:nvSpPr>
        <p:spPr>
          <a:xfrm>
            <a:off x="0" y="464435"/>
            <a:ext cx="9143999"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Replica </a:t>
            </a:r>
            <a:r>
              <a:rPr lang="es-AR" sz="2800" dirty="0" err="1">
                <a:solidFill>
                  <a:srgbClr val="0000FF"/>
                </a:solidFill>
                <a:latin typeface="Arial" panose="020B0604020202020204" pitchFamily="34" charset="0"/>
                <a:cs typeface="Arial" panose="020B0604020202020204" pitchFamily="34" charset="0"/>
              </a:rPr>
              <a:t>molding</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9686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225E268-4CB6-49F4-9A69-0070F678A98B}"/>
              </a:ext>
            </a:extLst>
          </p:cNvPr>
          <p:cNvPicPr>
            <a:picLocks noChangeAspect="1"/>
          </p:cNvPicPr>
          <p:nvPr/>
        </p:nvPicPr>
        <p:blipFill rotWithShape="1">
          <a:blip r:embed="rId2"/>
          <a:srcRect t="15443"/>
          <a:stretch/>
        </p:blipFill>
        <p:spPr>
          <a:xfrm>
            <a:off x="1054435" y="1780674"/>
            <a:ext cx="7035128" cy="4436836"/>
          </a:xfrm>
          <a:prstGeom prst="rect">
            <a:avLst/>
          </a:prstGeom>
        </p:spPr>
      </p:pic>
      <p:sp>
        <p:nvSpPr>
          <p:cNvPr id="5" name="CuadroTexto 4">
            <a:extLst>
              <a:ext uri="{FF2B5EF4-FFF2-40B4-BE49-F238E27FC236}">
                <a16:creationId xmlns:a16="http://schemas.microsoft.com/office/drawing/2014/main" id="{1CCFCB54-BD2E-4746-BB88-9900E7F7A776}"/>
              </a:ext>
            </a:extLst>
          </p:cNvPr>
          <p:cNvSpPr txBox="1"/>
          <p:nvPr/>
        </p:nvSpPr>
        <p:spPr>
          <a:xfrm>
            <a:off x="0" y="384985"/>
            <a:ext cx="9143999" cy="954107"/>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Métodos de fabricación litográficos. Origen: inmiscibilidad</a:t>
            </a:r>
          </a:p>
        </p:txBody>
      </p:sp>
      <p:sp>
        <p:nvSpPr>
          <p:cNvPr id="6" name="CuadroTexto 5">
            <a:extLst>
              <a:ext uri="{FF2B5EF4-FFF2-40B4-BE49-F238E27FC236}">
                <a16:creationId xmlns:a16="http://schemas.microsoft.com/office/drawing/2014/main" id="{86F520B2-7F59-413D-93C6-29CD539429C6}"/>
              </a:ext>
            </a:extLst>
          </p:cNvPr>
          <p:cNvSpPr txBox="1"/>
          <p:nvPr/>
        </p:nvSpPr>
        <p:spPr>
          <a:xfrm>
            <a:off x="0" y="6473015"/>
            <a:ext cx="9144000" cy="276999"/>
          </a:xfrm>
          <a:prstGeom prst="rect">
            <a:avLst/>
          </a:prstGeom>
          <a:noFill/>
        </p:spPr>
        <p:txBody>
          <a:bodyPr wrap="square" rtlCol="0">
            <a:spAutoFit/>
          </a:bodyPr>
          <a:lstStyle/>
          <a:p>
            <a:r>
              <a:rPr lang="es-AR" sz="1200" dirty="0">
                <a:latin typeface="Arial" panose="020B0604020202020204" pitchFamily="34" charset="0"/>
                <a:cs typeface="Arial" panose="020B0604020202020204" pitchFamily="34" charset="0"/>
              </a:rPr>
              <a:t>German </a:t>
            </a:r>
            <a:r>
              <a:rPr lang="es-AR" sz="1200" dirty="0" err="1">
                <a:latin typeface="Arial" panose="020B0604020202020204" pitchFamily="34" charset="0"/>
                <a:cs typeface="Arial" panose="020B0604020202020204" pitchFamily="34" charset="0"/>
              </a:rPr>
              <a:t>Drazer</a:t>
            </a:r>
            <a:r>
              <a:rPr lang="es-AR" sz="1200" dirty="0">
                <a:latin typeface="Arial" panose="020B0604020202020204" pitchFamily="34" charset="0"/>
                <a:cs typeface="Arial" panose="020B0604020202020204" pitchFamily="34" charset="0"/>
              </a:rPr>
              <a:t>-Gerardo </a:t>
            </a:r>
            <a:r>
              <a:rPr lang="es-AR" sz="1200" dirty="0" err="1">
                <a:latin typeface="Arial" panose="020B0604020202020204" pitchFamily="34" charset="0"/>
                <a:cs typeface="Arial" panose="020B0604020202020204" pitchFamily="34" charset="0"/>
              </a:rPr>
              <a:t>Callegari</a:t>
            </a:r>
            <a:r>
              <a:rPr lang="es-AR" sz="1200" dirty="0">
                <a:latin typeface="Arial" panose="020B0604020202020204" pitchFamily="34" charset="0"/>
                <a:cs typeface="Arial" panose="020B0604020202020204" pitchFamily="34" charset="0"/>
              </a:rPr>
              <a:t>. Curso </a:t>
            </a:r>
            <a:r>
              <a:rPr lang="es-AR" sz="1200" dirty="0" err="1">
                <a:latin typeface="Arial" panose="020B0604020202020204" pitchFamily="34" charset="0"/>
                <a:cs typeface="Arial" panose="020B0604020202020204" pitchFamily="34" charset="0"/>
              </a:rPr>
              <a:t>Microfluidica</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Depto</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Fisica</a:t>
            </a:r>
            <a:r>
              <a:rPr lang="es-AR" sz="1200" dirty="0">
                <a:latin typeface="Arial" panose="020B0604020202020204" pitchFamily="34" charset="0"/>
                <a:cs typeface="Arial" panose="020B0604020202020204" pitchFamily="34" charset="0"/>
              </a:rPr>
              <a:t> UBA</a:t>
            </a:r>
          </a:p>
        </p:txBody>
      </p:sp>
    </p:spTree>
    <p:extLst>
      <p:ext uri="{BB962C8B-B14F-4D97-AF65-F5344CB8AC3E}">
        <p14:creationId xmlns:p14="http://schemas.microsoft.com/office/powerpoint/2010/main" val="1621557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068B661-2BBC-475F-B06E-491AB5E20AC8}"/>
              </a:ext>
            </a:extLst>
          </p:cNvPr>
          <p:cNvPicPr>
            <a:picLocks noChangeAspect="1"/>
          </p:cNvPicPr>
          <p:nvPr/>
        </p:nvPicPr>
        <p:blipFill rotWithShape="1">
          <a:blip r:embed="rId2"/>
          <a:srcRect t="18092"/>
          <a:stretch/>
        </p:blipFill>
        <p:spPr>
          <a:xfrm>
            <a:off x="1126963" y="1503947"/>
            <a:ext cx="6890074" cy="4045934"/>
          </a:xfrm>
          <a:prstGeom prst="rect">
            <a:avLst/>
          </a:prstGeom>
        </p:spPr>
      </p:pic>
      <p:sp>
        <p:nvSpPr>
          <p:cNvPr id="5" name="CuadroTexto 4">
            <a:extLst>
              <a:ext uri="{FF2B5EF4-FFF2-40B4-BE49-F238E27FC236}">
                <a16:creationId xmlns:a16="http://schemas.microsoft.com/office/drawing/2014/main" id="{020A4DAB-BD65-4763-90E1-830B0A2CE039}"/>
              </a:ext>
            </a:extLst>
          </p:cNvPr>
          <p:cNvSpPr txBox="1"/>
          <p:nvPr/>
        </p:nvSpPr>
        <p:spPr>
          <a:xfrm>
            <a:off x="0" y="493269"/>
            <a:ext cx="9143999"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Métodos de fabricación litográficos</a:t>
            </a:r>
          </a:p>
        </p:txBody>
      </p:sp>
    </p:spTree>
    <p:extLst>
      <p:ext uri="{BB962C8B-B14F-4D97-AF65-F5344CB8AC3E}">
        <p14:creationId xmlns:p14="http://schemas.microsoft.com/office/powerpoint/2010/main" val="3136239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58B2A78-873B-4F50-AB7A-D3595E960A64}"/>
              </a:ext>
            </a:extLst>
          </p:cNvPr>
          <p:cNvSpPr/>
          <p:nvPr/>
        </p:nvSpPr>
        <p:spPr>
          <a:xfrm>
            <a:off x="446568" y="1041185"/>
            <a:ext cx="7963786" cy="2585323"/>
          </a:xfrm>
          <a:prstGeom prst="rect">
            <a:avLst/>
          </a:prstGeom>
        </p:spPr>
        <p:txBody>
          <a:bodyPr wrap="square">
            <a:spAutoFit/>
          </a:bodyPr>
          <a:lstStyle/>
          <a:p>
            <a:pPr algn="just"/>
            <a:r>
              <a:rPr lang="es-AR" dirty="0">
                <a:latin typeface="Times New Roman" panose="02020603050405020304" pitchFamily="18" charset="0"/>
                <a:cs typeface="Times New Roman" panose="02020603050405020304" pitchFamily="18" charset="0"/>
              </a:rPr>
              <a:t>Una motivación más para el desarrollo de la </a:t>
            </a:r>
            <a:r>
              <a:rPr lang="es-AR" dirty="0" err="1">
                <a:latin typeface="Times New Roman" panose="02020603050405020304" pitchFamily="18" charset="0"/>
                <a:cs typeface="Times New Roman" panose="02020603050405020304" pitchFamily="18" charset="0"/>
              </a:rPr>
              <a:t>microfluídica</a:t>
            </a:r>
            <a:r>
              <a:rPr lang="es-AR" dirty="0">
                <a:latin typeface="Times New Roman" panose="02020603050405020304" pitchFamily="18" charset="0"/>
                <a:cs typeface="Times New Roman" panose="02020603050405020304" pitchFamily="18" charset="0"/>
              </a:rPr>
              <a:t> vino después de la guerra fría, cuando las armas químicas y biológicas eran una gran amenaza. La agencia de proyectos de investigación en defensa avanzada (DARPA por sus siglas en inglés) de la secretaría de defensa de los Estados Unidos de América financió significativamente una serie de proyectos en la década de los 90’s. Estos proyectos tuvieron el objetivo de desarrollar dispositivos de </a:t>
            </a:r>
            <a:r>
              <a:rPr lang="es-AR" dirty="0" err="1">
                <a:latin typeface="Times New Roman" panose="02020603050405020304" pitchFamily="18" charset="0"/>
                <a:cs typeface="Times New Roman" panose="02020603050405020304" pitchFamily="18" charset="0"/>
              </a:rPr>
              <a:t>microfluídica</a:t>
            </a:r>
            <a:r>
              <a:rPr lang="es-AR" dirty="0">
                <a:latin typeface="Times New Roman" panose="02020603050405020304" pitchFamily="18" charset="0"/>
                <a:cs typeface="Times New Roman" panose="02020603050405020304" pitchFamily="18" charset="0"/>
              </a:rPr>
              <a:t> para ser usados en campo y funcionar como detectores de contaminación química y/o biológica; impulsando el desarrollo de la </a:t>
            </a:r>
            <a:r>
              <a:rPr lang="es-AR" dirty="0" err="1">
                <a:latin typeface="Times New Roman" panose="02020603050405020304" pitchFamily="18" charset="0"/>
                <a:cs typeface="Times New Roman" panose="02020603050405020304" pitchFamily="18" charset="0"/>
              </a:rPr>
              <a:t>microfluídica</a:t>
            </a:r>
            <a:r>
              <a:rPr lang="es-AR" dirty="0">
                <a:latin typeface="Times New Roman" panose="02020603050405020304" pitchFamily="18" charset="0"/>
                <a:cs typeface="Times New Roman" panose="02020603050405020304" pitchFamily="18" charset="0"/>
              </a:rPr>
              <a:t>. </a:t>
            </a:r>
            <a:r>
              <a:rPr lang="es-AR" dirty="0">
                <a:highlight>
                  <a:srgbClr val="FFFF00"/>
                </a:highlight>
                <a:latin typeface="Times New Roman" panose="02020603050405020304" pitchFamily="18" charset="0"/>
                <a:cs typeface="Times New Roman" panose="02020603050405020304" pitchFamily="18" charset="0"/>
              </a:rPr>
              <a:t>(</a:t>
            </a:r>
            <a:r>
              <a:rPr lang="es-AR" dirty="0" err="1">
                <a:highlight>
                  <a:srgbClr val="FFFF00"/>
                </a:highlight>
                <a:latin typeface="Times New Roman" panose="02020603050405020304" pitchFamily="18" charset="0"/>
                <a:cs typeface="Times New Roman" panose="02020603050405020304" pitchFamily="18" charset="0"/>
              </a:rPr>
              <a:t>Nikolajsen</a:t>
            </a:r>
            <a:r>
              <a:rPr lang="es-AR" dirty="0">
                <a:highlight>
                  <a:srgbClr val="FFFF00"/>
                </a:highlight>
                <a:latin typeface="Times New Roman" panose="02020603050405020304" pitchFamily="18" charset="0"/>
                <a:cs typeface="Times New Roman" panose="02020603050405020304" pitchFamily="18" charset="0"/>
              </a:rPr>
              <a:t> y col., 2006; </a:t>
            </a:r>
            <a:r>
              <a:rPr lang="en-US" sz="1200" dirty="0" err="1">
                <a:highlight>
                  <a:srgbClr val="FFFF00"/>
                </a:highlight>
                <a:latin typeface="Arial" panose="020B0604020202020204" pitchFamily="34" charset="0"/>
                <a:cs typeface="Arial" panose="020B0604020202020204" pitchFamily="34" charset="0"/>
              </a:rPr>
              <a:t>Whitesides</a:t>
            </a:r>
            <a:r>
              <a:rPr lang="en-US" sz="1200" dirty="0">
                <a:highlight>
                  <a:srgbClr val="FFFF00"/>
                </a:highlight>
                <a:latin typeface="Arial" panose="020B0604020202020204" pitchFamily="34" charset="0"/>
                <a:cs typeface="Arial" panose="020B0604020202020204" pitchFamily="34" charset="0"/>
              </a:rPr>
              <a:t>, G.M. (2006). The origins and the future </a:t>
            </a:r>
            <a:r>
              <a:rPr lang="es-AR" sz="1200" dirty="0" err="1">
                <a:highlight>
                  <a:srgbClr val="FFFF00"/>
                </a:highlight>
                <a:latin typeface="Arial" panose="020B0604020202020204" pitchFamily="34" charset="0"/>
                <a:cs typeface="Arial" panose="020B0604020202020204" pitchFamily="34" charset="0"/>
              </a:rPr>
              <a:t>of</a:t>
            </a:r>
            <a:r>
              <a:rPr lang="es-AR" sz="1200" dirty="0">
                <a:highlight>
                  <a:srgbClr val="FFFF00"/>
                </a:highlight>
                <a:latin typeface="Arial" panose="020B0604020202020204" pitchFamily="34" charset="0"/>
                <a:cs typeface="Arial" panose="020B0604020202020204" pitchFamily="34" charset="0"/>
              </a:rPr>
              <a:t> </a:t>
            </a:r>
            <a:r>
              <a:rPr lang="es-AR" sz="1200" dirty="0" err="1">
                <a:highlight>
                  <a:srgbClr val="FFFF00"/>
                </a:highlight>
                <a:latin typeface="Arial" panose="020B0604020202020204" pitchFamily="34" charset="0"/>
                <a:cs typeface="Arial" panose="020B0604020202020204" pitchFamily="34" charset="0"/>
              </a:rPr>
              <a:t>microfluidics</a:t>
            </a:r>
            <a:r>
              <a:rPr lang="es-AR" sz="1200" dirty="0">
                <a:highlight>
                  <a:srgbClr val="FFFF00"/>
                </a:highlight>
                <a:latin typeface="Arial" panose="020B0604020202020204" pitchFamily="34" charset="0"/>
                <a:cs typeface="Arial" panose="020B0604020202020204" pitchFamily="34" charset="0"/>
              </a:rPr>
              <a:t>. </a:t>
            </a:r>
            <a:r>
              <a:rPr lang="es-AR" sz="1200" i="1" dirty="0" err="1">
                <a:highlight>
                  <a:srgbClr val="FFFF00"/>
                </a:highlight>
                <a:latin typeface="Arial" panose="020B0604020202020204" pitchFamily="34" charset="0"/>
                <a:cs typeface="Arial" panose="020B0604020202020204" pitchFamily="34" charset="0"/>
              </a:rPr>
              <a:t>Nature</a:t>
            </a:r>
            <a:r>
              <a:rPr lang="es-AR" sz="1200" i="1" dirty="0">
                <a:highlight>
                  <a:srgbClr val="FFFF00"/>
                </a:highlight>
                <a:latin typeface="Arial" panose="020B0604020202020204" pitchFamily="34" charset="0"/>
                <a:cs typeface="Arial" panose="020B0604020202020204" pitchFamily="34" charset="0"/>
              </a:rPr>
              <a:t> 442</a:t>
            </a:r>
            <a:r>
              <a:rPr lang="es-AR" sz="1200" dirty="0">
                <a:highlight>
                  <a:srgbClr val="FFFF00"/>
                </a:highlight>
                <a:latin typeface="Arial" panose="020B0604020202020204" pitchFamily="34" charset="0"/>
                <a:cs typeface="Arial" panose="020B0604020202020204" pitchFamily="34" charset="0"/>
              </a:rPr>
              <a:t>, 368-373))</a:t>
            </a:r>
          </a:p>
        </p:txBody>
      </p:sp>
      <p:sp>
        <p:nvSpPr>
          <p:cNvPr id="5" name="CuadroTexto 4">
            <a:extLst>
              <a:ext uri="{FF2B5EF4-FFF2-40B4-BE49-F238E27FC236}">
                <a16:creationId xmlns:a16="http://schemas.microsoft.com/office/drawing/2014/main" id="{BD9224E4-B32A-40BA-937B-B6C273A48C3E}"/>
              </a:ext>
            </a:extLst>
          </p:cNvPr>
          <p:cNvSpPr txBox="1"/>
          <p:nvPr/>
        </p:nvSpPr>
        <p:spPr>
          <a:xfrm>
            <a:off x="0" y="45033"/>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72099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ED8B43B-0362-48BF-AD83-D74F254945AC}"/>
              </a:ext>
            </a:extLst>
          </p:cNvPr>
          <p:cNvPicPr>
            <a:picLocks noChangeAspect="1"/>
          </p:cNvPicPr>
          <p:nvPr/>
        </p:nvPicPr>
        <p:blipFill rotWithShape="1">
          <a:blip r:embed="rId2"/>
          <a:srcRect t="28708"/>
          <a:stretch/>
        </p:blipFill>
        <p:spPr>
          <a:xfrm>
            <a:off x="1253885" y="1275347"/>
            <a:ext cx="6636229" cy="2618568"/>
          </a:xfrm>
          <a:prstGeom prst="rect">
            <a:avLst/>
          </a:prstGeom>
        </p:spPr>
      </p:pic>
      <p:sp>
        <p:nvSpPr>
          <p:cNvPr id="5" name="CuadroTexto 4">
            <a:extLst>
              <a:ext uri="{FF2B5EF4-FFF2-40B4-BE49-F238E27FC236}">
                <a16:creationId xmlns:a16="http://schemas.microsoft.com/office/drawing/2014/main" id="{47A93F25-E652-4AD7-95DA-37E78CD661E7}"/>
              </a:ext>
            </a:extLst>
          </p:cNvPr>
          <p:cNvSpPr txBox="1"/>
          <p:nvPr/>
        </p:nvSpPr>
        <p:spPr>
          <a:xfrm>
            <a:off x="0" y="493269"/>
            <a:ext cx="9143999" cy="523220"/>
          </a:xfrm>
          <a:prstGeom prst="rect">
            <a:avLst/>
          </a:prstGeom>
          <a:solidFill>
            <a:schemeClr val="bg2">
              <a:lumMod val="90000"/>
            </a:schemeClr>
          </a:solidFill>
        </p:spPr>
        <p:txBody>
          <a:bodyPr wrap="square" rtlCol="0">
            <a:spAutoFit/>
          </a:bodyPr>
          <a:lstStyle/>
          <a:p>
            <a:pPr algn="ctr"/>
            <a:r>
              <a:rPr lang="es-AR" sz="2800" dirty="0" err="1">
                <a:solidFill>
                  <a:srgbClr val="0000FF"/>
                </a:solidFill>
                <a:latin typeface="Arial" panose="020B0604020202020204" pitchFamily="34" charset="0"/>
                <a:cs typeface="Arial" panose="020B0604020202020204" pitchFamily="34" charset="0"/>
              </a:rPr>
              <a:t>Micromoldeado</a:t>
            </a:r>
            <a:r>
              <a:rPr lang="es-AR" sz="2800" dirty="0">
                <a:solidFill>
                  <a:srgbClr val="0000FF"/>
                </a:solidFill>
                <a:latin typeface="Arial" panose="020B0604020202020204" pitchFamily="34" charset="0"/>
                <a:cs typeface="Arial" panose="020B0604020202020204" pitchFamily="34" charset="0"/>
              </a:rPr>
              <a:t> asistido por solvente </a:t>
            </a:r>
          </a:p>
        </p:txBody>
      </p:sp>
    </p:spTree>
    <p:extLst>
      <p:ext uri="{BB962C8B-B14F-4D97-AF65-F5344CB8AC3E}">
        <p14:creationId xmlns:p14="http://schemas.microsoft.com/office/powerpoint/2010/main" val="25762616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7A526FA-D884-4871-93A8-10DED7261403}"/>
              </a:ext>
            </a:extLst>
          </p:cNvPr>
          <p:cNvPicPr>
            <a:picLocks noChangeAspect="1"/>
          </p:cNvPicPr>
          <p:nvPr/>
        </p:nvPicPr>
        <p:blipFill rotWithShape="1">
          <a:blip r:embed="rId2"/>
          <a:srcRect t="17271"/>
          <a:stretch/>
        </p:blipFill>
        <p:spPr>
          <a:xfrm>
            <a:off x="1235753" y="1720516"/>
            <a:ext cx="6672493" cy="4318507"/>
          </a:xfrm>
          <a:prstGeom prst="rect">
            <a:avLst/>
          </a:prstGeom>
        </p:spPr>
      </p:pic>
      <p:sp>
        <p:nvSpPr>
          <p:cNvPr id="5" name="CuadroTexto 4">
            <a:extLst>
              <a:ext uri="{FF2B5EF4-FFF2-40B4-BE49-F238E27FC236}">
                <a16:creationId xmlns:a16="http://schemas.microsoft.com/office/drawing/2014/main" id="{2D674E2F-2AB1-4E02-B878-DB49FDD1D055}"/>
              </a:ext>
            </a:extLst>
          </p:cNvPr>
          <p:cNvSpPr txBox="1"/>
          <p:nvPr/>
        </p:nvSpPr>
        <p:spPr>
          <a:xfrm>
            <a:off x="0" y="493269"/>
            <a:ext cx="9143999" cy="523220"/>
          </a:xfrm>
          <a:prstGeom prst="rect">
            <a:avLst/>
          </a:prstGeom>
          <a:solidFill>
            <a:schemeClr val="bg2">
              <a:lumMod val="90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Litografía blanda</a:t>
            </a:r>
          </a:p>
        </p:txBody>
      </p:sp>
    </p:spTree>
    <p:extLst>
      <p:ext uri="{BB962C8B-B14F-4D97-AF65-F5344CB8AC3E}">
        <p14:creationId xmlns:p14="http://schemas.microsoft.com/office/powerpoint/2010/main" val="20584121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32A27B5-A101-48A8-A55C-DE709431E3CF}"/>
              </a:ext>
            </a:extLst>
          </p:cNvPr>
          <p:cNvPicPr>
            <a:picLocks noChangeAspect="1"/>
          </p:cNvPicPr>
          <p:nvPr/>
        </p:nvPicPr>
        <p:blipFill>
          <a:blip r:embed="rId2"/>
          <a:stretch>
            <a:fillRect/>
          </a:stretch>
        </p:blipFill>
        <p:spPr>
          <a:xfrm>
            <a:off x="1326412" y="1429640"/>
            <a:ext cx="6491175" cy="3998719"/>
          </a:xfrm>
          <a:prstGeom prst="rect">
            <a:avLst/>
          </a:prstGeom>
        </p:spPr>
      </p:pic>
      <p:sp>
        <p:nvSpPr>
          <p:cNvPr id="5" name="CuadroTexto 4">
            <a:extLst>
              <a:ext uri="{FF2B5EF4-FFF2-40B4-BE49-F238E27FC236}">
                <a16:creationId xmlns:a16="http://schemas.microsoft.com/office/drawing/2014/main" id="{809FF283-F6AD-41CD-85A2-3EF0834DBB4B}"/>
              </a:ext>
            </a:extLst>
          </p:cNvPr>
          <p:cNvSpPr txBox="1"/>
          <p:nvPr/>
        </p:nvSpPr>
        <p:spPr>
          <a:xfrm>
            <a:off x="0" y="806116"/>
            <a:ext cx="9144000" cy="523220"/>
          </a:xfrm>
          <a:prstGeom prst="rect">
            <a:avLst/>
          </a:prstGeom>
          <a:noFill/>
        </p:spPr>
        <p:txBody>
          <a:bodyPr wrap="square" rtlCol="0">
            <a:spAutoFit/>
          </a:bodyPr>
          <a:lstStyle/>
          <a:p>
            <a:pPr algn="ctr"/>
            <a:r>
              <a:rPr lang="es-AR" sz="2800" dirty="0">
                <a:solidFill>
                  <a:srgbClr val="FF0000"/>
                </a:solidFill>
                <a:latin typeface="Arial" panose="020B0604020202020204" pitchFamily="34" charset="0"/>
                <a:cs typeface="Arial" panose="020B0604020202020204" pitchFamily="34" charset="0"/>
              </a:rPr>
              <a:t>Proceso de fabricación</a:t>
            </a:r>
          </a:p>
        </p:txBody>
      </p:sp>
    </p:spTree>
    <p:extLst>
      <p:ext uri="{BB962C8B-B14F-4D97-AF65-F5344CB8AC3E}">
        <p14:creationId xmlns:p14="http://schemas.microsoft.com/office/powerpoint/2010/main" val="17449475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FE46A02-798C-4445-8AE9-690DD1B66FB1}"/>
              </a:ext>
            </a:extLst>
          </p:cNvPr>
          <p:cNvPicPr>
            <a:picLocks noChangeAspect="1"/>
          </p:cNvPicPr>
          <p:nvPr/>
        </p:nvPicPr>
        <p:blipFill>
          <a:blip r:embed="rId2"/>
          <a:stretch>
            <a:fillRect/>
          </a:stretch>
        </p:blipFill>
        <p:spPr>
          <a:xfrm>
            <a:off x="2651767" y="1271320"/>
            <a:ext cx="4134044" cy="4315360"/>
          </a:xfrm>
          <a:prstGeom prst="rect">
            <a:avLst/>
          </a:prstGeom>
        </p:spPr>
      </p:pic>
    </p:spTree>
    <p:extLst>
      <p:ext uri="{BB962C8B-B14F-4D97-AF65-F5344CB8AC3E}">
        <p14:creationId xmlns:p14="http://schemas.microsoft.com/office/powerpoint/2010/main" val="12723425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5FA5A1C-86E5-4778-B870-5DA1061A4532}"/>
              </a:ext>
            </a:extLst>
          </p:cNvPr>
          <p:cNvPicPr>
            <a:picLocks noChangeAspect="1"/>
          </p:cNvPicPr>
          <p:nvPr/>
        </p:nvPicPr>
        <p:blipFill>
          <a:blip r:embed="rId2"/>
          <a:stretch>
            <a:fillRect/>
          </a:stretch>
        </p:blipFill>
        <p:spPr>
          <a:xfrm>
            <a:off x="125212" y="1194422"/>
            <a:ext cx="6164803" cy="4469156"/>
          </a:xfrm>
          <a:prstGeom prst="rect">
            <a:avLst/>
          </a:prstGeom>
        </p:spPr>
      </p:pic>
      <p:pic>
        <p:nvPicPr>
          <p:cNvPr id="5" name="Imagen 4">
            <a:extLst>
              <a:ext uri="{FF2B5EF4-FFF2-40B4-BE49-F238E27FC236}">
                <a16:creationId xmlns:a16="http://schemas.microsoft.com/office/drawing/2014/main" id="{B3CDA102-B470-40BA-87D5-5CB111289C2A}"/>
              </a:ext>
            </a:extLst>
          </p:cNvPr>
          <p:cNvPicPr>
            <a:picLocks noChangeAspect="1"/>
          </p:cNvPicPr>
          <p:nvPr/>
        </p:nvPicPr>
        <p:blipFill>
          <a:blip r:embed="rId3"/>
          <a:stretch>
            <a:fillRect/>
          </a:stretch>
        </p:blipFill>
        <p:spPr>
          <a:xfrm>
            <a:off x="3051724" y="1194422"/>
            <a:ext cx="6092276" cy="4179656"/>
          </a:xfrm>
          <a:prstGeom prst="rect">
            <a:avLst/>
          </a:prstGeom>
        </p:spPr>
      </p:pic>
    </p:spTree>
    <p:extLst>
      <p:ext uri="{BB962C8B-B14F-4D97-AF65-F5344CB8AC3E}">
        <p14:creationId xmlns:p14="http://schemas.microsoft.com/office/powerpoint/2010/main" val="14600925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FC59997-7641-4775-AE1A-334EAF71B0AE}"/>
              </a:ext>
            </a:extLst>
          </p:cNvPr>
          <p:cNvPicPr>
            <a:picLocks noChangeAspect="1"/>
          </p:cNvPicPr>
          <p:nvPr/>
        </p:nvPicPr>
        <p:blipFill>
          <a:blip r:embed="rId2"/>
          <a:stretch>
            <a:fillRect/>
          </a:stretch>
        </p:blipFill>
        <p:spPr>
          <a:xfrm>
            <a:off x="1181358" y="1013484"/>
            <a:ext cx="6781283" cy="4831031"/>
          </a:xfrm>
          <a:prstGeom prst="rect">
            <a:avLst/>
          </a:prstGeom>
        </p:spPr>
      </p:pic>
    </p:spTree>
    <p:extLst>
      <p:ext uri="{BB962C8B-B14F-4D97-AF65-F5344CB8AC3E}">
        <p14:creationId xmlns:p14="http://schemas.microsoft.com/office/powerpoint/2010/main" val="2092672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0865867-2C01-4E0B-9FF1-D97E39650E84}"/>
              </a:ext>
            </a:extLst>
          </p:cNvPr>
          <p:cNvPicPr>
            <a:picLocks noChangeAspect="1"/>
          </p:cNvPicPr>
          <p:nvPr/>
        </p:nvPicPr>
        <p:blipFill>
          <a:blip r:embed="rId2"/>
          <a:stretch>
            <a:fillRect/>
          </a:stretch>
        </p:blipFill>
        <p:spPr>
          <a:xfrm>
            <a:off x="1126963" y="1397976"/>
            <a:ext cx="6890074" cy="4062047"/>
          </a:xfrm>
          <a:prstGeom prst="rect">
            <a:avLst/>
          </a:prstGeom>
        </p:spPr>
      </p:pic>
    </p:spTree>
    <p:extLst>
      <p:ext uri="{BB962C8B-B14F-4D97-AF65-F5344CB8AC3E}">
        <p14:creationId xmlns:p14="http://schemas.microsoft.com/office/powerpoint/2010/main" val="15420317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BDBC293-DBCD-4B3C-AB94-7D349BFF2023}"/>
              </a:ext>
            </a:extLst>
          </p:cNvPr>
          <p:cNvPicPr>
            <a:picLocks noChangeAspect="1"/>
          </p:cNvPicPr>
          <p:nvPr/>
        </p:nvPicPr>
        <p:blipFill>
          <a:blip r:embed="rId2"/>
          <a:stretch>
            <a:fillRect/>
          </a:stretch>
        </p:blipFill>
        <p:spPr>
          <a:xfrm>
            <a:off x="1217622" y="972773"/>
            <a:ext cx="6708756" cy="4912453"/>
          </a:xfrm>
          <a:prstGeom prst="rect">
            <a:avLst/>
          </a:prstGeom>
        </p:spPr>
      </p:pic>
    </p:spTree>
    <p:extLst>
      <p:ext uri="{BB962C8B-B14F-4D97-AF65-F5344CB8AC3E}">
        <p14:creationId xmlns:p14="http://schemas.microsoft.com/office/powerpoint/2010/main" val="242262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7343E3B-2EDD-47ED-B982-097138A2063A}"/>
              </a:ext>
            </a:extLst>
          </p:cNvPr>
          <p:cNvPicPr>
            <a:picLocks noChangeAspect="1"/>
          </p:cNvPicPr>
          <p:nvPr/>
        </p:nvPicPr>
        <p:blipFill>
          <a:blip r:embed="rId2"/>
          <a:stretch>
            <a:fillRect/>
          </a:stretch>
        </p:blipFill>
        <p:spPr>
          <a:xfrm>
            <a:off x="1272017" y="640227"/>
            <a:ext cx="6599966" cy="5048156"/>
          </a:xfrm>
          <a:prstGeom prst="rect">
            <a:avLst/>
          </a:prstGeom>
        </p:spPr>
      </p:pic>
    </p:spTree>
    <p:extLst>
      <p:ext uri="{BB962C8B-B14F-4D97-AF65-F5344CB8AC3E}">
        <p14:creationId xmlns:p14="http://schemas.microsoft.com/office/powerpoint/2010/main" val="34727038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30730BF-4E03-42A5-A6E8-0B70FED8BE7E}"/>
              </a:ext>
            </a:extLst>
          </p:cNvPr>
          <p:cNvPicPr>
            <a:picLocks noChangeAspect="1"/>
          </p:cNvPicPr>
          <p:nvPr/>
        </p:nvPicPr>
        <p:blipFill>
          <a:blip r:embed="rId2"/>
          <a:stretch>
            <a:fillRect/>
          </a:stretch>
        </p:blipFill>
        <p:spPr>
          <a:xfrm>
            <a:off x="1126963" y="1198945"/>
            <a:ext cx="6890074" cy="4460110"/>
          </a:xfrm>
          <a:prstGeom prst="rect">
            <a:avLst/>
          </a:prstGeom>
        </p:spPr>
      </p:pic>
    </p:spTree>
    <p:extLst>
      <p:ext uri="{BB962C8B-B14F-4D97-AF65-F5344CB8AC3E}">
        <p14:creationId xmlns:p14="http://schemas.microsoft.com/office/powerpoint/2010/main" val="387793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744D048-DEA5-4152-8560-77B3D90AAF1E}"/>
              </a:ext>
            </a:extLst>
          </p:cNvPr>
          <p:cNvPicPr>
            <a:picLocks noChangeAspect="1"/>
          </p:cNvPicPr>
          <p:nvPr/>
        </p:nvPicPr>
        <p:blipFill rotWithShape="1">
          <a:blip r:embed="rId2"/>
          <a:srcRect l="6047" t="33023" r="5697"/>
          <a:stretch/>
        </p:blipFill>
        <p:spPr>
          <a:xfrm>
            <a:off x="133429" y="792123"/>
            <a:ext cx="8877142" cy="5052611"/>
          </a:xfrm>
          <a:prstGeom prst="rect">
            <a:avLst/>
          </a:prstGeom>
        </p:spPr>
      </p:pic>
      <p:sp>
        <p:nvSpPr>
          <p:cNvPr id="5" name="CuadroTexto 4">
            <a:extLst>
              <a:ext uri="{FF2B5EF4-FFF2-40B4-BE49-F238E27FC236}">
                <a16:creationId xmlns:a16="http://schemas.microsoft.com/office/drawing/2014/main" id="{26929591-6E6E-484C-AD7C-A34ACE061505}"/>
              </a:ext>
            </a:extLst>
          </p:cNvPr>
          <p:cNvSpPr txBox="1"/>
          <p:nvPr/>
        </p:nvSpPr>
        <p:spPr>
          <a:xfrm>
            <a:off x="0" y="45033"/>
            <a:ext cx="9144000" cy="523220"/>
          </a:xfrm>
          <a:prstGeom prst="rect">
            <a:avLst/>
          </a:prstGeom>
          <a:solidFill>
            <a:schemeClr val="bg1">
              <a:lumMod val="85000"/>
            </a:schemeClr>
          </a:solidFill>
        </p:spPr>
        <p:txBody>
          <a:bodyPr wrap="square" rtlCol="0">
            <a:spAutoFit/>
          </a:bodyPr>
          <a:lstStyle/>
          <a:p>
            <a:pPr algn="ctr"/>
            <a:r>
              <a:rPr lang="es-AR" sz="2800" dirty="0">
                <a:solidFill>
                  <a:srgbClr val="0000FF"/>
                </a:solidFill>
                <a:latin typeface="Arial" panose="020B0604020202020204" pitchFamily="34" charset="0"/>
                <a:cs typeface="Arial" panose="020B0604020202020204" pitchFamily="34" charset="0"/>
              </a:rPr>
              <a:t>Introducción a la </a:t>
            </a:r>
            <a:r>
              <a:rPr lang="es-AR" sz="2800" dirty="0" err="1">
                <a:solidFill>
                  <a:srgbClr val="0000FF"/>
                </a:solidFill>
                <a:latin typeface="Arial" panose="020B0604020202020204" pitchFamily="34" charset="0"/>
                <a:cs typeface="Arial" panose="020B0604020202020204" pitchFamily="34" charset="0"/>
              </a:rPr>
              <a:t>microfluidica</a:t>
            </a:r>
            <a:r>
              <a:rPr lang="es-AR" sz="2800" dirty="0">
                <a:solidFill>
                  <a:srgbClr val="0000FF"/>
                </a:solidFill>
                <a:latin typeface="Arial" panose="020B0604020202020204" pitchFamily="34" charset="0"/>
                <a:cs typeface="Arial" panose="020B0604020202020204" pitchFamily="34" charset="0"/>
              </a:rPr>
              <a:t>: ¿por que usarla?</a:t>
            </a:r>
          </a:p>
        </p:txBody>
      </p:sp>
    </p:spTree>
    <p:extLst>
      <p:ext uri="{BB962C8B-B14F-4D97-AF65-F5344CB8AC3E}">
        <p14:creationId xmlns:p14="http://schemas.microsoft.com/office/powerpoint/2010/main" val="27354479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1E9E6AF-B8CE-495D-B028-AF0D97FFB907}"/>
              </a:ext>
            </a:extLst>
          </p:cNvPr>
          <p:cNvPicPr>
            <a:picLocks noChangeAspect="1"/>
          </p:cNvPicPr>
          <p:nvPr/>
        </p:nvPicPr>
        <p:blipFill>
          <a:blip r:embed="rId2"/>
          <a:stretch>
            <a:fillRect/>
          </a:stretch>
        </p:blipFill>
        <p:spPr>
          <a:xfrm>
            <a:off x="1072567" y="1217039"/>
            <a:ext cx="6998865" cy="4423922"/>
          </a:xfrm>
          <a:prstGeom prst="rect">
            <a:avLst/>
          </a:prstGeom>
        </p:spPr>
      </p:pic>
    </p:spTree>
    <p:extLst>
      <p:ext uri="{BB962C8B-B14F-4D97-AF65-F5344CB8AC3E}">
        <p14:creationId xmlns:p14="http://schemas.microsoft.com/office/powerpoint/2010/main" val="33725689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3768708-0BFB-4FD3-876C-B417ED3D7E15}"/>
              </a:ext>
            </a:extLst>
          </p:cNvPr>
          <p:cNvPicPr>
            <a:picLocks noChangeAspect="1"/>
          </p:cNvPicPr>
          <p:nvPr/>
        </p:nvPicPr>
        <p:blipFill>
          <a:blip r:embed="rId2"/>
          <a:stretch>
            <a:fillRect/>
          </a:stretch>
        </p:blipFill>
        <p:spPr>
          <a:xfrm>
            <a:off x="1272017" y="1167281"/>
            <a:ext cx="6599966" cy="4523438"/>
          </a:xfrm>
          <a:prstGeom prst="rect">
            <a:avLst/>
          </a:prstGeom>
        </p:spPr>
      </p:pic>
    </p:spTree>
    <p:extLst>
      <p:ext uri="{BB962C8B-B14F-4D97-AF65-F5344CB8AC3E}">
        <p14:creationId xmlns:p14="http://schemas.microsoft.com/office/powerpoint/2010/main" val="23698797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3B9212A-C70D-4F77-B093-319C4230FA92}"/>
              </a:ext>
            </a:extLst>
          </p:cNvPr>
          <p:cNvPicPr>
            <a:picLocks noChangeAspect="1"/>
          </p:cNvPicPr>
          <p:nvPr/>
        </p:nvPicPr>
        <p:blipFill>
          <a:blip r:embed="rId2"/>
          <a:stretch>
            <a:fillRect/>
          </a:stretch>
        </p:blipFill>
        <p:spPr>
          <a:xfrm>
            <a:off x="1235753" y="1474875"/>
            <a:ext cx="6672493" cy="3908250"/>
          </a:xfrm>
          <a:prstGeom prst="rect">
            <a:avLst/>
          </a:prstGeom>
        </p:spPr>
      </p:pic>
    </p:spTree>
    <p:extLst>
      <p:ext uri="{BB962C8B-B14F-4D97-AF65-F5344CB8AC3E}">
        <p14:creationId xmlns:p14="http://schemas.microsoft.com/office/powerpoint/2010/main" val="38351655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BF15D1E-01B9-4D75-B36C-743852579B8B}"/>
              </a:ext>
            </a:extLst>
          </p:cNvPr>
          <p:cNvSpPr/>
          <p:nvPr/>
        </p:nvSpPr>
        <p:spPr>
          <a:xfrm>
            <a:off x="266700" y="1613108"/>
            <a:ext cx="8610600" cy="3416320"/>
          </a:xfrm>
          <a:prstGeom prst="rect">
            <a:avLst/>
          </a:prstGeom>
        </p:spPr>
        <p:txBody>
          <a:bodyPr wrap="square">
            <a:spAutoFit/>
          </a:bodyPr>
          <a:lstStyle/>
          <a:p>
            <a:r>
              <a:rPr lang="en-US" dirty="0">
                <a:latin typeface="Arial" panose="020B0604020202020204" pitchFamily="34" charset="0"/>
                <a:cs typeface="Arial" panose="020B0604020202020204" pitchFamily="34" charset="0"/>
              </a:rPr>
              <a:t>Other polymers used for fabricating microfluidic systems </a:t>
            </a:r>
            <a:r>
              <a:rPr lang="es-AR" dirty="0" err="1">
                <a:latin typeface="Arial" panose="020B0604020202020204" pitchFamily="34" charset="0"/>
                <a:cs typeface="Arial" panose="020B0604020202020204" pitchFamily="34" charset="0"/>
              </a:rPr>
              <a:t>include</a:t>
            </a:r>
            <a:r>
              <a:rPr lang="es-AR" dirty="0">
                <a:latin typeface="Arial" panose="020B0604020202020204" pitchFamily="34" charset="0"/>
                <a:cs typeface="Arial" panose="020B0604020202020204" pitchFamily="34" charset="0"/>
              </a:rPr>
              <a:t> h-PDMS, </a:t>
            </a:r>
            <a:r>
              <a:rPr lang="es-AR" dirty="0" err="1">
                <a:latin typeface="Arial" panose="020B0604020202020204" pitchFamily="34" charset="0"/>
                <a:cs typeface="Arial" panose="020B0604020202020204" pitchFamily="34" charset="0"/>
              </a:rPr>
              <a:t>photocurable</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perfluoropolyethers</a:t>
            </a:r>
            <a:r>
              <a:rPr lang="es-AR" dirty="0">
                <a:latin typeface="Arial" panose="020B0604020202020204" pitchFamily="34" charset="0"/>
                <a:cs typeface="Arial" panose="020B0604020202020204" pitchFamily="34" charset="0"/>
              </a:rPr>
              <a:t> (PFPE), </a:t>
            </a:r>
            <a:r>
              <a:rPr lang="en-US" dirty="0">
                <a:latin typeface="Arial" panose="020B0604020202020204" pitchFamily="34" charset="0"/>
                <a:cs typeface="Arial" panose="020B0604020202020204" pitchFamily="34" charset="0"/>
              </a:rPr>
              <a:t>cyclic olefin copolymer (a thermoplastic polymer), thermoset polyester, </a:t>
            </a:r>
            <a:r>
              <a:rPr lang="es-AR" dirty="0" err="1">
                <a:latin typeface="Arial" panose="020B0604020202020204" pitchFamily="34" charset="0"/>
                <a:cs typeface="Arial" panose="020B0604020202020204" pitchFamily="34" charset="0"/>
              </a:rPr>
              <a:t>polymethylmethacrylate</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polycarbonate</a:t>
            </a:r>
            <a:r>
              <a:rPr lang="es-AR" dirty="0">
                <a:latin typeface="Arial" panose="020B0604020202020204" pitchFamily="34" charset="0"/>
                <a:cs typeface="Arial" panose="020B0604020202020204" pitchFamily="34" charset="0"/>
              </a:rPr>
              <a:t>, and </a:t>
            </a:r>
            <a:r>
              <a:rPr lang="es-AR" dirty="0" err="1">
                <a:latin typeface="Arial" panose="020B0604020202020204" pitchFamily="34" charset="0"/>
                <a:cs typeface="Arial" panose="020B0604020202020204" pitchFamily="34" charset="0"/>
              </a:rPr>
              <a:t>polyurethanes</a:t>
            </a:r>
            <a:r>
              <a:rPr lang="es-AR" dirty="0">
                <a:latin typeface="Arial" panose="020B0604020202020204" pitchFamily="34" charset="0"/>
                <a:cs typeface="Arial" panose="020B0604020202020204" pitchFamily="34" charset="0"/>
              </a:rPr>
              <a:t> .</a:t>
            </a:r>
          </a:p>
          <a:p>
            <a:pPr algn="just"/>
            <a:r>
              <a:rPr lang="en-US" dirty="0">
                <a:latin typeface="Arial" panose="020B0604020202020204" pitchFamily="34" charset="0"/>
                <a:cs typeface="Arial" panose="020B0604020202020204" pitchFamily="34" charset="0"/>
              </a:rPr>
              <a:t>Each material has its own advantages and disadvantages; depending on the application, one material may be more suitable than the other. </a:t>
            </a:r>
          </a:p>
          <a:p>
            <a:pPr algn="just"/>
            <a:r>
              <a:rPr lang="en-US" dirty="0">
                <a:solidFill>
                  <a:srgbClr val="FF0000"/>
                </a:solidFill>
                <a:latin typeface="Arial" panose="020B0604020202020204" pitchFamily="34" charset="0"/>
                <a:cs typeface="Arial" panose="020B0604020202020204" pitchFamily="34" charset="0"/>
              </a:rPr>
              <a:t>For example, PFPEs, a class of fluoropolymers that are liquids at room temperature, are chemically resistant (like Teflon). They are compatible with organic solvents such as toluene and dichloromethane (both of which swell PDMS). </a:t>
            </a:r>
            <a:r>
              <a:rPr lang="en-US" dirty="0">
                <a:solidFill>
                  <a:srgbClr val="FF0000"/>
                </a:solidFill>
                <a:highlight>
                  <a:srgbClr val="FFFF00"/>
                </a:highlight>
                <a:latin typeface="Arial" panose="020B0604020202020204" pitchFamily="34" charset="0"/>
                <a:cs typeface="Arial" panose="020B0604020202020204" pitchFamily="34" charset="0"/>
              </a:rPr>
              <a:t>The fabrication process for channels in PFPE involves procedures that are more complicated than with PDMS, however</a:t>
            </a:r>
            <a:r>
              <a:rPr lang="en-US" dirty="0">
                <a:latin typeface="Arial" panose="020B0604020202020204" pitchFamily="34" charset="0"/>
                <a:cs typeface="Arial" panose="020B0604020202020204" pitchFamily="34" charset="0"/>
              </a:rPr>
              <a:t>. </a:t>
            </a:r>
            <a:r>
              <a:rPr lang="en-US" u="sng" dirty="0">
                <a:solidFill>
                  <a:srgbClr val="FF0000"/>
                </a:solidFill>
                <a:latin typeface="Arial" panose="020B0604020202020204" pitchFamily="34" charset="0"/>
                <a:cs typeface="Arial" panose="020B0604020202020204" pitchFamily="34" charset="0"/>
              </a:rPr>
              <a:t>There is no simple procedure for adhesive-free contact sealing, and these polymers are much </a:t>
            </a:r>
            <a:r>
              <a:rPr lang="es-AR" u="sng" dirty="0">
                <a:solidFill>
                  <a:srgbClr val="FF0000"/>
                </a:solidFill>
                <a:latin typeface="Arial" panose="020B0604020202020204" pitchFamily="34" charset="0"/>
                <a:cs typeface="Arial" panose="020B0604020202020204" pitchFamily="34" charset="0"/>
              </a:rPr>
              <a:t>more </a:t>
            </a:r>
            <a:r>
              <a:rPr lang="es-AR" u="sng" dirty="0" err="1">
                <a:solidFill>
                  <a:srgbClr val="FF0000"/>
                </a:solidFill>
                <a:latin typeface="Arial" panose="020B0604020202020204" pitchFamily="34" charset="0"/>
                <a:cs typeface="Arial" panose="020B0604020202020204" pitchFamily="34" charset="0"/>
              </a:rPr>
              <a:t>expensive</a:t>
            </a:r>
            <a:r>
              <a:rPr lang="es-AR" u="sng" dirty="0">
                <a:solidFill>
                  <a:srgbClr val="FF0000"/>
                </a:solidFill>
                <a:latin typeface="Arial" panose="020B0604020202020204" pitchFamily="34" charset="0"/>
                <a:cs typeface="Arial" panose="020B0604020202020204" pitchFamily="34" charset="0"/>
              </a:rPr>
              <a:t>.</a:t>
            </a:r>
          </a:p>
        </p:txBody>
      </p:sp>
      <p:sp>
        <p:nvSpPr>
          <p:cNvPr id="3" name="CuadroTexto 2">
            <a:extLst>
              <a:ext uri="{FF2B5EF4-FFF2-40B4-BE49-F238E27FC236}">
                <a16:creationId xmlns:a16="http://schemas.microsoft.com/office/drawing/2014/main" id="{0F3630C9-2AD1-4B67-A9C4-94C77301E85C}"/>
              </a:ext>
            </a:extLst>
          </p:cNvPr>
          <p:cNvSpPr txBox="1"/>
          <p:nvPr/>
        </p:nvSpPr>
        <p:spPr>
          <a:xfrm>
            <a:off x="0" y="27710"/>
            <a:ext cx="9144000" cy="523220"/>
          </a:xfrm>
          <a:prstGeom prst="rect">
            <a:avLst/>
          </a:prstGeom>
          <a:solidFill>
            <a:schemeClr val="bg2">
              <a:lumMod val="90000"/>
            </a:schemeClr>
          </a:solidFill>
        </p:spPr>
        <p:txBody>
          <a:bodyPr wrap="square" rtlCol="0">
            <a:spAutoFit/>
          </a:bodyPr>
          <a:lstStyle/>
          <a:p>
            <a:pPr algn="ctr"/>
            <a:r>
              <a:rPr lang="es-AR" sz="2800" dirty="0" err="1">
                <a:solidFill>
                  <a:srgbClr val="0000FF"/>
                </a:solidFill>
                <a:latin typeface="Arial" panose="020B0604020202020204" pitchFamily="34" charset="0"/>
                <a:cs typeface="Arial" panose="020B0604020202020204" pitchFamily="34" charset="0"/>
              </a:rPr>
              <a:t>Soft</a:t>
            </a:r>
            <a:r>
              <a:rPr lang="es-AR" sz="2800" dirty="0">
                <a:solidFill>
                  <a:srgbClr val="0000FF"/>
                </a:solidFill>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lithography</a:t>
            </a:r>
            <a:r>
              <a:rPr lang="es-AR" sz="2800" dirty="0">
                <a:solidFill>
                  <a:srgbClr val="0000FF"/>
                </a:solidFill>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litografia</a:t>
            </a:r>
            <a:r>
              <a:rPr lang="es-AR" sz="2800" dirty="0">
                <a:solidFill>
                  <a:srgbClr val="0000FF"/>
                </a:solidFill>
                <a:latin typeface="Arial" panose="020B0604020202020204" pitchFamily="34" charset="0"/>
                <a:cs typeface="Arial" panose="020B0604020202020204" pitchFamily="34" charset="0"/>
              </a:rPr>
              <a:t> blanda)</a:t>
            </a:r>
          </a:p>
        </p:txBody>
      </p:sp>
    </p:spTree>
    <p:extLst>
      <p:ext uri="{BB962C8B-B14F-4D97-AF65-F5344CB8AC3E}">
        <p14:creationId xmlns:p14="http://schemas.microsoft.com/office/powerpoint/2010/main" val="6545523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0D842C3-4762-4074-855E-8F1130D2C929}"/>
              </a:ext>
            </a:extLst>
          </p:cNvPr>
          <p:cNvSpPr/>
          <p:nvPr/>
        </p:nvSpPr>
        <p:spPr>
          <a:xfrm>
            <a:off x="171448" y="673002"/>
            <a:ext cx="8448675" cy="2031325"/>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Fabrication of Microfluidic Systems in PDMS</a:t>
            </a:r>
          </a:p>
          <a:p>
            <a:pPr algn="just"/>
            <a:r>
              <a:rPr lang="en-US" dirty="0">
                <a:latin typeface="Arial" panose="020B0604020202020204" pitchFamily="34" charset="0"/>
                <a:cs typeface="Arial" panose="020B0604020202020204" pitchFamily="34" charset="0"/>
              </a:rPr>
              <a:t>Systems in PDMS are typically fabricated using techniques in soft lithography. Soft lithography involves the replication of a topographically defined (typically in photoresist) structure on a master in a soft elastomer. The process can be carried out in ambient laboratory conditions. Replication can also be repeated multiple times. Soft lithography therefore enables rapid, simple, and inexpensive fabrication </a:t>
            </a:r>
            <a:r>
              <a:rPr lang="es-AR" dirty="0" err="1">
                <a:latin typeface="Arial" panose="020B0604020202020204" pitchFamily="34" charset="0"/>
                <a:cs typeface="Arial" panose="020B0604020202020204" pitchFamily="34" charset="0"/>
              </a:rPr>
              <a:t>processes</a:t>
            </a:r>
            <a:r>
              <a:rPr lang="es-AR" dirty="0">
                <a:latin typeface="Arial" panose="020B0604020202020204" pitchFamily="34" charset="0"/>
                <a:cs typeface="Arial" panose="020B0604020202020204" pitchFamily="34" charset="0"/>
              </a:rPr>
              <a:t>.</a:t>
            </a:r>
          </a:p>
        </p:txBody>
      </p:sp>
      <p:pic>
        <p:nvPicPr>
          <p:cNvPr id="2" name="Imagen 1">
            <a:extLst>
              <a:ext uri="{FF2B5EF4-FFF2-40B4-BE49-F238E27FC236}">
                <a16:creationId xmlns:a16="http://schemas.microsoft.com/office/drawing/2014/main" id="{4E781C99-804E-4F77-B6A5-8A3872D5103A}"/>
              </a:ext>
            </a:extLst>
          </p:cNvPr>
          <p:cNvPicPr>
            <a:picLocks noChangeAspect="1"/>
          </p:cNvPicPr>
          <p:nvPr/>
        </p:nvPicPr>
        <p:blipFill>
          <a:blip r:embed="rId2"/>
          <a:stretch>
            <a:fillRect/>
          </a:stretch>
        </p:blipFill>
        <p:spPr>
          <a:xfrm>
            <a:off x="1404044" y="2704327"/>
            <a:ext cx="5983485" cy="3446860"/>
          </a:xfrm>
          <a:prstGeom prst="rect">
            <a:avLst/>
          </a:prstGeom>
        </p:spPr>
      </p:pic>
      <p:sp>
        <p:nvSpPr>
          <p:cNvPr id="3" name="CuadroTexto 2">
            <a:extLst>
              <a:ext uri="{FF2B5EF4-FFF2-40B4-BE49-F238E27FC236}">
                <a16:creationId xmlns:a16="http://schemas.microsoft.com/office/drawing/2014/main" id="{E4608D95-28FD-40DB-8278-58E86BC12813}"/>
              </a:ext>
            </a:extLst>
          </p:cNvPr>
          <p:cNvSpPr txBox="1"/>
          <p:nvPr/>
        </p:nvSpPr>
        <p:spPr>
          <a:xfrm>
            <a:off x="0" y="27710"/>
            <a:ext cx="9144000" cy="523220"/>
          </a:xfrm>
          <a:prstGeom prst="rect">
            <a:avLst/>
          </a:prstGeom>
          <a:solidFill>
            <a:schemeClr val="bg2">
              <a:lumMod val="90000"/>
            </a:schemeClr>
          </a:solidFill>
        </p:spPr>
        <p:txBody>
          <a:bodyPr wrap="square" rtlCol="0">
            <a:spAutoFit/>
          </a:bodyPr>
          <a:lstStyle/>
          <a:p>
            <a:pPr algn="ctr"/>
            <a:r>
              <a:rPr lang="es-AR" sz="2800" dirty="0" err="1">
                <a:solidFill>
                  <a:srgbClr val="0000FF"/>
                </a:solidFill>
                <a:latin typeface="Arial" panose="020B0604020202020204" pitchFamily="34" charset="0"/>
                <a:cs typeface="Arial" panose="020B0604020202020204" pitchFamily="34" charset="0"/>
              </a:rPr>
              <a:t>Soft</a:t>
            </a:r>
            <a:r>
              <a:rPr lang="es-AR" sz="2800" dirty="0">
                <a:solidFill>
                  <a:srgbClr val="0000FF"/>
                </a:solidFill>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lithography</a:t>
            </a:r>
            <a:r>
              <a:rPr lang="es-AR" sz="2800" dirty="0">
                <a:solidFill>
                  <a:srgbClr val="0000FF"/>
                </a:solidFill>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litografia</a:t>
            </a:r>
            <a:r>
              <a:rPr lang="es-AR" sz="2800" dirty="0">
                <a:solidFill>
                  <a:srgbClr val="0000FF"/>
                </a:solidFill>
                <a:latin typeface="Arial" panose="020B0604020202020204" pitchFamily="34" charset="0"/>
                <a:cs typeface="Arial" panose="020B0604020202020204" pitchFamily="34" charset="0"/>
              </a:rPr>
              <a:t> blanda)</a:t>
            </a:r>
          </a:p>
        </p:txBody>
      </p:sp>
    </p:spTree>
    <p:extLst>
      <p:ext uri="{BB962C8B-B14F-4D97-AF65-F5344CB8AC3E}">
        <p14:creationId xmlns:p14="http://schemas.microsoft.com/office/powerpoint/2010/main" val="21367812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43A3BEC-7023-4D5F-B318-11C0C71D1978}"/>
              </a:ext>
            </a:extLst>
          </p:cNvPr>
          <p:cNvSpPr/>
          <p:nvPr/>
        </p:nvSpPr>
        <p:spPr>
          <a:xfrm>
            <a:off x="5230833" y="497896"/>
            <a:ext cx="3044423" cy="369332"/>
          </a:xfrm>
          <a:prstGeom prst="rect">
            <a:avLst/>
          </a:prstGeom>
        </p:spPr>
        <p:txBody>
          <a:bodyPr wrap="none">
            <a:spAutoFit/>
          </a:bodyPr>
          <a:lstStyle/>
          <a:p>
            <a:pPr algn="just"/>
            <a:r>
              <a:rPr lang="es-AR" b="1" cap="all" dirty="0">
                <a:solidFill>
                  <a:srgbClr val="0000FF"/>
                </a:solidFill>
                <a:latin typeface="Arial" panose="020B0604020202020204" pitchFamily="34" charset="0"/>
              </a:rPr>
              <a:t>PDMS IN MICROFLUIDICS</a:t>
            </a:r>
            <a:endParaRPr lang="es-AR" b="0" i="0" cap="all" dirty="0">
              <a:solidFill>
                <a:srgbClr val="0000FF"/>
              </a:solidFill>
              <a:effectLst/>
              <a:latin typeface="Arial" panose="020B0604020202020204" pitchFamily="34" charset="0"/>
            </a:endParaRPr>
          </a:p>
        </p:txBody>
      </p:sp>
      <p:pic>
        <p:nvPicPr>
          <p:cNvPr id="12290" name="Picture 2" descr="PROCESS MOLDING SINGLE LAYER PDMS DEVICE ">
            <a:extLst>
              <a:ext uri="{FF2B5EF4-FFF2-40B4-BE49-F238E27FC236}">
                <a16:creationId xmlns:a16="http://schemas.microsoft.com/office/drawing/2014/main" id="{978EE62F-31EA-4F9D-ABD9-2FF76E65F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765" y="1343204"/>
            <a:ext cx="4419235" cy="473742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F3592073-072C-45E9-BFC7-1C909B357DC4}"/>
              </a:ext>
            </a:extLst>
          </p:cNvPr>
          <p:cNvSpPr/>
          <p:nvPr/>
        </p:nvSpPr>
        <p:spPr>
          <a:xfrm>
            <a:off x="180610" y="550930"/>
            <a:ext cx="4391390" cy="6463308"/>
          </a:xfrm>
          <a:prstGeom prst="rect">
            <a:avLst/>
          </a:prstGeom>
        </p:spPr>
        <p:txBody>
          <a:bodyPr wrap="square">
            <a:spAutoFit/>
          </a:bodyPr>
          <a:lstStyle/>
          <a:p>
            <a:pPr algn="just"/>
            <a:r>
              <a:rPr lang="en-US" dirty="0">
                <a:solidFill>
                  <a:srgbClr val="333333"/>
                </a:solidFill>
                <a:latin typeface="Arial" panose="020B0604020202020204" pitchFamily="34" charset="0"/>
              </a:rPr>
              <a:t>(1) The molding step allows mass-production of microfluidic chips from a mold.</a:t>
            </a:r>
          </a:p>
          <a:p>
            <a:pPr algn="just"/>
            <a:r>
              <a:rPr lang="en-US" dirty="0">
                <a:solidFill>
                  <a:srgbClr val="333333"/>
                </a:solidFill>
                <a:latin typeface="Arial" panose="020B0604020202020204" pitchFamily="34" charset="0"/>
              </a:rPr>
              <a:t>(2) </a:t>
            </a:r>
            <a:r>
              <a:rPr lang="en-US" b="1" dirty="0">
                <a:solidFill>
                  <a:srgbClr val="0000FF"/>
                </a:solidFill>
                <a:latin typeface="Arial" panose="020B0604020202020204" pitchFamily="34" charset="0"/>
              </a:rPr>
              <a:t>A mixture of PDMS (liquid) and crosslinking agent (to cure the PDMS) is poured into the mold and heated at high temperature</a:t>
            </a:r>
            <a:r>
              <a:rPr lang="en-US" dirty="0">
                <a:solidFill>
                  <a:srgbClr val="333333"/>
                </a:solidFill>
                <a:latin typeface="Arial" panose="020B0604020202020204" pitchFamily="34" charset="0"/>
              </a:rPr>
              <a:t>.</a:t>
            </a:r>
          </a:p>
          <a:p>
            <a:pPr algn="just"/>
            <a:r>
              <a:rPr lang="en-US" dirty="0">
                <a:solidFill>
                  <a:srgbClr val="333333"/>
                </a:solidFill>
                <a:latin typeface="Arial" panose="020B0604020202020204" pitchFamily="34" charset="0"/>
              </a:rPr>
              <a:t>(3) Once the PDMS is hardened, it can be taken off the mold. We obtain a replica of the micro-channels on the PDMS block.</a:t>
            </a:r>
          </a:p>
          <a:p>
            <a:pPr algn="just"/>
            <a:r>
              <a:rPr lang="en-US" dirty="0">
                <a:solidFill>
                  <a:srgbClr val="333333"/>
                </a:solidFill>
                <a:latin typeface="Arial" panose="020B0604020202020204" pitchFamily="34" charset="0"/>
              </a:rPr>
              <a:t>Microfluidic device completion:</a:t>
            </a:r>
          </a:p>
          <a:p>
            <a:pPr algn="just"/>
            <a:r>
              <a:rPr lang="en-US" dirty="0">
                <a:solidFill>
                  <a:srgbClr val="333333"/>
                </a:solidFill>
                <a:latin typeface="Arial" panose="020B0604020202020204" pitchFamily="34" charset="0"/>
              </a:rPr>
              <a:t>(4) To allow the injection of fluids for future experiments, the inputs and outputs of the microfluidic device are punched with a </a:t>
            </a:r>
            <a:r>
              <a:rPr lang="en-US" u="sng" dirty="0">
                <a:solidFill>
                  <a:srgbClr val="00AEEF"/>
                </a:solidFill>
                <a:latin typeface="Arial" panose="020B0604020202020204" pitchFamily="34" charset="0"/>
                <a:hlinkClick r:id="rId3" tooltip="PDMS Biopsy Puncher Kit"/>
              </a:rPr>
              <a:t>PDMS puncher</a:t>
            </a:r>
            <a:r>
              <a:rPr lang="en-US" dirty="0">
                <a:solidFill>
                  <a:srgbClr val="333333"/>
                </a:solidFill>
                <a:latin typeface="Arial" panose="020B0604020202020204" pitchFamily="34" charset="0"/>
              </a:rPr>
              <a:t> the size of the future connection tubes.</a:t>
            </a:r>
          </a:p>
          <a:p>
            <a:pPr algn="just"/>
            <a:r>
              <a:rPr lang="en-US" dirty="0">
                <a:solidFill>
                  <a:srgbClr val="333333"/>
                </a:solidFill>
                <a:latin typeface="Arial" panose="020B0604020202020204" pitchFamily="34" charset="0"/>
              </a:rPr>
              <a:t>(5) Finally, the face of the block of PDMS with micro-channels and the glass slide are treated with plasma.</a:t>
            </a:r>
          </a:p>
          <a:p>
            <a:pPr algn="just"/>
            <a:r>
              <a:rPr lang="en-US" dirty="0">
                <a:solidFill>
                  <a:srgbClr val="333333"/>
                </a:solidFill>
                <a:latin typeface="Arial" panose="020B0604020202020204" pitchFamily="34" charset="0"/>
              </a:rPr>
              <a:t>(6) The </a:t>
            </a:r>
            <a:r>
              <a:rPr lang="en-US" u="sng" dirty="0">
                <a:solidFill>
                  <a:srgbClr val="00AEEF"/>
                </a:solidFill>
                <a:latin typeface="Arial" panose="020B0604020202020204" pitchFamily="34" charset="0"/>
                <a:hlinkClick r:id="rId4" tooltip="PDMS Soft lithography : Plasma cleaner"/>
              </a:rPr>
              <a:t>plasma treatment</a:t>
            </a:r>
            <a:r>
              <a:rPr lang="en-US" dirty="0">
                <a:solidFill>
                  <a:srgbClr val="333333"/>
                </a:solidFill>
                <a:latin typeface="Arial" panose="020B0604020202020204" pitchFamily="34" charset="0"/>
              </a:rPr>
              <a:t> allows PDMS and glass bonding to close the microfluidic chip.</a:t>
            </a:r>
            <a:endParaRPr lang="en-US" b="0" i="0" dirty="0">
              <a:solidFill>
                <a:srgbClr val="333333"/>
              </a:solidFill>
              <a:effectLst/>
              <a:latin typeface="Arial" panose="020B0604020202020204" pitchFamily="34" charset="0"/>
            </a:endParaRPr>
          </a:p>
        </p:txBody>
      </p:sp>
      <p:sp>
        <p:nvSpPr>
          <p:cNvPr id="7" name="Rectángulo 6">
            <a:extLst>
              <a:ext uri="{FF2B5EF4-FFF2-40B4-BE49-F238E27FC236}">
                <a16:creationId xmlns:a16="http://schemas.microsoft.com/office/drawing/2014/main" id="{9C40C556-13BA-4527-B9DF-35609F738DC6}"/>
              </a:ext>
            </a:extLst>
          </p:cNvPr>
          <p:cNvSpPr/>
          <p:nvPr/>
        </p:nvSpPr>
        <p:spPr>
          <a:xfrm>
            <a:off x="4467044" y="750984"/>
            <a:ext cx="4572000" cy="646331"/>
          </a:xfrm>
          <a:prstGeom prst="rect">
            <a:avLst/>
          </a:prstGeom>
        </p:spPr>
        <p:txBody>
          <a:bodyPr>
            <a:spAutoFit/>
          </a:bodyPr>
          <a:lstStyle/>
          <a:p>
            <a:pPr algn="ctr"/>
            <a:r>
              <a:rPr lang="en-US" dirty="0">
                <a:solidFill>
                  <a:srgbClr val="333333"/>
                </a:solidFill>
                <a:latin typeface="Arial" panose="020B0604020202020204" pitchFamily="34" charset="0"/>
              </a:rPr>
              <a:t>fabrication of a microfluidic chip by soft-lithography methods</a:t>
            </a:r>
          </a:p>
        </p:txBody>
      </p:sp>
      <p:sp>
        <p:nvSpPr>
          <p:cNvPr id="8" name="Rectángulo 7">
            <a:extLst>
              <a:ext uri="{FF2B5EF4-FFF2-40B4-BE49-F238E27FC236}">
                <a16:creationId xmlns:a16="http://schemas.microsoft.com/office/drawing/2014/main" id="{C968A1B9-060A-449C-B8E9-B1F7B9BDE184}"/>
              </a:ext>
            </a:extLst>
          </p:cNvPr>
          <p:cNvSpPr/>
          <p:nvPr/>
        </p:nvSpPr>
        <p:spPr>
          <a:xfrm>
            <a:off x="4572000" y="6080624"/>
            <a:ext cx="4572000" cy="830997"/>
          </a:xfrm>
          <a:prstGeom prst="rect">
            <a:avLst/>
          </a:prstGeom>
        </p:spPr>
        <p:txBody>
          <a:bodyPr>
            <a:spAutoFit/>
          </a:bodyPr>
          <a:lstStyle/>
          <a:p>
            <a:pPr algn="ctr"/>
            <a:r>
              <a:rPr lang="en-US" sz="1200" dirty="0">
                <a:solidFill>
                  <a:srgbClr val="333333"/>
                </a:solidFill>
                <a:latin typeface="Arial" panose="020B0604020202020204" pitchFamily="34" charset="0"/>
              </a:rPr>
              <a:t>The chip is now ready to be connected to </a:t>
            </a:r>
            <a:r>
              <a:rPr lang="en-US" sz="1200" u="sng" dirty="0">
                <a:solidFill>
                  <a:srgbClr val="00AEEF"/>
                </a:solidFill>
                <a:latin typeface="Arial" panose="020B0604020202020204" pitchFamily="34" charset="0"/>
                <a:hlinkClick r:id="rId5" tooltip="Microfluidic Reservoirs WebShop"/>
              </a:rPr>
              <a:t>microfluidic reservoirs </a:t>
            </a:r>
            <a:r>
              <a:rPr lang="en-US" sz="1200" dirty="0">
                <a:solidFill>
                  <a:srgbClr val="333333"/>
                </a:solidFill>
                <a:latin typeface="Arial" panose="020B0604020202020204" pitchFamily="34" charset="0"/>
              </a:rPr>
              <a:t>and </a:t>
            </a:r>
            <a:r>
              <a:rPr lang="en-US" sz="1200" u="sng" dirty="0">
                <a:solidFill>
                  <a:srgbClr val="00AEEF"/>
                </a:solidFill>
                <a:latin typeface="Arial" panose="020B0604020202020204" pitchFamily="34" charset="0"/>
                <a:hlinkClick r:id="rId6" tooltip="Elveflow microfluidic flow control"/>
              </a:rPr>
              <a:t>pumps</a:t>
            </a:r>
            <a:r>
              <a:rPr lang="en-US" sz="1200" dirty="0">
                <a:solidFill>
                  <a:srgbClr val="333333"/>
                </a:solidFill>
                <a:latin typeface="Arial" panose="020B0604020202020204" pitchFamily="34" charset="0"/>
              </a:rPr>
              <a:t> using microfluidic tubing. </a:t>
            </a:r>
            <a:r>
              <a:rPr lang="en-US" sz="1200" u="sng" dirty="0" err="1">
                <a:solidFill>
                  <a:srgbClr val="00AEEF"/>
                </a:solidFill>
                <a:latin typeface="Arial" panose="020B0604020202020204" pitchFamily="34" charset="0"/>
                <a:hlinkClick r:id="rId7" tooltip="Microfluidic Tubing WebShop"/>
              </a:rPr>
              <a:t>Tygon</a:t>
            </a:r>
            <a:r>
              <a:rPr lang="en-US" sz="1200" u="sng" dirty="0">
                <a:solidFill>
                  <a:srgbClr val="00AEEF"/>
                </a:solidFill>
                <a:latin typeface="Arial" panose="020B0604020202020204" pitchFamily="34" charset="0"/>
                <a:hlinkClick r:id="rId7" tooltip="Microfluidic Tubing WebShop"/>
              </a:rPr>
              <a:t> tubing and Teflon tubing </a:t>
            </a:r>
            <a:r>
              <a:rPr lang="en-US" sz="1200" dirty="0">
                <a:solidFill>
                  <a:srgbClr val="333333"/>
                </a:solidFill>
                <a:latin typeface="Arial" panose="020B0604020202020204" pitchFamily="34" charset="0"/>
              </a:rPr>
              <a:t>are the most commonly used </a:t>
            </a:r>
            <a:r>
              <a:rPr lang="en-US" sz="1200" dirty="0" err="1">
                <a:solidFill>
                  <a:srgbClr val="333333"/>
                </a:solidFill>
                <a:latin typeface="Arial" panose="020B0604020202020204" pitchFamily="34" charset="0"/>
              </a:rPr>
              <a:t>tubings</a:t>
            </a:r>
            <a:r>
              <a:rPr lang="en-US" sz="1200" dirty="0">
                <a:solidFill>
                  <a:srgbClr val="333333"/>
                </a:solidFill>
                <a:latin typeface="Arial" panose="020B0604020202020204" pitchFamily="34" charset="0"/>
              </a:rPr>
              <a:t> on microfluidic setups.</a:t>
            </a:r>
          </a:p>
        </p:txBody>
      </p:sp>
      <p:sp>
        <p:nvSpPr>
          <p:cNvPr id="9" name="CuadroTexto 8">
            <a:extLst>
              <a:ext uri="{FF2B5EF4-FFF2-40B4-BE49-F238E27FC236}">
                <a16:creationId xmlns:a16="http://schemas.microsoft.com/office/drawing/2014/main" id="{91D689BD-2FB8-4869-9BD7-B5D194ADB9A3}"/>
              </a:ext>
            </a:extLst>
          </p:cNvPr>
          <p:cNvSpPr txBox="1"/>
          <p:nvPr/>
        </p:nvSpPr>
        <p:spPr>
          <a:xfrm>
            <a:off x="0" y="27710"/>
            <a:ext cx="9144000" cy="523220"/>
          </a:xfrm>
          <a:prstGeom prst="rect">
            <a:avLst/>
          </a:prstGeom>
          <a:solidFill>
            <a:schemeClr val="bg2">
              <a:lumMod val="90000"/>
            </a:schemeClr>
          </a:solidFill>
        </p:spPr>
        <p:txBody>
          <a:bodyPr wrap="square" rtlCol="0">
            <a:spAutoFit/>
          </a:bodyPr>
          <a:lstStyle/>
          <a:p>
            <a:pPr algn="ctr"/>
            <a:r>
              <a:rPr lang="es-AR" sz="2800" dirty="0" err="1">
                <a:solidFill>
                  <a:srgbClr val="0000FF"/>
                </a:solidFill>
                <a:latin typeface="Arial" panose="020B0604020202020204" pitchFamily="34" charset="0"/>
                <a:cs typeface="Arial" panose="020B0604020202020204" pitchFamily="34" charset="0"/>
              </a:rPr>
              <a:t>Soft</a:t>
            </a:r>
            <a:r>
              <a:rPr lang="es-AR" sz="2800" dirty="0">
                <a:solidFill>
                  <a:srgbClr val="0000FF"/>
                </a:solidFill>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lithography</a:t>
            </a:r>
            <a:r>
              <a:rPr lang="es-AR" sz="2800" dirty="0">
                <a:solidFill>
                  <a:srgbClr val="0000FF"/>
                </a:solidFill>
                <a:latin typeface="Arial" panose="020B0604020202020204" pitchFamily="34" charset="0"/>
                <a:cs typeface="Arial" panose="020B0604020202020204" pitchFamily="34" charset="0"/>
              </a:rPr>
              <a:t> (</a:t>
            </a:r>
            <a:r>
              <a:rPr lang="es-AR" sz="2800" dirty="0" err="1">
                <a:solidFill>
                  <a:srgbClr val="0000FF"/>
                </a:solidFill>
                <a:latin typeface="Arial" panose="020B0604020202020204" pitchFamily="34" charset="0"/>
                <a:cs typeface="Arial" panose="020B0604020202020204" pitchFamily="34" charset="0"/>
              </a:rPr>
              <a:t>litografia</a:t>
            </a:r>
            <a:r>
              <a:rPr lang="es-AR" sz="2800" dirty="0">
                <a:solidFill>
                  <a:srgbClr val="0000FF"/>
                </a:solidFill>
                <a:latin typeface="Arial" panose="020B0604020202020204" pitchFamily="34" charset="0"/>
                <a:cs typeface="Arial" panose="020B0604020202020204" pitchFamily="34" charset="0"/>
              </a:rPr>
              <a:t> blanda): replica </a:t>
            </a:r>
            <a:r>
              <a:rPr lang="es-AR" sz="2800" dirty="0" err="1">
                <a:solidFill>
                  <a:srgbClr val="0000FF"/>
                </a:solidFill>
                <a:latin typeface="Arial" panose="020B0604020202020204" pitchFamily="34" charset="0"/>
                <a:cs typeface="Arial" panose="020B0604020202020204" pitchFamily="34" charset="0"/>
              </a:rPr>
              <a:t>molding</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0093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lveflow.com/wp-content/uploads/2013/05/Soft-lithography-process-scheme.png">
            <a:extLst>
              <a:ext uri="{FF2B5EF4-FFF2-40B4-BE49-F238E27FC236}">
                <a16:creationId xmlns:a16="http://schemas.microsoft.com/office/drawing/2014/main" id="{3B2D5A4D-7067-4E0E-B85E-7300A5294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5" y="199162"/>
            <a:ext cx="6000750" cy="5772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A4288BB2-AE42-440C-A9E8-F8276448B6AF}"/>
              </a:ext>
            </a:extLst>
          </p:cNvPr>
          <p:cNvSpPr/>
          <p:nvPr/>
        </p:nvSpPr>
        <p:spPr>
          <a:xfrm>
            <a:off x="0" y="6197173"/>
            <a:ext cx="9144000" cy="461665"/>
          </a:xfrm>
          <a:prstGeom prst="rect">
            <a:avLst/>
          </a:prstGeom>
        </p:spPr>
        <p:txBody>
          <a:bodyPr wrap="square">
            <a:spAutoFit/>
          </a:bodyPr>
          <a:lstStyle/>
          <a:p>
            <a:r>
              <a:rPr lang="es-AR" sz="1200" dirty="0">
                <a:latin typeface="Arial" panose="020B0604020202020204" pitchFamily="34" charset="0"/>
                <a:cs typeface="Arial" panose="020B0604020202020204" pitchFamily="34" charset="0"/>
              </a:rPr>
              <a:t>http://www.elveflow.com/microfluidic-tutorials/soft-lithography-reviews-and-tutorials/introduction-in-soft-lithography/introduction-about-soft-lithography-and-polymer-molding-for-microfluidic/</a:t>
            </a:r>
          </a:p>
        </p:txBody>
      </p:sp>
      <p:sp>
        <p:nvSpPr>
          <p:cNvPr id="5" name="Rectángulo 4">
            <a:extLst>
              <a:ext uri="{FF2B5EF4-FFF2-40B4-BE49-F238E27FC236}">
                <a16:creationId xmlns:a16="http://schemas.microsoft.com/office/drawing/2014/main" id="{B19C5F7D-528C-4E29-B975-F664FD144F55}"/>
              </a:ext>
            </a:extLst>
          </p:cNvPr>
          <p:cNvSpPr/>
          <p:nvPr/>
        </p:nvSpPr>
        <p:spPr>
          <a:xfrm>
            <a:off x="-183358" y="612339"/>
            <a:ext cx="2652713" cy="2585323"/>
          </a:xfrm>
          <a:prstGeom prst="rect">
            <a:avLst/>
          </a:prstGeom>
        </p:spPr>
        <p:txBody>
          <a:bodyPr wrap="square">
            <a:spAutoFit/>
          </a:bodyPr>
          <a:lstStyle/>
          <a:p>
            <a:pPr algn="r"/>
            <a:r>
              <a:rPr lang="en-US" dirty="0">
                <a:solidFill>
                  <a:srgbClr val="333333"/>
                </a:solidFill>
                <a:latin typeface="Arial" panose="020B0604020202020204" pitchFamily="34" charset="0"/>
              </a:rPr>
              <a:t>Fabrication of a PDMS layer incorporating microstructures. Drawings (a) – (d) correspond to the fabrication of a rigid master via photolithography.</a:t>
            </a:r>
          </a:p>
          <a:p>
            <a:pPr algn="r"/>
            <a:r>
              <a:rPr lang="en-US" dirty="0">
                <a:solidFill>
                  <a:srgbClr val="333333"/>
                </a:solidFill>
                <a:latin typeface="Arial" panose="020B0604020202020204" pitchFamily="34" charset="0"/>
              </a:rPr>
              <a:t> </a:t>
            </a:r>
            <a:endParaRPr lang="es-AR" dirty="0"/>
          </a:p>
        </p:txBody>
      </p:sp>
      <p:sp>
        <p:nvSpPr>
          <p:cNvPr id="6" name="Abrir llave 5">
            <a:extLst>
              <a:ext uri="{FF2B5EF4-FFF2-40B4-BE49-F238E27FC236}">
                <a16:creationId xmlns:a16="http://schemas.microsoft.com/office/drawing/2014/main" id="{8DF04CD5-CE7F-4531-BCF7-A615388B51D4}"/>
              </a:ext>
            </a:extLst>
          </p:cNvPr>
          <p:cNvSpPr/>
          <p:nvPr/>
        </p:nvSpPr>
        <p:spPr>
          <a:xfrm>
            <a:off x="2614612" y="314326"/>
            <a:ext cx="581025" cy="3181350"/>
          </a:xfrm>
          <a:prstGeom prst="leftBrace">
            <a:avLst>
              <a:gd name="adj1" fmla="val 37841"/>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8" name="Abrir llave 7">
            <a:extLst>
              <a:ext uri="{FF2B5EF4-FFF2-40B4-BE49-F238E27FC236}">
                <a16:creationId xmlns:a16="http://schemas.microsoft.com/office/drawing/2014/main" id="{BEFAFF19-1494-4FCC-BC0F-22B01810D4EE}"/>
              </a:ext>
            </a:extLst>
          </p:cNvPr>
          <p:cNvSpPr/>
          <p:nvPr/>
        </p:nvSpPr>
        <p:spPr>
          <a:xfrm>
            <a:off x="2614611" y="3575300"/>
            <a:ext cx="581025" cy="2422952"/>
          </a:xfrm>
          <a:prstGeom prst="leftBrace">
            <a:avLst>
              <a:gd name="adj1" fmla="val 37841"/>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7" name="Rectángulo 6">
            <a:extLst>
              <a:ext uri="{FF2B5EF4-FFF2-40B4-BE49-F238E27FC236}">
                <a16:creationId xmlns:a16="http://schemas.microsoft.com/office/drawing/2014/main" id="{DD8D2676-1CB7-44FA-B094-933A2E8C8C82}"/>
              </a:ext>
            </a:extLst>
          </p:cNvPr>
          <p:cNvSpPr/>
          <p:nvPr/>
        </p:nvSpPr>
        <p:spPr>
          <a:xfrm>
            <a:off x="-209550" y="4133330"/>
            <a:ext cx="2678904" cy="1200329"/>
          </a:xfrm>
          <a:prstGeom prst="rect">
            <a:avLst/>
          </a:prstGeom>
        </p:spPr>
        <p:txBody>
          <a:bodyPr wrap="square">
            <a:spAutoFit/>
          </a:bodyPr>
          <a:lstStyle/>
          <a:p>
            <a:pPr algn="r"/>
            <a:r>
              <a:rPr lang="en-US" dirty="0">
                <a:solidFill>
                  <a:srgbClr val="333333"/>
                </a:solidFill>
                <a:latin typeface="Arial" panose="020B0604020202020204" pitchFamily="34" charset="0"/>
              </a:rPr>
              <a:t> (e) and (f) can be considered as part of the soft lithography process</a:t>
            </a:r>
            <a:endParaRPr lang="es-AR" dirty="0"/>
          </a:p>
        </p:txBody>
      </p:sp>
    </p:spTree>
    <p:extLst>
      <p:ext uri="{BB962C8B-B14F-4D97-AF65-F5344CB8AC3E}">
        <p14:creationId xmlns:p14="http://schemas.microsoft.com/office/powerpoint/2010/main" val="5274876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photoresist">
            <a:extLst>
              <a:ext uri="{FF2B5EF4-FFF2-40B4-BE49-F238E27FC236}">
                <a16:creationId xmlns:a16="http://schemas.microsoft.com/office/drawing/2014/main" id="{541AACEC-0D7D-46F3-90FC-EDD705390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337" y="592925"/>
            <a:ext cx="7086600" cy="378618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5974ECAE-8EDF-4227-BEC7-F37CFFA46F83}"/>
              </a:ext>
            </a:extLst>
          </p:cNvPr>
          <p:cNvSpPr/>
          <p:nvPr/>
        </p:nvSpPr>
        <p:spPr>
          <a:xfrm>
            <a:off x="0" y="592925"/>
            <a:ext cx="1961147" cy="3046988"/>
          </a:xfrm>
          <a:prstGeom prst="rect">
            <a:avLst/>
          </a:prstGeom>
        </p:spPr>
        <p:txBody>
          <a:bodyPr wrap="square">
            <a:spAutoFit/>
          </a:bodyPr>
          <a:lstStyle/>
          <a:p>
            <a:pPr algn="just"/>
            <a:r>
              <a:rPr lang="en-US" sz="1200" b="1" dirty="0">
                <a:solidFill>
                  <a:srgbClr val="000000"/>
                </a:solidFill>
                <a:highlight>
                  <a:srgbClr val="FFFF00"/>
                </a:highlight>
                <a:latin typeface="Arial" panose="020B0604020202020204" pitchFamily="34" charset="0"/>
                <a:cs typeface="Arial" panose="020B0604020202020204" pitchFamily="34" charset="0"/>
              </a:rPr>
              <a:t>Positive resists</a:t>
            </a:r>
            <a:r>
              <a:rPr lang="en-US" sz="1200" dirty="0">
                <a:solidFill>
                  <a:srgbClr val="000000"/>
                </a:solidFill>
                <a:highlight>
                  <a:srgbClr val="FFFF00"/>
                </a:highlight>
                <a:latin typeface="Arial" panose="020B0604020202020204" pitchFamily="34" charset="0"/>
                <a:cs typeface="Arial" panose="020B0604020202020204" pitchFamily="34" charset="0"/>
              </a:rPr>
              <a:t> form an indene carboxylic acid during exposure making them soluble in aqueous alkaline solutions</a:t>
            </a:r>
            <a:r>
              <a:rPr lang="en-US" sz="1200" dirty="0">
                <a:solidFill>
                  <a:srgbClr val="000000"/>
                </a:solidFill>
                <a:latin typeface="Arial" panose="020B0604020202020204" pitchFamily="34" charset="0"/>
                <a:cs typeface="Arial" panose="020B0604020202020204" pitchFamily="34" charset="0"/>
              </a:rPr>
              <a:t>. Therefore, positive resists develop where they have been exposed, while the unexposed areas remain on the substrate. </a:t>
            </a:r>
            <a:r>
              <a:rPr lang="en-US" sz="1200" dirty="0">
                <a:solidFill>
                  <a:srgbClr val="000000"/>
                </a:solidFill>
                <a:highlight>
                  <a:srgbClr val="FFFF00"/>
                </a:highlight>
                <a:latin typeface="Arial" panose="020B0604020202020204" pitchFamily="34" charset="0"/>
                <a:cs typeface="Arial" panose="020B0604020202020204" pitchFamily="34" charset="0"/>
              </a:rPr>
              <a:t>Since positive resists do not cross-link</a:t>
            </a:r>
            <a:r>
              <a:rPr lang="en-US" sz="1200" dirty="0">
                <a:solidFill>
                  <a:srgbClr val="000000"/>
                </a:solidFill>
                <a:latin typeface="Arial" panose="020B0604020202020204" pitchFamily="34" charset="0"/>
                <a:cs typeface="Arial" panose="020B0604020202020204" pitchFamily="34" charset="0"/>
              </a:rPr>
              <a:t>, the resist structures </a:t>
            </a:r>
            <a:r>
              <a:rPr lang="en-US" sz="1200" dirty="0" err="1">
                <a:solidFill>
                  <a:srgbClr val="000000"/>
                </a:solidFill>
                <a:latin typeface="Arial" panose="020B0604020202020204" pitchFamily="34" charset="0"/>
                <a:cs typeface="Arial" panose="020B0604020202020204" pitchFamily="34" charset="0"/>
              </a:rPr>
              <a:t>rounden</a:t>
            </a:r>
            <a:r>
              <a:rPr lang="en-US" sz="1200" dirty="0">
                <a:solidFill>
                  <a:srgbClr val="000000"/>
                </a:solidFill>
                <a:latin typeface="Arial" panose="020B0604020202020204" pitchFamily="34" charset="0"/>
                <a:cs typeface="Arial" panose="020B0604020202020204" pitchFamily="34" charset="0"/>
              </a:rPr>
              <a:t> beyond their softening point of typically 100-130°C.</a:t>
            </a:r>
            <a:endParaRPr lang="es-AR" sz="1200"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8A0972BB-4070-4E74-A1E3-47C97762E986}"/>
              </a:ext>
            </a:extLst>
          </p:cNvPr>
          <p:cNvSpPr/>
          <p:nvPr/>
        </p:nvSpPr>
        <p:spPr>
          <a:xfrm>
            <a:off x="48125" y="3639913"/>
            <a:ext cx="1864895" cy="2308324"/>
          </a:xfrm>
          <a:prstGeom prst="rect">
            <a:avLst/>
          </a:prstGeom>
        </p:spPr>
        <p:txBody>
          <a:bodyPr wrap="square">
            <a:spAutoFit/>
          </a:bodyPr>
          <a:lstStyle/>
          <a:p>
            <a:pPr algn="just"/>
            <a:r>
              <a:rPr lang="en-US" sz="1200" b="1" dirty="0">
                <a:highlight>
                  <a:srgbClr val="FFFF00"/>
                </a:highlight>
                <a:latin typeface="Arial" panose="020B0604020202020204" pitchFamily="34" charset="0"/>
                <a:cs typeface="Arial" panose="020B0604020202020204" pitchFamily="34" charset="0"/>
              </a:rPr>
              <a:t>Negative resists </a:t>
            </a:r>
            <a:r>
              <a:rPr lang="en-US" sz="1200" dirty="0">
                <a:latin typeface="Arial" panose="020B0604020202020204" pitchFamily="34" charset="0"/>
                <a:cs typeface="Arial" panose="020B0604020202020204" pitchFamily="34" charset="0"/>
              </a:rPr>
              <a:t>such as the AZ® </a:t>
            </a:r>
            <a:r>
              <a:rPr lang="en-US" sz="1200" dirty="0" err="1">
                <a:latin typeface="Arial" panose="020B0604020202020204" pitchFamily="34" charset="0"/>
                <a:cs typeface="Arial" panose="020B0604020202020204" pitchFamily="34" charset="0"/>
              </a:rPr>
              <a:t>nLOF</a:t>
            </a:r>
            <a:r>
              <a:rPr lang="en-US" sz="1200" dirty="0">
                <a:latin typeface="Arial" panose="020B0604020202020204" pitchFamily="34" charset="0"/>
                <a:cs typeface="Arial" panose="020B0604020202020204" pitchFamily="34" charset="0"/>
              </a:rPr>
              <a:t> 2000 series or the AZ® 15nXT or 125nXT cross-link after exposure and (not required for the AZ® 125nXT) </a:t>
            </a:r>
            <a:r>
              <a:rPr lang="en-US" sz="1200" dirty="0">
                <a:highlight>
                  <a:srgbClr val="FFFF00"/>
                </a:highlight>
                <a:latin typeface="Arial" panose="020B0604020202020204" pitchFamily="34" charset="0"/>
                <a:cs typeface="Arial" panose="020B0604020202020204" pitchFamily="34" charset="0"/>
              </a:rPr>
              <a:t>do require a subsequent baking step, </a:t>
            </a:r>
            <a:r>
              <a:rPr lang="en-US" sz="1200" dirty="0">
                <a:latin typeface="Arial" panose="020B0604020202020204" pitchFamily="34" charset="0"/>
                <a:cs typeface="Arial" panose="020B0604020202020204" pitchFamily="34" charset="0"/>
              </a:rPr>
              <a:t>while the unexposed part of the resist is dissolved in the developer.</a:t>
            </a:r>
            <a:endParaRPr lang="es-AR" sz="12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69F5CF6A-D0BE-4549-B2EA-092EC7AAAB75}"/>
              </a:ext>
            </a:extLst>
          </p:cNvPr>
          <p:cNvSpPr/>
          <p:nvPr/>
        </p:nvSpPr>
        <p:spPr>
          <a:xfrm>
            <a:off x="4223084" y="4270829"/>
            <a:ext cx="2141621" cy="2123658"/>
          </a:xfrm>
          <a:prstGeom prst="rect">
            <a:avLst/>
          </a:prstGeom>
        </p:spPr>
        <p:txBody>
          <a:bodyPr wrap="square">
            <a:spAutoFit/>
          </a:bodyPr>
          <a:lstStyle/>
          <a:p>
            <a:pPr algn="ctr"/>
            <a:r>
              <a:rPr lang="en-US" sz="1200" dirty="0">
                <a:solidFill>
                  <a:srgbClr val="000000"/>
                </a:solidFill>
                <a:latin typeface="Arial" panose="020B0604020202020204" pitchFamily="34" charset="0"/>
                <a:cs typeface="Arial" panose="020B0604020202020204" pitchFamily="34" charset="0"/>
              </a:rPr>
              <a:t>The crosslinking makes the resist thermally stable, so even elevated temperatures will not deteriorate the resist profile. However, towards higher and higher process temperatures, the degree of crosslinking increases and it becomes hard or even impossible to wet-chemically remove the resist</a:t>
            </a:r>
            <a:endParaRPr lang="es-AR" sz="1200"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4C51FA28-1B00-41EA-BDF3-436B39115A1B}"/>
              </a:ext>
            </a:extLst>
          </p:cNvPr>
          <p:cNvSpPr/>
          <p:nvPr/>
        </p:nvSpPr>
        <p:spPr>
          <a:xfrm>
            <a:off x="0" y="5988076"/>
            <a:ext cx="4572000" cy="276999"/>
          </a:xfrm>
          <a:prstGeom prst="rect">
            <a:avLst/>
          </a:prstGeom>
        </p:spPr>
        <p:txBody>
          <a:bodyPr>
            <a:spAutoFit/>
          </a:bodyPr>
          <a:lstStyle/>
          <a:p>
            <a:r>
              <a:rPr lang="es-AR" sz="1200" dirty="0">
                <a:latin typeface="Arial" panose="020B0604020202020204" pitchFamily="34" charset="0"/>
                <a:cs typeface="Arial" panose="020B0604020202020204" pitchFamily="34" charset="0"/>
              </a:rPr>
              <a:t>https://www.microchemicals.com/products/photoresists.html</a:t>
            </a:r>
          </a:p>
        </p:txBody>
      </p:sp>
    </p:spTree>
    <p:extLst>
      <p:ext uri="{BB962C8B-B14F-4D97-AF65-F5344CB8AC3E}">
        <p14:creationId xmlns:p14="http://schemas.microsoft.com/office/powerpoint/2010/main" val="10963383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FA6058-6888-40B2-A1C5-4E58888A6253}"/>
              </a:ext>
            </a:extLst>
          </p:cNvPr>
          <p:cNvSpPr/>
          <p:nvPr/>
        </p:nvSpPr>
        <p:spPr>
          <a:xfrm>
            <a:off x="613610" y="167352"/>
            <a:ext cx="7688179" cy="6555641"/>
          </a:xfrm>
          <a:prstGeom prst="rect">
            <a:avLst/>
          </a:prstGeom>
        </p:spPr>
        <p:txBody>
          <a:bodyPr wrap="square">
            <a:spAutoFit/>
          </a:bodyPr>
          <a:lstStyle/>
          <a:p>
            <a:pPr algn="just" fontAlgn="base"/>
            <a:r>
              <a:rPr lang="en-US" sz="1200" b="1" dirty="0">
                <a:solidFill>
                  <a:srgbClr val="333333"/>
                </a:solidFill>
                <a:latin typeface="Arial" panose="020B0604020202020204" pitchFamily="34" charset="0"/>
                <a:cs typeface="Arial" panose="020B0604020202020204" pitchFamily="34" charset="0"/>
              </a:rPr>
              <a:t>Photoresists</a:t>
            </a:r>
            <a:r>
              <a:rPr lang="en-US" sz="1200" dirty="0">
                <a:solidFill>
                  <a:srgbClr val="333333"/>
                </a:solidFill>
                <a:latin typeface="Arial" panose="020B0604020202020204" pitchFamily="34" charset="0"/>
                <a:cs typeface="Arial" panose="020B0604020202020204" pitchFamily="34" charset="0"/>
              </a:rPr>
              <a:t> are in particular used in microelectronics and microsystems technologies for the fabrication of µm- and sub-µm structures. </a:t>
            </a:r>
            <a:r>
              <a:rPr lang="en-US" sz="1200" dirty="0" err="1">
                <a:solidFill>
                  <a:srgbClr val="333333"/>
                </a:solidFill>
                <a:latin typeface="Arial" panose="020B0604020202020204" pitchFamily="34" charset="0"/>
                <a:cs typeface="Arial" panose="020B0604020202020204" pitchFamily="34" charset="0"/>
              </a:rPr>
              <a:t>Allresist</a:t>
            </a:r>
            <a:r>
              <a:rPr lang="en-US" sz="1200" dirty="0">
                <a:solidFill>
                  <a:srgbClr val="333333"/>
                </a:solidFill>
                <a:latin typeface="Arial" panose="020B0604020202020204" pitchFamily="34" charset="0"/>
                <a:cs typeface="Arial" panose="020B0604020202020204" pitchFamily="34" charset="0"/>
              </a:rPr>
              <a:t> provides a broad range of different resist types which cover a wide range of applications:</a:t>
            </a:r>
          </a:p>
          <a:p>
            <a:pPr algn="just" fontAlgn="base"/>
            <a:r>
              <a:rPr lang="en-US" b="1" u="sng" dirty="0">
                <a:solidFill>
                  <a:srgbClr val="333333"/>
                </a:solidFill>
                <a:highlight>
                  <a:srgbClr val="FFFF00"/>
                </a:highlight>
                <a:latin typeface="Arial" panose="020B0604020202020204" pitchFamily="34" charset="0"/>
                <a:cs typeface="Arial" panose="020B0604020202020204" pitchFamily="34" charset="0"/>
              </a:rPr>
              <a:t>Photoresists</a:t>
            </a:r>
            <a:r>
              <a:rPr lang="en-US" dirty="0">
                <a:solidFill>
                  <a:srgbClr val="333333"/>
                </a:solidFill>
                <a:highlight>
                  <a:srgbClr val="FFFF00"/>
                </a:highlight>
                <a:latin typeface="Arial" panose="020B0604020202020204" pitchFamily="34" charset="0"/>
                <a:cs typeface="Arial" panose="020B0604020202020204" pitchFamily="34" charset="0"/>
              </a:rPr>
              <a:t> </a:t>
            </a:r>
            <a:r>
              <a:rPr lang="en-US" sz="1200" dirty="0">
                <a:solidFill>
                  <a:srgbClr val="333333"/>
                </a:solidFill>
                <a:latin typeface="Arial" panose="020B0604020202020204" pitchFamily="34" charset="0"/>
                <a:cs typeface="Arial" panose="020B0604020202020204" pitchFamily="34" charset="0"/>
              </a:rPr>
              <a:t>produced by </a:t>
            </a:r>
            <a:r>
              <a:rPr lang="en-US" sz="1200" dirty="0" err="1">
                <a:solidFill>
                  <a:srgbClr val="333333"/>
                </a:solidFill>
                <a:latin typeface="Arial" panose="020B0604020202020204" pitchFamily="34" charset="0"/>
                <a:cs typeface="Arial" panose="020B0604020202020204" pitchFamily="34" charset="0"/>
              </a:rPr>
              <a:t>Allresist</a:t>
            </a:r>
            <a:r>
              <a:rPr lang="en-US" sz="1200" dirty="0">
                <a:solidFill>
                  <a:srgbClr val="333333"/>
                </a:solidFill>
                <a:latin typeface="Arial" panose="020B0604020202020204" pitchFamily="34" charset="0"/>
                <a:cs typeface="Arial" panose="020B0604020202020204" pitchFamily="34" charset="0"/>
              </a:rPr>
              <a:t> like e.g. AR-P 1200 (spray resists), AR-P 3100, 3200, 3500, 3700 are composed of </a:t>
            </a:r>
            <a:r>
              <a:rPr lang="en-US" sz="1200" dirty="0">
                <a:solidFill>
                  <a:srgbClr val="FF0000"/>
                </a:solidFill>
                <a:latin typeface="Arial" panose="020B0604020202020204" pitchFamily="34" charset="0"/>
                <a:cs typeface="Arial" panose="020B0604020202020204" pitchFamily="34" charset="0"/>
              </a:rPr>
              <a:t>a combination of </a:t>
            </a:r>
            <a:r>
              <a:rPr lang="en-US" sz="1200" dirty="0">
                <a:solidFill>
                  <a:srgbClr val="FF0000"/>
                </a:solidFill>
                <a:highlight>
                  <a:srgbClr val="FFFF00"/>
                </a:highlight>
                <a:latin typeface="Arial" panose="020B0604020202020204" pitchFamily="34" charset="0"/>
                <a:cs typeface="Arial" panose="020B0604020202020204" pitchFamily="34" charset="0"/>
              </a:rPr>
              <a:t>film-forming agents such as e.g. cresol </a:t>
            </a:r>
            <a:r>
              <a:rPr lang="en-US" sz="1200" dirty="0" err="1">
                <a:solidFill>
                  <a:srgbClr val="FF0000"/>
                </a:solidFill>
                <a:highlight>
                  <a:srgbClr val="FFFF00"/>
                </a:highlight>
                <a:latin typeface="Arial" panose="020B0604020202020204" pitchFamily="34" charset="0"/>
                <a:cs typeface="Arial" panose="020B0604020202020204" pitchFamily="34" charset="0"/>
              </a:rPr>
              <a:t>novolac</a:t>
            </a:r>
            <a:r>
              <a:rPr lang="en-US" sz="1200" dirty="0">
                <a:solidFill>
                  <a:srgbClr val="FF0000"/>
                </a:solidFill>
                <a:highlight>
                  <a:srgbClr val="FFFF00"/>
                </a:highlight>
                <a:latin typeface="Arial" panose="020B0604020202020204" pitchFamily="34" charset="0"/>
                <a:cs typeface="Arial" panose="020B0604020202020204" pitchFamily="34" charset="0"/>
              </a:rPr>
              <a:t> resins </a:t>
            </a:r>
            <a:r>
              <a:rPr lang="en-US" sz="1200" dirty="0">
                <a:solidFill>
                  <a:srgbClr val="FF0000"/>
                </a:solidFill>
                <a:latin typeface="Arial" panose="020B0604020202020204" pitchFamily="34" charset="0"/>
                <a:cs typeface="Arial" panose="020B0604020202020204" pitchFamily="34" charset="0"/>
              </a:rPr>
              <a:t>and </a:t>
            </a:r>
            <a:r>
              <a:rPr lang="en-US" sz="1200" dirty="0">
                <a:solidFill>
                  <a:srgbClr val="FF0000"/>
                </a:solidFill>
                <a:highlight>
                  <a:srgbClr val="FFFF00"/>
                </a:highlight>
                <a:latin typeface="Arial" panose="020B0604020202020204" pitchFamily="34" charset="0"/>
                <a:cs typeface="Arial" panose="020B0604020202020204" pitchFamily="34" charset="0"/>
              </a:rPr>
              <a:t>light-sensitive components such as e.g. naphthoquinone </a:t>
            </a:r>
            <a:r>
              <a:rPr lang="en-US" sz="1200" dirty="0" err="1">
                <a:solidFill>
                  <a:srgbClr val="FF0000"/>
                </a:solidFill>
                <a:highlight>
                  <a:srgbClr val="FFFF00"/>
                </a:highlight>
                <a:latin typeface="Arial" panose="020B0604020202020204" pitchFamily="34" charset="0"/>
                <a:cs typeface="Arial" panose="020B0604020202020204" pitchFamily="34" charset="0"/>
              </a:rPr>
              <a:t>diazide</a:t>
            </a:r>
            <a:r>
              <a:rPr lang="en-US" sz="1200" dirty="0">
                <a:solidFill>
                  <a:srgbClr val="FF0000"/>
                </a:solidFill>
                <a:highlight>
                  <a:srgbClr val="FFFF00"/>
                </a:highlight>
                <a:latin typeface="Arial" panose="020B0604020202020204" pitchFamily="34" charset="0"/>
                <a:cs typeface="Arial" panose="020B0604020202020204" pitchFamily="34" charset="0"/>
              </a:rPr>
              <a:t> (NCD)</a:t>
            </a:r>
            <a:r>
              <a:rPr lang="en-US" sz="1200" dirty="0">
                <a:solidFill>
                  <a:srgbClr val="FF0000"/>
                </a:solidFill>
                <a:latin typeface="Arial" panose="020B0604020202020204" pitchFamily="34" charset="0"/>
                <a:cs typeface="Arial" panose="020B0604020202020204" pitchFamily="34" charset="0"/>
              </a:rPr>
              <a:t>, which are dissolved in </a:t>
            </a:r>
            <a:r>
              <a:rPr lang="en-US" sz="1200" dirty="0">
                <a:solidFill>
                  <a:srgbClr val="FF0000"/>
                </a:solidFill>
                <a:highlight>
                  <a:srgbClr val="FFFF00"/>
                </a:highlight>
                <a:latin typeface="Arial" panose="020B0604020202020204" pitchFamily="34" charset="0"/>
                <a:cs typeface="Arial" panose="020B0604020202020204" pitchFamily="34" charset="0"/>
              </a:rPr>
              <a:t>solvents such as e.g. methoxy propyl acetate (equivalent to PGMEA)</a:t>
            </a:r>
            <a:r>
              <a:rPr lang="en-US" sz="1200" dirty="0">
                <a:solidFill>
                  <a:srgbClr val="FF0000"/>
                </a:solidFill>
                <a:latin typeface="Arial" panose="020B0604020202020204" pitchFamily="34" charset="0"/>
                <a:cs typeface="Arial" panose="020B0604020202020204" pitchFamily="34" charset="0"/>
              </a:rPr>
              <a:t>. </a:t>
            </a:r>
            <a:r>
              <a:rPr lang="en-US" sz="1200" dirty="0">
                <a:solidFill>
                  <a:srgbClr val="333333"/>
                </a:solidFill>
                <a:latin typeface="Arial" panose="020B0604020202020204" pitchFamily="34" charset="0"/>
                <a:cs typeface="Arial" panose="020B0604020202020204" pitchFamily="34" charset="0"/>
              </a:rPr>
              <a:t>The addition of a light-sensitive component to the alkali-soluble </a:t>
            </a:r>
            <a:r>
              <a:rPr lang="en-US" sz="1200" dirty="0" err="1">
                <a:solidFill>
                  <a:srgbClr val="333333"/>
                </a:solidFill>
                <a:latin typeface="Arial" panose="020B0604020202020204" pitchFamily="34" charset="0"/>
                <a:cs typeface="Arial" panose="020B0604020202020204" pitchFamily="34" charset="0"/>
              </a:rPr>
              <a:t>novolac</a:t>
            </a:r>
            <a:r>
              <a:rPr lang="en-US" sz="1200" dirty="0">
                <a:solidFill>
                  <a:srgbClr val="333333"/>
                </a:solidFill>
                <a:latin typeface="Arial" panose="020B0604020202020204" pitchFamily="34" charset="0"/>
                <a:cs typeface="Arial" panose="020B0604020202020204" pitchFamily="34" charset="0"/>
              </a:rPr>
              <a:t> leads to a reduced alkali-solubility. The NCD-groups block the OH-groups of the cresol </a:t>
            </a:r>
            <a:r>
              <a:rPr lang="en-US" sz="1200" dirty="0" err="1">
                <a:solidFill>
                  <a:srgbClr val="333333"/>
                </a:solidFill>
                <a:latin typeface="Arial" panose="020B0604020202020204" pitchFamily="34" charset="0"/>
                <a:cs typeface="Arial" panose="020B0604020202020204" pitchFamily="34" charset="0"/>
              </a:rPr>
              <a:t>novolac</a:t>
            </a:r>
            <a:r>
              <a:rPr lang="en-US" sz="1200" dirty="0">
                <a:solidFill>
                  <a:srgbClr val="333333"/>
                </a:solidFill>
                <a:latin typeface="Arial" panose="020B0604020202020204" pitchFamily="34" charset="0"/>
                <a:cs typeface="Arial" panose="020B0604020202020204" pitchFamily="34" charset="0"/>
              </a:rPr>
              <a:t> resigns; the alkali-solubility decreases (inhibitory effect</a:t>
            </a:r>
            <a:r>
              <a:rPr lang="en-US" sz="1200" dirty="0">
                <a:solidFill>
                  <a:srgbClr val="333333"/>
                </a:solidFill>
                <a:highlight>
                  <a:srgbClr val="FFFF00"/>
                </a:highlight>
                <a:latin typeface="Arial" panose="020B0604020202020204" pitchFamily="34" charset="0"/>
                <a:cs typeface="Arial" panose="020B0604020202020204" pitchFamily="34" charset="0"/>
              </a:rPr>
              <a:t>). After exposure at 308 – 450 nm (UV range) using an exposure mask, the light-sensitive component is converted into the respective indene carbonic acid derivative, the blockage is released and the alkali-solubility of positive resists is thus enhanced by a factor of 100</a:t>
            </a:r>
            <a:r>
              <a:rPr lang="en-US" sz="1200" dirty="0">
                <a:solidFill>
                  <a:srgbClr val="333333"/>
                </a:solidFill>
                <a:latin typeface="Arial" panose="020B0604020202020204" pitchFamily="34" charset="0"/>
                <a:cs typeface="Arial" panose="020B0604020202020204" pitchFamily="34" charset="0"/>
              </a:rPr>
              <a:t>. After development, only those areas which were protected by the mask remain, while exposed areas are detached/dissolved. The refractive index of </a:t>
            </a:r>
            <a:r>
              <a:rPr lang="en-US" sz="1200" dirty="0" err="1">
                <a:solidFill>
                  <a:srgbClr val="333333"/>
                </a:solidFill>
                <a:latin typeface="Arial" panose="020B0604020202020204" pitchFamily="34" charset="0"/>
                <a:cs typeface="Arial" panose="020B0604020202020204" pitchFamily="34" charset="0"/>
              </a:rPr>
              <a:t>novolac</a:t>
            </a:r>
            <a:r>
              <a:rPr lang="en-US" sz="1200" dirty="0">
                <a:solidFill>
                  <a:srgbClr val="333333"/>
                </a:solidFill>
                <a:latin typeface="Arial" panose="020B0604020202020204" pitchFamily="34" charset="0"/>
                <a:cs typeface="Arial" panose="020B0604020202020204" pitchFamily="34" charset="0"/>
              </a:rPr>
              <a:t>-based resists is in a range between 1.58 – 1.63. Photoresists provide an excellent protection against liquid etch media with pH values between 0 and 12.</a:t>
            </a:r>
          </a:p>
          <a:p>
            <a:pPr algn="just" fontAlgn="base"/>
            <a:r>
              <a:rPr lang="en-US" b="1" u="sng" dirty="0">
                <a:latin typeface="Arial" panose="020B0604020202020204" pitchFamily="34" charset="0"/>
                <a:cs typeface="Arial" panose="020B0604020202020204" pitchFamily="34" charset="0"/>
              </a:rPr>
              <a:t>Negative photoresists</a:t>
            </a:r>
            <a:r>
              <a:rPr lang="en-US"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like AR-N 4200, 4300, 4400 are composed of </a:t>
            </a:r>
            <a:r>
              <a:rPr lang="en-US" sz="1200" dirty="0" err="1">
                <a:latin typeface="Arial" panose="020B0604020202020204" pitchFamily="34" charset="0"/>
                <a:cs typeface="Arial" panose="020B0604020202020204" pitchFamily="34" charset="0"/>
              </a:rPr>
              <a:t>novolacs</a:t>
            </a:r>
            <a:r>
              <a:rPr lang="en-US" sz="1200" dirty="0">
                <a:latin typeface="Arial" panose="020B0604020202020204" pitchFamily="34" charset="0"/>
                <a:cs typeface="Arial" panose="020B0604020202020204" pitchFamily="34" charset="0"/>
              </a:rPr>
              <a:t> and </a:t>
            </a:r>
            <a:r>
              <a:rPr lang="en-US" sz="1200" dirty="0" err="1">
                <a:latin typeface="Arial" panose="020B0604020202020204" pitchFamily="34" charset="0"/>
                <a:cs typeface="Arial" panose="020B0604020202020204" pitchFamily="34" charset="0"/>
              </a:rPr>
              <a:t>bisazides</a:t>
            </a:r>
            <a:r>
              <a:rPr lang="en-US" sz="1200" dirty="0">
                <a:latin typeface="Arial" panose="020B0604020202020204" pitchFamily="34" charset="0"/>
                <a:cs typeface="Arial" panose="020B0604020202020204" pitchFamily="34" charset="0"/>
              </a:rPr>
              <a:t> (4200, no CAR) or </a:t>
            </a:r>
            <a:r>
              <a:rPr lang="en-US" sz="1200" dirty="0" err="1">
                <a:latin typeface="Arial" panose="020B0604020202020204" pitchFamily="34" charset="0"/>
                <a:cs typeface="Arial" panose="020B0604020202020204" pitchFamily="34" charset="0"/>
              </a:rPr>
              <a:t>novolacs</a:t>
            </a:r>
            <a:r>
              <a:rPr lang="en-US" sz="1200" dirty="0">
                <a:latin typeface="Arial" panose="020B0604020202020204" pitchFamily="34" charset="0"/>
                <a:cs typeface="Arial" panose="020B0604020202020204" pitchFamily="34" charset="0"/>
              </a:rPr>
              <a:t>, acid generators and amine components (4300, 4400, CAR) dissolved in safer solvents like e.g. </a:t>
            </a:r>
            <a:r>
              <a:rPr lang="en-US" sz="1200" dirty="0" err="1">
                <a:latin typeface="Arial" panose="020B0604020202020204" pitchFamily="34" charset="0"/>
                <a:cs typeface="Arial" panose="020B0604020202020204" pitchFamily="34" charset="0"/>
              </a:rPr>
              <a:t>methoxypropyl</a:t>
            </a:r>
            <a:r>
              <a:rPr lang="en-US" sz="1200" dirty="0">
                <a:latin typeface="Arial" panose="020B0604020202020204" pitchFamily="34" charset="0"/>
                <a:cs typeface="Arial" panose="020B0604020202020204" pitchFamily="34" charset="0"/>
              </a:rPr>
              <a:t> acetate (PGMEA). (CAR = Chemically Amplified Resist). The chemical amplification is based on the formation of acids during irradiation and a subsequent cross-linking of amine components with the </a:t>
            </a:r>
            <a:r>
              <a:rPr lang="en-US" sz="1200" dirty="0" err="1">
                <a:latin typeface="Arial" panose="020B0604020202020204" pitchFamily="34" charset="0"/>
                <a:cs typeface="Arial" panose="020B0604020202020204" pitchFamily="34" charset="0"/>
              </a:rPr>
              <a:t>novolacs</a:t>
            </a:r>
            <a:r>
              <a:rPr lang="en-US" sz="1200" dirty="0">
                <a:latin typeface="Arial" panose="020B0604020202020204" pitchFamily="34" charset="0"/>
                <a:cs typeface="Arial" panose="020B0604020202020204" pitchFamily="34" charset="0"/>
              </a:rPr>
              <a:t>. Since acids (protons) are continuously formed during the crosslinking reaction, each proton can induce many cross-linking events which results in a high sensitivity.</a:t>
            </a:r>
          </a:p>
          <a:p>
            <a:pPr algn="just" fontAlgn="base"/>
            <a:r>
              <a:rPr lang="en-US" sz="1200" dirty="0">
                <a:latin typeface="Arial" panose="020B0604020202020204" pitchFamily="34" charset="0"/>
                <a:cs typeface="Arial" panose="020B0604020202020204" pitchFamily="34" charset="0"/>
              </a:rPr>
              <a:t>After exposure and a subsequent tempering step, the composition of CAR leads to a cross-linking of the exposed negative-tone resist film. Irradiated areas are consequently rendered insoluble and remain after development, while unexposed areas are still soluble and dissolved by the developer.</a:t>
            </a:r>
          </a:p>
          <a:p>
            <a:pPr algn="just" fontAlgn="base"/>
            <a:r>
              <a:rPr lang="en-US" sz="1200" dirty="0">
                <a:latin typeface="Arial" panose="020B0604020202020204" pitchFamily="34" charset="0"/>
                <a:cs typeface="Arial" panose="020B0604020202020204" pitchFamily="34" charset="0"/>
              </a:rPr>
              <a:t>Thick negative films up to 200 µm can be produced with CAR 44 (AR-N 4400). These resists which are highly sensitive in a range between 300 – 440 nm and to synchrotron radiation provide excellent structural quality. Layers and structures up to 100 µm can be </a:t>
            </a:r>
            <a:r>
              <a:rPr lang="en-US" sz="1200" dirty="0" err="1">
                <a:latin typeface="Arial" panose="020B0604020202020204" pitchFamily="34" charset="0"/>
                <a:cs typeface="Arial" panose="020B0604020202020204" pitchFamily="34" charset="0"/>
              </a:rPr>
              <a:t>realised</a:t>
            </a:r>
            <a:r>
              <a:rPr lang="en-US" sz="1200" dirty="0">
                <a:latin typeface="Arial" panose="020B0604020202020204" pitchFamily="34" charset="0"/>
                <a:cs typeface="Arial" panose="020B0604020202020204" pitchFamily="34" charset="0"/>
              </a:rPr>
              <a:t> with photolithography.</a:t>
            </a:r>
          </a:p>
          <a:p>
            <a:pPr algn="just"/>
            <a:r>
              <a:rPr lang="en-US" sz="1200" b="1" dirty="0">
                <a:solidFill>
                  <a:srgbClr val="FF0000"/>
                </a:solidFill>
                <a:latin typeface="Arial" panose="020B0604020202020204" pitchFamily="34" charset="0"/>
                <a:cs typeface="Arial" panose="020B0604020202020204" pitchFamily="34" charset="0"/>
              </a:rPr>
              <a:t>Epoxy-based polymer</a:t>
            </a:r>
          </a:p>
          <a:p>
            <a:pPr algn="just"/>
            <a:r>
              <a:rPr lang="en-US" sz="1200" dirty="0">
                <a:solidFill>
                  <a:srgbClr val="FF0000"/>
                </a:solidFill>
                <a:latin typeface="Arial" panose="020B0604020202020204" pitchFamily="34" charset="0"/>
                <a:cs typeface="Arial" panose="020B0604020202020204" pitchFamily="34" charset="0"/>
              </a:rPr>
              <a:t>One very common negative photoresist is based on epoxy-based polymer. The common product name is </a:t>
            </a:r>
            <a:r>
              <a:rPr lang="en-US" sz="1200" dirty="0">
                <a:solidFill>
                  <a:srgbClr val="FF0000"/>
                </a:solidFill>
                <a:latin typeface="Arial" panose="020B0604020202020204" pitchFamily="34" charset="0"/>
                <a:cs typeface="Arial" panose="020B0604020202020204" pitchFamily="34" charset="0"/>
                <a:hlinkClick r:id="rId2" tooltip="SU-8 photoresist"/>
              </a:rPr>
              <a:t>SU-8</a:t>
            </a:r>
            <a:r>
              <a:rPr lang="en-US" sz="1200" dirty="0">
                <a:solidFill>
                  <a:srgbClr val="FF0000"/>
                </a:solidFill>
                <a:latin typeface="Arial" panose="020B0604020202020204" pitchFamily="34" charset="0"/>
                <a:cs typeface="Arial" panose="020B0604020202020204" pitchFamily="34" charset="0"/>
              </a:rPr>
              <a:t> photoresist, and it was originally invented by </a:t>
            </a:r>
            <a:r>
              <a:rPr lang="en-US" sz="1200" dirty="0">
                <a:solidFill>
                  <a:srgbClr val="FF0000"/>
                </a:solidFill>
                <a:latin typeface="Arial" panose="020B0604020202020204" pitchFamily="34" charset="0"/>
                <a:cs typeface="Arial" panose="020B0604020202020204" pitchFamily="34" charset="0"/>
                <a:hlinkClick r:id="rId3" tooltip="IBM"/>
              </a:rPr>
              <a:t>IBM</a:t>
            </a:r>
            <a:r>
              <a:rPr lang="en-US" sz="1200" dirty="0">
                <a:solidFill>
                  <a:srgbClr val="FF0000"/>
                </a:solidFill>
                <a:latin typeface="Arial" panose="020B0604020202020204" pitchFamily="34" charset="0"/>
                <a:cs typeface="Arial" panose="020B0604020202020204" pitchFamily="34" charset="0"/>
              </a:rPr>
              <a:t>, but is now sold by </a:t>
            </a:r>
            <a:r>
              <a:rPr lang="en-US" sz="1200" dirty="0" err="1">
                <a:solidFill>
                  <a:srgbClr val="FF0000"/>
                </a:solidFill>
                <a:latin typeface="Arial" panose="020B0604020202020204" pitchFamily="34" charset="0"/>
                <a:cs typeface="Arial" panose="020B0604020202020204" pitchFamily="34" charset="0"/>
                <a:hlinkClick r:id="rId4"/>
              </a:rPr>
              <a:t>Microchem</a:t>
            </a:r>
            <a:r>
              <a:rPr lang="en-US" sz="1200" dirty="0">
                <a:solidFill>
                  <a:srgbClr val="FF0000"/>
                </a:solidFill>
                <a:latin typeface="Arial" panose="020B0604020202020204" pitchFamily="34" charset="0"/>
                <a:cs typeface="Arial" panose="020B0604020202020204" pitchFamily="34" charset="0"/>
              </a:rPr>
              <a:t> and </a:t>
            </a:r>
            <a:r>
              <a:rPr lang="en-US" sz="1200" dirty="0" err="1">
                <a:solidFill>
                  <a:srgbClr val="FF0000"/>
                </a:solidFill>
                <a:latin typeface="Arial" panose="020B0604020202020204" pitchFamily="34" charset="0"/>
                <a:cs typeface="Arial" panose="020B0604020202020204" pitchFamily="34" charset="0"/>
                <a:hlinkClick r:id="rId5"/>
              </a:rPr>
              <a:t>Gersteltec</a:t>
            </a:r>
            <a:r>
              <a:rPr lang="en-US" sz="1200" dirty="0">
                <a:solidFill>
                  <a:srgbClr val="FF0000"/>
                </a:solidFill>
                <a:latin typeface="Arial" panose="020B0604020202020204" pitchFamily="34" charset="0"/>
                <a:cs typeface="Arial" panose="020B0604020202020204" pitchFamily="34" charset="0"/>
              </a:rPr>
              <a:t>. One unique property of SU-8 is that it is very difficult to strip. As such, it is often used in applications where a permanent resist pattern (one that is not strippable, and can even be used in harsh temperature and pressure environments) is needed for a device.</a:t>
            </a:r>
            <a:r>
              <a:rPr lang="en-US" sz="1200" baseline="30000" dirty="0">
                <a:solidFill>
                  <a:srgbClr val="FF0000"/>
                </a:solidFill>
                <a:latin typeface="Arial" panose="020B0604020202020204" pitchFamily="34" charset="0"/>
                <a:cs typeface="Arial" panose="020B0604020202020204" pitchFamily="34" charset="0"/>
                <a:hlinkClick r:id="rId6"/>
              </a:rPr>
              <a:t>[14]</a:t>
            </a:r>
            <a:r>
              <a:rPr lang="en-US" sz="1200" dirty="0">
                <a:solidFill>
                  <a:srgbClr val="FF0000"/>
                </a:solidFill>
                <a:latin typeface="Arial" panose="020B0604020202020204" pitchFamily="34" charset="0"/>
                <a:cs typeface="Arial" panose="020B0604020202020204" pitchFamily="34" charset="0"/>
              </a:rPr>
              <a:t> Mechanism of epoxy-based polymer is shown in 1.2.3 SU-8.</a:t>
            </a:r>
          </a:p>
          <a:p>
            <a:pPr algn="just" fontAlgn="base"/>
            <a:endParaRPr lang="en-US" sz="1200" dirty="0">
              <a:solidFill>
                <a:srgbClr val="FF0000"/>
              </a:solidFill>
              <a:latin typeface="Arial" panose="020B0604020202020204" pitchFamily="34" charset="0"/>
              <a:cs typeface="Arial" panose="020B0604020202020204" pitchFamily="34" charset="0"/>
            </a:endParaRPr>
          </a:p>
          <a:p>
            <a:pPr algn="just" fontAlgn="base"/>
            <a:endParaRPr lang="en-US" sz="1200" b="0" i="0" dirty="0">
              <a:solidFill>
                <a:srgbClr val="333333"/>
              </a:solidFill>
              <a:effectLst/>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B6415C33-24CB-4749-88CA-97C15204C367}"/>
              </a:ext>
            </a:extLst>
          </p:cNvPr>
          <p:cNvSpPr/>
          <p:nvPr/>
        </p:nvSpPr>
        <p:spPr>
          <a:xfrm>
            <a:off x="96252" y="6445994"/>
            <a:ext cx="9144000" cy="276999"/>
          </a:xfrm>
          <a:prstGeom prst="rect">
            <a:avLst/>
          </a:prstGeom>
        </p:spPr>
        <p:txBody>
          <a:bodyPr wrap="square">
            <a:spAutoFit/>
          </a:bodyPr>
          <a:lstStyle/>
          <a:p>
            <a:r>
              <a:rPr lang="es-AR" sz="1200" dirty="0">
                <a:latin typeface="Arial" panose="020B0604020202020204" pitchFamily="34" charset="0"/>
                <a:cs typeface="Arial" panose="020B0604020202020204" pitchFamily="34" charset="0"/>
              </a:rPr>
              <a:t>http://www.allresist.com/faq-photoresists-composition/</a:t>
            </a:r>
          </a:p>
        </p:txBody>
      </p:sp>
    </p:spTree>
    <p:extLst>
      <p:ext uri="{BB962C8B-B14F-4D97-AF65-F5344CB8AC3E}">
        <p14:creationId xmlns:p14="http://schemas.microsoft.com/office/powerpoint/2010/main" val="16033513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7CD5C7D-3513-40B9-809C-16BC08BF4D2E}"/>
              </a:ext>
            </a:extLst>
          </p:cNvPr>
          <p:cNvSpPr/>
          <p:nvPr/>
        </p:nvSpPr>
        <p:spPr>
          <a:xfrm>
            <a:off x="144379" y="460989"/>
            <a:ext cx="3994484" cy="5078313"/>
          </a:xfrm>
          <a:prstGeom prst="rect">
            <a:avLst/>
          </a:prstGeom>
        </p:spPr>
        <p:txBody>
          <a:bodyPr wrap="square">
            <a:spAutoFit/>
          </a:bodyPr>
          <a:lstStyle/>
          <a:p>
            <a:pPr algn="just"/>
            <a:r>
              <a:rPr lang="en-US" dirty="0">
                <a:solidFill>
                  <a:srgbClr val="222222"/>
                </a:solidFill>
                <a:latin typeface="Arial" panose="020B0604020202020204" pitchFamily="34" charset="0"/>
              </a:rPr>
              <a:t>A </a:t>
            </a:r>
            <a:r>
              <a:rPr lang="en-US" b="1" dirty="0">
                <a:solidFill>
                  <a:srgbClr val="222222"/>
                </a:solidFill>
                <a:latin typeface="Arial" panose="020B0604020202020204" pitchFamily="34" charset="0"/>
              </a:rPr>
              <a:t>photomask</a:t>
            </a:r>
            <a:r>
              <a:rPr lang="en-US" dirty="0">
                <a:solidFill>
                  <a:srgbClr val="222222"/>
                </a:solidFill>
                <a:latin typeface="Arial" panose="020B0604020202020204" pitchFamily="34" charset="0"/>
              </a:rPr>
              <a:t> is an opaque plate with holes or transparencies that allow light to shine through in a defined pattern. They are commonly used in </a:t>
            </a:r>
            <a:r>
              <a:rPr lang="en-US" dirty="0">
                <a:solidFill>
                  <a:srgbClr val="0B0080"/>
                </a:solidFill>
                <a:latin typeface="Arial" panose="020B0604020202020204" pitchFamily="34" charset="0"/>
                <a:hlinkClick r:id="rId2" tooltip="Photolithography"/>
              </a:rPr>
              <a:t>photolithography</a:t>
            </a:r>
            <a:r>
              <a:rPr lang="en-US" dirty="0">
                <a:solidFill>
                  <a:srgbClr val="222222"/>
                </a:solidFill>
                <a:latin typeface="Arial" panose="020B0604020202020204" pitchFamily="34" charset="0"/>
              </a:rPr>
              <a:t>. </a:t>
            </a:r>
            <a:r>
              <a:rPr lang="en-US" dirty="0">
                <a:solidFill>
                  <a:srgbClr val="222222"/>
                </a:solidFill>
                <a:highlight>
                  <a:srgbClr val="FFFF00"/>
                </a:highlight>
                <a:latin typeface="Arial" panose="020B0604020202020204" pitchFamily="34" charset="0"/>
              </a:rPr>
              <a:t>Lithographic photomasks are typically transparent </a:t>
            </a:r>
            <a:r>
              <a:rPr lang="en-US" dirty="0">
                <a:solidFill>
                  <a:srgbClr val="0B0080"/>
                </a:solidFill>
                <a:highlight>
                  <a:srgbClr val="FFFF00"/>
                </a:highlight>
                <a:latin typeface="Arial" panose="020B0604020202020204" pitchFamily="34" charset="0"/>
                <a:hlinkClick r:id="rId3" tooltip="Fused silica"/>
              </a:rPr>
              <a:t>fused silica</a:t>
            </a:r>
            <a:r>
              <a:rPr lang="en-US" dirty="0">
                <a:solidFill>
                  <a:srgbClr val="222222"/>
                </a:solidFill>
                <a:highlight>
                  <a:srgbClr val="FFFF00"/>
                </a:highlight>
                <a:latin typeface="Arial" panose="020B0604020202020204" pitchFamily="34" charset="0"/>
              </a:rPr>
              <a:t> blanks covered with a pattern defined with a chrome metal-absorbing film. </a:t>
            </a:r>
            <a:r>
              <a:rPr lang="en-US" dirty="0">
                <a:solidFill>
                  <a:srgbClr val="222222"/>
                </a:solidFill>
                <a:latin typeface="Arial" panose="020B0604020202020204" pitchFamily="34" charset="0"/>
              </a:rPr>
              <a:t>Photomasks are used at wavelengths of 365 </a:t>
            </a:r>
            <a:r>
              <a:rPr lang="en-US" dirty="0">
                <a:solidFill>
                  <a:srgbClr val="0B0080"/>
                </a:solidFill>
                <a:latin typeface="Arial" panose="020B0604020202020204" pitchFamily="34" charset="0"/>
                <a:hlinkClick r:id="rId4" tooltip="Nanometer"/>
              </a:rPr>
              <a:t>nm</a:t>
            </a:r>
            <a:r>
              <a:rPr lang="en-US" dirty="0">
                <a:solidFill>
                  <a:srgbClr val="222222"/>
                </a:solidFill>
                <a:latin typeface="Arial" panose="020B0604020202020204" pitchFamily="34" charset="0"/>
              </a:rPr>
              <a:t>, 248 nm, and 193 nm. Photomasks have also been developed for other forms of radiation such as 157 nm, 13.5 nm (</a:t>
            </a:r>
            <a:r>
              <a:rPr lang="en-US" dirty="0">
                <a:solidFill>
                  <a:srgbClr val="0B0080"/>
                </a:solidFill>
                <a:latin typeface="Arial" panose="020B0604020202020204" pitchFamily="34" charset="0"/>
                <a:hlinkClick r:id="rId5" tooltip="Extreme ultraviolet lithography"/>
              </a:rPr>
              <a:t>EUV</a:t>
            </a:r>
            <a:r>
              <a:rPr lang="en-US" dirty="0">
                <a:solidFill>
                  <a:srgbClr val="222222"/>
                </a:solidFill>
                <a:latin typeface="Arial" panose="020B0604020202020204" pitchFamily="34" charset="0"/>
              </a:rPr>
              <a:t>), </a:t>
            </a:r>
            <a:r>
              <a:rPr lang="en-US" dirty="0">
                <a:solidFill>
                  <a:srgbClr val="0B0080"/>
                </a:solidFill>
                <a:latin typeface="Arial" panose="020B0604020202020204" pitchFamily="34" charset="0"/>
                <a:hlinkClick r:id="rId6" tooltip="X-ray"/>
              </a:rPr>
              <a:t>X-ray</a:t>
            </a:r>
            <a:r>
              <a:rPr lang="en-US" dirty="0">
                <a:solidFill>
                  <a:srgbClr val="222222"/>
                </a:solidFill>
                <a:latin typeface="Arial" panose="020B0604020202020204" pitchFamily="34" charset="0"/>
              </a:rPr>
              <a:t>, </a:t>
            </a:r>
            <a:r>
              <a:rPr lang="en-US" dirty="0">
                <a:solidFill>
                  <a:srgbClr val="0B0080"/>
                </a:solidFill>
                <a:latin typeface="Arial" panose="020B0604020202020204" pitchFamily="34" charset="0"/>
                <a:hlinkClick r:id="rId7" tooltip="Electrons"/>
              </a:rPr>
              <a:t>electrons</a:t>
            </a:r>
            <a:r>
              <a:rPr lang="en-US" dirty="0">
                <a:solidFill>
                  <a:srgbClr val="222222"/>
                </a:solidFill>
                <a:latin typeface="Arial" panose="020B0604020202020204" pitchFamily="34" charset="0"/>
              </a:rPr>
              <a:t>, and </a:t>
            </a:r>
            <a:r>
              <a:rPr lang="en-US" dirty="0">
                <a:solidFill>
                  <a:srgbClr val="0B0080"/>
                </a:solidFill>
                <a:latin typeface="Arial" panose="020B0604020202020204" pitchFamily="34" charset="0"/>
                <a:hlinkClick r:id="rId8" tooltip="Ions"/>
              </a:rPr>
              <a:t>ions</a:t>
            </a:r>
            <a:r>
              <a:rPr lang="en-US" dirty="0">
                <a:solidFill>
                  <a:srgbClr val="222222"/>
                </a:solidFill>
                <a:latin typeface="Arial" panose="020B0604020202020204" pitchFamily="34" charset="0"/>
              </a:rPr>
              <a:t>; but these require entirely new materials for the substrate and the pattern film</a:t>
            </a:r>
            <a:endParaRPr lang="es-AR" dirty="0"/>
          </a:p>
          <a:p>
            <a:endParaRPr lang="es-AR" dirty="0"/>
          </a:p>
        </p:txBody>
      </p:sp>
      <p:sp>
        <p:nvSpPr>
          <p:cNvPr id="6" name="AutoShape 2" descr="https://image.slidesharecdn.com/slide2-140625030032-phpapp01/95/photomask-fabrication-2-638.jpg?cb=1403665270">
            <a:extLst>
              <a:ext uri="{FF2B5EF4-FFF2-40B4-BE49-F238E27FC236}">
                <a16:creationId xmlns:a16="http://schemas.microsoft.com/office/drawing/2014/main" id="{08DE00A5-A5BE-4672-A68B-6F4015A2D1E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7" name="Imagen 6">
            <a:extLst>
              <a:ext uri="{FF2B5EF4-FFF2-40B4-BE49-F238E27FC236}">
                <a16:creationId xmlns:a16="http://schemas.microsoft.com/office/drawing/2014/main" id="{AFE08B0B-FB47-4BF5-98B7-CBDB947EDC2D}"/>
              </a:ext>
            </a:extLst>
          </p:cNvPr>
          <p:cNvPicPr>
            <a:picLocks noChangeAspect="1"/>
          </p:cNvPicPr>
          <p:nvPr/>
        </p:nvPicPr>
        <p:blipFill rotWithShape="1">
          <a:blip r:embed="rId9"/>
          <a:srcRect l="16540" t="15016" r="5057" b="10092"/>
          <a:stretch/>
        </p:blipFill>
        <p:spPr>
          <a:xfrm>
            <a:off x="4235116" y="1732548"/>
            <a:ext cx="4764505" cy="3416968"/>
          </a:xfrm>
          <a:prstGeom prst="rect">
            <a:avLst/>
          </a:prstGeom>
        </p:spPr>
      </p:pic>
    </p:spTree>
    <p:extLst>
      <p:ext uri="{BB962C8B-B14F-4D97-AF65-F5344CB8AC3E}">
        <p14:creationId xmlns:p14="http://schemas.microsoft.com/office/powerpoint/2010/main" val="189663053"/>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2563</TotalTime>
  <Words>10568</Words>
  <Application>Microsoft Office PowerPoint</Application>
  <PresentationFormat>Presentación en pantalla (4:3)</PresentationFormat>
  <Paragraphs>505</Paragraphs>
  <Slides>130</Slides>
  <Notes>0</Notes>
  <HiddenSlides>0</HiddenSlides>
  <MMClips>0</MMClips>
  <ScaleCrop>false</ScaleCrop>
  <HeadingPairs>
    <vt:vector size="6" baseType="variant">
      <vt:variant>
        <vt:lpstr>Fuentes usadas</vt:lpstr>
      </vt:variant>
      <vt:variant>
        <vt:i4>26</vt:i4>
      </vt:variant>
      <vt:variant>
        <vt:lpstr>Tema</vt:lpstr>
      </vt:variant>
      <vt:variant>
        <vt:i4>1</vt:i4>
      </vt:variant>
      <vt:variant>
        <vt:lpstr>Títulos de diapositiva</vt:lpstr>
      </vt:variant>
      <vt:variant>
        <vt:i4>130</vt:i4>
      </vt:variant>
    </vt:vector>
  </HeadingPairs>
  <TitlesOfParts>
    <vt:vector size="157" baseType="lpstr">
      <vt:lpstr>AdvOT863180fb</vt:lpstr>
      <vt:lpstr>AdvOT863180fb+fb</vt:lpstr>
      <vt:lpstr>AdvOTb83ee1dd.B</vt:lpstr>
      <vt:lpstr>AdvPS3FDD77</vt:lpstr>
      <vt:lpstr>AdvPS44A44B</vt:lpstr>
      <vt:lpstr>AdvTimes</vt:lpstr>
      <vt:lpstr>Arial</vt:lpstr>
      <vt:lpstr>Calibri</vt:lpstr>
      <vt:lpstr>Calibri Light</vt:lpstr>
      <vt:lpstr>Cambria Math</vt:lpstr>
      <vt:lpstr>ChemBats2</vt:lpstr>
      <vt:lpstr>CMBX10</vt:lpstr>
      <vt:lpstr>CMBX12</vt:lpstr>
      <vt:lpstr>CMR10</vt:lpstr>
      <vt:lpstr>Georgia</vt:lpstr>
      <vt:lpstr>Helvetica LT</vt:lpstr>
      <vt:lpstr>inherit</vt:lpstr>
      <vt:lpstr>KOHKP I+ Adv P A 183</vt:lpstr>
      <vt:lpstr>KOIHB B+ Adv P A 186</vt:lpstr>
      <vt:lpstr>Palatino-Italic</vt:lpstr>
      <vt:lpstr>Palatino-Roman</vt:lpstr>
      <vt:lpstr>Roboto</vt:lpstr>
      <vt:lpstr>Symbol</vt:lpstr>
      <vt:lpstr>Times New Roman</vt:lpstr>
      <vt:lpstr>Times-Italic</vt:lpstr>
      <vt:lpstr>Times-Roman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Eder Lilia</dc:creator>
  <cp:lastModifiedBy>Maria Jose Morilla</cp:lastModifiedBy>
  <cp:revision>381</cp:revision>
  <dcterms:created xsi:type="dcterms:W3CDTF">2017-06-19T13:00:27Z</dcterms:created>
  <dcterms:modified xsi:type="dcterms:W3CDTF">2018-05-09T14:53:49Z</dcterms:modified>
</cp:coreProperties>
</file>