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2" r:id="rId2"/>
    <p:sldId id="343" r:id="rId3"/>
    <p:sldId id="342" r:id="rId4"/>
    <p:sldId id="341" r:id="rId5"/>
    <p:sldId id="264" r:id="rId6"/>
    <p:sldId id="267" r:id="rId7"/>
    <p:sldId id="256" r:id="rId8"/>
    <p:sldId id="322" r:id="rId9"/>
    <p:sldId id="265" r:id="rId10"/>
    <p:sldId id="263" r:id="rId11"/>
    <p:sldId id="266" r:id="rId12"/>
    <p:sldId id="268" r:id="rId13"/>
    <p:sldId id="271" r:id="rId14"/>
    <p:sldId id="272" r:id="rId15"/>
    <p:sldId id="273" r:id="rId16"/>
    <p:sldId id="274" r:id="rId17"/>
    <p:sldId id="275" r:id="rId18"/>
    <p:sldId id="277" r:id="rId19"/>
    <p:sldId id="276" r:id="rId20"/>
    <p:sldId id="257" r:id="rId21"/>
    <p:sldId id="278" r:id="rId22"/>
    <p:sldId id="279" r:id="rId23"/>
    <p:sldId id="324" r:id="rId24"/>
    <p:sldId id="325" r:id="rId25"/>
    <p:sldId id="326" r:id="rId26"/>
    <p:sldId id="337" r:id="rId27"/>
    <p:sldId id="338" r:id="rId28"/>
    <p:sldId id="339" r:id="rId29"/>
    <p:sldId id="340" r:id="rId30"/>
    <p:sldId id="323" r:id="rId31"/>
    <p:sldId id="328" r:id="rId32"/>
    <p:sldId id="282" r:id="rId33"/>
    <p:sldId id="281" r:id="rId34"/>
    <p:sldId id="327" r:id="rId35"/>
    <p:sldId id="332" r:id="rId36"/>
    <p:sldId id="333" r:id="rId37"/>
    <p:sldId id="334" r:id="rId38"/>
    <p:sldId id="329" r:id="rId39"/>
    <p:sldId id="335" r:id="rId40"/>
    <p:sldId id="336" r:id="rId41"/>
    <p:sldId id="304" r:id="rId42"/>
    <p:sldId id="305" r:id="rId43"/>
    <p:sldId id="307" r:id="rId44"/>
    <p:sldId id="306" r:id="rId45"/>
    <p:sldId id="308" r:id="rId46"/>
    <p:sldId id="330" r:id="rId47"/>
    <p:sldId id="331" r:id="rId48"/>
    <p:sldId id="311" r:id="rId49"/>
    <p:sldId id="312" r:id="rId50"/>
    <p:sldId id="313" r:id="rId51"/>
    <p:sldId id="314" r:id="rId52"/>
    <p:sldId id="315" r:id="rId53"/>
    <p:sldId id="316" r:id="rId54"/>
    <p:sldId id="318" r:id="rId55"/>
    <p:sldId id="319" r:id="rId56"/>
    <p:sldId id="294" r:id="rId57"/>
    <p:sldId id="289" r:id="rId58"/>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er Lilia" initials="ELR" lastIdx="1" clrIdx="0">
    <p:extLst>
      <p:ext uri="{19B8F6BF-5375-455C-9EA6-DF929625EA0E}">
        <p15:presenceInfo xmlns:p15="http://schemas.microsoft.com/office/powerpoint/2012/main" userId="Eder Li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110" d="100"/>
          <a:sy n="110" d="100"/>
        </p:scale>
        <p:origin x="186" y="-15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25D289A-2046-4C7C-836B-29D5254B72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id="{E95744A3-9AFE-4429-8DC6-C6F31DFCAA4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D83EF-1725-4797-81EB-0D446EA8934B}" type="datetimeFigureOut">
              <a:rPr lang="es-AR" smtClean="0"/>
              <a:t>05/06/2018</a:t>
            </a:fld>
            <a:endParaRPr lang="es-AR"/>
          </a:p>
        </p:txBody>
      </p:sp>
      <p:sp>
        <p:nvSpPr>
          <p:cNvPr id="4" name="Marcador de imagen de diapositiva 3">
            <a:extLst>
              <a:ext uri="{FF2B5EF4-FFF2-40B4-BE49-F238E27FC236}">
                <a16:creationId xmlns:a16="http://schemas.microsoft.com/office/drawing/2014/main" id="{E5820ED1-DACE-49D2-9BD7-0D5FAFCFA82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a:extLst>
              <a:ext uri="{FF2B5EF4-FFF2-40B4-BE49-F238E27FC236}">
                <a16:creationId xmlns:a16="http://schemas.microsoft.com/office/drawing/2014/main" id="{8C9770B7-2A5E-443C-95DB-54A06724E4C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a:extLst>
              <a:ext uri="{FF2B5EF4-FFF2-40B4-BE49-F238E27FC236}">
                <a16:creationId xmlns:a16="http://schemas.microsoft.com/office/drawing/2014/main" id="{128D7F3D-E4FD-4D8E-8399-14C65723F12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a:extLst>
              <a:ext uri="{FF2B5EF4-FFF2-40B4-BE49-F238E27FC236}">
                <a16:creationId xmlns:a16="http://schemas.microsoft.com/office/drawing/2014/main" id="{047CF43A-7A92-4B68-817B-DDFE432CE05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63778-C169-42EB-A922-2CC8A7276B39}" type="slidenum">
              <a:rPr lang="es-AR" smtClean="0"/>
              <a:t>‹Nº›</a:t>
            </a:fld>
            <a:endParaRPr lang="es-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5E883-1F5A-42DB-A666-2AEFA5AE58B6}"/>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AE317534-2189-47D1-9D96-3EC7C6080FD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AR"/>
          </a:p>
        </p:txBody>
      </p:sp>
      <p:sp>
        <p:nvSpPr>
          <p:cNvPr id="4" name="Marcador de fecha 3">
            <a:extLst>
              <a:ext uri="{FF2B5EF4-FFF2-40B4-BE49-F238E27FC236}">
                <a16:creationId xmlns:a16="http://schemas.microsoft.com/office/drawing/2014/main" id="{ACA4E6EF-269C-45F2-BADC-B1895677B995}"/>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770701C9-4776-474F-85AB-DC89D504F29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9FD11883-E537-4B9F-B923-3899E56C1D92}"/>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136027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153148-B9D5-4D7C-8D39-09528CA6FA3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90D58E8C-388B-4704-99B7-8418F315C021}"/>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3B444E7C-4273-4B63-BC97-3773EA1F3B92}"/>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15FA7B60-18EC-43F2-8B65-3F2FF3BDCB9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89D2C28-57B0-460B-8B49-B3422F5AF88D}"/>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7600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6ABFCB-D83D-410B-8A4A-BA8E20B7AEEC}"/>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E90039A7-C8C6-45FD-83DE-90A9351D1AF8}"/>
              </a:ext>
            </a:extLst>
          </p:cNvPr>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DEDA8A73-5C93-4AF3-B90E-322804A5D014}"/>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4B9813F1-D1AF-44B2-9D46-F63015B8F28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4E54EB2-02CC-4E29-88FF-9E12CB47C772}"/>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374298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489" y="47627"/>
            <a:ext cx="8996362" cy="720725"/>
          </a:xfrm>
        </p:spPr>
        <p:txBody>
          <a:bodyPr/>
          <a:lstStyle/>
          <a:p>
            <a:r>
              <a:rPr lang="en-US"/>
              <a:t>Click to edit Master title style</a:t>
            </a:r>
          </a:p>
        </p:txBody>
      </p:sp>
      <p:sp>
        <p:nvSpPr>
          <p:cNvPr id="3" name="Text Placeholder 2"/>
          <p:cNvSpPr>
            <a:spLocks noGrp="1"/>
          </p:cNvSpPr>
          <p:nvPr>
            <p:ph type="body" sz="half" idx="1"/>
          </p:nvPr>
        </p:nvSpPr>
        <p:spPr>
          <a:xfrm>
            <a:off x="247651" y="1447800"/>
            <a:ext cx="4216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6450" y="1447800"/>
            <a:ext cx="4217988"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3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93F755-743A-499F-A880-EDD4C100027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68D1C03C-6941-448F-8F73-4CD337C54AD1}"/>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FDACA2C-0D84-4C05-B547-9A5DEDBE97D4}"/>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08662CC5-5A0A-4A74-B8DD-8419AD04F5A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5DC2D07-5773-4D32-AD87-D087451DBAB1}"/>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153667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8E192-FFB6-45F3-BB69-4FCD7378A6E3}"/>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2E021428-6AA2-40F7-89EB-6F1C4021FF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D5B0BB40-608A-419C-B11F-1B33B80A6FDA}"/>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0FB3D8D3-CF5D-4B53-9442-4151F3E38F1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80E4E99-0C43-45C9-8882-A1AFD3555DA1}"/>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28394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E04FB-943C-442D-BE05-F822BBF4D48B}"/>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F4F711E-3BD5-4F3A-B841-84DCCE54FE37}"/>
              </a:ext>
            </a:extLst>
          </p:cNvPr>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1AC65CFB-CB6A-427B-ABBE-67EC21919598}"/>
              </a:ext>
            </a:extLst>
          </p:cNvPr>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58FBA890-DA3B-4FA2-B3B8-C0FC0099D71B}"/>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6" name="Marcador de pie de página 5">
            <a:extLst>
              <a:ext uri="{FF2B5EF4-FFF2-40B4-BE49-F238E27FC236}">
                <a16:creationId xmlns:a16="http://schemas.microsoft.com/office/drawing/2014/main" id="{47A4B375-3FDB-4708-9B9B-B4637A63DF1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C047E41-035F-45B3-9C89-8C184399FB67}"/>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218791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A5020-CC1A-421B-8579-6483D95B46A2}"/>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43F4E283-56B6-4B5E-A62C-1F59858138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D222E85E-EC31-41CD-B006-9B4AEE0E21A9}"/>
              </a:ext>
            </a:extLst>
          </p:cNvPr>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9A0218C3-7A10-443D-9FAA-954326F3669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CCBF0EA9-FC12-4346-B2C8-823D6C67EF2A}"/>
              </a:ext>
            </a:extLst>
          </p:cNvPr>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AF27A3A7-9DBF-4DBE-8603-5303B6EBF9AD}"/>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8" name="Marcador de pie de página 7">
            <a:extLst>
              <a:ext uri="{FF2B5EF4-FFF2-40B4-BE49-F238E27FC236}">
                <a16:creationId xmlns:a16="http://schemas.microsoft.com/office/drawing/2014/main" id="{3627824E-76AD-46B6-A312-1D0B82A9BA4C}"/>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5B207747-3439-4988-93E3-8C786E29B081}"/>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325969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82F56-C678-48CF-9F0F-4CD4EF0B34C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EA729D2A-585C-4C92-9BD3-0C7977EF276F}"/>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4" name="Marcador de pie de página 3">
            <a:extLst>
              <a:ext uri="{FF2B5EF4-FFF2-40B4-BE49-F238E27FC236}">
                <a16:creationId xmlns:a16="http://schemas.microsoft.com/office/drawing/2014/main" id="{ABF5581D-0939-452A-9CE1-4081774BFDF4}"/>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38154640-64BF-4CF1-B471-FD3021634511}"/>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226018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77E7E4-5F0E-4E9F-B4A2-E6A38F474A27}"/>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3" name="Marcador de pie de página 2">
            <a:extLst>
              <a:ext uri="{FF2B5EF4-FFF2-40B4-BE49-F238E27FC236}">
                <a16:creationId xmlns:a16="http://schemas.microsoft.com/office/drawing/2014/main" id="{8CF37CD5-10CF-4D17-99BA-6ACB1B12AEF4}"/>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8676791B-59D4-437E-92CB-AF0A83C5AD3A}"/>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28794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11887-BD6E-4102-9D5A-8582021CCB8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C493551-012E-4023-9A60-22C84B643C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0A672B76-CFFE-4060-B3DF-0E2F271306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a:extLst>
              <a:ext uri="{FF2B5EF4-FFF2-40B4-BE49-F238E27FC236}">
                <a16:creationId xmlns:a16="http://schemas.microsoft.com/office/drawing/2014/main" id="{4B3AEC49-7A57-4E84-BDE8-98532B46A873}"/>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6" name="Marcador de pie de página 5">
            <a:extLst>
              <a:ext uri="{FF2B5EF4-FFF2-40B4-BE49-F238E27FC236}">
                <a16:creationId xmlns:a16="http://schemas.microsoft.com/office/drawing/2014/main" id="{43005C33-9EB9-4520-8EAC-2E54336A589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98F2C2BA-5A16-452B-BFCD-01FC72F7DFA3}"/>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32636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FA9AF-3EA8-4F47-AFF2-4695BEB6A5FB}"/>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14C80FBE-31D8-422D-B963-D6223E6BD1C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a:extLst>
              <a:ext uri="{FF2B5EF4-FFF2-40B4-BE49-F238E27FC236}">
                <a16:creationId xmlns:a16="http://schemas.microsoft.com/office/drawing/2014/main" id="{2CC2A5F0-1BA8-4D8E-86D0-85BE21BBC6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a:extLst>
              <a:ext uri="{FF2B5EF4-FFF2-40B4-BE49-F238E27FC236}">
                <a16:creationId xmlns:a16="http://schemas.microsoft.com/office/drawing/2014/main" id="{FCF3220E-7512-43E5-80CD-613395C321FC}"/>
              </a:ext>
            </a:extLst>
          </p:cNvPr>
          <p:cNvSpPr>
            <a:spLocks noGrp="1"/>
          </p:cNvSpPr>
          <p:nvPr>
            <p:ph type="dt" sz="half" idx="10"/>
          </p:nvPr>
        </p:nvSpPr>
        <p:spPr/>
        <p:txBody>
          <a:bodyPr/>
          <a:lstStyle/>
          <a:p>
            <a:fld id="{766C82AC-241B-4153-B830-E49A11459D13}" type="datetimeFigureOut">
              <a:rPr lang="es-AR" smtClean="0"/>
              <a:t>05/06/2018</a:t>
            </a:fld>
            <a:endParaRPr lang="es-AR"/>
          </a:p>
        </p:txBody>
      </p:sp>
      <p:sp>
        <p:nvSpPr>
          <p:cNvPr id="6" name="Marcador de pie de página 5">
            <a:extLst>
              <a:ext uri="{FF2B5EF4-FFF2-40B4-BE49-F238E27FC236}">
                <a16:creationId xmlns:a16="http://schemas.microsoft.com/office/drawing/2014/main" id="{26032713-F273-4217-AA30-16DA8D2A5EF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EA727E69-C61E-4746-A1F2-33AD062EDDE5}"/>
              </a:ext>
            </a:extLst>
          </p:cNvPr>
          <p:cNvSpPr>
            <a:spLocks noGrp="1"/>
          </p:cNvSpPr>
          <p:nvPr>
            <p:ph type="sldNum" sz="quarter" idx="12"/>
          </p:nvPr>
        </p:nvSpPr>
        <p:spPr/>
        <p:txBody>
          <a:bodyPr/>
          <a:lstStyle/>
          <a:p>
            <a:fld id="{DC7F8323-B12F-4950-B331-0762C0A8851B}" type="slidenum">
              <a:rPr lang="es-AR" smtClean="0"/>
              <a:t>‹Nº›</a:t>
            </a:fld>
            <a:endParaRPr lang="es-AR"/>
          </a:p>
        </p:txBody>
      </p:sp>
    </p:spTree>
    <p:extLst>
      <p:ext uri="{BB962C8B-B14F-4D97-AF65-F5344CB8AC3E}">
        <p14:creationId xmlns:p14="http://schemas.microsoft.com/office/powerpoint/2010/main" val="22608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FD570B3-3D28-458B-A10B-74954DE9B8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B6CEC538-6A54-4DE9-9D04-9B107F13A4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B117379-2426-451D-BC03-D3A37CA58B0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6C82AC-241B-4153-B830-E49A11459D13}" type="datetimeFigureOut">
              <a:rPr lang="es-AR" smtClean="0"/>
              <a:t>05/06/2018</a:t>
            </a:fld>
            <a:endParaRPr lang="es-AR"/>
          </a:p>
        </p:txBody>
      </p:sp>
      <p:sp>
        <p:nvSpPr>
          <p:cNvPr id="5" name="Marcador de pie de página 4">
            <a:extLst>
              <a:ext uri="{FF2B5EF4-FFF2-40B4-BE49-F238E27FC236}">
                <a16:creationId xmlns:a16="http://schemas.microsoft.com/office/drawing/2014/main" id="{3A52C3DE-D03C-4A07-B75C-23897217FFC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7F9476D6-B4AC-41DD-BFBD-8FF55937541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7F8323-B12F-4950-B331-0762C0A8851B}" type="slidenum">
              <a:rPr lang="es-AR" smtClean="0"/>
              <a:t>‹Nº›</a:t>
            </a:fld>
            <a:endParaRPr lang="es-AR"/>
          </a:p>
        </p:txBody>
      </p:sp>
    </p:spTree>
    <p:extLst>
      <p:ext uri="{BB962C8B-B14F-4D97-AF65-F5344CB8AC3E}">
        <p14:creationId xmlns:p14="http://schemas.microsoft.com/office/powerpoint/2010/main" val="142388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drugs.com/newdrugs/abraxane-american-pharmaceutical-partners-incamerica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articlesfactory.com/articles/marketing/paclitaxel-ranks-first-amongworld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image" Target="../media/image58.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7.emf"/><Relationship Id="rId4" Type="http://schemas.openxmlformats.org/officeDocument/2006/relationships/oleObject" Target="../embeddings/oleObject3.bin"/><Relationship Id="rId9"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posomal Anti-Cancer Agents Clinically Tested &#10;Pegylated Non-Pegylated Regional therapy Non-cytotoxic &#10;DOXIL/Caelyx, &#10;Lip...">
            <a:extLst>
              <a:ext uri="{FF2B5EF4-FFF2-40B4-BE49-F238E27FC236}">
                <a16:creationId xmlns:a16="http://schemas.microsoft.com/office/drawing/2014/main" id="{2E674CBD-2FBF-427C-B69D-742F62C01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70"/>
          <a:stretch/>
        </p:blipFill>
        <p:spPr bwMode="auto">
          <a:xfrm>
            <a:off x="692500" y="713277"/>
            <a:ext cx="8203883" cy="542208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907A205-7212-429D-B15B-53A913680D23}"/>
              </a:ext>
            </a:extLst>
          </p:cNvPr>
          <p:cNvSpPr txBox="1"/>
          <p:nvPr/>
        </p:nvSpPr>
        <p:spPr>
          <a:xfrm>
            <a:off x="0" y="6027003"/>
            <a:ext cx="9144000" cy="830997"/>
          </a:xfrm>
          <a:prstGeom prst="rect">
            <a:avLst/>
          </a:prstGeom>
          <a:noFill/>
        </p:spPr>
        <p:txBody>
          <a:bodyPr wrap="square" rtlCol="0">
            <a:spAutoFit/>
          </a:bodyPr>
          <a:lstStyle/>
          <a:p>
            <a:pPr algn="r"/>
            <a:r>
              <a:rPr lang="es-AR" sz="1200" dirty="0" err="1">
                <a:latin typeface="Arial" panose="020B0604020202020204" pitchFamily="34" charset="0"/>
                <a:cs typeface="Arial" panose="020B0604020202020204" pitchFamily="34" charset="0"/>
              </a:rPr>
              <a:t>Efficacy</a:t>
            </a:r>
            <a:r>
              <a:rPr lang="es-AR" sz="1200" dirty="0">
                <a:latin typeface="Arial" panose="020B0604020202020204" pitchFamily="34" charset="0"/>
                <a:cs typeface="Arial" panose="020B0604020202020204" pitchFamily="34" charset="0"/>
              </a:rPr>
              <a:t> and safety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Cancer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Nanomedicines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clinical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perspective</a:t>
            </a:r>
            <a:endParaRPr lang="es-AR" sz="1200" dirty="0">
              <a:latin typeface="Arial" panose="020B0604020202020204" pitchFamily="34" charset="0"/>
              <a:cs typeface="Arial" panose="020B0604020202020204" pitchFamily="34" charset="0"/>
            </a:endParaRPr>
          </a:p>
          <a:p>
            <a:pPr algn="r"/>
            <a:r>
              <a:rPr lang="es-AR" sz="1200" dirty="0" err="1">
                <a:latin typeface="Arial" panose="020B0604020202020204" pitchFamily="34" charset="0"/>
                <a:cs typeface="Arial" panose="020B0604020202020204" pitchFamily="34" charset="0"/>
              </a:rPr>
              <a:t>Symposium</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Advanced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Oncological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Therapies</a:t>
            </a:r>
            <a:r>
              <a:rPr lang="es-AR" sz="1200" dirty="0">
                <a:latin typeface="Arial" panose="020B0604020202020204" pitchFamily="34" charset="0"/>
                <a:cs typeface="Arial" panose="020B0604020202020204" pitchFamily="34" charset="0"/>
              </a:rPr>
              <a:t> . </a:t>
            </a:r>
            <a:r>
              <a:rPr lang="es-AR" sz="1200" dirty="0" err="1">
                <a:latin typeface="Arial" panose="020B0604020202020204" pitchFamily="34" charset="0"/>
                <a:cs typeface="Arial" panose="020B0604020202020204" pitchFamily="34" charset="0"/>
              </a:rPr>
              <a:t>Aeces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Foundation</a:t>
            </a:r>
            <a:r>
              <a:rPr lang="es-AR" sz="1200" dirty="0">
                <a:latin typeface="Arial" panose="020B0604020202020204" pitchFamily="34" charset="0"/>
                <a:cs typeface="Arial" panose="020B0604020202020204" pitchFamily="34" charset="0"/>
              </a:rPr>
              <a:t>, Madrid , Oct 2014. </a:t>
            </a:r>
          </a:p>
          <a:p>
            <a:pPr algn="r"/>
            <a:r>
              <a:rPr lang="es-AR" sz="1200" dirty="0">
                <a:latin typeface="Arial" panose="020B0604020202020204" pitchFamily="34" charset="0"/>
                <a:cs typeface="Arial" panose="020B0604020202020204" pitchFamily="34" charset="0"/>
              </a:rPr>
              <a:t>Alberto </a:t>
            </a:r>
            <a:r>
              <a:rPr lang="es-AR" sz="1200" dirty="0" err="1">
                <a:latin typeface="Arial" panose="020B0604020202020204" pitchFamily="34" charset="0"/>
                <a:cs typeface="Arial" panose="020B0604020202020204" pitchFamily="34" charset="0"/>
              </a:rPr>
              <a:t>Gabizon</a:t>
            </a:r>
            <a:r>
              <a:rPr lang="es-AR" sz="1200" dirty="0">
                <a:latin typeface="Arial" panose="020B0604020202020204" pitchFamily="34" charset="0"/>
                <a:cs typeface="Arial" panose="020B0604020202020204" pitchFamily="34" charset="0"/>
              </a:rPr>
              <a:t>, MD, PhD. [</a:t>
            </a:r>
            <a:r>
              <a:rPr lang="es-AR" sz="1200" dirty="0" err="1">
                <a:latin typeface="Arial" panose="020B0604020202020204" pitchFamily="34" charset="0"/>
                <a:cs typeface="Arial" panose="020B0604020202020204" pitchFamily="34" charset="0"/>
              </a:rPr>
              <a:t>Professor</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Chairman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Shaare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Zedek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Oncology</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Institute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Hebrew</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University-School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Medicine. </a:t>
            </a:r>
            <a:r>
              <a:rPr lang="es-AR" sz="1200" dirty="0" err="1">
                <a:latin typeface="Arial" panose="020B0604020202020204" pitchFamily="34" charset="0"/>
                <a:cs typeface="Arial" panose="020B0604020202020204" pitchFamily="34" charset="0"/>
              </a:rPr>
              <a:t>Jerusalem</a:t>
            </a:r>
            <a:r>
              <a:rPr lang="es-AR" sz="1200" dirty="0">
                <a:latin typeface="Arial" panose="020B0604020202020204" pitchFamily="34" charset="0"/>
                <a:cs typeface="Arial" panose="020B0604020202020204" pitchFamily="34" charset="0"/>
              </a:rPr>
              <a:t>, ISRAEL]</a:t>
            </a:r>
          </a:p>
        </p:txBody>
      </p:sp>
      <p:sp>
        <p:nvSpPr>
          <p:cNvPr id="2" name="Rectángulo: esquinas redondeadas 1">
            <a:extLst>
              <a:ext uri="{FF2B5EF4-FFF2-40B4-BE49-F238E27FC236}">
                <a16:creationId xmlns:a16="http://schemas.microsoft.com/office/drawing/2014/main" id="{68B5F75D-358A-407C-88F4-8532CD4D05AE}"/>
              </a:ext>
            </a:extLst>
          </p:cNvPr>
          <p:cNvSpPr/>
          <p:nvPr/>
        </p:nvSpPr>
        <p:spPr>
          <a:xfrm>
            <a:off x="825022" y="645054"/>
            <a:ext cx="1851917" cy="56208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241DA049-1BA9-4A2D-A104-278671F86217}"/>
              </a:ext>
            </a:extLst>
          </p:cNvPr>
          <p:cNvSpPr txBox="1"/>
          <p:nvPr/>
        </p:nvSpPr>
        <p:spPr>
          <a:xfrm>
            <a:off x="0" y="143253"/>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Antitumorales </a:t>
            </a:r>
            <a:r>
              <a:rPr lang="es-AR" sz="2400" dirty="0" err="1">
                <a:solidFill>
                  <a:schemeClr val="bg1"/>
                </a:solidFill>
                <a:latin typeface="Arial" panose="020B0604020202020204" pitchFamily="34" charset="0"/>
                <a:cs typeface="Arial" panose="020B0604020202020204" pitchFamily="34" charset="0"/>
              </a:rPr>
              <a:t>liposomales</a:t>
            </a:r>
            <a:r>
              <a:rPr lang="es-AR" sz="2400" dirty="0">
                <a:solidFill>
                  <a:schemeClr val="bg1"/>
                </a:solidFill>
                <a:latin typeface="Arial" panose="020B0604020202020204" pitchFamily="34" charset="0"/>
                <a:cs typeface="Arial" panose="020B0604020202020204" pitchFamily="34" charset="0"/>
              </a:rPr>
              <a:t> testeados clínicamente</a:t>
            </a:r>
          </a:p>
        </p:txBody>
      </p:sp>
    </p:spTree>
    <p:extLst>
      <p:ext uri="{BB962C8B-B14F-4D97-AF65-F5344CB8AC3E}">
        <p14:creationId xmlns:p14="http://schemas.microsoft.com/office/powerpoint/2010/main" val="248702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MORS- &#10;“Conventional” &#10;Liposomes &#10;“Leaky” &#10;Liposomes &#10;“Stealth” &#10;Liposomes &#10; ">
            <a:extLst>
              <a:ext uri="{FF2B5EF4-FFF2-40B4-BE49-F238E27FC236}">
                <a16:creationId xmlns:a16="http://schemas.microsoft.com/office/drawing/2014/main" id="{2E4FD745-6037-4BF1-847F-C56AA294C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67"/>
          <a:stretch/>
        </p:blipFill>
        <p:spPr bwMode="auto">
          <a:xfrm>
            <a:off x="470058" y="1152940"/>
            <a:ext cx="8203883" cy="525597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4F2405A-A034-49BE-9E76-0F2AA6BAE07A}"/>
              </a:ext>
            </a:extLst>
          </p:cNvPr>
          <p:cNvSpPr txBox="1"/>
          <p:nvPr/>
        </p:nvSpPr>
        <p:spPr>
          <a:xfrm>
            <a:off x="0" y="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Modelo farmacocinético de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endParaRPr lang="es-AR" sz="2400" dirty="0">
              <a:solidFill>
                <a:schemeClr val="bg1"/>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68F565AC-E121-4164-B820-441852C39190}"/>
              </a:ext>
            </a:extLst>
          </p:cNvPr>
          <p:cNvSpPr txBox="1"/>
          <p:nvPr/>
        </p:nvSpPr>
        <p:spPr>
          <a:xfrm>
            <a:off x="0" y="6027003"/>
            <a:ext cx="9144000" cy="830997"/>
          </a:xfrm>
          <a:prstGeom prst="rect">
            <a:avLst/>
          </a:prstGeom>
          <a:noFill/>
        </p:spPr>
        <p:txBody>
          <a:bodyPr wrap="square" rtlCol="0">
            <a:spAutoFit/>
          </a:bodyPr>
          <a:lstStyle/>
          <a:p>
            <a:pPr algn="r"/>
            <a:r>
              <a:rPr lang="es-AR" sz="1200" dirty="0" err="1">
                <a:latin typeface="Arial" panose="020B0604020202020204" pitchFamily="34" charset="0"/>
                <a:cs typeface="Arial" panose="020B0604020202020204" pitchFamily="34" charset="0"/>
              </a:rPr>
              <a:t>Efficacy</a:t>
            </a:r>
            <a:r>
              <a:rPr lang="es-AR" sz="1200" dirty="0">
                <a:latin typeface="Arial" panose="020B0604020202020204" pitchFamily="34" charset="0"/>
                <a:cs typeface="Arial" panose="020B0604020202020204" pitchFamily="34" charset="0"/>
              </a:rPr>
              <a:t> and safety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Cancer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Nanomedicines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clinical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perspective</a:t>
            </a:r>
            <a:endParaRPr lang="es-AR" sz="1200" dirty="0">
              <a:latin typeface="Arial" panose="020B0604020202020204" pitchFamily="34" charset="0"/>
              <a:cs typeface="Arial" panose="020B0604020202020204" pitchFamily="34" charset="0"/>
            </a:endParaRPr>
          </a:p>
          <a:p>
            <a:pPr algn="r"/>
            <a:r>
              <a:rPr lang="es-AR" sz="1200" dirty="0" err="1">
                <a:latin typeface="Arial" panose="020B0604020202020204" pitchFamily="34" charset="0"/>
                <a:cs typeface="Arial" panose="020B0604020202020204" pitchFamily="34" charset="0"/>
              </a:rPr>
              <a:t>Symposium</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Advanced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Oncological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Therapies</a:t>
            </a:r>
            <a:r>
              <a:rPr lang="es-AR" sz="1200" dirty="0">
                <a:latin typeface="Arial" panose="020B0604020202020204" pitchFamily="34" charset="0"/>
                <a:cs typeface="Arial" panose="020B0604020202020204" pitchFamily="34" charset="0"/>
              </a:rPr>
              <a:t> . </a:t>
            </a:r>
            <a:r>
              <a:rPr lang="es-AR" sz="1200" dirty="0" err="1">
                <a:latin typeface="Arial" panose="020B0604020202020204" pitchFamily="34" charset="0"/>
                <a:cs typeface="Arial" panose="020B0604020202020204" pitchFamily="34" charset="0"/>
              </a:rPr>
              <a:t>Aeces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Foundation</a:t>
            </a:r>
            <a:r>
              <a:rPr lang="es-AR" sz="1200" dirty="0">
                <a:latin typeface="Arial" panose="020B0604020202020204" pitchFamily="34" charset="0"/>
                <a:cs typeface="Arial" panose="020B0604020202020204" pitchFamily="34" charset="0"/>
              </a:rPr>
              <a:t>, Madrid , Oct 2014. </a:t>
            </a:r>
          </a:p>
          <a:p>
            <a:pPr algn="r"/>
            <a:r>
              <a:rPr lang="es-AR" sz="1200" dirty="0">
                <a:latin typeface="Arial" panose="020B0604020202020204" pitchFamily="34" charset="0"/>
                <a:cs typeface="Arial" panose="020B0604020202020204" pitchFamily="34" charset="0"/>
              </a:rPr>
              <a:t>Alberto </a:t>
            </a:r>
            <a:r>
              <a:rPr lang="es-AR" sz="1200" dirty="0" err="1">
                <a:latin typeface="Arial" panose="020B0604020202020204" pitchFamily="34" charset="0"/>
                <a:cs typeface="Arial" panose="020B0604020202020204" pitchFamily="34" charset="0"/>
              </a:rPr>
              <a:t>Gabizon</a:t>
            </a:r>
            <a:r>
              <a:rPr lang="es-AR" sz="1200" dirty="0">
                <a:latin typeface="Arial" panose="020B0604020202020204" pitchFamily="34" charset="0"/>
                <a:cs typeface="Arial" panose="020B0604020202020204" pitchFamily="34" charset="0"/>
              </a:rPr>
              <a:t>, MD, PhD. [</a:t>
            </a:r>
            <a:r>
              <a:rPr lang="es-AR" sz="1200" dirty="0" err="1">
                <a:latin typeface="Arial" panose="020B0604020202020204" pitchFamily="34" charset="0"/>
                <a:cs typeface="Arial" panose="020B0604020202020204" pitchFamily="34" charset="0"/>
              </a:rPr>
              <a:t>Professor</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Chairman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Shaare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Zedek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Oncology</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Institute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Hebrew</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University-School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Medicine. </a:t>
            </a:r>
            <a:r>
              <a:rPr lang="es-AR" sz="1200" dirty="0" err="1">
                <a:latin typeface="Arial" panose="020B0604020202020204" pitchFamily="34" charset="0"/>
                <a:cs typeface="Arial" panose="020B0604020202020204" pitchFamily="34" charset="0"/>
              </a:rPr>
              <a:t>Jerusalem</a:t>
            </a:r>
            <a:r>
              <a:rPr lang="es-AR" sz="1200" dirty="0">
                <a:latin typeface="Arial" panose="020B0604020202020204" pitchFamily="34" charset="0"/>
                <a:cs typeface="Arial" panose="020B0604020202020204" pitchFamily="34" charset="0"/>
              </a:rPr>
              <a:t>, ISRAEL]</a:t>
            </a:r>
          </a:p>
        </p:txBody>
      </p:sp>
    </p:spTree>
    <p:extLst>
      <p:ext uri="{BB962C8B-B14F-4D97-AF65-F5344CB8AC3E}">
        <p14:creationId xmlns:p14="http://schemas.microsoft.com/office/powerpoint/2010/main" val="28795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lasma Levels in Humans: DOXIL vs. doxorubicin &#10;- Impressive change in PK profile &#10;1000-fold increase in AUC &#10;Hours After ...">
            <a:extLst>
              <a:ext uri="{FF2B5EF4-FFF2-40B4-BE49-F238E27FC236}">
                <a16:creationId xmlns:a16="http://schemas.microsoft.com/office/drawing/2014/main" id="{A7DBC43D-C6E0-4E41-B184-3EB7A57C7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41"/>
          <a:stretch/>
        </p:blipFill>
        <p:spPr bwMode="auto">
          <a:xfrm>
            <a:off x="0" y="1060175"/>
            <a:ext cx="9115425" cy="501363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C519DAE-9BAF-4BE1-88AF-739EAC79DCC9}"/>
              </a:ext>
            </a:extLst>
          </p:cNvPr>
          <p:cNvSpPr txBox="1"/>
          <p:nvPr/>
        </p:nvSpPr>
        <p:spPr>
          <a:xfrm>
            <a:off x="0" y="50848"/>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Niveles plasmáticos en humanos: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r>
              <a:rPr lang="es-AR" sz="2400" dirty="0">
                <a:solidFill>
                  <a:schemeClr val="bg1"/>
                </a:solidFill>
                <a:latin typeface="Arial" panose="020B0604020202020204" pitchFamily="34" charset="0"/>
                <a:cs typeface="Arial" panose="020B0604020202020204" pitchFamily="34" charset="0"/>
              </a:rPr>
              <a:t> vs </a:t>
            </a:r>
            <a:r>
              <a:rPr lang="es-AR" sz="2400" dirty="0" err="1">
                <a:solidFill>
                  <a:schemeClr val="bg1"/>
                </a:solidFill>
                <a:latin typeface="Arial" panose="020B0604020202020204" pitchFamily="34" charset="0"/>
                <a:cs typeface="Arial" panose="020B0604020202020204" pitchFamily="34" charset="0"/>
              </a:rPr>
              <a:t>doxorubicina</a:t>
            </a:r>
            <a:endParaRPr lang="es-A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39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l liver &#10;Normal liver &#10;Tumor &#10;Tumor &#10;Conventional liposomes do not target liver tumors &#10;(Gabizon et al. BJC 1991) &#10; ">
            <a:extLst>
              <a:ext uri="{FF2B5EF4-FFF2-40B4-BE49-F238E27FC236}">
                <a16:creationId xmlns:a16="http://schemas.microsoft.com/office/drawing/2014/main" id="{1C54966A-C08A-4344-A178-631D388A3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66" y="584759"/>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14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XIL vs. Doxorubicin in Tumors &#10;μg Drug/gm Tumor &#10;50 100 150 200 &#10;Hours &#10;DOXIL &#10;Doxorubicin &#10;8 &#10;6 &#10;4 &#10;2 &#10;0 &#10;30- fold incr...">
            <a:extLst>
              <a:ext uri="{FF2B5EF4-FFF2-40B4-BE49-F238E27FC236}">
                <a16:creationId xmlns:a16="http://schemas.microsoft.com/office/drawing/2014/main" id="{594048EF-0B18-4B32-A4D1-AAC0D9C0D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24"/>
          <a:stretch/>
        </p:blipFill>
        <p:spPr bwMode="auto">
          <a:xfrm>
            <a:off x="0" y="768626"/>
            <a:ext cx="9115425" cy="592501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5BB8960-3822-4F5B-B9E4-6F0BB4ED7905}"/>
              </a:ext>
            </a:extLst>
          </p:cNvPr>
          <p:cNvSpPr txBox="1"/>
          <p:nvPr/>
        </p:nvSpPr>
        <p:spPr>
          <a:xfrm>
            <a:off x="0" y="143253"/>
            <a:ext cx="9144000" cy="461665"/>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r>
              <a:rPr lang="es-AR" sz="2400" dirty="0">
                <a:solidFill>
                  <a:schemeClr val="bg1"/>
                </a:solidFill>
                <a:latin typeface="Arial" panose="020B0604020202020204" pitchFamily="34" charset="0"/>
                <a:cs typeface="Arial" panose="020B0604020202020204" pitchFamily="34" charset="0"/>
              </a:rPr>
              <a:t> vs </a:t>
            </a:r>
            <a:r>
              <a:rPr lang="es-AR" sz="2400" dirty="0" err="1">
                <a:solidFill>
                  <a:schemeClr val="bg1"/>
                </a:solidFill>
                <a:latin typeface="Arial" panose="020B0604020202020204" pitchFamily="34" charset="0"/>
                <a:cs typeface="Arial" panose="020B0604020202020204" pitchFamily="34" charset="0"/>
              </a:rPr>
              <a:t>doxorubicina</a:t>
            </a:r>
            <a:r>
              <a:rPr lang="es-AR" sz="2400" dirty="0">
                <a:solidFill>
                  <a:schemeClr val="bg1"/>
                </a:solidFill>
                <a:latin typeface="Arial" panose="020B0604020202020204" pitchFamily="34" charset="0"/>
                <a:cs typeface="Arial" panose="020B0604020202020204" pitchFamily="34" charset="0"/>
              </a:rPr>
              <a:t> en tumores</a:t>
            </a:r>
          </a:p>
        </p:txBody>
      </p:sp>
    </p:spTree>
    <p:extLst>
      <p:ext uri="{BB962C8B-B14F-4D97-AF65-F5344CB8AC3E}">
        <p14:creationId xmlns:p14="http://schemas.microsoft.com/office/powerpoint/2010/main" val="7276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MPARING DIFFERENT NANOMEDICINES: &#10;Accumulation in tumors correlates with circulation half-life &#10;B16F10 s.c. tumour level...">
            <a:extLst>
              <a:ext uri="{FF2B5EF4-FFF2-40B4-BE49-F238E27FC236}">
                <a16:creationId xmlns:a16="http://schemas.microsoft.com/office/drawing/2014/main" id="{6CCA3079-4DFD-4ABA-9085-67028F6D27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6" t="20309" r="3331" b="4172"/>
          <a:stretch/>
        </p:blipFill>
        <p:spPr bwMode="auto">
          <a:xfrm>
            <a:off x="416910" y="1470992"/>
            <a:ext cx="8548719" cy="516830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3C538B9-ED33-4F82-A0C6-0C16A6AE4D89}"/>
              </a:ext>
            </a:extLst>
          </p:cNvPr>
          <p:cNvSpPr txBox="1"/>
          <p:nvPr/>
        </p:nvSpPr>
        <p:spPr>
          <a:xfrm>
            <a:off x="0" y="143253"/>
            <a:ext cx="9144000" cy="830997"/>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Comparacion</a:t>
            </a:r>
            <a:r>
              <a:rPr lang="es-AR" sz="2400" dirty="0">
                <a:solidFill>
                  <a:schemeClr val="bg1"/>
                </a:solidFill>
                <a:latin typeface="Arial" panose="020B0604020202020204" pitchFamily="34" charset="0"/>
                <a:cs typeface="Arial" panose="020B0604020202020204" pitchFamily="34" charset="0"/>
              </a:rPr>
              <a:t> de diferentes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La acumulación en tumores se correlaciona con la vida media en circulación. </a:t>
            </a:r>
          </a:p>
        </p:txBody>
      </p:sp>
    </p:spTree>
    <p:extLst>
      <p:ext uri="{BB962C8B-B14F-4D97-AF65-F5344CB8AC3E}">
        <p14:creationId xmlns:p14="http://schemas.microsoft.com/office/powerpoint/2010/main" val="148469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ti-Tumor Effect of DOXIL is &gt;4-fold than &#10;doxorubicin (DXR) in M109 mouse tumor* &#10;Median Tumor Weight (% Cures) &#10;Treatme...">
            <a:extLst>
              <a:ext uri="{FF2B5EF4-FFF2-40B4-BE49-F238E27FC236}">
                <a16:creationId xmlns:a16="http://schemas.microsoft.com/office/drawing/2014/main" id="{D3625C87-4E5E-4C4B-A3A1-5A9292E24E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60"/>
          <a:stretch/>
        </p:blipFill>
        <p:spPr bwMode="auto">
          <a:xfrm>
            <a:off x="28575" y="1258957"/>
            <a:ext cx="9115425" cy="53066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E8F530-00D0-42ED-8805-36F0189ECC94}"/>
              </a:ext>
            </a:extLst>
          </p:cNvPr>
          <p:cNvSpPr txBox="1"/>
          <p:nvPr/>
        </p:nvSpPr>
        <p:spPr>
          <a:xfrm>
            <a:off x="0" y="143253"/>
            <a:ext cx="9144000" cy="830997"/>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Efecto </a:t>
            </a:r>
            <a:r>
              <a:rPr lang="es-AR" sz="2400" dirty="0" err="1">
                <a:solidFill>
                  <a:schemeClr val="bg1"/>
                </a:solidFill>
                <a:latin typeface="Arial" panose="020B0604020202020204" pitchFamily="34" charset="0"/>
                <a:cs typeface="Arial" panose="020B0604020202020204" pitchFamily="34" charset="0"/>
              </a:rPr>
              <a:t>antiumoral</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r>
              <a:rPr lang="es-AR" sz="2400" dirty="0">
                <a:solidFill>
                  <a:schemeClr val="bg1"/>
                </a:solidFill>
                <a:latin typeface="Arial" panose="020B0604020202020204" pitchFamily="34" charset="0"/>
                <a:cs typeface="Arial" panose="020B0604020202020204" pitchFamily="34" charset="0"/>
              </a:rPr>
              <a:t> </a:t>
            </a:r>
            <a:r>
              <a:rPr lang="es-AR" sz="2400" dirty="0">
                <a:solidFill>
                  <a:schemeClr val="bg1"/>
                </a:solidFill>
                <a:latin typeface="Arial" panose="020B0604020202020204" pitchFamily="34" charset="0"/>
                <a:cs typeface="Arial" panose="020B0604020202020204" pitchFamily="34" charset="0"/>
                <a:sym typeface="Symbol" panose="05050102010706020507" pitchFamily="18" charset="2"/>
              </a:rPr>
              <a:t> 4 veces el de</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doxorubicina</a:t>
            </a:r>
            <a:r>
              <a:rPr lang="es-AR" sz="2400" dirty="0">
                <a:solidFill>
                  <a:schemeClr val="bg1"/>
                </a:solidFill>
                <a:latin typeface="Arial" panose="020B0604020202020204" pitchFamily="34" charset="0"/>
                <a:cs typeface="Arial" panose="020B0604020202020204" pitchFamily="34" charset="0"/>
              </a:rPr>
              <a:t> en tumor ratones M109*</a:t>
            </a:r>
          </a:p>
        </p:txBody>
      </p:sp>
    </p:spTree>
    <p:extLst>
      <p:ext uri="{BB962C8B-B14F-4D97-AF65-F5344CB8AC3E}">
        <p14:creationId xmlns:p14="http://schemas.microsoft.com/office/powerpoint/2010/main" val="1085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OXIL Clinical Proofs of Added Value &#10;• Cardiac function: Major reduction of cardiotoxicity as compared to free &#10;doxorubic...">
            <a:extLst>
              <a:ext uri="{FF2B5EF4-FFF2-40B4-BE49-F238E27FC236}">
                <a16:creationId xmlns:a16="http://schemas.microsoft.com/office/drawing/2014/main" id="{11870488-08DD-439C-A36B-71A487B72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99" y="524910"/>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oxil in Ovarian Ca: Major Improvement &#10;in Survival in “Pt-Sensitive” Patients* &#10;DOXIL (n=109) &#10;Topotecan (n=111) &#10;0 20 40...">
            <a:extLst>
              <a:ext uri="{FF2B5EF4-FFF2-40B4-BE49-F238E27FC236}">
                <a16:creationId xmlns:a16="http://schemas.microsoft.com/office/drawing/2014/main" id="{5FEB8916-FC6B-455B-A681-8D87F16DE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94" y="392388"/>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8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ong-term response to pegylated liposomal doxorubicin &#10;in patients with metastatic soft tissue sarcomas &#10;Computed tomograp...">
            <a:extLst>
              <a:ext uri="{FF2B5EF4-FFF2-40B4-BE49-F238E27FC236}">
                <a16:creationId xmlns:a16="http://schemas.microsoft.com/office/drawing/2014/main" id="{FC92D378-C098-4E45-BC6F-91647E620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13" y="445396"/>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0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duced rate of cardiac events with DOXIL (vs doxorubicin) &#10;O’Brien M E R et al. Ann Oncol 2004;15:440-449 &#10;PLD &#10;50 mg/m2 ...">
            <a:extLst>
              <a:ext uri="{FF2B5EF4-FFF2-40B4-BE49-F238E27FC236}">
                <a16:creationId xmlns:a16="http://schemas.microsoft.com/office/drawing/2014/main" id="{2DBA977F-2D57-4C41-A935-E44188C3A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08" y="538162"/>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7EC6AB7-5A7D-467A-8219-7606E86DDE35}"/>
              </a:ext>
            </a:extLst>
          </p:cNvPr>
          <p:cNvPicPr>
            <a:picLocks noChangeAspect="1"/>
          </p:cNvPicPr>
          <p:nvPr/>
        </p:nvPicPr>
        <p:blipFill>
          <a:blip r:embed="rId2"/>
          <a:stretch>
            <a:fillRect/>
          </a:stretch>
        </p:blipFill>
        <p:spPr>
          <a:xfrm>
            <a:off x="0" y="1075656"/>
            <a:ext cx="9144000" cy="5051243"/>
          </a:xfrm>
          <a:prstGeom prst="rect">
            <a:avLst/>
          </a:prstGeom>
        </p:spPr>
      </p:pic>
      <p:sp>
        <p:nvSpPr>
          <p:cNvPr id="5" name="Rectángulo 4">
            <a:extLst>
              <a:ext uri="{FF2B5EF4-FFF2-40B4-BE49-F238E27FC236}">
                <a16:creationId xmlns:a16="http://schemas.microsoft.com/office/drawing/2014/main" id="{24EF02F1-EE5F-46A7-B41D-16DD115C8CBF}"/>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dirty="0" err="1">
                <a:solidFill>
                  <a:schemeClr val="bg1"/>
                </a:solidFill>
                <a:latin typeface="Arial" panose="020B0604020202020204" pitchFamily="34" charset="0"/>
                <a:cs typeface="Arial" panose="020B0604020202020204" pitchFamily="34" charset="0"/>
              </a:rPr>
              <a:t>Cancer</a:t>
            </a:r>
            <a:r>
              <a:rPr lang="es-AR" sz="2800" dirty="0">
                <a:solidFill>
                  <a:schemeClr val="bg1"/>
                </a:solidFill>
                <a:latin typeface="Arial" panose="020B0604020202020204" pitchFamily="34" charset="0"/>
                <a:cs typeface="Arial" panose="020B0604020202020204" pitchFamily="34" charset="0"/>
              </a:rPr>
              <a:t> </a:t>
            </a:r>
            <a:r>
              <a:rPr lang="es-AR" sz="2800" dirty="0" err="1">
                <a:solidFill>
                  <a:schemeClr val="bg1"/>
                </a:solidFill>
                <a:latin typeface="Arial" panose="020B0604020202020204" pitchFamily="34" charset="0"/>
                <a:cs typeface="Arial" panose="020B0604020202020204" pitchFamily="34" charset="0"/>
              </a:rPr>
              <a:t>nanomedicines</a:t>
            </a:r>
            <a:r>
              <a:rPr lang="es-AR" sz="2800" dirty="0">
                <a:solidFill>
                  <a:schemeClr val="bg1"/>
                </a:solidFill>
                <a:latin typeface="Arial" panose="020B0604020202020204" pitchFamily="34" charset="0"/>
                <a:cs typeface="Arial" panose="020B0604020202020204" pitchFamily="34" charset="0"/>
              </a:rPr>
              <a:t> in </a:t>
            </a:r>
            <a:r>
              <a:rPr lang="es-AR" sz="2800" dirty="0" err="1">
                <a:solidFill>
                  <a:schemeClr val="bg1"/>
                </a:solidFill>
                <a:latin typeface="Arial" panose="020B0604020202020204" pitchFamily="34" charset="0"/>
                <a:cs typeface="Arial" panose="020B0604020202020204" pitchFamily="34" charset="0"/>
              </a:rPr>
              <a:t>silence</a:t>
            </a:r>
            <a:r>
              <a:rPr lang="es-AR" sz="2800" dirty="0">
                <a:solidFill>
                  <a:schemeClr val="bg1"/>
                </a:solidFill>
                <a:latin typeface="Arial" panose="020B0604020202020204" pitchFamily="34" charset="0"/>
                <a:cs typeface="Arial" panose="020B0604020202020204" pitchFamily="34" charset="0"/>
              </a:rPr>
              <a:t> in </a:t>
            </a:r>
            <a:r>
              <a:rPr lang="es-AR" sz="2800" dirty="0" err="1">
                <a:solidFill>
                  <a:schemeClr val="bg1"/>
                </a:solidFill>
                <a:latin typeface="Arial" panose="020B0604020202020204" pitchFamily="34" charset="0"/>
                <a:cs typeface="Arial" panose="020B0604020202020204" pitchFamily="34" charset="0"/>
              </a:rPr>
              <a:t>clinical</a:t>
            </a:r>
            <a:r>
              <a:rPr lang="es-AR" sz="2800" dirty="0">
                <a:solidFill>
                  <a:schemeClr val="bg1"/>
                </a:solidFill>
                <a:latin typeface="Arial" panose="020B0604020202020204" pitchFamily="34" charset="0"/>
                <a:cs typeface="Arial" panose="020B0604020202020204" pitchFamily="34" charset="0"/>
              </a:rPr>
              <a:t> </a:t>
            </a:r>
            <a:r>
              <a:rPr lang="es-AR" sz="2800" dirty="0" err="1">
                <a:solidFill>
                  <a:schemeClr val="bg1"/>
                </a:solidFill>
                <a:latin typeface="Arial" panose="020B0604020202020204" pitchFamily="34" charset="0"/>
                <a:cs typeface="Arial" panose="020B0604020202020204" pitchFamily="34" charset="0"/>
              </a:rPr>
              <a:t>trials</a:t>
            </a:r>
            <a:r>
              <a:rPr lang="es-AR" sz="2800" dirty="0">
                <a:solidFill>
                  <a:schemeClr val="bg1"/>
                </a:solidFill>
                <a:latin typeface="Arial" panose="020B0604020202020204" pitchFamily="34" charset="0"/>
                <a:cs typeface="Arial" panose="020B0604020202020204" pitchFamily="34" charset="0"/>
              </a:rPr>
              <a:t> (1993~2013)</a:t>
            </a:r>
          </a:p>
        </p:txBody>
      </p:sp>
      <p:sp>
        <p:nvSpPr>
          <p:cNvPr id="6" name="Rectángulo 5">
            <a:extLst>
              <a:ext uri="{FF2B5EF4-FFF2-40B4-BE49-F238E27FC236}">
                <a16:creationId xmlns:a16="http://schemas.microsoft.com/office/drawing/2014/main" id="{D0FA15C4-BFA7-462D-BAEF-5F9D942D678F}"/>
              </a:ext>
            </a:extLst>
          </p:cNvPr>
          <p:cNvSpPr/>
          <p:nvPr/>
        </p:nvSpPr>
        <p:spPr>
          <a:xfrm>
            <a:off x="0" y="6248448"/>
            <a:ext cx="9144000"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Yu Seok </a:t>
            </a:r>
            <a:r>
              <a:rPr lang="en-US" sz="1200" dirty="0" err="1">
                <a:latin typeface="Arial" panose="020B0604020202020204" pitchFamily="34" charset="0"/>
                <a:cs typeface="Arial" panose="020B0604020202020204" pitchFamily="34" charset="0"/>
              </a:rPr>
              <a:t>Youn</a:t>
            </a:r>
            <a:r>
              <a:rPr lang="en-US" sz="1200" dirty="0">
                <a:latin typeface="Arial" panose="020B0604020202020204" pitchFamily="34" charset="0"/>
                <a:cs typeface="Arial" panose="020B0604020202020204" pitchFamily="34" charset="0"/>
              </a:rPr>
              <a:t>, You Han Bae , Perspectives on the past, present, and future of cancer nanomedicine.</a:t>
            </a:r>
            <a:r>
              <a:rPr lang="es-AR" sz="1200" i="1" dirty="0" err="1">
                <a:latin typeface="Arial" panose="020B0604020202020204" pitchFamily="34" charset="0"/>
                <a:cs typeface="Arial" panose="020B0604020202020204" pitchFamily="34" charset="0"/>
              </a:rPr>
              <a:t>Advanced</a:t>
            </a:r>
            <a:r>
              <a:rPr lang="es-AR" sz="1200" i="1" dirty="0">
                <a:latin typeface="Arial" panose="020B0604020202020204" pitchFamily="34" charset="0"/>
                <a:cs typeface="Arial" panose="020B0604020202020204" pitchFamily="34" charset="0"/>
              </a:rPr>
              <a:t> </a:t>
            </a:r>
            <a:r>
              <a:rPr lang="es-AR" sz="1200" i="1" dirty="0" err="1">
                <a:latin typeface="Arial" panose="020B0604020202020204" pitchFamily="34" charset="0"/>
                <a:cs typeface="Arial" panose="020B0604020202020204" pitchFamily="34" charset="0"/>
              </a:rPr>
              <a:t>Drug</a:t>
            </a:r>
            <a:r>
              <a:rPr lang="es-AR" sz="1200" i="1" dirty="0">
                <a:latin typeface="Arial" panose="020B0604020202020204" pitchFamily="34" charset="0"/>
                <a:cs typeface="Arial" panose="020B0604020202020204" pitchFamily="34" charset="0"/>
              </a:rPr>
              <a:t> </a:t>
            </a:r>
            <a:r>
              <a:rPr lang="es-AR" sz="1200" i="1" dirty="0" err="1">
                <a:latin typeface="Arial" panose="020B0604020202020204" pitchFamily="34" charset="0"/>
                <a:cs typeface="Arial" panose="020B0604020202020204" pitchFamily="34" charset="0"/>
              </a:rPr>
              <a:t>Delivery</a:t>
            </a:r>
            <a:r>
              <a:rPr lang="es-AR" sz="1200" i="1" dirty="0">
                <a:latin typeface="Arial" panose="020B0604020202020204" pitchFamily="34" charset="0"/>
                <a:cs typeface="Arial" panose="020B0604020202020204" pitchFamily="34" charset="0"/>
              </a:rPr>
              <a:t> </a:t>
            </a:r>
            <a:r>
              <a:rPr lang="es-AR" sz="1200" i="1" dirty="0" err="1">
                <a:latin typeface="Arial" panose="020B0604020202020204" pitchFamily="34" charset="0"/>
                <a:cs typeface="Arial" panose="020B0604020202020204" pitchFamily="34" charset="0"/>
              </a:rPr>
              <a:t>Reviews</a:t>
            </a:r>
            <a:r>
              <a:rPr lang="es-AR" sz="1200" dirty="0" err="1">
                <a:latin typeface="Arial" panose="020B0604020202020204" pitchFamily="34" charset="0"/>
                <a:cs typeface="Arial" panose="020B0604020202020204" pitchFamily="34" charset="0"/>
              </a:rPr>
              <a:t>Adr</a:t>
            </a:r>
            <a:r>
              <a:rPr lang="es-AR" sz="1200" dirty="0">
                <a:latin typeface="Arial" panose="020B0604020202020204" pitchFamily="34" charset="0"/>
                <a:cs typeface="Arial" panose="020B0604020202020204" pitchFamily="34" charset="0"/>
              </a:rPr>
              <a:t>(2018), doi:10.1016/ j.addr.2018.05.008</a:t>
            </a:r>
          </a:p>
        </p:txBody>
      </p:sp>
    </p:spTree>
    <p:extLst>
      <p:ext uri="{BB962C8B-B14F-4D97-AF65-F5344CB8AC3E}">
        <p14:creationId xmlns:p14="http://schemas.microsoft.com/office/powerpoint/2010/main" val="197366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noChangeArrowheads="1"/>
          </p:cNvPicPr>
          <p:nvPr/>
        </p:nvPicPr>
        <p:blipFill>
          <a:blip r:embed="rId2"/>
          <a:srcRect/>
          <a:stretch>
            <a:fillRect/>
          </a:stretch>
        </p:blipFill>
        <p:spPr bwMode="auto">
          <a:xfrm>
            <a:off x="609600" y="1676400"/>
            <a:ext cx="8101013" cy="4502150"/>
          </a:xfrm>
          <a:prstGeom prst="rect">
            <a:avLst/>
          </a:prstGeom>
          <a:noFill/>
          <a:ln w="9525">
            <a:noFill/>
            <a:miter lim="800000"/>
            <a:headEnd/>
            <a:tailEnd/>
          </a:ln>
        </p:spPr>
      </p:pic>
      <p:sp>
        <p:nvSpPr>
          <p:cNvPr id="9" name="Rectángulo redondeado 7"/>
          <p:cNvSpPr/>
          <p:nvPr/>
        </p:nvSpPr>
        <p:spPr>
          <a:xfrm>
            <a:off x="6923088" y="3317875"/>
            <a:ext cx="1787525" cy="2646363"/>
          </a:xfrm>
          <a:prstGeom prst="roundRect">
            <a:avLst/>
          </a:prstGeom>
          <a:solidFill>
            <a:srgbClr val="FF0000">
              <a:alpha val="1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1" name="10 CuadroTexto"/>
          <p:cNvSpPr txBox="1"/>
          <p:nvPr/>
        </p:nvSpPr>
        <p:spPr>
          <a:xfrm>
            <a:off x="0" y="276726"/>
            <a:ext cx="9144000" cy="120032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2400" dirty="0">
                <a:solidFill>
                  <a:schemeClr val="bg1"/>
                </a:solidFill>
                <a:latin typeface="Arial" panose="020B0604020202020204" pitchFamily="34" charset="0"/>
                <a:cs typeface="Arial" panose="020B0604020202020204" pitchFamily="34" charset="0"/>
                <a:sym typeface="Symbol"/>
              </a:rPr>
              <a:t>La </a:t>
            </a:r>
            <a:r>
              <a:rPr lang="es-AR" sz="2400" dirty="0" err="1">
                <a:solidFill>
                  <a:schemeClr val="bg1"/>
                </a:solidFill>
                <a:latin typeface="Arial" panose="020B0604020202020204" pitchFamily="34" charset="0"/>
                <a:cs typeface="Arial" panose="020B0604020202020204" pitchFamily="34" charset="0"/>
                <a:sym typeface="Symbol"/>
              </a:rPr>
              <a:t>nanoestructura</a:t>
            </a:r>
            <a:r>
              <a:rPr lang="es-AR" sz="2400" dirty="0">
                <a:solidFill>
                  <a:schemeClr val="bg1"/>
                </a:solidFill>
                <a:latin typeface="Arial" panose="020B0604020202020204" pitchFamily="34" charset="0"/>
                <a:cs typeface="Arial" panose="020B0604020202020204" pitchFamily="34" charset="0"/>
                <a:sym typeface="Symbol"/>
              </a:rPr>
              <a:t> de </a:t>
            </a:r>
            <a:r>
              <a:rPr lang="es-AR" sz="2400" dirty="0" err="1">
                <a:solidFill>
                  <a:schemeClr val="bg1"/>
                </a:solidFill>
                <a:latin typeface="Arial" panose="020B0604020202020204" pitchFamily="34" charset="0"/>
                <a:cs typeface="Arial" panose="020B0604020202020204" pitchFamily="34" charset="0"/>
                <a:sym typeface="Symbol"/>
              </a:rPr>
              <a:t>Doxil</a:t>
            </a:r>
            <a:r>
              <a:rPr lang="es-AR" sz="2400" dirty="0">
                <a:solidFill>
                  <a:schemeClr val="bg1"/>
                </a:solidFill>
                <a:latin typeface="Arial" panose="020B0604020202020204" pitchFamily="34" charset="0"/>
                <a:cs typeface="Arial" panose="020B0604020202020204" pitchFamily="34" charset="0"/>
                <a:sym typeface="Symbol"/>
              </a:rPr>
              <a:t> modifica </a:t>
            </a:r>
            <a:r>
              <a:rPr lang="es-AR" sz="2400" dirty="0" err="1">
                <a:solidFill>
                  <a:schemeClr val="bg1"/>
                </a:solidFill>
                <a:latin typeface="Arial" panose="020B0604020202020204" pitchFamily="34" charset="0"/>
                <a:cs typeface="Arial" panose="020B0604020202020204" pitchFamily="34" charset="0"/>
                <a:sym typeface="Symbol"/>
              </a:rPr>
              <a:t>farmacocinetica</a:t>
            </a:r>
            <a:r>
              <a:rPr lang="es-AR" sz="2400" dirty="0">
                <a:solidFill>
                  <a:schemeClr val="bg1"/>
                </a:solidFill>
                <a:latin typeface="Arial" panose="020B0604020202020204" pitchFamily="34" charset="0"/>
                <a:cs typeface="Arial" panose="020B0604020202020204" pitchFamily="34" charset="0"/>
                <a:sym typeface="Symbol"/>
              </a:rPr>
              <a:t> y </a:t>
            </a:r>
            <a:r>
              <a:rPr lang="es-AR" sz="2400" dirty="0" err="1">
                <a:solidFill>
                  <a:schemeClr val="bg1"/>
                </a:solidFill>
                <a:latin typeface="Arial" panose="020B0604020202020204" pitchFamily="34" charset="0"/>
                <a:cs typeface="Arial" panose="020B0604020202020204" pitchFamily="34" charset="0"/>
                <a:sym typeface="Symbol"/>
              </a:rPr>
              <a:t>biodostribucion</a:t>
            </a:r>
            <a:r>
              <a:rPr lang="es-AR" sz="2400" dirty="0">
                <a:solidFill>
                  <a:schemeClr val="bg1"/>
                </a:solidFill>
                <a:latin typeface="Arial" panose="020B0604020202020204" pitchFamily="34" charset="0"/>
                <a:cs typeface="Arial" panose="020B0604020202020204" pitchFamily="34" charset="0"/>
                <a:sym typeface="Symbol"/>
              </a:rPr>
              <a:t> de </a:t>
            </a:r>
            <a:r>
              <a:rPr lang="es-AR" sz="2400" dirty="0" err="1">
                <a:solidFill>
                  <a:schemeClr val="bg1"/>
                </a:solidFill>
                <a:latin typeface="Arial" panose="020B0604020202020204" pitchFamily="34" charset="0"/>
                <a:cs typeface="Arial" panose="020B0604020202020204" pitchFamily="34" charset="0"/>
                <a:sym typeface="Symbol"/>
              </a:rPr>
              <a:t>doxorubicina</a:t>
            </a:r>
            <a:r>
              <a:rPr lang="es-AR" sz="2400" dirty="0">
                <a:solidFill>
                  <a:schemeClr val="bg1"/>
                </a:solidFill>
                <a:latin typeface="Arial" panose="020B0604020202020204" pitchFamily="34" charset="0"/>
                <a:cs typeface="Arial" panose="020B0604020202020204" pitchFamily="34" charset="0"/>
                <a:sym typeface="Symbol"/>
              </a:rPr>
              <a:t>: “</a:t>
            </a:r>
            <a:r>
              <a:rPr lang="es-AR" sz="2400" dirty="0" err="1">
                <a:solidFill>
                  <a:schemeClr val="bg1"/>
                </a:solidFill>
                <a:latin typeface="Arial" panose="020B0604020202020204" pitchFamily="34" charset="0"/>
                <a:cs typeface="Arial" panose="020B0604020202020204" pitchFamily="34" charset="0"/>
                <a:sym typeface="Symbol"/>
              </a:rPr>
              <a:t>unicamente”menor</a:t>
            </a:r>
            <a:r>
              <a:rPr lang="es-AR" sz="2400" dirty="0">
                <a:solidFill>
                  <a:schemeClr val="bg1"/>
                </a:solidFill>
                <a:latin typeface="Arial" panose="020B0604020202020204" pitchFamily="34" charset="0"/>
                <a:cs typeface="Arial" panose="020B0604020202020204" pitchFamily="34" charset="0"/>
                <a:sym typeface="Symbol"/>
              </a:rPr>
              <a:t> sufrimiento del paciente</a:t>
            </a:r>
            <a:endParaRPr lang="es-A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3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almar-Plantar Erythema &#10;(Hand-Foot Syndrome) &#10; ">
            <a:extLst>
              <a:ext uri="{FF2B5EF4-FFF2-40B4-BE49-F238E27FC236}">
                <a16:creationId xmlns:a16="http://schemas.microsoft.com/office/drawing/2014/main" id="{F25EEC62-7909-46AF-AB0D-E5BC62332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51" y="418892"/>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1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OXIL (PLD) vs Doxorubicin: Change of toxicity profile &#10;Side Effect Effect of liposome delivery &#10;Vesicant effect Absent (i...">
            <a:extLst>
              <a:ext uri="{FF2B5EF4-FFF2-40B4-BE49-F238E27FC236}">
                <a16:creationId xmlns:a16="http://schemas.microsoft.com/office/drawing/2014/main" id="{DEA7D0E9-535D-4E6B-A729-F9DF7FBE0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08" y="458649"/>
            <a:ext cx="8203883" cy="615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2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https://www.doxil.com/sites/default/files/images/hcp-roc-efficacy-img2.jpg"/>
          <p:cNvSpPr>
            <a:spLocks noChangeAspect="1" noChangeArrowheads="1"/>
          </p:cNvSpPr>
          <p:nvPr/>
        </p:nvSpPr>
        <p:spPr bwMode="auto">
          <a:xfrm>
            <a:off x="155575" y="-192615"/>
            <a:ext cx="304800" cy="406401"/>
          </a:xfrm>
          <a:prstGeom prst="rect">
            <a:avLst/>
          </a:prstGeom>
          <a:noFill/>
        </p:spPr>
        <p:txBody>
          <a:bodyPr vert="horz" wrap="square" lIns="91436" tIns="45718" rIns="91436" bIns="45718" numCol="1" anchor="t" anchorCtr="0" compatLnSpc="1">
            <a:prstTxWarp prst="textNoShape">
              <a:avLst/>
            </a:prstTxWarp>
          </a:bodyPr>
          <a:lstStyle/>
          <a:p>
            <a:endParaRPr lang="en-US"/>
          </a:p>
        </p:txBody>
      </p:sp>
      <p:sp>
        <p:nvSpPr>
          <p:cNvPr id="68612" name="AutoShape 4" descr="https://www.doxil.com/sites/default/files/images/hcp-roc-efficacy-img2.jpg"/>
          <p:cNvSpPr>
            <a:spLocks noChangeAspect="1" noChangeArrowheads="1"/>
          </p:cNvSpPr>
          <p:nvPr/>
        </p:nvSpPr>
        <p:spPr bwMode="auto">
          <a:xfrm>
            <a:off x="155575" y="-192615"/>
            <a:ext cx="304800" cy="406401"/>
          </a:xfrm>
          <a:prstGeom prst="rect">
            <a:avLst/>
          </a:prstGeom>
          <a:noFill/>
        </p:spPr>
        <p:txBody>
          <a:bodyPr vert="horz" wrap="square" lIns="91436" tIns="45718" rIns="91436" bIns="45718" numCol="1" anchor="t" anchorCtr="0" compatLnSpc="1">
            <a:prstTxWarp prst="textNoShape">
              <a:avLst/>
            </a:prstTxWarp>
          </a:bodyPr>
          <a:lstStyle/>
          <a:p>
            <a:endParaRPr lang="en-US"/>
          </a:p>
        </p:txBody>
      </p:sp>
      <p:sp>
        <p:nvSpPr>
          <p:cNvPr id="68614" name="AutoShape 6" descr="https://www.doxil.com/sites/default/files/images/hcp-roc-efficacy-img2.jpg"/>
          <p:cNvSpPr>
            <a:spLocks noChangeAspect="1" noChangeArrowheads="1"/>
          </p:cNvSpPr>
          <p:nvPr/>
        </p:nvSpPr>
        <p:spPr bwMode="auto">
          <a:xfrm>
            <a:off x="155575" y="-192615"/>
            <a:ext cx="304800" cy="406401"/>
          </a:xfrm>
          <a:prstGeom prst="rect">
            <a:avLst/>
          </a:prstGeom>
          <a:noFill/>
        </p:spPr>
        <p:txBody>
          <a:bodyPr vert="horz" wrap="square" lIns="91436" tIns="45718" rIns="91436" bIns="45718" numCol="1" anchor="t" anchorCtr="0" compatLnSpc="1">
            <a:prstTxWarp prst="textNoShape">
              <a:avLst/>
            </a:prstTxWarp>
          </a:bodyPr>
          <a:lstStyle/>
          <a:p>
            <a:endParaRPr lang="en-US"/>
          </a:p>
        </p:txBody>
      </p:sp>
      <p:pic>
        <p:nvPicPr>
          <p:cNvPr id="68615" name="Picture 7"/>
          <p:cNvPicPr>
            <a:picLocks noChangeAspect="1" noChangeArrowheads="1"/>
          </p:cNvPicPr>
          <p:nvPr/>
        </p:nvPicPr>
        <p:blipFill>
          <a:blip r:embed="rId2"/>
          <a:srcRect/>
          <a:stretch>
            <a:fillRect/>
          </a:stretch>
        </p:blipFill>
        <p:spPr bwMode="auto">
          <a:xfrm>
            <a:off x="2438400" y="1803401"/>
            <a:ext cx="5848350" cy="5054600"/>
          </a:xfrm>
          <a:prstGeom prst="rect">
            <a:avLst/>
          </a:prstGeom>
          <a:noFill/>
          <a:ln w="9525">
            <a:noFill/>
            <a:miter lim="800000"/>
            <a:headEnd/>
            <a:tailEnd/>
          </a:ln>
          <a:effectLst/>
        </p:spPr>
      </p:pic>
      <p:sp>
        <p:nvSpPr>
          <p:cNvPr id="8" name="7 CuadroTexto"/>
          <p:cNvSpPr txBox="1"/>
          <p:nvPr/>
        </p:nvSpPr>
        <p:spPr>
          <a:xfrm>
            <a:off x="0" y="7"/>
            <a:ext cx="9144000" cy="8309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sz="2400" dirty="0" err="1">
                <a:latin typeface="Arial" pitchFamily="34" charset="0"/>
                <a:cs typeface="Arial" pitchFamily="34" charset="0"/>
                <a:sym typeface="Symbol"/>
              </a:rPr>
              <a:t>Doxil</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failure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it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does</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not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increase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the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survival</a:t>
            </a:r>
            <a:r>
              <a:rPr lang="es-AR" sz="2400" dirty="0">
                <a:latin typeface="Arial" pitchFamily="34" charset="0"/>
                <a:cs typeface="Arial" pitchFamily="34" charset="0"/>
                <a:sym typeface="Symbol"/>
              </a:rPr>
              <a:t> in </a:t>
            </a:r>
            <a:r>
              <a:rPr lang="es-AR" sz="2400" dirty="0" err="1">
                <a:latin typeface="Arial" pitchFamily="34" charset="0"/>
                <a:cs typeface="Arial" pitchFamily="34" charset="0"/>
                <a:sym typeface="Symbol"/>
              </a:rPr>
              <a:t>recurrent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ovary</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cancer</a:t>
            </a:r>
            <a:r>
              <a:rPr lang="es-AR" sz="2400" dirty="0">
                <a:latin typeface="Arial" pitchFamily="34" charset="0"/>
                <a:cs typeface="Arial" pitchFamily="34" charset="0"/>
                <a:sym typeface="Symbol"/>
              </a:rPr>
              <a:t>  </a:t>
            </a:r>
            <a:endParaRPr lang="es-AR" dirty="0">
              <a:latin typeface="Arial" pitchFamily="34" charset="0"/>
              <a:cs typeface="Arial" pitchFamily="34" charset="0"/>
            </a:endParaRPr>
          </a:p>
        </p:txBody>
      </p:sp>
      <p:sp>
        <p:nvSpPr>
          <p:cNvPr id="9" name="8 Rectángulo"/>
          <p:cNvSpPr/>
          <p:nvPr/>
        </p:nvSpPr>
        <p:spPr>
          <a:xfrm>
            <a:off x="0" y="831000"/>
            <a:ext cx="9144000" cy="646327"/>
          </a:xfrm>
          <a:prstGeom prst="rect">
            <a:avLst/>
          </a:prstGeom>
        </p:spPr>
        <p:txBody>
          <a:bodyPr wrap="square" lIns="91436" tIns="45718" rIns="91436" bIns="45718">
            <a:spAutoFit/>
          </a:bodyPr>
          <a:lstStyle/>
          <a:p>
            <a:r>
              <a:rPr lang="en-US" dirty="0">
                <a:latin typeface="Arial" pitchFamily="34" charset="0"/>
                <a:cs typeface="Arial" pitchFamily="34" charset="0"/>
              </a:rPr>
              <a:t>DOXIL</a:t>
            </a:r>
            <a:r>
              <a:rPr lang="en-US" b="1" baseline="30000" dirty="0">
                <a:latin typeface="Arial" pitchFamily="34" charset="0"/>
                <a:cs typeface="Arial" pitchFamily="34" charset="0"/>
              </a:rPr>
              <a:t>®</a:t>
            </a:r>
            <a:r>
              <a:rPr lang="en-US" dirty="0">
                <a:latin typeface="Arial" pitchFamily="34" charset="0"/>
                <a:cs typeface="Arial" pitchFamily="34" charset="0"/>
              </a:rPr>
              <a:t> is indicated for the treatment of patients whose ovarian cancer has progressed or recurred after prior platinum-based chemotherapy.</a:t>
            </a:r>
          </a:p>
        </p:txBody>
      </p:sp>
      <p:sp>
        <p:nvSpPr>
          <p:cNvPr id="10" name="9 Rectángulo"/>
          <p:cNvSpPr/>
          <p:nvPr/>
        </p:nvSpPr>
        <p:spPr>
          <a:xfrm>
            <a:off x="-1" y="1498604"/>
            <a:ext cx="2629989" cy="1477323"/>
          </a:xfrm>
          <a:prstGeom prst="rect">
            <a:avLst/>
          </a:prstGeom>
        </p:spPr>
        <p:txBody>
          <a:bodyPr wrap="square" lIns="91436" tIns="45718" rIns="91436" bIns="45718">
            <a:spAutoFit/>
          </a:bodyPr>
          <a:lstStyle/>
          <a:p>
            <a:r>
              <a:rPr lang="en-US" b="1" dirty="0">
                <a:latin typeface="Arial" pitchFamily="34" charset="0"/>
                <a:cs typeface="Arial" pitchFamily="34" charset="0"/>
              </a:rPr>
              <a:t>DOXIL</a:t>
            </a:r>
            <a:r>
              <a:rPr lang="en-US" b="1" baseline="30000" dirty="0">
                <a:latin typeface="Arial" pitchFamily="34" charset="0"/>
                <a:cs typeface="Arial" pitchFamily="34" charset="0"/>
              </a:rPr>
              <a:t>®</a:t>
            </a:r>
            <a:r>
              <a:rPr lang="en-US" b="1" dirty="0">
                <a:latin typeface="Arial" pitchFamily="34" charset="0"/>
                <a:cs typeface="Arial" pitchFamily="34" charset="0"/>
              </a:rPr>
              <a:t> Median TTP (time to progression)  was 4.1 months</a:t>
            </a:r>
            <a:r>
              <a:rPr lang="en-US" b="1" baseline="30000" dirty="0">
                <a:latin typeface="Arial" pitchFamily="34" charset="0"/>
                <a:cs typeface="Arial" pitchFamily="34" charset="0"/>
              </a:rPr>
              <a:t>†</a:t>
            </a:r>
            <a:r>
              <a:rPr lang="en-US" b="1" dirty="0">
                <a:latin typeface="Arial" pitchFamily="34" charset="0"/>
                <a:cs typeface="Arial" pitchFamily="34" charset="0"/>
              </a:rPr>
              <a:t>; range, 1.3 to 106.9 weeks</a:t>
            </a:r>
            <a:r>
              <a:rPr lang="en-US" b="1" baseline="30000" dirty="0">
                <a:latin typeface="Arial" pitchFamily="34" charset="0"/>
                <a:cs typeface="Arial" pitchFamily="34" charset="0"/>
              </a:rPr>
              <a:t>1</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2702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a:stretch>
            <a:fillRect/>
          </a:stretch>
        </p:blipFill>
        <p:spPr bwMode="auto">
          <a:xfrm>
            <a:off x="2660374" y="829470"/>
            <a:ext cx="5848350" cy="5219700"/>
          </a:xfrm>
          <a:prstGeom prst="rect">
            <a:avLst/>
          </a:prstGeom>
          <a:noFill/>
          <a:ln w="9525">
            <a:noFill/>
            <a:miter lim="800000"/>
            <a:headEnd/>
            <a:tailEnd/>
          </a:ln>
          <a:effectLst/>
        </p:spPr>
      </p:pic>
      <p:sp>
        <p:nvSpPr>
          <p:cNvPr id="5" name="4 Rectángulo"/>
          <p:cNvSpPr/>
          <p:nvPr/>
        </p:nvSpPr>
        <p:spPr>
          <a:xfrm>
            <a:off x="0" y="1228573"/>
            <a:ext cx="2514600" cy="1754322"/>
          </a:xfrm>
          <a:prstGeom prst="rect">
            <a:avLst/>
          </a:prstGeom>
        </p:spPr>
        <p:txBody>
          <a:bodyPr wrap="square" lIns="91436" tIns="45718" rIns="91436" bIns="45718">
            <a:spAutoFit/>
          </a:bodyPr>
          <a:lstStyle/>
          <a:p>
            <a:r>
              <a:rPr lang="en-US" b="1" dirty="0">
                <a:latin typeface="Arial" pitchFamily="34" charset="0"/>
                <a:cs typeface="Arial" pitchFamily="34" charset="0"/>
              </a:rPr>
              <a:t>DOXIL</a:t>
            </a:r>
            <a:r>
              <a:rPr lang="en-US" b="1" baseline="30000" dirty="0">
                <a:latin typeface="Arial" pitchFamily="34" charset="0"/>
                <a:cs typeface="Arial" pitchFamily="34" charset="0"/>
              </a:rPr>
              <a:t>®</a:t>
            </a:r>
            <a:r>
              <a:rPr lang="en-US" b="1" dirty="0">
                <a:latin typeface="Arial" pitchFamily="34" charset="0"/>
                <a:cs typeface="Arial" pitchFamily="34" charset="0"/>
              </a:rPr>
              <a:t> median OS was 14.4 months</a:t>
            </a:r>
            <a:r>
              <a:rPr lang="en-US" b="1" baseline="30000" dirty="0">
                <a:latin typeface="Arial" pitchFamily="34" charset="0"/>
                <a:cs typeface="Arial" pitchFamily="34" charset="0"/>
              </a:rPr>
              <a:t>†</a:t>
            </a:r>
            <a:r>
              <a:rPr lang="en-US" b="1" dirty="0">
                <a:latin typeface="Arial" pitchFamily="34" charset="0"/>
                <a:cs typeface="Arial" pitchFamily="34" charset="0"/>
              </a:rPr>
              <a:t>; range, 1.7 to 258.3 weeks</a:t>
            </a:r>
            <a:r>
              <a:rPr lang="en-US" b="1" baseline="30000" dirty="0">
                <a:latin typeface="Arial" pitchFamily="34" charset="0"/>
                <a:cs typeface="Arial" pitchFamily="34" charset="0"/>
              </a:rPr>
              <a:t>1</a:t>
            </a:r>
            <a:endParaRPr lang="en-US" b="1" dirty="0">
              <a:latin typeface="Arial" pitchFamily="34" charset="0"/>
              <a:cs typeface="Arial" pitchFamily="34" charset="0"/>
            </a:endParaRPr>
          </a:p>
          <a:p>
            <a:br>
              <a:rPr lang="en-US" dirty="0"/>
            </a:br>
            <a:endParaRPr lang="en-US" dirty="0"/>
          </a:p>
        </p:txBody>
      </p:sp>
      <p:sp>
        <p:nvSpPr>
          <p:cNvPr id="7" name="6 Rectángulo"/>
          <p:cNvSpPr/>
          <p:nvPr/>
        </p:nvSpPr>
        <p:spPr>
          <a:xfrm>
            <a:off x="4533071" y="6052098"/>
            <a:ext cx="4572000" cy="276995"/>
          </a:xfrm>
          <a:prstGeom prst="rect">
            <a:avLst/>
          </a:prstGeom>
        </p:spPr>
        <p:txBody>
          <a:bodyPr lIns="91436" tIns="45718" rIns="91436" bIns="45718">
            <a:spAutoFit/>
          </a:bodyPr>
          <a:lstStyle/>
          <a:p>
            <a:r>
              <a:rPr lang="en-US" sz="1200" dirty="0">
                <a:latin typeface="Arial" pitchFamily="34" charset="0"/>
                <a:cs typeface="Arial" pitchFamily="34" charset="0"/>
              </a:rPr>
              <a:t>https://www.doxil.com/hcp/for-recurrent-ovarian-cancer/efficacy</a:t>
            </a:r>
          </a:p>
        </p:txBody>
      </p:sp>
      <p:sp>
        <p:nvSpPr>
          <p:cNvPr id="8" name="7 CuadroTexto"/>
          <p:cNvSpPr txBox="1"/>
          <p:nvPr/>
        </p:nvSpPr>
        <p:spPr>
          <a:xfrm>
            <a:off x="0" y="7"/>
            <a:ext cx="9144000" cy="8309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sz="2400" dirty="0" err="1">
                <a:latin typeface="Arial" pitchFamily="34" charset="0"/>
                <a:cs typeface="Arial" pitchFamily="34" charset="0"/>
                <a:sym typeface="Symbol"/>
              </a:rPr>
              <a:t>Doxil</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failure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it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does</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not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increase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the</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survival</a:t>
            </a:r>
            <a:r>
              <a:rPr lang="es-AR" sz="2400" dirty="0">
                <a:latin typeface="Arial" pitchFamily="34" charset="0"/>
                <a:cs typeface="Arial" pitchFamily="34" charset="0"/>
                <a:sym typeface="Symbol"/>
              </a:rPr>
              <a:t> in </a:t>
            </a:r>
            <a:r>
              <a:rPr lang="es-AR" sz="2400" dirty="0" err="1">
                <a:latin typeface="Arial" pitchFamily="34" charset="0"/>
                <a:cs typeface="Arial" pitchFamily="34" charset="0"/>
                <a:sym typeface="Symbol"/>
              </a:rPr>
              <a:t>recurrent</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ovary</a:t>
            </a:r>
            <a:r>
              <a:rPr lang="es-AR" sz="2400" dirty="0">
                <a:latin typeface="Arial" pitchFamily="34" charset="0"/>
                <a:cs typeface="Arial" pitchFamily="34" charset="0"/>
                <a:sym typeface="Symbol"/>
              </a:rPr>
              <a:t> </a:t>
            </a:r>
            <a:r>
              <a:rPr lang="es-AR" sz="2400" dirty="0" err="1">
                <a:latin typeface="Arial" pitchFamily="34" charset="0"/>
                <a:cs typeface="Arial" pitchFamily="34" charset="0"/>
                <a:sym typeface="Symbol"/>
              </a:rPr>
              <a:t>cancer</a:t>
            </a:r>
            <a:r>
              <a:rPr lang="es-AR" sz="2400" dirty="0">
                <a:latin typeface="Arial" pitchFamily="34" charset="0"/>
                <a:cs typeface="Arial" pitchFamily="34" charset="0"/>
                <a:sym typeface="Symbol"/>
              </a:rPr>
              <a:t>  </a:t>
            </a:r>
            <a:endParaRPr lang="es-AR" dirty="0">
              <a:latin typeface="Arial" pitchFamily="34" charset="0"/>
              <a:cs typeface="Arial" pitchFamily="34" charset="0"/>
            </a:endParaRPr>
          </a:p>
        </p:txBody>
      </p:sp>
    </p:spTree>
    <p:extLst>
      <p:ext uri="{BB962C8B-B14F-4D97-AF65-F5344CB8AC3E}">
        <p14:creationId xmlns:p14="http://schemas.microsoft.com/office/powerpoint/2010/main" val="158778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7FC61E2-54BF-4CEB-86C4-DB5B5FF0AD3B}"/>
              </a:ext>
            </a:extLst>
          </p:cNvPr>
          <p:cNvSpPr/>
          <p:nvPr/>
        </p:nvSpPr>
        <p:spPr>
          <a:xfrm>
            <a:off x="1007164" y="2042278"/>
            <a:ext cx="7103165" cy="2031325"/>
          </a:xfrm>
          <a:prstGeom prst="rect">
            <a:avLst/>
          </a:prstGeom>
          <a:ln w="38100">
            <a:solidFill>
              <a:srgbClr val="FF0000"/>
            </a:solidFill>
          </a:ln>
        </p:spPr>
        <p:txBody>
          <a:bodyPr wrap="square">
            <a:spAutoFit/>
          </a:bodyPr>
          <a:lstStyle/>
          <a:p>
            <a:pPr algn="just"/>
            <a:r>
              <a:rPr lang="es-AR" dirty="0">
                <a:latin typeface="Arial" panose="020B0604020202020204" pitchFamily="34" charset="0"/>
                <a:cs typeface="Arial" panose="020B0604020202020204" pitchFamily="34" charset="0"/>
              </a:rPr>
              <a:t>Un meta-análisis reciente no hallo diferencias significativas en eficacia clínica antitumoral entre quimioterapia convencional y  mediada por liposomas, en términos de tasa de respuesta objetiva, supervivencia [</a:t>
            </a:r>
            <a:r>
              <a:rPr lang="en-US" dirty="0">
                <a:latin typeface="Arial" panose="020B0604020202020204" pitchFamily="34" charset="0"/>
                <a:cs typeface="Arial" panose="020B0604020202020204" pitchFamily="34" charset="0"/>
              </a:rPr>
              <a:t>overall survival (OS)], y </a:t>
            </a:r>
            <a:r>
              <a:rPr lang="en-US" dirty="0" err="1">
                <a:latin typeface="Arial" panose="020B0604020202020204" pitchFamily="34" charset="0"/>
                <a:cs typeface="Arial" panose="020B0604020202020204" pitchFamily="34" charset="0"/>
              </a:rPr>
              <a:t>supervivencia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libre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progresion</a:t>
            </a:r>
            <a:r>
              <a:rPr lang="en-US" dirty="0">
                <a:latin typeface="Arial" panose="020B0604020202020204" pitchFamily="34" charset="0"/>
                <a:cs typeface="Arial" panose="020B0604020202020204" pitchFamily="34" charset="0"/>
              </a:rPr>
              <a:t>  [progression-free survival (PFS)] </a:t>
            </a:r>
            <a:r>
              <a:rPr lang="en-US" sz="1200" dirty="0">
                <a:latin typeface="Arial" panose="020B0604020202020204" pitchFamily="34" charset="0"/>
                <a:cs typeface="Arial" panose="020B0604020202020204" pitchFamily="34" charset="0"/>
              </a:rPr>
              <a:t>(</a:t>
            </a:r>
            <a:r>
              <a:rPr lang="fi-FI" sz="1200" dirty="0">
                <a:latin typeface="Arial" panose="020B0604020202020204" pitchFamily="34" charset="0"/>
                <a:cs typeface="Arial" panose="020B0604020202020204" pitchFamily="34" charset="0"/>
              </a:rPr>
              <a:t>G. H. Petersen, S. K. Alzghari, W. Chee, S. S. Sankari, N. M. La-Beck, Metaanalysis </a:t>
            </a:r>
            <a:r>
              <a:rPr lang="en-US" sz="1200" dirty="0">
                <a:latin typeface="Arial" panose="020B0604020202020204" pitchFamily="34" charset="0"/>
                <a:cs typeface="Arial" panose="020B0604020202020204" pitchFamily="34" charset="0"/>
              </a:rPr>
              <a:t>of clinical and preclinical studies comparing the anticancer efficacy of </a:t>
            </a:r>
            <a:r>
              <a:rPr lang="es-AR" sz="1200" dirty="0" err="1">
                <a:latin typeface="Arial" panose="020B0604020202020204" pitchFamily="34" charset="0"/>
                <a:cs typeface="Arial" panose="020B0604020202020204" pitchFamily="34" charset="0"/>
              </a:rPr>
              <a:t>liposomal</a:t>
            </a:r>
            <a:r>
              <a:rPr lang="es-AR" sz="1200" dirty="0">
                <a:latin typeface="Arial" panose="020B0604020202020204" pitchFamily="34" charset="0"/>
                <a:cs typeface="Arial" panose="020B0604020202020204" pitchFamily="34" charset="0"/>
              </a:rPr>
              <a:t> versus </a:t>
            </a:r>
            <a:r>
              <a:rPr lang="es-AR" sz="1200" dirty="0" err="1">
                <a:latin typeface="Arial" panose="020B0604020202020204" pitchFamily="34" charset="0"/>
                <a:cs typeface="Arial" panose="020B0604020202020204" pitchFamily="34" charset="0"/>
              </a:rPr>
              <a:t>conventional</a:t>
            </a:r>
            <a:r>
              <a:rPr lang="es-AR" sz="1200" dirty="0">
                <a:latin typeface="Arial" panose="020B0604020202020204" pitchFamily="34" charset="0"/>
                <a:cs typeface="Arial" panose="020B0604020202020204" pitchFamily="34" charset="0"/>
              </a:rPr>
              <a:t> non-</a:t>
            </a:r>
            <a:r>
              <a:rPr lang="es-AR" sz="1200" dirty="0" err="1">
                <a:latin typeface="Arial" panose="020B0604020202020204" pitchFamily="34" charset="0"/>
                <a:cs typeface="Arial" panose="020B0604020202020204" pitchFamily="34" charset="0"/>
              </a:rPr>
              <a:t>liposomal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doxorubicin</a:t>
            </a:r>
            <a:r>
              <a:rPr lang="es-AR" sz="1200" dirty="0">
                <a:latin typeface="Arial" panose="020B0604020202020204" pitchFamily="34" charset="0"/>
                <a:cs typeface="Arial" panose="020B0604020202020204" pitchFamily="34" charset="0"/>
              </a:rPr>
              <a:t>. </a:t>
            </a:r>
            <a:r>
              <a:rPr lang="es-AR" sz="1200" i="1" dirty="0">
                <a:latin typeface="Arial" panose="020B0604020202020204" pitchFamily="34" charset="0"/>
                <a:cs typeface="Arial" panose="020B0604020202020204" pitchFamily="34" charset="0"/>
              </a:rPr>
              <a:t>J Control </a:t>
            </a:r>
            <a:r>
              <a:rPr lang="es-AR" sz="1200" i="1" dirty="0" err="1">
                <a:latin typeface="Arial" panose="020B0604020202020204" pitchFamily="34" charset="0"/>
                <a:cs typeface="Arial" panose="020B0604020202020204" pitchFamily="34" charset="0"/>
              </a:rPr>
              <a:t>Release</a:t>
            </a:r>
            <a:r>
              <a:rPr lang="es-AR" sz="1200" i="1" dirty="0">
                <a:latin typeface="Arial" panose="020B0604020202020204" pitchFamily="34" charset="0"/>
                <a:cs typeface="Arial" panose="020B0604020202020204" pitchFamily="34" charset="0"/>
              </a:rPr>
              <a:t> </a:t>
            </a:r>
            <a:r>
              <a:rPr lang="es-AR" sz="1200" b="1" dirty="0">
                <a:latin typeface="Arial" panose="020B0604020202020204" pitchFamily="34" charset="0"/>
                <a:cs typeface="Arial" panose="020B0604020202020204" pitchFamily="34" charset="0"/>
              </a:rPr>
              <a:t>232</a:t>
            </a:r>
            <a:r>
              <a:rPr lang="es-AR" sz="1200" dirty="0">
                <a:latin typeface="Arial" panose="020B0604020202020204" pitchFamily="34" charset="0"/>
                <a:cs typeface="Arial" panose="020B0604020202020204" pitchFamily="34" charset="0"/>
              </a:rPr>
              <a:t>, 255 (2016).</a:t>
            </a:r>
            <a:r>
              <a:rPr lang="en-US" sz="1200" dirty="0">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3310BC40-A540-481B-99E7-641760661CF8}"/>
              </a:ext>
            </a:extLst>
          </p:cNvPr>
          <p:cNvSpPr txBox="1"/>
          <p:nvPr/>
        </p:nvSpPr>
        <p:spPr>
          <a:xfrm>
            <a:off x="0" y="4625009"/>
            <a:ext cx="9144000" cy="461665"/>
          </a:xfrm>
          <a:prstGeom prst="rect">
            <a:avLst/>
          </a:prstGeom>
          <a:noFill/>
        </p:spPr>
        <p:txBody>
          <a:bodyPr wrap="square" rtlCol="0">
            <a:spAutoFit/>
          </a:bodyPr>
          <a:lstStyle/>
          <a:p>
            <a:pPr algn="ctr"/>
            <a:r>
              <a:rPr lang="es-AR" sz="2400" b="1" dirty="0">
                <a:solidFill>
                  <a:srgbClr val="FF0000"/>
                </a:solidFill>
                <a:latin typeface="Arial" panose="020B0604020202020204" pitchFamily="34" charset="0"/>
                <a:cs typeface="Arial" panose="020B0604020202020204" pitchFamily="34" charset="0"/>
              </a:rPr>
              <a:t>Una de las razones: fallo en el </a:t>
            </a:r>
            <a:r>
              <a:rPr lang="es-AR" sz="2400" b="1" i="1" dirty="0" err="1">
                <a:solidFill>
                  <a:srgbClr val="FF0000"/>
                </a:solidFill>
                <a:latin typeface="Arial" panose="020B0604020202020204" pitchFamily="34" charset="0"/>
                <a:cs typeface="Arial" panose="020B0604020202020204" pitchFamily="34" charset="0"/>
              </a:rPr>
              <a:t>drug</a:t>
            </a:r>
            <a:r>
              <a:rPr lang="es-AR" sz="2400" b="1" i="1" dirty="0">
                <a:solidFill>
                  <a:srgbClr val="FF0000"/>
                </a:solidFill>
                <a:latin typeface="Arial" panose="020B0604020202020204" pitchFamily="34" charset="0"/>
                <a:cs typeface="Arial" panose="020B0604020202020204" pitchFamily="34" charset="0"/>
              </a:rPr>
              <a:t> </a:t>
            </a:r>
            <a:r>
              <a:rPr lang="es-AR" sz="2400" b="1" i="1" dirty="0" err="1">
                <a:solidFill>
                  <a:srgbClr val="FF0000"/>
                </a:solidFill>
                <a:latin typeface="Arial" panose="020B0604020202020204" pitchFamily="34" charset="0"/>
                <a:cs typeface="Arial" panose="020B0604020202020204" pitchFamily="34" charset="0"/>
              </a:rPr>
              <a:t>release</a:t>
            </a:r>
            <a:r>
              <a:rPr lang="es-AR" sz="2400" b="1" i="1" dirty="0">
                <a:solidFill>
                  <a:srgbClr val="FF0000"/>
                </a:solidFill>
                <a:latin typeface="Arial" panose="020B0604020202020204" pitchFamily="34" charset="0"/>
                <a:cs typeface="Arial" panose="020B0604020202020204" pitchFamily="34" charset="0"/>
              </a:rPr>
              <a:t> </a:t>
            </a:r>
            <a:r>
              <a:rPr lang="es-AR" sz="2400" b="1" dirty="0">
                <a:solidFill>
                  <a:srgbClr val="FF0000"/>
                </a:solidFill>
                <a:latin typeface="Arial" panose="020B0604020202020204" pitchFamily="34" charset="0"/>
                <a:cs typeface="Arial" panose="020B0604020202020204" pitchFamily="34" charset="0"/>
              </a:rPr>
              <a:t>sitio especifico</a:t>
            </a:r>
          </a:p>
        </p:txBody>
      </p:sp>
    </p:spTree>
    <p:extLst>
      <p:ext uri="{BB962C8B-B14F-4D97-AF65-F5344CB8AC3E}">
        <p14:creationId xmlns:p14="http://schemas.microsoft.com/office/powerpoint/2010/main" val="41888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CD0EEC0-C66F-46E0-B6CA-F42E6A85305D}"/>
              </a:ext>
            </a:extLst>
          </p:cNvPr>
          <p:cNvPicPr>
            <a:picLocks noChangeAspect="1"/>
          </p:cNvPicPr>
          <p:nvPr/>
        </p:nvPicPr>
        <p:blipFill>
          <a:blip r:embed="rId2"/>
          <a:stretch>
            <a:fillRect/>
          </a:stretch>
        </p:blipFill>
        <p:spPr>
          <a:xfrm>
            <a:off x="940525" y="122081"/>
            <a:ext cx="7651608" cy="1737000"/>
          </a:xfrm>
          <a:prstGeom prst="rect">
            <a:avLst/>
          </a:prstGeom>
        </p:spPr>
      </p:pic>
      <p:pic>
        <p:nvPicPr>
          <p:cNvPr id="6" name="Imagen 5">
            <a:extLst>
              <a:ext uri="{FF2B5EF4-FFF2-40B4-BE49-F238E27FC236}">
                <a16:creationId xmlns:a16="http://schemas.microsoft.com/office/drawing/2014/main" id="{6DFFF4C2-09D3-4FF4-B195-D3E8ABD31FBB}"/>
              </a:ext>
            </a:extLst>
          </p:cNvPr>
          <p:cNvPicPr>
            <a:picLocks noChangeAspect="1"/>
          </p:cNvPicPr>
          <p:nvPr/>
        </p:nvPicPr>
        <p:blipFill>
          <a:blip r:embed="rId3"/>
          <a:stretch>
            <a:fillRect/>
          </a:stretch>
        </p:blipFill>
        <p:spPr>
          <a:xfrm>
            <a:off x="975512" y="1859081"/>
            <a:ext cx="7479356" cy="5095652"/>
          </a:xfrm>
          <a:prstGeom prst="rect">
            <a:avLst/>
          </a:prstGeom>
        </p:spPr>
      </p:pic>
    </p:spTree>
    <p:extLst>
      <p:ext uri="{BB962C8B-B14F-4D97-AF65-F5344CB8AC3E}">
        <p14:creationId xmlns:p14="http://schemas.microsoft.com/office/powerpoint/2010/main" val="323891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54839C-7CDA-4504-A9E8-C574DBDB99A5}"/>
              </a:ext>
            </a:extLst>
          </p:cNvPr>
          <p:cNvPicPr>
            <a:picLocks noChangeAspect="1"/>
          </p:cNvPicPr>
          <p:nvPr/>
        </p:nvPicPr>
        <p:blipFill>
          <a:blip r:embed="rId2"/>
          <a:stretch>
            <a:fillRect/>
          </a:stretch>
        </p:blipFill>
        <p:spPr>
          <a:xfrm>
            <a:off x="2964691" y="875754"/>
            <a:ext cx="5921838" cy="5982246"/>
          </a:xfrm>
          <a:prstGeom prst="rect">
            <a:avLst/>
          </a:prstGeom>
        </p:spPr>
      </p:pic>
      <p:sp>
        <p:nvSpPr>
          <p:cNvPr id="5" name="Rectángulo 4">
            <a:extLst>
              <a:ext uri="{FF2B5EF4-FFF2-40B4-BE49-F238E27FC236}">
                <a16:creationId xmlns:a16="http://schemas.microsoft.com/office/drawing/2014/main" id="{ACF8D332-80E1-44C2-933A-FD1EA687FA4F}"/>
              </a:ext>
            </a:extLst>
          </p:cNvPr>
          <p:cNvSpPr/>
          <p:nvPr/>
        </p:nvSpPr>
        <p:spPr>
          <a:xfrm>
            <a:off x="0" y="0"/>
            <a:ext cx="9144000" cy="1107996"/>
          </a:xfrm>
          <a:prstGeom prst="rect">
            <a:avLst/>
          </a:prstGeom>
          <a:solidFill>
            <a:srgbClr val="FF0000"/>
          </a:solidFill>
        </p:spPr>
        <p:txBody>
          <a:bodyPr wrap="square">
            <a:spAutoFit/>
          </a:bodyPr>
          <a:lstStyle/>
          <a:p>
            <a:pPr algn="ctr"/>
            <a:r>
              <a:rPr lang="es-AR" sz="2400" dirty="0">
                <a:solidFill>
                  <a:schemeClr val="bg1"/>
                </a:solidFill>
                <a:latin typeface="Arial" panose="020B0604020202020204" pitchFamily="34" charset="0"/>
                <a:cs typeface="Arial" panose="020B0604020202020204" pitchFamily="34" charset="0"/>
              </a:rPr>
              <a:t>Mecanismos basados en acción mediada por generación de calor desde un campo magnético alterno  (AMF): </a:t>
            </a:r>
            <a:r>
              <a:rPr lang="es-AR" i="1" dirty="0" err="1">
                <a:solidFill>
                  <a:schemeClr val="bg1"/>
                </a:solidFill>
                <a:latin typeface="Arial" panose="020B0604020202020204" pitchFamily="34" charset="0"/>
                <a:cs typeface="Arial" panose="020B0604020202020204" pitchFamily="34" charset="0"/>
              </a:rPr>
              <a:t>drug-release</a:t>
            </a:r>
            <a:r>
              <a:rPr lang="es-AR" dirty="0">
                <a:solidFill>
                  <a:schemeClr val="bg1"/>
                </a:solidFill>
                <a:latin typeface="Arial" panose="020B0604020202020204" pitchFamily="34" charset="0"/>
                <a:cs typeface="Arial" panose="020B0604020202020204" pitchFamily="34" charset="0"/>
              </a:rPr>
              <a:t> pulsátil “</a:t>
            </a:r>
            <a:r>
              <a:rPr lang="es-AR" i="1" dirty="0" err="1">
                <a:solidFill>
                  <a:schemeClr val="bg1"/>
                </a:solidFill>
                <a:latin typeface="Arial" panose="020B0604020202020204" pitchFamily="34" charset="0"/>
                <a:cs typeface="Arial" panose="020B0604020202020204" pitchFamily="34" charset="0"/>
              </a:rPr>
              <a:t>on-demand</a:t>
            </a:r>
            <a:r>
              <a:rPr lang="es-AR" dirty="0">
                <a:solidFill>
                  <a:schemeClr val="bg1"/>
                </a:solidFill>
                <a:latin typeface="Arial" panose="020B0604020202020204" pitchFamily="34" charset="0"/>
                <a:cs typeface="Arial" panose="020B0604020202020204" pitchFamily="34" charset="0"/>
              </a:rPr>
              <a:t>” empleando nanopartículas </a:t>
            </a:r>
            <a:r>
              <a:rPr lang="es-AR" dirty="0" err="1">
                <a:solidFill>
                  <a:schemeClr val="bg1"/>
                </a:solidFill>
                <a:latin typeface="Arial" panose="020B0604020202020204" pitchFamily="34" charset="0"/>
                <a:cs typeface="Arial" panose="020B0604020202020204" pitchFamily="34" charset="0"/>
              </a:rPr>
              <a:t>mesoporosas</a:t>
            </a:r>
            <a:r>
              <a:rPr lang="es-AR" dirty="0">
                <a:solidFill>
                  <a:schemeClr val="bg1"/>
                </a:solidFill>
                <a:latin typeface="Arial" panose="020B0604020202020204" pitchFamily="34" charset="0"/>
                <a:cs typeface="Arial" panose="020B0604020202020204" pitchFamily="34" charset="0"/>
              </a:rPr>
              <a:t> de </a:t>
            </a:r>
            <a:r>
              <a:rPr lang="es-AR" dirty="0" err="1">
                <a:solidFill>
                  <a:schemeClr val="bg1"/>
                </a:solidFill>
                <a:latin typeface="Arial" panose="020B0604020202020204" pitchFamily="34" charset="0"/>
                <a:cs typeface="Arial" panose="020B0604020202020204" pitchFamily="34" charset="0"/>
              </a:rPr>
              <a:t>silica</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MSNPs</a:t>
            </a:r>
            <a:r>
              <a:rPr lang="es-AR" dirty="0">
                <a:solidFill>
                  <a:schemeClr val="bg1"/>
                </a:solidFill>
                <a:latin typeface="Arial" panose="020B0604020202020204" pitchFamily="34" charset="0"/>
                <a:cs typeface="Arial" panose="020B0604020202020204" pitchFamily="34" charset="0"/>
              </a:rPr>
              <a:t>). </a:t>
            </a:r>
          </a:p>
        </p:txBody>
      </p:sp>
      <p:sp>
        <p:nvSpPr>
          <p:cNvPr id="2" name="Rectángulo 1">
            <a:extLst>
              <a:ext uri="{FF2B5EF4-FFF2-40B4-BE49-F238E27FC236}">
                <a16:creationId xmlns:a16="http://schemas.microsoft.com/office/drawing/2014/main" id="{DC0A5043-0F95-4518-ADD4-E35BE05FC39E}"/>
              </a:ext>
            </a:extLst>
          </p:cNvPr>
          <p:cNvSpPr/>
          <p:nvPr/>
        </p:nvSpPr>
        <p:spPr>
          <a:xfrm>
            <a:off x="0" y="5036173"/>
            <a:ext cx="2845537" cy="1200329"/>
          </a:xfrm>
          <a:prstGeom prst="rect">
            <a:avLst/>
          </a:prstGeom>
        </p:spPr>
        <p:txBody>
          <a:bodyPr wrap="square">
            <a:spAutoFit/>
          </a:bodyPr>
          <a:lstStyle/>
          <a:p>
            <a:pPr algn="r"/>
            <a:r>
              <a:rPr lang="es-AR" dirty="0" err="1">
                <a:solidFill>
                  <a:srgbClr val="0000FF"/>
                </a:solidFill>
                <a:latin typeface="Arial" panose="020B0604020202020204" pitchFamily="34" charset="0"/>
                <a:cs typeface="Arial" panose="020B0604020202020204" pitchFamily="34" charset="0"/>
              </a:rPr>
              <a:t>Nanovalvulas</a:t>
            </a:r>
            <a:r>
              <a:rPr lang="es-AR" dirty="0">
                <a:solidFill>
                  <a:srgbClr val="0000FF"/>
                </a:solidFill>
                <a:latin typeface="Arial" panose="020B0604020202020204" pitchFamily="34" charset="0"/>
                <a:cs typeface="Arial" panose="020B0604020202020204" pitchFamily="34" charset="0"/>
              </a:rPr>
              <a:t> basadas en </a:t>
            </a:r>
            <a:r>
              <a:rPr lang="es-AR" dirty="0" err="1">
                <a:solidFill>
                  <a:srgbClr val="0000FF"/>
                </a:solidFill>
                <a:latin typeface="Arial" panose="020B0604020202020204" pitchFamily="34" charset="0"/>
                <a:cs typeface="Arial" panose="020B0604020202020204" pitchFamily="34" charset="0"/>
              </a:rPr>
              <a:t>pseudorotaxano</a:t>
            </a:r>
            <a:r>
              <a:rPr lang="es-AR" dirty="0">
                <a:solidFill>
                  <a:srgbClr val="0000FF"/>
                </a:solidFill>
                <a:latin typeface="Arial" panose="020B0604020202020204" pitchFamily="34" charset="0"/>
                <a:cs typeface="Arial" panose="020B0604020202020204" pitchFamily="34" charset="0"/>
              </a:rPr>
              <a:t>-preparadas con  </a:t>
            </a:r>
            <a:r>
              <a:rPr lang="es-AR" dirty="0" err="1">
                <a:solidFill>
                  <a:srgbClr val="0000FF"/>
                </a:solidFill>
                <a:latin typeface="Arial" panose="020B0604020202020204" pitchFamily="34" charset="0"/>
                <a:cs typeface="Arial" panose="020B0604020202020204" pitchFamily="34" charset="0"/>
              </a:rPr>
              <a:t>cucurbit</a:t>
            </a:r>
            <a:r>
              <a:rPr lang="es-AR" dirty="0">
                <a:solidFill>
                  <a:srgbClr val="0000FF"/>
                </a:solidFill>
                <a:latin typeface="Arial" panose="020B0604020202020204" pitchFamily="34" charset="0"/>
                <a:cs typeface="Arial" panose="020B0604020202020204" pitchFamily="34" charset="0"/>
              </a:rPr>
              <a:t>[6]</a:t>
            </a:r>
            <a:r>
              <a:rPr lang="es-AR" dirty="0" err="1">
                <a:solidFill>
                  <a:srgbClr val="0000FF"/>
                </a:solidFill>
                <a:latin typeface="Arial" panose="020B0604020202020204" pitchFamily="34" charset="0"/>
                <a:cs typeface="Arial" panose="020B0604020202020204" pitchFamily="34" charset="0"/>
              </a:rPr>
              <a:t>uril</a:t>
            </a:r>
            <a:r>
              <a:rPr lang="es-AR" dirty="0">
                <a:solidFill>
                  <a:srgbClr val="0000FF"/>
                </a:solidFill>
                <a:latin typeface="Arial" panose="020B0604020202020204" pitchFamily="34" charset="0"/>
                <a:cs typeface="Arial" panose="020B0604020202020204" pitchFamily="34" charset="0"/>
              </a:rPr>
              <a:t>. </a:t>
            </a:r>
            <a:endParaRPr lang="es-AR" dirty="0">
              <a:solidFill>
                <a:srgbClr val="0000FF"/>
              </a:solidFill>
            </a:endParaRPr>
          </a:p>
        </p:txBody>
      </p:sp>
      <p:sp>
        <p:nvSpPr>
          <p:cNvPr id="6" name="Abrir llave 5">
            <a:extLst>
              <a:ext uri="{FF2B5EF4-FFF2-40B4-BE49-F238E27FC236}">
                <a16:creationId xmlns:a16="http://schemas.microsoft.com/office/drawing/2014/main" id="{617AA621-CE1C-475F-80DA-FC1FA762C6E5}"/>
              </a:ext>
            </a:extLst>
          </p:cNvPr>
          <p:cNvSpPr/>
          <p:nvPr/>
        </p:nvSpPr>
        <p:spPr>
          <a:xfrm>
            <a:off x="2777887" y="4622992"/>
            <a:ext cx="272955" cy="2026693"/>
          </a:xfrm>
          <a:prstGeom prst="leftBrace">
            <a:avLst>
              <a:gd name="adj1" fmla="val 83923"/>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23100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D7D89C-27F8-47AA-A428-0336CA21BD92}"/>
              </a:ext>
            </a:extLst>
          </p:cNvPr>
          <p:cNvPicPr>
            <a:picLocks noChangeAspect="1"/>
          </p:cNvPicPr>
          <p:nvPr/>
        </p:nvPicPr>
        <p:blipFill>
          <a:blip r:embed="rId2"/>
          <a:stretch>
            <a:fillRect/>
          </a:stretch>
        </p:blipFill>
        <p:spPr>
          <a:xfrm>
            <a:off x="3050842" y="553998"/>
            <a:ext cx="5847498" cy="6457208"/>
          </a:xfrm>
          <a:prstGeom prst="rect">
            <a:avLst/>
          </a:prstGeom>
        </p:spPr>
      </p:pic>
      <p:sp>
        <p:nvSpPr>
          <p:cNvPr id="6" name="Rectángulo 5">
            <a:extLst>
              <a:ext uri="{FF2B5EF4-FFF2-40B4-BE49-F238E27FC236}">
                <a16:creationId xmlns:a16="http://schemas.microsoft.com/office/drawing/2014/main" id="{FE13F8C8-C142-4DD8-8C97-72045CC06D9B}"/>
              </a:ext>
            </a:extLst>
          </p:cNvPr>
          <p:cNvSpPr/>
          <p:nvPr/>
        </p:nvSpPr>
        <p:spPr>
          <a:xfrm>
            <a:off x="27295" y="5038196"/>
            <a:ext cx="2777887" cy="923330"/>
          </a:xfrm>
          <a:prstGeom prst="rect">
            <a:avLst/>
          </a:prstGeom>
        </p:spPr>
        <p:txBody>
          <a:bodyPr wrap="square">
            <a:spAutoFit/>
          </a:bodyPr>
          <a:lstStyle/>
          <a:p>
            <a:pPr algn="r"/>
            <a:r>
              <a:rPr lang="es-AR" dirty="0">
                <a:solidFill>
                  <a:srgbClr val="0000FF"/>
                </a:solidFill>
                <a:latin typeface="Arial" panose="020B0604020202020204" pitchFamily="34" charset="0"/>
                <a:cs typeface="Arial" panose="020B0604020202020204" pitchFamily="34" charset="0"/>
              </a:rPr>
              <a:t>Sistema de </a:t>
            </a:r>
            <a:r>
              <a:rPr lang="es-AR" i="1" dirty="0" err="1">
                <a:solidFill>
                  <a:srgbClr val="0000FF"/>
                </a:solidFill>
                <a:latin typeface="Arial" panose="020B0604020202020204" pitchFamily="34" charset="0"/>
                <a:cs typeface="Arial" panose="020B0604020202020204" pitchFamily="34" charset="0"/>
              </a:rPr>
              <a:t>capping</a:t>
            </a:r>
            <a:r>
              <a:rPr lang="es-AR" dirty="0">
                <a:solidFill>
                  <a:srgbClr val="0000FF"/>
                </a:solidFill>
                <a:latin typeface="Arial" panose="020B0604020202020204" pitchFamily="34" charset="0"/>
                <a:cs typeface="Arial" panose="020B0604020202020204" pitchFamily="34" charset="0"/>
              </a:rPr>
              <a:t> basado en secuencias complementarias de DNA</a:t>
            </a:r>
            <a:r>
              <a:rPr lang="es-AR" dirty="0">
                <a:latin typeface="Arial" panose="020B0604020202020204" pitchFamily="34" charset="0"/>
                <a:cs typeface="Arial" panose="020B0604020202020204" pitchFamily="34" charset="0"/>
              </a:rPr>
              <a:t> </a:t>
            </a:r>
          </a:p>
        </p:txBody>
      </p:sp>
      <p:sp>
        <p:nvSpPr>
          <p:cNvPr id="5" name="Rectángulo 4">
            <a:extLst>
              <a:ext uri="{FF2B5EF4-FFF2-40B4-BE49-F238E27FC236}">
                <a16:creationId xmlns:a16="http://schemas.microsoft.com/office/drawing/2014/main" id="{08F1BB39-7DB3-4A51-A924-21528091440D}"/>
              </a:ext>
            </a:extLst>
          </p:cNvPr>
          <p:cNvSpPr/>
          <p:nvPr/>
        </p:nvSpPr>
        <p:spPr>
          <a:xfrm>
            <a:off x="0" y="0"/>
            <a:ext cx="9144000" cy="1107996"/>
          </a:xfrm>
          <a:prstGeom prst="rect">
            <a:avLst/>
          </a:prstGeom>
          <a:solidFill>
            <a:srgbClr val="FF0000"/>
          </a:solidFill>
        </p:spPr>
        <p:txBody>
          <a:bodyPr wrap="square">
            <a:spAutoFit/>
          </a:bodyPr>
          <a:lstStyle/>
          <a:p>
            <a:pPr algn="ctr"/>
            <a:r>
              <a:rPr lang="es-AR" sz="2400" dirty="0">
                <a:solidFill>
                  <a:schemeClr val="bg1"/>
                </a:solidFill>
                <a:latin typeface="Arial" panose="020B0604020202020204" pitchFamily="34" charset="0"/>
                <a:cs typeface="Arial" panose="020B0604020202020204" pitchFamily="34" charset="0"/>
              </a:rPr>
              <a:t>Mecanismos basados en acción mediada por generación de calor desde un campo magnético alterno  (AMF): </a:t>
            </a:r>
            <a:r>
              <a:rPr lang="es-AR" i="1" dirty="0" err="1">
                <a:solidFill>
                  <a:schemeClr val="bg1"/>
                </a:solidFill>
                <a:latin typeface="Arial" panose="020B0604020202020204" pitchFamily="34" charset="0"/>
                <a:cs typeface="Arial" panose="020B0604020202020204" pitchFamily="34" charset="0"/>
              </a:rPr>
              <a:t>drug-release</a:t>
            </a:r>
            <a:r>
              <a:rPr lang="es-AR" dirty="0">
                <a:solidFill>
                  <a:schemeClr val="bg1"/>
                </a:solidFill>
                <a:latin typeface="Arial" panose="020B0604020202020204" pitchFamily="34" charset="0"/>
                <a:cs typeface="Arial" panose="020B0604020202020204" pitchFamily="34" charset="0"/>
              </a:rPr>
              <a:t> pulsátil “</a:t>
            </a:r>
            <a:r>
              <a:rPr lang="es-AR" i="1" dirty="0" err="1">
                <a:solidFill>
                  <a:schemeClr val="bg1"/>
                </a:solidFill>
                <a:latin typeface="Arial" panose="020B0604020202020204" pitchFamily="34" charset="0"/>
                <a:cs typeface="Arial" panose="020B0604020202020204" pitchFamily="34" charset="0"/>
              </a:rPr>
              <a:t>on-demand</a:t>
            </a:r>
            <a:r>
              <a:rPr lang="es-AR" dirty="0">
                <a:solidFill>
                  <a:schemeClr val="bg1"/>
                </a:solidFill>
                <a:latin typeface="Arial" panose="020B0604020202020204" pitchFamily="34" charset="0"/>
                <a:cs typeface="Arial" panose="020B0604020202020204" pitchFamily="34" charset="0"/>
              </a:rPr>
              <a:t>” empleando nanopartículas </a:t>
            </a:r>
            <a:r>
              <a:rPr lang="es-AR" dirty="0" err="1">
                <a:solidFill>
                  <a:schemeClr val="bg1"/>
                </a:solidFill>
                <a:latin typeface="Arial" panose="020B0604020202020204" pitchFamily="34" charset="0"/>
                <a:cs typeface="Arial" panose="020B0604020202020204" pitchFamily="34" charset="0"/>
              </a:rPr>
              <a:t>mesoporosas</a:t>
            </a:r>
            <a:r>
              <a:rPr lang="es-AR" dirty="0">
                <a:solidFill>
                  <a:schemeClr val="bg1"/>
                </a:solidFill>
                <a:latin typeface="Arial" panose="020B0604020202020204" pitchFamily="34" charset="0"/>
                <a:cs typeface="Arial" panose="020B0604020202020204" pitchFamily="34" charset="0"/>
              </a:rPr>
              <a:t> de </a:t>
            </a:r>
            <a:r>
              <a:rPr lang="es-AR" dirty="0" err="1">
                <a:solidFill>
                  <a:schemeClr val="bg1"/>
                </a:solidFill>
                <a:latin typeface="Arial" panose="020B0604020202020204" pitchFamily="34" charset="0"/>
                <a:cs typeface="Arial" panose="020B0604020202020204" pitchFamily="34" charset="0"/>
              </a:rPr>
              <a:t>silica</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MSNPs</a:t>
            </a:r>
            <a:r>
              <a:rPr lang="es-AR" dirty="0">
                <a:solidFill>
                  <a:schemeClr val="bg1"/>
                </a:solidFill>
                <a:latin typeface="Arial" panose="020B0604020202020204" pitchFamily="34" charset="0"/>
                <a:cs typeface="Arial" panose="020B0604020202020204" pitchFamily="34" charset="0"/>
              </a:rPr>
              <a:t>). </a:t>
            </a:r>
          </a:p>
        </p:txBody>
      </p:sp>
      <p:sp>
        <p:nvSpPr>
          <p:cNvPr id="2" name="Abrir llave 1">
            <a:extLst>
              <a:ext uri="{FF2B5EF4-FFF2-40B4-BE49-F238E27FC236}">
                <a16:creationId xmlns:a16="http://schemas.microsoft.com/office/drawing/2014/main" id="{BB5AEABB-0F72-4C19-8668-BD477D12C7D4}"/>
              </a:ext>
            </a:extLst>
          </p:cNvPr>
          <p:cNvSpPr/>
          <p:nvPr/>
        </p:nvSpPr>
        <p:spPr>
          <a:xfrm>
            <a:off x="2777887" y="4622992"/>
            <a:ext cx="272955" cy="2026693"/>
          </a:xfrm>
          <a:prstGeom prst="leftBrace">
            <a:avLst>
              <a:gd name="adj1" fmla="val 83923"/>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46594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189CC89-987A-4182-BC25-E0AA7D30CA72}"/>
              </a:ext>
            </a:extLst>
          </p:cNvPr>
          <p:cNvPicPr>
            <a:picLocks noChangeAspect="1"/>
          </p:cNvPicPr>
          <p:nvPr/>
        </p:nvPicPr>
        <p:blipFill rotWithShape="1">
          <a:blip r:embed="rId2"/>
          <a:srcRect r="67175"/>
          <a:stretch/>
        </p:blipFill>
        <p:spPr>
          <a:xfrm>
            <a:off x="5281090" y="752330"/>
            <a:ext cx="3001518" cy="3373273"/>
          </a:xfrm>
          <a:prstGeom prst="rect">
            <a:avLst/>
          </a:prstGeom>
        </p:spPr>
      </p:pic>
      <p:sp>
        <p:nvSpPr>
          <p:cNvPr id="5" name="Rectángulo 4">
            <a:extLst>
              <a:ext uri="{FF2B5EF4-FFF2-40B4-BE49-F238E27FC236}">
                <a16:creationId xmlns:a16="http://schemas.microsoft.com/office/drawing/2014/main" id="{B7B19800-2D06-47A5-895F-54C200A58653}"/>
              </a:ext>
            </a:extLst>
          </p:cNvPr>
          <p:cNvSpPr/>
          <p:nvPr/>
        </p:nvSpPr>
        <p:spPr>
          <a:xfrm>
            <a:off x="0" y="188414"/>
            <a:ext cx="9144000" cy="461665"/>
          </a:xfrm>
          <a:prstGeom prst="rect">
            <a:avLst/>
          </a:prstGeom>
          <a:solidFill>
            <a:srgbClr val="FF0000"/>
          </a:solidFill>
        </p:spPr>
        <p:txBody>
          <a:bodyPr wrap="square">
            <a:spAutoFit/>
          </a:bodyPr>
          <a:lstStyle/>
          <a:p>
            <a:pPr algn="ctr"/>
            <a:r>
              <a:rPr lang="en-US" sz="2400" dirty="0" err="1">
                <a:solidFill>
                  <a:schemeClr val="bg1"/>
                </a:solidFill>
                <a:latin typeface="Arial" panose="020B0604020202020204" pitchFamily="34" charset="0"/>
                <a:cs typeface="Arial" panose="020B0604020202020204" pitchFamily="34" charset="0"/>
              </a:rPr>
              <a:t>Mecanismos</a:t>
            </a:r>
            <a:r>
              <a:rPr lang="en-US" sz="2400" dirty="0">
                <a:solidFill>
                  <a:schemeClr val="bg1"/>
                </a:solidFill>
                <a:latin typeface="Arial" panose="020B0604020202020204" pitchFamily="34" charset="0"/>
                <a:cs typeface="Arial" panose="020B0604020202020204" pitchFamily="34" charset="0"/>
              </a:rPr>
              <a:t> de </a:t>
            </a:r>
            <a:r>
              <a:rPr lang="en-US" sz="2400" i="1" dirty="0">
                <a:solidFill>
                  <a:schemeClr val="bg1"/>
                </a:solidFill>
                <a:latin typeface="Arial" panose="020B0604020202020204" pitchFamily="34" charset="0"/>
                <a:cs typeface="Arial" panose="020B0604020202020204" pitchFamily="34" charset="0"/>
              </a:rPr>
              <a:t>drug-delivery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gatillados</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por</a:t>
            </a:r>
            <a:r>
              <a:rPr lang="en-US" sz="2400" dirty="0">
                <a:solidFill>
                  <a:schemeClr val="bg1"/>
                </a:solidFill>
                <a:latin typeface="Arial" panose="020B0604020202020204" pitchFamily="34" charset="0"/>
                <a:cs typeface="Arial" panose="020B0604020202020204" pitchFamily="34" charset="0"/>
              </a:rPr>
              <a:t> luz </a:t>
            </a:r>
            <a:endParaRPr lang="es-AR" sz="2400" dirty="0">
              <a:solidFill>
                <a:schemeClr val="bg1"/>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5A3B6908-C818-4A0D-9A0A-3375F5E52430}"/>
              </a:ext>
            </a:extLst>
          </p:cNvPr>
          <p:cNvSpPr/>
          <p:nvPr/>
        </p:nvSpPr>
        <p:spPr>
          <a:xfrm>
            <a:off x="66261" y="4488222"/>
            <a:ext cx="3405808" cy="1754326"/>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 Delivery of doxorubicin through the near-infrared-triggered induction of </a:t>
            </a:r>
            <a:r>
              <a:rPr lang="en-US" dirty="0" err="1">
                <a:latin typeface="Arial" panose="020B0604020202020204" pitchFamily="34" charset="0"/>
                <a:cs typeface="Arial" panose="020B0604020202020204" pitchFamily="34" charset="0"/>
              </a:rPr>
              <a:t>dehybridization</a:t>
            </a:r>
            <a:r>
              <a:rPr lang="en-US" dirty="0">
                <a:latin typeface="Arial" panose="020B0604020202020204" pitchFamily="34" charset="0"/>
                <a:cs typeface="Arial" panose="020B0604020202020204" pitchFamily="34" charset="0"/>
              </a:rPr>
              <a:t> of the DNA</a:t>
            </a:r>
          </a:p>
          <a:p>
            <a:pPr algn="r"/>
            <a:r>
              <a:rPr lang="en-US" dirty="0">
                <a:latin typeface="Arial" panose="020B0604020202020204" pitchFamily="34" charset="0"/>
                <a:cs typeface="Arial" panose="020B0604020202020204" pitchFamily="34" charset="0"/>
              </a:rPr>
              <a:t>conjugated at the surface of gold nanorods</a:t>
            </a:r>
            <a:endParaRPr lang="es-AR" dirty="0"/>
          </a:p>
        </p:txBody>
      </p:sp>
      <p:sp>
        <p:nvSpPr>
          <p:cNvPr id="3" name="Rectángulo 2">
            <a:extLst>
              <a:ext uri="{FF2B5EF4-FFF2-40B4-BE49-F238E27FC236}">
                <a16:creationId xmlns:a16="http://schemas.microsoft.com/office/drawing/2014/main" id="{20629DA2-8037-4A98-A680-EA162DB0D70C}"/>
              </a:ext>
            </a:extLst>
          </p:cNvPr>
          <p:cNvSpPr/>
          <p:nvPr/>
        </p:nvSpPr>
        <p:spPr>
          <a:xfrm>
            <a:off x="26504" y="1977302"/>
            <a:ext cx="5063319"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Schematic representation of an encapsulated </a:t>
            </a:r>
            <a:r>
              <a:rPr lang="en-US" i="1" dirty="0">
                <a:latin typeface="Arial" panose="020B0604020202020204" pitchFamily="34" charset="0"/>
                <a:cs typeface="Arial" panose="020B0604020202020204" pitchFamily="34" charset="0"/>
              </a:rPr>
              <a:t>in vitro </a:t>
            </a:r>
            <a:r>
              <a:rPr lang="en-US" dirty="0">
                <a:latin typeface="Arial" panose="020B0604020202020204" pitchFamily="34" charset="0"/>
                <a:cs typeface="Arial" panose="020B0604020202020204" pitchFamily="34" charset="0"/>
              </a:rPr>
              <a:t>transcription–translation liposomal system</a:t>
            </a:r>
          </a:p>
          <a:p>
            <a:pPr algn="ctr"/>
            <a:r>
              <a:rPr lang="en-US" dirty="0">
                <a:latin typeface="Arial" panose="020B0604020202020204" pitchFamily="34" charset="0"/>
                <a:cs typeface="Arial" panose="020B0604020202020204" pitchFamily="34" charset="0"/>
              </a:rPr>
              <a:t>triggered by irradiating caged DNA with light</a:t>
            </a:r>
            <a:endParaRPr lang="es-AR" dirty="0"/>
          </a:p>
        </p:txBody>
      </p:sp>
      <p:pic>
        <p:nvPicPr>
          <p:cNvPr id="6" name="Imagen 5">
            <a:extLst>
              <a:ext uri="{FF2B5EF4-FFF2-40B4-BE49-F238E27FC236}">
                <a16:creationId xmlns:a16="http://schemas.microsoft.com/office/drawing/2014/main" id="{D45C7153-E3F6-454E-8511-ADF567065E18}"/>
              </a:ext>
            </a:extLst>
          </p:cNvPr>
          <p:cNvPicPr>
            <a:picLocks noChangeAspect="1"/>
          </p:cNvPicPr>
          <p:nvPr/>
        </p:nvPicPr>
        <p:blipFill rotWithShape="1">
          <a:blip r:embed="rId2"/>
          <a:srcRect l="35362" t="7150" r="2608" b="9065"/>
          <a:stretch/>
        </p:blipFill>
        <p:spPr>
          <a:xfrm>
            <a:off x="3472069" y="4031697"/>
            <a:ext cx="5671931" cy="2826303"/>
          </a:xfrm>
          <a:prstGeom prst="rect">
            <a:avLst/>
          </a:prstGeom>
        </p:spPr>
      </p:pic>
    </p:spTree>
    <p:extLst>
      <p:ext uri="{BB962C8B-B14F-4D97-AF65-F5344CB8AC3E}">
        <p14:creationId xmlns:p14="http://schemas.microsoft.com/office/powerpoint/2010/main" val="1649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4108B4-7944-42B6-B4E2-4357CCC2124B}"/>
              </a:ext>
            </a:extLst>
          </p:cNvPr>
          <p:cNvPicPr>
            <a:picLocks noChangeAspect="1"/>
          </p:cNvPicPr>
          <p:nvPr/>
        </p:nvPicPr>
        <p:blipFill>
          <a:blip r:embed="rId2"/>
          <a:stretch>
            <a:fillRect/>
          </a:stretch>
        </p:blipFill>
        <p:spPr>
          <a:xfrm>
            <a:off x="0" y="573024"/>
            <a:ext cx="9144000" cy="5711952"/>
          </a:xfrm>
          <a:prstGeom prst="rect">
            <a:avLst/>
          </a:prstGeom>
        </p:spPr>
      </p:pic>
    </p:spTree>
    <p:extLst>
      <p:ext uri="{BB962C8B-B14F-4D97-AF65-F5344CB8AC3E}">
        <p14:creationId xmlns:p14="http://schemas.microsoft.com/office/powerpoint/2010/main" val="424425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fusfoundation.org/newsletter/images/Thermodox.jpg">
            <a:extLst>
              <a:ext uri="{FF2B5EF4-FFF2-40B4-BE49-F238E27FC236}">
                <a16:creationId xmlns:a16="http://schemas.microsoft.com/office/drawing/2014/main" id="{78809231-8889-436E-90C0-2545AABB7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07563"/>
            <a:ext cx="8915400" cy="2657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C6336A8-3D33-43E9-8294-C3AB038F194F}"/>
              </a:ext>
            </a:extLst>
          </p:cNvPr>
          <p:cNvSpPr/>
          <p:nvPr/>
        </p:nvSpPr>
        <p:spPr>
          <a:xfrm>
            <a:off x="114300" y="3195706"/>
            <a:ext cx="9144000" cy="369332"/>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https://www.fusfoundation.org/news/409-industry-profile-celsion</a:t>
            </a:r>
          </a:p>
        </p:txBody>
      </p:sp>
      <p:sp>
        <p:nvSpPr>
          <p:cNvPr id="5" name="CuadroTexto 4">
            <a:extLst>
              <a:ext uri="{FF2B5EF4-FFF2-40B4-BE49-F238E27FC236}">
                <a16:creationId xmlns:a16="http://schemas.microsoft.com/office/drawing/2014/main" id="{FCF21CBC-8346-4ED8-AC68-164C77BDB8ED}"/>
              </a:ext>
            </a:extLst>
          </p:cNvPr>
          <p:cNvSpPr txBox="1"/>
          <p:nvPr/>
        </p:nvSpPr>
        <p:spPr>
          <a:xfrm>
            <a:off x="0" y="318052"/>
            <a:ext cx="9144000" cy="461665"/>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Thermodox</a:t>
            </a:r>
            <a:r>
              <a:rPr lang="es-AR" sz="2400" dirty="0">
                <a:solidFill>
                  <a:schemeClr val="bg1"/>
                </a:solidFill>
                <a:latin typeface="Arial" panose="020B0604020202020204" pitchFamily="34" charset="0"/>
                <a:cs typeface="Arial" panose="020B0604020202020204" pitchFamily="34" charset="0"/>
              </a:rPr>
              <a:t>: la re </a:t>
            </a:r>
            <a:r>
              <a:rPr lang="es-AR" sz="2400" dirty="0" err="1">
                <a:solidFill>
                  <a:schemeClr val="bg1"/>
                </a:solidFill>
                <a:latin typeface="Arial" panose="020B0604020202020204" pitchFamily="34" charset="0"/>
                <a:cs typeface="Arial" panose="020B0604020202020204" pitchFamily="34" charset="0"/>
              </a:rPr>
              <a:t>ingenierizacion</a:t>
            </a:r>
            <a:r>
              <a:rPr lang="es-AR" sz="2400" dirty="0">
                <a:solidFill>
                  <a:schemeClr val="bg1"/>
                </a:solidFill>
                <a:latin typeface="Arial" panose="020B0604020202020204" pitchFamily="34" charset="0"/>
                <a:cs typeface="Arial" panose="020B0604020202020204" pitchFamily="34" charset="0"/>
              </a:rPr>
              <a:t> de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endParaRPr lang="es-AR" sz="2400" dirty="0">
              <a:solidFill>
                <a:schemeClr val="bg1"/>
              </a:solidFill>
              <a:latin typeface="Arial" panose="020B0604020202020204" pitchFamily="34" charset="0"/>
              <a:cs typeface="Arial" panose="020B0604020202020204" pitchFamily="34" charset="0"/>
            </a:endParaRPr>
          </a:p>
        </p:txBody>
      </p:sp>
      <p:pic>
        <p:nvPicPr>
          <p:cNvPr id="6" name="Picture 2" descr="https://static.seekingalpha.com/uploads/2012/7/13/1342291-13421791742336957-Jorge-Aura.jpg">
            <a:extLst>
              <a:ext uri="{FF2B5EF4-FFF2-40B4-BE49-F238E27FC236}">
                <a16:creationId xmlns:a16="http://schemas.microsoft.com/office/drawing/2014/main" id="{4B9ACC26-FA50-4F0C-814A-70950D0EB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72"/>
          <a:stretch/>
        </p:blipFill>
        <p:spPr bwMode="auto">
          <a:xfrm>
            <a:off x="1931987" y="3988790"/>
            <a:ext cx="5508625" cy="30172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FDD1940-D903-49F3-B78A-217D51F6EAD3}"/>
              </a:ext>
            </a:extLst>
          </p:cNvPr>
          <p:cNvSpPr txBox="1"/>
          <p:nvPr/>
        </p:nvSpPr>
        <p:spPr>
          <a:xfrm>
            <a:off x="0" y="3527125"/>
            <a:ext cx="9144000" cy="461665"/>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Thermodox</a:t>
            </a:r>
            <a:r>
              <a:rPr lang="es-AR" sz="2400" dirty="0">
                <a:solidFill>
                  <a:schemeClr val="bg1"/>
                </a:solidFill>
                <a:latin typeface="Arial" panose="020B0604020202020204" pitchFamily="34" charset="0"/>
                <a:cs typeface="Arial" panose="020B0604020202020204" pitchFamily="34" charset="0"/>
              </a:rPr>
              <a:t> [</a:t>
            </a:r>
            <a:r>
              <a:rPr lang="es-AR" sz="2400" i="1" dirty="0">
                <a:solidFill>
                  <a:schemeClr val="bg1"/>
                </a:solidFill>
                <a:latin typeface="Arial" panose="020B0604020202020204" pitchFamily="34" charset="0"/>
                <a:cs typeface="Arial" panose="020B0604020202020204" pitchFamily="34" charset="0"/>
              </a:rPr>
              <a:t>in vitro]: </a:t>
            </a:r>
            <a:r>
              <a:rPr lang="es-AR" sz="2400" dirty="0" err="1">
                <a:solidFill>
                  <a:schemeClr val="bg1"/>
                </a:solidFill>
                <a:latin typeface="Arial" panose="020B0604020202020204" pitchFamily="34" charset="0"/>
                <a:cs typeface="Arial" panose="020B0604020202020204" pitchFamily="34" charset="0"/>
              </a:rPr>
              <a:t>drug</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release</a:t>
            </a:r>
            <a:r>
              <a:rPr lang="es-AR" sz="2400" dirty="0">
                <a:solidFill>
                  <a:schemeClr val="bg1"/>
                </a:solidFill>
                <a:latin typeface="Arial" panose="020B0604020202020204" pitchFamily="34" charset="0"/>
                <a:cs typeface="Arial" panose="020B0604020202020204" pitchFamily="34" charset="0"/>
              </a:rPr>
              <a:t> a T clínicamente aceptables </a:t>
            </a:r>
          </a:p>
        </p:txBody>
      </p:sp>
    </p:spTree>
    <p:extLst>
      <p:ext uri="{BB962C8B-B14F-4D97-AF65-F5344CB8AC3E}">
        <p14:creationId xmlns:p14="http://schemas.microsoft.com/office/powerpoint/2010/main" val="240459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CD60031-185B-4F56-9840-45700B477A79}"/>
              </a:ext>
            </a:extLst>
          </p:cNvPr>
          <p:cNvSpPr txBox="1"/>
          <p:nvPr/>
        </p:nvSpPr>
        <p:spPr>
          <a:xfrm>
            <a:off x="0" y="318052"/>
            <a:ext cx="9144000" cy="461665"/>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Thermodox</a:t>
            </a:r>
            <a:r>
              <a:rPr lang="es-AR" sz="2400" dirty="0">
                <a:solidFill>
                  <a:schemeClr val="bg1"/>
                </a:solidFill>
                <a:latin typeface="Arial" panose="020B0604020202020204" pitchFamily="34" charset="0"/>
                <a:cs typeface="Arial" panose="020B0604020202020204" pitchFamily="34" charset="0"/>
              </a:rPr>
              <a:t>: la re </a:t>
            </a:r>
            <a:r>
              <a:rPr lang="es-AR" sz="2400" dirty="0" err="1">
                <a:solidFill>
                  <a:schemeClr val="bg1"/>
                </a:solidFill>
                <a:latin typeface="Arial" panose="020B0604020202020204" pitchFamily="34" charset="0"/>
                <a:cs typeface="Arial" panose="020B0604020202020204" pitchFamily="34" charset="0"/>
              </a:rPr>
              <a:t>ingenierizacion</a:t>
            </a:r>
            <a:r>
              <a:rPr lang="es-AR" sz="2400" dirty="0">
                <a:solidFill>
                  <a:schemeClr val="bg1"/>
                </a:solidFill>
                <a:latin typeface="Arial" panose="020B0604020202020204" pitchFamily="34" charset="0"/>
                <a:cs typeface="Arial" panose="020B0604020202020204" pitchFamily="34" charset="0"/>
              </a:rPr>
              <a:t> de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endParaRPr lang="es-AR" sz="2400" dirty="0">
              <a:solidFill>
                <a:schemeClr val="bg1"/>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61DFC2B9-3A11-4796-9908-AEAD1517019B}"/>
              </a:ext>
            </a:extLst>
          </p:cNvPr>
          <p:cNvPicPr>
            <a:picLocks noChangeAspect="1"/>
          </p:cNvPicPr>
          <p:nvPr/>
        </p:nvPicPr>
        <p:blipFill>
          <a:blip r:embed="rId2"/>
          <a:stretch>
            <a:fillRect/>
          </a:stretch>
        </p:blipFill>
        <p:spPr>
          <a:xfrm>
            <a:off x="1631212" y="938264"/>
            <a:ext cx="6491175" cy="4523438"/>
          </a:xfrm>
          <a:prstGeom prst="rect">
            <a:avLst/>
          </a:prstGeom>
        </p:spPr>
      </p:pic>
      <p:sp>
        <p:nvSpPr>
          <p:cNvPr id="6" name="Rectángulo 5">
            <a:extLst>
              <a:ext uri="{FF2B5EF4-FFF2-40B4-BE49-F238E27FC236}">
                <a16:creationId xmlns:a16="http://schemas.microsoft.com/office/drawing/2014/main" id="{28324CE3-43C0-4B23-AD4D-3DCDEC9C14F5}"/>
              </a:ext>
            </a:extLst>
          </p:cNvPr>
          <p:cNvSpPr/>
          <p:nvPr/>
        </p:nvSpPr>
        <p:spPr>
          <a:xfrm>
            <a:off x="112643" y="5461702"/>
            <a:ext cx="9031357" cy="830997"/>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Fig. 1. </a:t>
            </a:r>
            <a:r>
              <a:rPr lang="en-US" sz="1200" b="1" dirty="0" err="1">
                <a:latin typeface="Arial" panose="020B0604020202020204" pitchFamily="34" charset="0"/>
                <a:cs typeface="Arial" panose="020B0604020202020204" pitchFamily="34" charset="0"/>
              </a:rPr>
              <a:t>ThermoDox</a:t>
            </a:r>
            <a:r>
              <a:rPr lang="en-US" sz="1200" b="1" dirty="0">
                <a:latin typeface="Arial" panose="020B0604020202020204" pitchFamily="34" charset="0"/>
                <a:cs typeface="Arial" panose="020B0604020202020204" pitchFamily="34" charset="0"/>
              </a:rPr>
              <a:t>® formulation and intravascular release. </a:t>
            </a:r>
            <a:r>
              <a:rPr lang="en-US" sz="1200" dirty="0">
                <a:latin typeface="Arial" panose="020B0604020202020204" pitchFamily="34" charset="0"/>
                <a:cs typeface="Arial" panose="020B0604020202020204" pitchFamily="34" charset="0"/>
              </a:rPr>
              <a:t>A. Heating to the phase transition temperature of the lipid mixture that comprises the </a:t>
            </a:r>
            <a:r>
              <a:rPr lang="en-US" sz="1200" dirty="0" err="1">
                <a:latin typeface="Arial" panose="020B0604020202020204" pitchFamily="34" charset="0"/>
                <a:cs typeface="Arial" panose="020B0604020202020204" pitchFamily="34" charset="0"/>
              </a:rPr>
              <a:t>ThermoDox</a:t>
            </a:r>
            <a:r>
              <a:rPr lang="en-US" sz="1200" dirty="0">
                <a:latin typeface="Arial" panose="020B0604020202020204" pitchFamily="34" charset="0"/>
                <a:cs typeface="Arial" panose="020B0604020202020204" pitchFamily="34" charset="0"/>
              </a:rPr>
              <a:t>® formulation (</a:t>
            </a:r>
            <a:r>
              <a:rPr lang="en-US" sz="1200" i="1" dirty="0">
                <a:latin typeface="Arial" panose="020B0604020202020204" pitchFamily="34" charset="0"/>
                <a:cs typeface="Arial" panose="020B0604020202020204" pitchFamily="34" charset="0"/>
              </a:rPr>
              <a:t>i.e. </a:t>
            </a:r>
            <a:r>
              <a:rPr lang="en-US" sz="1200" dirty="0">
                <a:latin typeface="Arial" panose="020B0604020202020204" pitchFamily="34" charset="0"/>
                <a:cs typeface="Arial" panose="020B0604020202020204" pitchFamily="34" charset="0"/>
              </a:rPr>
              <a:t>approximately 42°C) is said to result in formation of </a:t>
            </a:r>
            <a:r>
              <a:rPr lang="en-US" sz="1200" dirty="0" err="1">
                <a:latin typeface="Arial" panose="020B0604020202020204" pitchFamily="34" charset="0"/>
                <a:cs typeface="Arial" panose="020B0604020202020204" pitchFamily="34" charset="0"/>
              </a:rPr>
              <a:t>nano</a:t>
            </a:r>
            <a:r>
              <a:rPr lang="en-US" sz="1200" dirty="0">
                <a:latin typeface="Arial" panose="020B0604020202020204" pitchFamily="34" charset="0"/>
                <a:cs typeface="Arial" panose="020B0604020202020204" pitchFamily="34" charset="0"/>
              </a:rPr>
              <a:t>-pores and an increase in lipid membrane permeability yielding burst release of the encapsulated agent. B. Intravascular release of doxorubicin from </a:t>
            </a:r>
            <a:r>
              <a:rPr lang="en-US" sz="1200" dirty="0" err="1">
                <a:latin typeface="Arial" panose="020B0604020202020204" pitchFamily="34" charset="0"/>
                <a:cs typeface="Arial" panose="020B0604020202020204" pitchFamily="34" charset="0"/>
              </a:rPr>
              <a:t>ThermoDox</a:t>
            </a:r>
            <a:r>
              <a:rPr lang="en-US" sz="1200" dirty="0">
                <a:latin typeface="Arial" panose="020B0604020202020204" pitchFamily="34" charset="0"/>
                <a:cs typeface="Arial" panose="020B0604020202020204" pitchFamily="34" charset="0"/>
              </a:rPr>
              <a:t>® is then followed by interstitial penetration of free drug.</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D369B034-F154-4479-B802-4FDFA875AD44}"/>
              </a:ext>
            </a:extLst>
          </p:cNvPr>
          <p:cNvSpPr/>
          <p:nvPr/>
        </p:nvSpPr>
        <p:spPr>
          <a:xfrm>
            <a:off x="0" y="6394967"/>
            <a:ext cx="9144000" cy="461665"/>
          </a:xfrm>
          <a:prstGeom prst="rect">
            <a:avLst/>
          </a:prstGeom>
        </p:spPr>
        <p:txBody>
          <a:bodyPr wrap="square">
            <a:spAutoFit/>
          </a:bodyPr>
          <a:lstStyle/>
          <a:p>
            <a:pPr algn="r"/>
            <a:r>
              <a:rPr lang="es-AR" sz="1200" dirty="0" err="1">
                <a:solidFill>
                  <a:srgbClr val="231F20"/>
                </a:solidFill>
                <a:latin typeface="Arial" panose="020B0604020202020204" pitchFamily="34" charset="0"/>
                <a:cs typeface="Arial" panose="020B0604020202020204" pitchFamily="34" charset="0"/>
              </a:rPr>
              <a:t>Yannan</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Dou</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Kullervo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Hynynen</a:t>
            </a:r>
            <a:r>
              <a:rPr lang="es-AR" sz="1200" dirty="0">
                <a:solidFill>
                  <a:srgbClr val="231F20"/>
                </a:solidFill>
                <a:latin typeface="Arial" panose="020B0604020202020204" pitchFamily="34" charset="0"/>
                <a:cs typeface="Arial" panose="020B0604020202020204" pitchFamily="34" charset="0"/>
              </a:rPr>
              <a:t>, Christine Allen, </a:t>
            </a:r>
            <a:r>
              <a:rPr lang="es-AR" sz="1200" dirty="0" err="1">
                <a:solidFill>
                  <a:srgbClr val="231F20"/>
                </a:solidFill>
                <a:latin typeface="Arial" panose="020B0604020202020204" pitchFamily="34" charset="0"/>
                <a:cs typeface="Arial" panose="020B0604020202020204" pitchFamily="34" charset="0"/>
              </a:rPr>
              <a:t>To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Heat</a:t>
            </a:r>
            <a:r>
              <a:rPr lang="es-AR" sz="120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Or Not To Heat: Challenges with Clinical Translation of Thermosensitive Liposomes, </a:t>
            </a:r>
            <a:r>
              <a:rPr lang="en-US" sz="1200" i="1" dirty="0">
                <a:solidFill>
                  <a:srgbClr val="231F20"/>
                </a:solidFill>
                <a:latin typeface="Arial" panose="020B0604020202020204" pitchFamily="34" charset="0"/>
                <a:cs typeface="Arial" panose="020B0604020202020204" pitchFamily="34" charset="0"/>
              </a:rPr>
              <a:t>Journal of Controlled Release </a:t>
            </a:r>
            <a:r>
              <a:rPr lang="en-US" sz="1200" dirty="0">
                <a:solidFill>
                  <a:srgbClr val="231F20"/>
                </a:solidFill>
                <a:latin typeface="Arial" panose="020B0604020202020204" pitchFamily="34" charset="0"/>
                <a:cs typeface="Arial" panose="020B0604020202020204" pitchFamily="34" charset="0"/>
              </a:rPr>
              <a:t>(2017), doi:</a:t>
            </a:r>
            <a:r>
              <a:rPr lang="en-US" sz="1200" dirty="0">
                <a:solidFill>
                  <a:srgbClr val="0000FF"/>
                </a:solidFill>
                <a:latin typeface="Arial" panose="020B0604020202020204" pitchFamily="34" charset="0"/>
                <a:cs typeface="Arial" panose="020B0604020202020204" pitchFamily="34" charset="0"/>
              </a:rPr>
              <a:t>10.1016/j.jconrel.2017.01.025</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9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357DD0-FAAA-4EEE-BDC4-06889C97D05F}"/>
              </a:ext>
            </a:extLst>
          </p:cNvPr>
          <p:cNvSpPr txBox="1"/>
          <p:nvPr/>
        </p:nvSpPr>
        <p:spPr>
          <a:xfrm>
            <a:off x="0" y="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Expansión de zona de tratamiento con RFA mediante </a:t>
            </a:r>
            <a:r>
              <a:rPr lang="es-AR" sz="2400" b="1" dirty="0" err="1">
                <a:solidFill>
                  <a:schemeClr val="bg1"/>
                </a:solidFill>
                <a:latin typeface="Arial" panose="020B0604020202020204" pitchFamily="34" charset="0"/>
                <a:cs typeface="Arial" panose="020B0604020202020204" pitchFamily="34" charset="0"/>
              </a:rPr>
              <a:t>Thermodox</a:t>
            </a:r>
            <a:endParaRPr lang="es-AR" sz="2400" b="1" dirty="0">
              <a:solidFill>
                <a:schemeClr val="bg1"/>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EE49315E-5859-43A4-8974-7BBECE9C6006}"/>
              </a:ext>
            </a:extLst>
          </p:cNvPr>
          <p:cNvPicPr>
            <a:picLocks noChangeAspect="1"/>
          </p:cNvPicPr>
          <p:nvPr/>
        </p:nvPicPr>
        <p:blipFill>
          <a:blip r:embed="rId2"/>
          <a:stretch>
            <a:fillRect/>
          </a:stretch>
        </p:blipFill>
        <p:spPr>
          <a:xfrm>
            <a:off x="141501" y="996947"/>
            <a:ext cx="8860998" cy="4115876"/>
          </a:xfrm>
          <a:prstGeom prst="rect">
            <a:avLst/>
          </a:prstGeom>
        </p:spPr>
      </p:pic>
      <p:sp>
        <p:nvSpPr>
          <p:cNvPr id="5" name="Rectángulo 4">
            <a:extLst>
              <a:ext uri="{FF2B5EF4-FFF2-40B4-BE49-F238E27FC236}">
                <a16:creationId xmlns:a16="http://schemas.microsoft.com/office/drawing/2014/main" id="{F35CD28E-4359-4A99-B7FC-CA75F5D42C23}"/>
              </a:ext>
            </a:extLst>
          </p:cNvPr>
          <p:cNvSpPr/>
          <p:nvPr/>
        </p:nvSpPr>
        <p:spPr>
          <a:xfrm>
            <a:off x="0" y="5194638"/>
            <a:ext cx="9144000" cy="1200329"/>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Fig. 2. </a:t>
            </a:r>
            <a:r>
              <a:rPr lang="en-US" sz="1200" b="1" dirty="0">
                <a:latin typeface="Arial" panose="020B0604020202020204" pitchFamily="34" charset="0"/>
                <a:cs typeface="Arial" panose="020B0604020202020204" pitchFamily="34" charset="0"/>
              </a:rPr>
              <a:t>Rationale for using </a:t>
            </a:r>
            <a:r>
              <a:rPr lang="en-US" sz="1200" b="1" dirty="0" err="1">
                <a:latin typeface="Arial" panose="020B0604020202020204" pitchFamily="34" charset="0"/>
                <a:cs typeface="Arial" panose="020B0604020202020204" pitchFamily="34" charset="0"/>
              </a:rPr>
              <a:t>ThermoDox</a:t>
            </a:r>
            <a:r>
              <a:rPr lang="en-US" sz="1200" b="1" dirty="0">
                <a:latin typeface="Arial" panose="020B0604020202020204" pitchFamily="34" charset="0"/>
                <a:cs typeface="Arial" panose="020B0604020202020204" pitchFamily="34" charset="0"/>
              </a:rPr>
              <a:t>® in combination with RFA for treatment of HCC(</a:t>
            </a:r>
            <a:r>
              <a:rPr lang="en-US" sz="1200" b="1" dirty="0" err="1">
                <a:latin typeface="Arial" panose="020B0604020202020204" pitchFamily="34" charset="0"/>
                <a:cs typeface="Arial" panose="020B0604020202020204" pitchFamily="34" charset="0"/>
              </a:rPr>
              <a:t>hepatocarcinoma</a:t>
            </a:r>
            <a:r>
              <a:rPr lang="en-US" sz="1200" b="1" dirty="0">
                <a:latin typeface="Arial" panose="020B0604020202020204" pitchFamily="34" charset="0"/>
                <a:cs typeface="Arial" panose="020B0604020202020204" pitchFamily="34" charset="0"/>
              </a:rPr>
              <a:t> cellular). </a:t>
            </a:r>
            <a:r>
              <a:rPr lang="en-US" sz="1200" dirty="0">
                <a:latin typeface="Arial" panose="020B0604020202020204" pitchFamily="34" charset="0"/>
                <a:cs typeface="Arial" panose="020B0604020202020204" pitchFamily="34" charset="0"/>
              </a:rPr>
              <a:t>During thermal ablation of HCC, an RFA probe is inserted into the tumor tissue under image guidance to create an ablation zone (</a:t>
            </a:r>
            <a:r>
              <a:rPr lang="en-US" sz="1200" i="1" dirty="0">
                <a:latin typeface="Arial" panose="020B0604020202020204" pitchFamily="34" charset="0"/>
                <a:cs typeface="Arial" panose="020B0604020202020204" pitchFamily="34" charset="0"/>
              </a:rPr>
              <a:t>i.e. </a:t>
            </a:r>
            <a:r>
              <a:rPr lang="en-US" sz="1200" dirty="0">
                <a:latin typeface="Arial" panose="020B0604020202020204" pitchFamily="34" charset="0"/>
                <a:cs typeface="Arial" panose="020B0604020202020204" pitchFamily="34" charset="0"/>
              </a:rPr>
              <a:t>T&gt;50°C). Heat can be transferred from the ablation zone to its proximity resulting in a thermal zone (</a:t>
            </a:r>
            <a:r>
              <a:rPr lang="en-US" sz="1200" i="1" dirty="0">
                <a:latin typeface="Arial" panose="020B0604020202020204" pitchFamily="34" charset="0"/>
                <a:cs typeface="Arial" panose="020B0604020202020204" pitchFamily="34" charset="0"/>
              </a:rPr>
              <a:t>i.e. </a:t>
            </a:r>
            <a:r>
              <a:rPr lang="en-US" sz="1200" dirty="0">
                <a:latin typeface="Arial" panose="020B0604020202020204" pitchFamily="34" charset="0"/>
                <a:cs typeface="Arial" panose="020B0604020202020204" pitchFamily="34" charset="0"/>
              </a:rPr>
              <a:t>39°C&lt;T&lt;50°C), which can activate release of doxorubicin from </a:t>
            </a:r>
            <a:r>
              <a:rPr lang="en-US" sz="1200" dirty="0" err="1">
                <a:latin typeface="Arial" panose="020B0604020202020204" pitchFamily="34" charset="0"/>
                <a:cs typeface="Arial" panose="020B0604020202020204" pitchFamily="34" charset="0"/>
              </a:rPr>
              <a:t>ThermoDox</a:t>
            </a:r>
            <a:r>
              <a:rPr lang="en-US" sz="1200" dirty="0">
                <a:latin typeface="Arial" panose="020B0604020202020204" pitchFamily="34" charset="0"/>
                <a:cs typeface="Arial" panose="020B0604020202020204" pitchFamily="34" charset="0"/>
              </a:rPr>
              <a:t>®. A high concentration of doxorubicin in the thermal zone can potentially improve the treatment outcome associated with RFA by enabling treatment of larger tumors (&gt;5 cm) and micro-metastases that are outside of the ablation zone. Adapted from Lencioni and </a:t>
            </a:r>
            <a:r>
              <a:rPr lang="en-US" sz="1200" dirty="0" err="1">
                <a:latin typeface="Arial" panose="020B0604020202020204" pitchFamily="34" charset="0"/>
                <a:cs typeface="Arial" panose="020B0604020202020204" pitchFamily="34" charset="0"/>
              </a:rPr>
              <a:t>Cioni</a:t>
            </a:r>
            <a:r>
              <a:rPr lang="en-US" sz="1200" dirty="0">
                <a:latin typeface="Arial" panose="020B0604020202020204" pitchFamily="34" charset="0"/>
                <a:cs typeface="Arial" panose="020B0604020202020204" pitchFamily="34" charset="0"/>
              </a:rPr>
              <a:t> 2016</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73D46D4-CF6E-4DB2-AF97-FFC3C3226DAE}"/>
              </a:ext>
            </a:extLst>
          </p:cNvPr>
          <p:cNvSpPr/>
          <p:nvPr/>
        </p:nvSpPr>
        <p:spPr>
          <a:xfrm>
            <a:off x="0" y="6394967"/>
            <a:ext cx="9144000" cy="461665"/>
          </a:xfrm>
          <a:prstGeom prst="rect">
            <a:avLst/>
          </a:prstGeom>
        </p:spPr>
        <p:txBody>
          <a:bodyPr wrap="square">
            <a:spAutoFit/>
          </a:bodyPr>
          <a:lstStyle/>
          <a:p>
            <a:pPr algn="r"/>
            <a:r>
              <a:rPr lang="es-AR" sz="1200" dirty="0" err="1">
                <a:solidFill>
                  <a:srgbClr val="231F20"/>
                </a:solidFill>
                <a:latin typeface="Arial" panose="020B0604020202020204" pitchFamily="34" charset="0"/>
                <a:cs typeface="Arial" panose="020B0604020202020204" pitchFamily="34" charset="0"/>
              </a:rPr>
              <a:t>Yannan</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Dou</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Kullervo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Hynynen</a:t>
            </a:r>
            <a:r>
              <a:rPr lang="es-AR" sz="1200" dirty="0">
                <a:solidFill>
                  <a:srgbClr val="231F20"/>
                </a:solidFill>
                <a:latin typeface="Arial" panose="020B0604020202020204" pitchFamily="34" charset="0"/>
                <a:cs typeface="Arial" panose="020B0604020202020204" pitchFamily="34" charset="0"/>
              </a:rPr>
              <a:t>, Christine Allen, </a:t>
            </a:r>
            <a:r>
              <a:rPr lang="es-AR" sz="1200" dirty="0" err="1">
                <a:solidFill>
                  <a:srgbClr val="231F20"/>
                </a:solidFill>
                <a:latin typeface="Arial" panose="020B0604020202020204" pitchFamily="34" charset="0"/>
                <a:cs typeface="Arial" panose="020B0604020202020204" pitchFamily="34" charset="0"/>
              </a:rPr>
              <a:t>To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Heat</a:t>
            </a:r>
            <a:r>
              <a:rPr lang="es-AR" sz="120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Or Not To Heat: Challenges with Clinical Translation of Thermosensitive Liposomes, </a:t>
            </a:r>
            <a:r>
              <a:rPr lang="en-US" sz="1200" i="1" dirty="0">
                <a:solidFill>
                  <a:srgbClr val="231F20"/>
                </a:solidFill>
                <a:latin typeface="Arial" panose="020B0604020202020204" pitchFamily="34" charset="0"/>
                <a:cs typeface="Arial" panose="020B0604020202020204" pitchFamily="34" charset="0"/>
              </a:rPr>
              <a:t>Journal of Controlled Release </a:t>
            </a:r>
            <a:r>
              <a:rPr lang="en-US" sz="1200" dirty="0">
                <a:solidFill>
                  <a:srgbClr val="231F20"/>
                </a:solidFill>
                <a:latin typeface="Arial" panose="020B0604020202020204" pitchFamily="34" charset="0"/>
                <a:cs typeface="Arial" panose="020B0604020202020204" pitchFamily="34" charset="0"/>
              </a:rPr>
              <a:t>(2017), doi:</a:t>
            </a:r>
            <a:r>
              <a:rPr lang="en-US" sz="1200" dirty="0">
                <a:solidFill>
                  <a:srgbClr val="0000FF"/>
                </a:solidFill>
                <a:latin typeface="Arial" panose="020B0604020202020204" pitchFamily="34" charset="0"/>
                <a:cs typeface="Arial" panose="020B0604020202020204" pitchFamily="34" charset="0"/>
              </a:rPr>
              <a:t>10.1016/j.jconrel.2017.01.025</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6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0.p.aiganggu.com/news/0/fc/0fc81b1a78fa2d6529078d80751acfda.png">
            <a:extLst>
              <a:ext uri="{FF2B5EF4-FFF2-40B4-BE49-F238E27FC236}">
                <a16:creationId xmlns:a16="http://schemas.microsoft.com/office/drawing/2014/main" id="{3622282B-AFD3-48B4-9A4A-5E24BD704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904" y="423136"/>
            <a:ext cx="7929563" cy="622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9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142C4CF-F0DC-439F-818A-8AED0A917187}"/>
              </a:ext>
            </a:extLst>
          </p:cNvPr>
          <p:cNvSpPr/>
          <p:nvPr/>
        </p:nvSpPr>
        <p:spPr>
          <a:xfrm>
            <a:off x="556591" y="2380927"/>
            <a:ext cx="8136836" cy="1569660"/>
          </a:xfrm>
          <a:prstGeom prst="rect">
            <a:avLst/>
          </a:prstGeom>
          <a:ln w="38100">
            <a:solidFill>
              <a:srgbClr val="FF0000"/>
            </a:solidFill>
          </a:ln>
        </p:spPr>
        <p:txBody>
          <a:bodyPr wrap="square">
            <a:spAutoFit/>
          </a:bodyPr>
          <a:lstStyle/>
          <a:p>
            <a:pPr algn="just"/>
            <a:r>
              <a:rPr lang="en-US" dirty="0">
                <a:solidFill>
                  <a:srgbClr val="FF0000"/>
                </a:solidFill>
                <a:latin typeface="Arial" panose="020B0604020202020204" pitchFamily="34" charset="0"/>
                <a:cs typeface="Arial" panose="020B0604020202020204" pitchFamily="34" charset="0"/>
              </a:rPr>
              <a:t>The initial Phase III clinical trial on </a:t>
            </a:r>
            <a:r>
              <a:rPr lang="en-US" dirty="0" err="1">
                <a:solidFill>
                  <a:srgbClr val="FF0000"/>
                </a:solidFill>
                <a:latin typeface="Arial" panose="020B0604020202020204" pitchFamily="34" charset="0"/>
                <a:cs typeface="Arial" panose="020B0604020202020204" pitchFamily="34" charset="0"/>
              </a:rPr>
              <a:t>ThermoDox</a:t>
            </a:r>
            <a:r>
              <a:rPr lang="en-US" dirty="0">
                <a:solidFill>
                  <a:srgbClr val="FF0000"/>
                </a:solidFill>
                <a:latin typeface="Arial" panose="020B0604020202020204" pitchFamily="34" charset="0"/>
                <a:cs typeface="Arial" panose="020B0604020202020204" pitchFamily="34" charset="0"/>
              </a:rPr>
              <a:t>® (i.e. HEAT trial) evaluating the combination of </a:t>
            </a:r>
            <a:r>
              <a:rPr lang="en-US" dirty="0" err="1">
                <a:solidFill>
                  <a:srgbClr val="FF0000"/>
                </a:solidFill>
                <a:latin typeface="Arial" panose="020B0604020202020204" pitchFamily="34" charset="0"/>
                <a:cs typeface="Arial" panose="020B0604020202020204" pitchFamily="34" charset="0"/>
              </a:rPr>
              <a:t>ThermoDox</a:t>
            </a:r>
            <a:r>
              <a:rPr lang="en-US" dirty="0">
                <a:solidFill>
                  <a:srgbClr val="FF0000"/>
                </a:solidFill>
                <a:latin typeface="Arial" panose="020B0604020202020204" pitchFamily="34" charset="0"/>
                <a:cs typeface="Arial" panose="020B0604020202020204" pitchFamily="34" charset="0"/>
              </a:rPr>
              <a:t>® and radiofrequency ablation (RFA) in comparison to RFA alone for treatment of inoperable hepatocellular carcinoma (HCC) failed to reach its primary endpoint in progression-free survival (PFS). </a:t>
            </a:r>
            <a:r>
              <a:rPr lang="en-US" sz="1200" dirty="0" err="1">
                <a:latin typeface="Arial" panose="020B0604020202020204" pitchFamily="34" charset="0"/>
                <a:cs typeface="Arial" panose="020B0604020202020204" pitchFamily="34" charset="0"/>
              </a:rPr>
              <a:t>Yannan</a:t>
            </a:r>
            <a:r>
              <a:rPr lang="en-US" sz="1200" dirty="0">
                <a:latin typeface="Arial" panose="020B0604020202020204" pitchFamily="34" charset="0"/>
                <a:cs typeface="Arial" panose="020B0604020202020204" pitchFamily="34" charset="0"/>
              </a:rPr>
              <a:t> Dou, </a:t>
            </a:r>
            <a:r>
              <a:rPr lang="en-US" sz="1200" dirty="0" err="1">
                <a:latin typeface="Arial" panose="020B0604020202020204" pitchFamily="34" charset="0"/>
                <a:cs typeface="Arial" panose="020B0604020202020204" pitchFamily="34" charset="0"/>
              </a:rPr>
              <a:t>Kullervo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Hynynen</a:t>
            </a:r>
            <a:r>
              <a:rPr lang="en-US" sz="1200" dirty="0">
                <a:latin typeface="Arial" panose="020B0604020202020204" pitchFamily="34" charset="0"/>
                <a:cs typeface="Arial" panose="020B0604020202020204" pitchFamily="34" charset="0"/>
              </a:rPr>
              <a:t>, Christine Allen, To Heat Or Not To Heat: Challenges with Clinical Translation of Thermosensitive Liposomes, Journal of Controlled Release (2017), doi:10.1016/j.jconrel.2017.01.025</a:t>
            </a:r>
            <a:endParaRPr lang="es-AR"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55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58E5E08-8E36-4A84-BE1C-7B3FB6463656}"/>
              </a:ext>
            </a:extLst>
          </p:cNvPr>
          <p:cNvSpPr/>
          <p:nvPr/>
        </p:nvSpPr>
        <p:spPr>
          <a:xfrm>
            <a:off x="473764" y="706478"/>
            <a:ext cx="8401051" cy="6186309"/>
          </a:xfrm>
          <a:prstGeom prst="rect">
            <a:avLst/>
          </a:prstGeom>
        </p:spPr>
        <p:txBody>
          <a:bodyPr wrap="square">
            <a:spAutoFit/>
          </a:bodyPr>
          <a:lstStyle/>
          <a:p>
            <a:r>
              <a:rPr lang="es-AR" dirty="0">
                <a:latin typeface="Arial" panose="020B0604020202020204" pitchFamily="34" charset="0"/>
                <a:cs typeface="Arial" panose="020B0604020202020204" pitchFamily="34" charset="0"/>
              </a:rPr>
              <a:t>1971: primer publicación aislamiento de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de </a:t>
            </a:r>
            <a:r>
              <a:rPr lang="es-AR" b="1" dirty="0" err="1">
                <a:latin typeface="Arial" panose="020B0604020202020204" pitchFamily="34" charset="0"/>
                <a:cs typeface="Arial" panose="020B0604020202020204" pitchFamily="34" charset="0"/>
              </a:rPr>
              <a:t>Pacific</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yew</a:t>
            </a:r>
            <a:r>
              <a:rPr lang="es-AR" b="1" dirty="0">
                <a:latin typeface="Arial" panose="020B0604020202020204" pitchFamily="34" charset="0"/>
                <a:cs typeface="Arial" panose="020B0604020202020204" pitchFamily="34" charset="0"/>
              </a:rPr>
              <a:t> tres (tejo: </a:t>
            </a:r>
            <a:r>
              <a:rPr lang="es-AR" b="1" dirty="0" err="1">
                <a:latin typeface="Arial" panose="020B0604020202020204" pitchFamily="34" charset="0"/>
                <a:cs typeface="Arial" panose="020B0604020202020204" pitchFamily="34" charset="0"/>
              </a:rPr>
              <a:t>conifera</a:t>
            </a:r>
            <a:r>
              <a:rPr lang="es-AR" b="1" dirty="0">
                <a:latin typeface="Arial" panose="020B0604020202020204" pitchFamily="34" charset="0"/>
                <a:cs typeface="Arial" panose="020B0604020202020204" pitchFamily="34" charset="0"/>
              </a:rPr>
              <a:t> </a:t>
            </a:r>
            <a:r>
              <a:rPr lang="es-AR" b="1" i="1" dirty="0" err="1">
                <a:latin typeface="Arial" panose="020B0604020202020204" pitchFamily="34" charset="0"/>
                <a:cs typeface="Arial" panose="020B0604020202020204" pitchFamily="34" charset="0"/>
              </a:rPr>
              <a:t>Taxus</a:t>
            </a:r>
            <a:r>
              <a:rPr lang="es-AR" b="1" i="1" dirty="0">
                <a:latin typeface="Arial" panose="020B0604020202020204" pitchFamily="34" charset="0"/>
                <a:cs typeface="Arial" panose="020B0604020202020204" pitchFamily="34" charset="0"/>
              </a:rPr>
              <a:t> </a:t>
            </a:r>
            <a:r>
              <a:rPr lang="es-AR" b="1" i="1" dirty="0" err="1">
                <a:latin typeface="Arial" panose="020B0604020202020204" pitchFamily="34" charset="0"/>
                <a:cs typeface="Arial" panose="020B0604020202020204" pitchFamily="34" charset="0"/>
              </a:rPr>
              <a:t>brevifolia</a:t>
            </a:r>
            <a:r>
              <a:rPr lang="es-AR" b="1" i="1" dirty="0">
                <a:latin typeface="Arial" panose="020B0604020202020204" pitchFamily="34" charset="0"/>
                <a:cs typeface="Arial" panose="020B0604020202020204" pitchFamily="34" charset="0"/>
              </a:rPr>
              <a:t>)</a:t>
            </a:r>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r>
              <a:rPr lang="es-AR" b="1" dirty="0" err="1">
                <a:latin typeface="Arial" panose="020B0604020202020204" pitchFamily="34" charset="0"/>
                <a:cs typeface="Arial" panose="020B0604020202020204" pitchFamily="34" charset="0"/>
              </a:rPr>
              <a:t>Paclitaxel</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inhibidor de mitosis [inhibe despolimerización de microtúbulos: bloquea las células en fases G2 y M del ciclo celular]. Efecto selectivo sobre células en división. </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	Problema: escasa solubilidad en agua. </a:t>
            </a:r>
          </a:p>
          <a:p>
            <a:r>
              <a:rPr lang="es-AR" dirty="0">
                <a:latin typeface="Arial" panose="020B0604020202020204" pitchFamily="34" charset="0"/>
                <a:cs typeface="Arial" panose="020B0604020202020204" pitchFamily="34" charset="0"/>
              </a:rPr>
              <a:t>	Su administración parenteral requiere una formulación derivada de 	aceite de castor = </a:t>
            </a:r>
            <a:r>
              <a:rPr lang="es-AR" dirty="0" err="1">
                <a:latin typeface="Arial" panose="020B0604020202020204" pitchFamily="34" charset="0"/>
                <a:cs typeface="Arial" panose="020B0604020202020204" pitchFamily="34" charset="0"/>
              </a:rPr>
              <a:t>Cremophor</a:t>
            </a:r>
            <a:r>
              <a:rPr lang="es-AR" dirty="0">
                <a:latin typeface="Arial" panose="020B0604020202020204" pitchFamily="34" charset="0"/>
                <a:cs typeface="Arial" panose="020B0604020202020204" pitchFamily="34" charset="0"/>
              </a:rPr>
              <a:t>® EL (BASF SE) =  </a:t>
            </a:r>
            <a:r>
              <a:rPr lang="es-AR" dirty="0" err="1">
                <a:latin typeface="Arial" panose="020B0604020202020204" pitchFamily="34" charset="0"/>
                <a:cs typeface="Arial" panose="020B0604020202020204" pitchFamily="34" charset="0"/>
              </a:rPr>
              <a:t>paclitaxel</a:t>
            </a:r>
            <a:r>
              <a:rPr lang="es-AR" dirty="0">
                <a:latin typeface="Arial" panose="020B0604020202020204" pitchFamily="34" charset="0"/>
                <a:cs typeface="Arial" panose="020B0604020202020204" pitchFamily="34" charset="0"/>
              </a:rPr>
              <a:t> en 1:1 	solución de </a:t>
            </a:r>
            <a:r>
              <a:rPr lang="es-AR" dirty="0" err="1">
                <a:latin typeface="Arial" panose="020B0604020202020204" pitchFamily="34" charset="0"/>
                <a:cs typeface="Arial" panose="020B0604020202020204" pitchFamily="34" charset="0"/>
              </a:rPr>
              <a:t>Cremophor</a:t>
            </a:r>
            <a:r>
              <a:rPr lang="es-AR" dirty="0">
                <a:latin typeface="Arial" panose="020B0604020202020204" pitchFamily="34" charset="0"/>
                <a:cs typeface="Arial" panose="020B0604020202020204" pitchFamily="34" charset="0"/>
              </a:rPr>
              <a:t> EL y etanol deshidratado:  </a:t>
            </a:r>
            <a:r>
              <a:rPr lang="es-AR" b="1" i="1" dirty="0" err="1">
                <a:solidFill>
                  <a:srgbClr val="0000FF"/>
                </a:solidFill>
                <a:latin typeface="Arial" panose="020B0604020202020204" pitchFamily="34" charset="0"/>
                <a:cs typeface="Arial" panose="020B0604020202020204" pitchFamily="34" charset="0"/>
              </a:rPr>
              <a:t>solvent-based</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sb</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paclitaxel</a:t>
            </a:r>
            <a:r>
              <a:rPr lang="es-AR" b="1" dirty="0">
                <a:solidFill>
                  <a:srgbClr val="0000FF"/>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Bristol-Myers </a:t>
            </a:r>
            <a:r>
              <a:rPr lang="es-AR" dirty="0" err="1">
                <a:latin typeface="Arial" panose="020B0604020202020204" pitchFamily="34" charset="0"/>
                <a:cs typeface="Arial" panose="020B0604020202020204" pitchFamily="34" charset="0"/>
              </a:rPr>
              <a:t>Squibb</a:t>
            </a:r>
            <a:r>
              <a:rPr lang="es-AR" dirty="0">
                <a:latin typeface="Arial" panose="020B0604020202020204" pitchFamily="34" charset="0"/>
                <a:cs typeface="Arial" panose="020B0604020202020204" pitchFamily="34" charset="0"/>
              </a:rPr>
              <a:t>) [5]. </a:t>
            </a:r>
          </a:p>
          <a:p>
            <a:endParaRPr lang="es-AR" dirty="0">
              <a:latin typeface="Arial" panose="020B0604020202020204" pitchFamily="34" charset="0"/>
              <a:cs typeface="Arial" panose="020B0604020202020204" pitchFamily="34" charset="0"/>
            </a:endParaRPr>
          </a:p>
          <a:p>
            <a:pPr algn="just"/>
            <a:r>
              <a:rPr lang="es-AR" b="1" dirty="0" err="1">
                <a:latin typeface="Arial" panose="020B0604020202020204" pitchFamily="34" charset="0"/>
                <a:cs typeface="Arial" panose="020B0604020202020204" pitchFamily="34" charset="0"/>
              </a:rPr>
              <a:t>Docetaxel</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(análogo semisintético del </a:t>
            </a:r>
            <a:r>
              <a:rPr lang="es-AR" dirty="0" err="1">
                <a:latin typeface="Arial" panose="020B0604020202020204" pitchFamily="34" charset="0"/>
                <a:cs typeface="Arial" panose="020B0604020202020204" pitchFamily="34" charset="0"/>
              </a:rPr>
              <a:t>paclitaxel</a:t>
            </a:r>
            <a:r>
              <a:rPr lang="es-AR" dirty="0">
                <a:latin typeface="Arial" panose="020B0604020202020204" pitchFamily="34" charset="0"/>
                <a:cs typeface="Arial" panose="020B0604020202020204" pitchFamily="34" charset="0"/>
              </a:rPr>
              <a:t>): similar mecanismo de acción, muy insoluble en agua. Se lo administra parenteralmente solubilizado en </a:t>
            </a:r>
            <a:r>
              <a:rPr lang="es-AR" dirty="0" err="1">
                <a:latin typeface="Arial" panose="020B0604020202020204" pitchFamily="34" charset="0"/>
                <a:cs typeface="Arial" panose="020B0604020202020204" pitchFamily="34" charset="0"/>
              </a:rPr>
              <a:t>polysorbato</a:t>
            </a:r>
            <a:r>
              <a:rPr lang="es-AR" dirty="0">
                <a:latin typeface="Arial" panose="020B0604020202020204" pitchFamily="34" charset="0"/>
                <a:cs typeface="Arial" panose="020B0604020202020204" pitchFamily="34" charset="0"/>
              </a:rPr>
              <a:t> 80 (</a:t>
            </a:r>
            <a:r>
              <a:rPr lang="es-AR" dirty="0" err="1">
                <a:latin typeface="Arial" panose="020B0604020202020204" pitchFamily="34" charset="0"/>
                <a:cs typeface="Arial" panose="020B0604020202020204" pitchFamily="34" charset="0"/>
              </a:rPr>
              <a:t>Tween</a:t>
            </a:r>
            <a:r>
              <a:rPr lang="es-AR" dirty="0">
                <a:latin typeface="Arial" panose="020B0604020202020204" pitchFamily="34" charset="0"/>
                <a:cs typeface="Arial" panose="020B0604020202020204" pitchFamily="34" charset="0"/>
              </a:rPr>
              <a:t>® 80, Sigma-Aldrich) </a:t>
            </a:r>
            <a:r>
              <a:rPr lang="es-AR" dirty="0">
                <a:solidFill>
                  <a:srgbClr val="FF0000"/>
                </a:solidFill>
                <a:latin typeface="Arial" panose="020B0604020202020204" pitchFamily="34" charset="0"/>
                <a:cs typeface="Arial" panose="020B0604020202020204" pitchFamily="34" charset="0"/>
              </a:rPr>
              <a:t>.* induce mayor toxicidad (niveles significativamente mayores de neutropenia ≥ grado 3, neutropenia febril, astenia, edema periférico, neuropatía sensorial, nausea, estomatitis, diarrea, infecciones, neuropatía motora, desordenes de la piel, vómitos) </a:t>
            </a:r>
          </a:p>
          <a:p>
            <a:pPr algn="just"/>
            <a:endParaRPr lang="es-AR" dirty="0">
              <a:latin typeface="Arial" panose="020B0604020202020204" pitchFamily="34" charset="0"/>
              <a:cs typeface="Arial" panose="020B0604020202020204" pitchFamily="34" charset="0"/>
            </a:endParaRPr>
          </a:p>
          <a:p>
            <a:pPr algn="just"/>
            <a:r>
              <a:rPr lang="es-AR" dirty="0">
                <a:latin typeface="Arial" panose="020B0604020202020204" pitchFamily="34" charset="0"/>
                <a:cs typeface="Arial" panose="020B0604020202020204" pitchFamily="34" charset="0"/>
              </a:rPr>
              <a:t>Los </a:t>
            </a:r>
            <a:r>
              <a:rPr lang="es-AR" dirty="0" err="1">
                <a:latin typeface="Arial" panose="020B0604020202020204" pitchFamily="34" charset="0"/>
                <a:cs typeface="Arial" panose="020B0604020202020204" pitchFamily="34" charset="0"/>
              </a:rPr>
              <a:t>taxanos</a:t>
            </a:r>
            <a:r>
              <a:rPr lang="es-AR" dirty="0">
                <a:latin typeface="Arial" panose="020B0604020202020204" pitchFamily="34" charset="0"/>
                <a:cs typeface="Arial" panose="020B0604020202020204" pitchFamily="34" charset="0"/>
              </a:rPr>
              <a:t>  muestran superiores beneficios </a:t>
            </a:r>
            <a:r>
              <a:rPr lang="es-AR" dirty="0" err="1">
                <a:latin typeface="Arial" panose="020B0604020202020204" pitchFamily="34" charset="0"/>
                <a:cs typeface="Arial" panose="020B0604020202020204" pitchFamily="34" charset="0"/>
              </a:rPr>
              <a:t>clinicos</a:t>
            </a:r>
            <a:r>
              <a:rPr lang="es-AR" dirty="0">
                <a:latin typeface="Arial" panose="020B0604020202020204" pitchFamily="34" charset="0"/>
                <a:cs typeface="Arial" panose="020B0604020202020204" pitchFamily="34" charset="0"/>
              </a:rPr>
              <a:t> en </a:t>
            </a:r>
            <a:r>
              <a:rPr lang="es-AR" dirty="0" err="1">
                <a:latin typeface="Arial" panose="020B0604020202020204" pitchFamily="34" charset="0"/>
                <a:cs typeface="Arial" panose="020B0604020202020204" pitchFamily="34" charset="0"/>
              </a:rPr>
              <a:t>terminos</a:t>
            </a:r>
            <a:r>
              <a:rPr lang="es-AR" dirty="0">
                <a:latin typeface="Arial" panose="020B0604020202020204" pitchFamily="34" charset="0"/>
                <a:cs typeface="Arial" panose="020B0604020202020204" pitchFamily="34" charset="0"/>
              </a:rPr>
              <a:t> de </a:t>
            </a:r>
            <a:r>
              <a:rPr lang="es-AR" dirty="0" err="1">
                <a:latin typeface="Arial" panose="020B0604020202020204" pitchFamily="34" charset="0"/>
                <a:cs typeface="Arial" panose="020B0604020202020204" pitchFamily="34" charset="0"/>
              </a:rPr>
              <a:t>overall</a:t>
            </a:r>
            <a:r>
              <a:rPr lang="es-AR" dirty="0">
                <a:latin typeface="Arial" panose="020B0604020202020204" pitchFamily="34" charset="0"/>
                <a:cs typeface="Arial" panose="020B0604020202020204" pitchFamily="34" charset="0"/>
              </a:rPr>
              <a:t> response </a:t>
            </a:r>
            <a:r>
              <a:rPr lang="es-AR" dirty="0" err="1">
                <a:latin typeface="Arial" panose="020B0604020202020204" pitchFamily="34" charset="0"/>
                <a:cs typeface="Arial" panose="020B0604020202020204" pitchFamily="34" charset="0"/>
              </a:rPr>
              <a:t>rate</a:t>
            </a:r>
            <a:r>
              <a:rPr lang="es-AR" dirty="0">
                <a:latin typeface="Arial" panose="020B0604020202020204" pitchFamily="34" charset="0"/>
                <a:cs typeface="Arial" panose="020B0604020202020204" pitchFamily="34" charset="0"/>
              </a:rPr>
              <a:t> (ORR), </a:t>
            </a:r>
            <a:r>
              <a:rPr lang="es-AR" i="1" dirty="0" err="1">
                <a:latin typeface="Arial" panose="020B0604020202020204" pitchFamily="34" charset="0"/>
                <a:cs typeface="Arial" panose="020B0604020202020204" pitchFamily="34" charset="0"/>
              </a:rPr>
              <a:t>progression</a:t>
            </a:r>
            <a:r>
              <a:rPr lang="es-AR" i="1" dirty="0">
                <a:latin typeface="Arial" panose="020B0604020202020204" pitchFamily="34" charset="0"/>
                <a:cs typeface="Arial" panose="020B0604020202020204" pitchFamily="34" charset="0"/>
              </a:rPr>
              <a:t>-free </a:t>
            </a:r>
            <a:r>
              <a:rPr lang="es-AR" i="1" dirty="0" err="1">
                <a:latin typeface="Arial" panose="020B0604020202020204" pitchFamily="34" charset="0"/>
                <a:cs typeface="Arial" panose="020B0604020202020204" pitchFamily="34" charset="0"/>
              </a:rPr>
              <a:t>survival</a:t>
            </a:r>
            <a:r>
              <a:rPr lang="es-AR" dirty="0">
                <a:latin typeface="Arial" panose="020B0604020202020204" pitchFamily="34" charset="0"/>
                <a:cs typeface="Arial" panose="020B0604020202020204" pitchFamily="34" charset="0"/>
              </a:rPr>
              <a:t> (PFS), y </a:t>
            </a:r>
            <a:r>
              <a:rPr lang="es-AR" dirty="0" err="1">
                <a:latin typeface="Arial" panose="020B0604020202020204" pitchFamily="34" charset="0"/>
                <a:cs typeface="Arial" panose="020B0604020202020204" pitchFamily="34" charset="0"/>
              </a:rPr>
              <a:t>overall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survival</a:t>
            </a:r>
            <a:r>
              <a:rPr lang="es-AR" dirty="0">
                <a:latin typeface="Arial" panose="020B0604020202020204" pitchFamily="34" charset="0"/>
                <a:cs typeface="Arial" panose="020B0604020202020204" pitchFamily="34" charset="0"/>
              </a:rPr>
              <a:t> (OS)].</a:t>
            </a:r>
          </a:p>
        </p:txBody>
      </p:sp>
      <p:sp>
        <p:nvSpPr>
          <p:cNvPr id="2" name="CuadroTexto 1">
            <a:extLst>
              <a:ext uri="{FF2B5EF4-FFF2-40B4-BE49-F238E27FC236}">
                <a16:creationId xmlns:a16="http://schemas.microsoft.com/office/drawing/2014/main" id="{441A5A76-57B1-4206-B205-7D8AAC9F7482}"/>
              </a:ext>
            </a:extLst>
          </p:cNvPr>
          <p:cNvSpPr txBox="1"/>
          <p:nvPr/>
        </p:nvSpPr>
        <p:spPr>
          <a:xfrm>
            <a:off x="0" y="244813"/>
            <a:ext cx="914400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Taxanos</a:t>
            </a:r>
            <a:endParaRPr lang="es-A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7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FE10B3D-BCB0-4E71-9995-1BD656134E98}"/>
              </a:ext>
            </a:extLst>
          </p:cNvPr>
          <p:cNvSpPr/>
          <p:nvPr/>
        </p:nvSpPr>
        <p:spPr>
          <a:xfrm>
            <a:off x="447675" y="343904"/>
            <a:ext cx="8067675" cy="1477328"/>
          </a:xfrm>
          <a:prstGeom prst="rect">
            <a:avLst/>
          </a:prstGeom>
          <a:ln w="38100">
            <a:solidFill>
              <a:srgbClr val="FF0000"/>
            </a:solidFill>
          </a:ln>
        </p:spPr>
        <p:txBody>
          <a:bodyPr wrap="square">
            <a:spAutoFit/>
          </a:bodyPr>
          <a:lstStyle/>
          <a:p>
            <a:pPr algn="ctr"/>
            <a:r>
              <a:rPr lang="es-AR" dirty="0">
                <a:latin typeface="Arial" panose="020B0604020202020204" pitchFamily="34" charset="0"/>
                <a:cs typeface="Arial" panose="020B0604020202020204" pitchFamily="34" charset="0"/>
              </a:rPr>
              <a:t>Tanto </a:t>
            </a:r>
            <a:r>
              <a:rPr lang="es-AR" b="1" i="1" dirty="0" err="1">
                <a:solidFill>
                  <a:srgbClr val="0000FF"/>
                </a:solidFill>
                <a:latin typeface="Arial" panose="020B0604020202020204" pitchFamily="34" charset="0"/>
                <a:cs typeface="Arial" panose="020B0604020202020204" pitchFamily="34" charset="0"/>
              </a:rPr>
              <a:t>sb-paclitaxel</a:t>
            </a:r>
            <a:r>
              <a:rPr lang="es-AR" dirty="0">
                <a:latin typeface="Arial" panose="020B0604020202020204" pitchFamily="34" charset="0"/>
                <a:cs typeface="Arial" panose="020B0604020202020204" pitchFamily="34" charset="0"/>
              </a:rPr>
              <a:t> como </a:t>
            </a:r>
            <a:r>
              <a:rPr lang="es-AR" b="1" i="1" dirty="0" err="1">
                <a:solidFill>
                  <a:srgbClr val="0000FF"/>
                </a:solidFill>
                <a:latin typeface="Arial" panose="020B0604020202020204" pitchFamily="34" charset="0"/>
                <a:cs typeface="Arial" panose="020B0604020202020204" pitchFamily="34" charset="0"/>
              </a:rPr>
              <a:t>docetaxel</a:t>
            </a:r>
            <a:r>
              <a:rPr lang="es-AR" dirty="0">
                <a:latin typeface="Arial" panose="020B0604020202020204" pitchFamily="34" charset="0"/>
                <a:cs typeface="Arial" panose="020B0604020202020204" pitchFamily="34" charset="0"/>
              </a:rPr>
              <a:t> inducen numerosos efectos adversos que incluyen reacciones de hipersensibilidad, neuropatía periférica y neutropenia. </a:t>
            </a:r>
          </a:p>
          <a:p>
            <a:pPr algn="ctr"/>
            <a:r>
              <a:rPr lang="es-AR" sz="1200" dirty="0">
                <a:latin typeface="Arial" panose="020B0604020202020204" pitchFamily="34" charset="0"/>
                <a:cs typeface="Arial" panose="020B0604020202020204" pitchFamily="34" charset="0"/>
              </a:rPr>
              <a:t>Toxicidades y exposición a tratamiento de </a:t>
            </a:r>
            <a:r>
              <a:rPr lang="es-AR" sz="1200" dirty="0" err="1">
                <a:latin typeface="Arial" panose="020B0604020202020204" pitchFamily="34" charset="0"/>
                <a:cs typeface="Arial" panose="020B0604020202020204" pitchFamily="34" charset="0"/>
              </a:rPr>
              <a:t>sb-paclitaxel</a:t>
            </a:r>
            <a:r>
              <a:rPr lang="es-AR" sz="1200" dirty="0">
                <a:latin typeface="Arial" panose="020B0604020202020204" pitchFamily="34" charset="0"/>
                <a:cs typeface="Arial" panose="020B0604020202020204" pitchFamily="34" charset="0"/>
              </a:rPr>
              <a:t> y </a:t>
            </a:r>
            <a:r>
              <a:rPr lang="es-AR" sz="1200" dirty="0" err="1">
                <a:latin typeface="Arial" panose="020B0604020202020204" pitchFamily="34" charset="0"/>
                <a:cs typeface="Arial" panose="020B0604020202020204" pitchFamily="34" charset="0"/>
              </a:rPr>
              <a:t>docetaxel</a:t>
            </a:r>
            <a:r>
              <a:rPr lang="es-AR" sz="1200" dirty="0">
                <a:latin typeface="Arial" panose="020B0604020202020204" pitchFamily="34" charset="0"/>
                <a:cs typeface="Arial" panose="020B0604020202020204" pitchFamily="34" charset="0"/>
              </a:rPr>
              <a:t> </a:t>
            </a:r>
            <a:r>
              <a:rPr lang="es-AR" dirty="0"/>
              <a:t>in a head-</a:t>
            </a:r>
            <a:r>
              <a:rPr lang="es-AR" dirty="0" err="1"/>
              <a:t>to</a:t>
            </a:r>
            <a:r>
              <a:rPr lang="es-AR" dirty="0"/>
              <a:t>-head  single-</a:t>
            </a:r>
            <a:r>
              <a:rPr lang="es-AR" dirty="0" err="1"/>
              <a:t>agent</a:t>
            </a:r>
            <a:r>
              <a:rPr lang="es-AR" dirty="0"/>
              <a:t> trial </a:t>
            </a:r>
            <a:r>
              <a:rPr lang="es-AR" dirty="0" err="1"/>
              <a:t>of</a:t>
            </a:r>
            <a:r>
              <a:rPr lang="es-AR" dirty="0"/>
              <a:t> </a:t>
            </a:r>
            <a:r>
              <a:rPr lang="es-AR" dirty="0" err="1"/>
              <a:t>greater</a:t>
            </a:r>
            <a:r>
              <a:rPr lang="es-AR" dirty="0"/>
              <a:t> </a:t>
            </a:r>
            <a:r>
              <a:rPr lang="es-AR" dirty="0" err="1"/>
              <a:t>than</a:t>
            </a:r>
            <a:r>
              <a:rPr lang="es-AR" dirty="0"/>
              <a:t> </a:t>
            </a:r>
            <a:r>
              <a:rPr lang="es-AR" dirty="0" err="1"/>
              <a:t>first</a:t>
            </a:r>
            <a:r>
              <a:rPr lang="es-AR" dirty="0"/>
              <a:t>-line MBC </a:t>
            </a:r>
          </a:p>
        </p:txBody>
      </p:sp>
      <p:pic>
        <p:nvPicPr>
          <p:cNvPr id="5" name="Imagen 4">
            <a:extLst>
              <a:ext uri="{FF2B5EF4-FFF2-40B4-BE49-F238E27FC236}">
                <a16:creationId xmlns:a16="http://schemas.microsoft.com/office/drawing/2014/main" id="{72F89CBD-93D1-4891-967B-DD2757A1E5F5}"/>
              </a:ext>
            </a:extLst>
          </p:cNvPr>
          <p:cNvPicPr>
            <a:picLocks noChangeAspect="1"/>
          </p:cNvPicPr>
          <p:nvPr/>
        </p:nvPicPr>
        <p:blipFill>
          <a:blip r:embed="rId2"/>
          <a:stretch>
            <a:fillRect/>
          </a:stretch>
        </p:blipFill>
        <p:spPr>
          <a:xfrm>
            <a:off x="1769606" y="1821232"/>
            <a:ext cx="5185687" cy="3700172"/>
          </a:xfrm>
          <a:prstGeom prst="rect">
            <a:avLst/>
          </a:prstGeom>
        </p:spPr>
      </p:pic>
      <p:sp>
        <p:nvSpPr>
          <p:cNvPr id="6" name="Rectángulo 5">
            <a:extLst>
              <a:ext uri="{FF2B5EF4-FFF2-40B4-BE49-F238E27FC236}">
                <a16:creationId xmlns:a16="http://schemas.microsoft.com/office/drawing/2014/main" id="{34DDC75B-6747-4DF7-A09F-29767E9C9165}"/>
              </a:ext>
            </a:extLst>
          </p:cNvPr>
          <p:cNvSpPr/>
          <p:nvPr/>
        </p:nvSpPr>
        <p:spPr>
          <a:xfrm>
            <a:off x="271462" y="5678581"/>
            <a:ext cx="8420100" cy="923330"/>
          </a:xfrm>
          <a:prstGeom prst="rect">
            <a:avLst/>
          </a:prstGeom>
          <a:ln w="38100">
            <a:solidFill>
              <a:srgbClr val="FF0000"/>
            </a:solidFill>
          </a:ln>
        </p:spPr>
        <p:txBody>
          <a:bodyPr wrap="square">
            <a:spAutoFit/>
          </a:bodyPr>
          <a:lstStyle/>
          <a:p>
            <a:pPr algn="ctr"/>
            <a:r>
              <a:rPr lang="es-AR" dirty="0">
                <a:latin typeface="Arial" panose="020B0604020202020204" pitchFamily="34" charset="0"/>
                <a:cs typeface="Arial" panose="020B0604020202020204" pitchFamily="34" charset="0"/>
              </a:rPr>
              <a:t>Los solventes empleados en las formulaciones comerciales tanto de </a:t>
            </a:r>
            <a:r>
              <a:rPr lang="es-AR" b="1" dirty="0" err="1">
                <a:solidFill>
                  <a:srgbClr val="0000FF"/>
                </a:solidFill>
                <a:latin typeface="Arial" panose="020B0604020202020204" pitchFamily="34" charset="0"/>
                <a:cs typeface="Arial" panose="020B0604020202020204" pitchFamily="34" charset="0"/>
              </a:rPr>
              <a:t>sb-paclitaxel</a:t>
            </a:r>
            <a:r>
              <a:rPr lang="es-AR" dirty="0">
                <a:latin typeface="Arial" panose="020B0604020202020204" pitchFamily="34" charset="0"/>
                <a:cs typeface="Arial" panose="020B0604020202020204" pitchFamily="34" charset="0"/>
              </a:rPr>
              <a:t> como de </a:t>
            </a:r>
            <a:r>
              <a:rPr lang="es-AR" b="1" dirty="0" err="1">
                <a:solidFill>
                  <a:srgbClr val="0000FF"/>
                </a:solidFill>
                <a:latin typeface="Arial" panose="020B0604020202020204" pitchFamily="34" charset="0"/>
                <a:cs typeface="Arial" panose="020B0604020202020204" pitchFamily="34" charset="0"/>
              </a:rPr>
              <a:t>docetaxel</a:t>
            </a:r>
            <a:r>
              <a:rPr lang="es-AR" dirty="0">
                <a:latin typeface="Arial" panose="020B0604020202020204" pitchFamily="34" charset="0"/>
                <a:cs typeface="Arial" panose="020B0604020202020204" pitchFamily="34" charset="0"/>
              </a:rPr>
              <a:t> serian responsables de reacciones de hipersensibilidad y de neuropatía periférica. </a:t>
            </a:r>
          </a:p>
        </p:txBody>
      </p:sp>
      <p:sp>
        <p:nvSpPr>
          <p:cNvPr id="7" name="Rectángulo 6">
            <a:extLst>
              <a:ext uri="{FF2B5EF4-FFF2-40B4-BE49-F238E27FC236}">
                <a16:creationId xmlns:a16="http://schemas.microsoft.com/office/drawing/2014/main" id="{454C2FEF-7E41-4B9A-A276-D3443F609BA2}"/>
              </a:ext>
            </a:extLst>
          </p:cNvPr>
          <p:cNvSpPr/>
          <p:nvPr/>
        </p:nvSpPr>
        <p:spPr>
          <a:xfrm>
            <a:off x="271463" y="5724747"/>
            <a:ext cx="8420099" cy="830997"/>
          </a:xfrm>
          <a:prstGeom prst="rect">
            <a:avLst/>
          </a:prstGeom>
          <a:solidFill>
            <a:schemeClr val="bg1"/>
          </a:solidFill>
        </p:spPr>
        <p:txBody>
          <a:bodyPr wrap="square">
            <a:spAutoFit/>
          </a:bodyPr>
          <a:lstStyle/>
          <a:p>
            <a:pPr algn="ctr"/>
            <a:r>
              <a:rPr lang="en-US" dirty="0" err="1">
                <a:solidFill>
                  <a:srgbClr val="000000"/>
                </a:solidFill>
                <a:latin typeface="Arial" panose="020B0604020202020204" pitchFamily="34" charset="0"/>
                <a:cs typeface="Arial" panose="020B0604020202020204" pitchFamily="34" charset="0"/>
              </a:rPr>
              <a:t>Debido</a:t>
            </a:r>
            <a:r>
              <a:rPr lang="en-US" dirty="0">
                <a:solidFill>
                  <a:srgbClr val="000000"/>
                </a:solidFill>
                <a:latin typeface="Arial" panose="020B0604020202020204" pitchFamily="34" charset="0"/>
                <a:cs typeface="Arial" panose="020B0604020202020204" pitchFamily="34" charset="0"/>
              </a:rPr>
              <a:t> al </a:t>
            </a:r>
            <a:r>
              <a:rPr lang="en-US" dirty="0" err="1">
                <a:solidFill>
                  <a:srgbClr val="000000"/>
                </a:solidFill>
                <a:latin typeface="Arial" panose="020B0604020202020204" pitchFamily="34" charset="0"/>
                <a:cs typeface="Arial" panose="020B0604020202020204" pitchFamily="34" charset="0"/>
              </a:rPr>
              <a:t>riesgo</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hipersensibilidad</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los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pacientes</a:t>
            </a:r>
            <a:r>
              <a:rPr lang="en-US" dirty="0">
                <a:solidFill>
                  <a:srgbClr val="000000"/>
                </a:solidFill>
                <a:latin typeface="Arial" panose="020B0604020202020204" pitchFamily="34" charset="0"/>
                <a:cs typeface="Arial" panose="020B0604020202020204" pitchFamily="34" charset="0"/>
              </a:rPr>
              <a:t> que </a:t>
            </a:r>
            <a:r>
              <a:rPr lang="en-US" dirty="0" err="1">
                <a:solidFill>
                  <a:srgbClr val="000000"/>
                </a:solidFill>
                <a:latin typeface="Arial" panose="020B0604020202020204" pitchFamily="34" charset="0"/>
                <a:cs typeface="Arial" panose="020B0604020202020204" pitchFamily="34" charset="0"/>
              </a:rPr>
              <a:t>reciben</a:t>
            </a:r>
            <a:r>
              <a:rPr lang="en-US" dirty="0">
                <a:solidFill>
                  <a:srgbClr val="000000"/>
                </a:solidFill>
                <a:latin typeface="Arial" panose="020B0604020202020204" pitchFamily="34" charset="0"/>
                <a:cs typeface="Arial" panose="020B0604020202020204" pitchFamily="34" charset="0"/>
              </a:rPr>
              <a:t> </a:t>
            </a:r>
            <a:r>
              <a:rPr lang="en-US" b="1" i="1" dirty="0" err="1">
                <a:solidFill>
                  <a:srgbClr val="000000"/>
                </a:solidFill>
                <a:latin typeface="Arial" panose="020B0604020202020204" pitchFamily="34" charset="0"/>
                <a:cs typeface="Arial" panose="020B0604020202020204" pitchFamily="34" charset="0"/>
              </a:rPr>
              <a:t>sb</a:t>
            </a:r>
            <a:r>
              <a:rPr lang="en-US" b="1" i="1" dirty="0">
                <a:solidFill>
                  <a:srgbClr val="000000"/>
                </a:solidFill>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paclitaxel</a:t>
            </a:r>
            <a:r>
              <a:rPr lang="en-US" b="1" i="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o </a:t>
            </a:r>
            <a:r>
              <a:rPr lang="en-US" b="1" dirty="0">
                <a:solidFill>
                  <a:srgbClr val="000000"/>
                </a:solidFill>
                <a:latin typeface="Arial" panose="020B0604020202020204" pitchFamily="34" charset="0"/>
                <a:cs typeface="Arial" panose="020B0604020202020204" pitchFamily="34" charset="0"/>
              </a:rPr>
              <a:t>docetaxel </a:t>
            </a:r>
            <a:r>
              <a:rPr lang="en-US" dirty="0">
                <a:solidFill>
                  <a:srgbClr val="000000"/>
                </a:solidFill>
                <a:latin typeface="Arial" panose="020B0604020202020204" pitchFamily="34" charset="0"/>
                <a:cs typeface="Arial" panose="020B0604020202020204" pitchFamily="34" charset="0"/>
              </a:rPr>
              <a:t>son pre-</a:t>
            </a:r>
            <a:r>
              <a:rPr lang="en-US" dirty="0" err="1">
                <a:solidFill>
                  <a:srgbClr val="000000"/>
                </a:solidFill>
                <a:latin typeface="Arial" panose="020B0604020202020204" pitchFamily="34" charset="0"/>
                <a:cs typeface="Arial" panose="020B0604020202020204" pitchFamily="34" charset="0"/>
              </a:rPr>
              <a:t>tratados</a:t>
            </a:r>
            <a:r>
              <a:rPr lang="en-US" dirty="0">
                <a:solidFill>
                  <a:srgbClr val="000000"/>
                </a:solidFill>
                <a:latin typeface="Arial" panose="020B0604020202020204" pitchFamily="34" charset="0"/>
                <a:cs typeface="Arial" panose="020B0604020202020204" pitchFamily="34" charset="0"/>
              </a:rPr>
              <a:t> con </a:t>
            </a:r>
            <a:r>
              <a:rPr lang="en-US" dirty="0" err="1">
                <a:solidFill>
                  <a:srgbClr val="000000"/>
                </a:solidFill>
                <a:latin typeface="Arial" panose="020B0604020202020204" pitchFamily="34" charset="0"/>
                <a:cs typeface="Arial" panose="020B0604020202020204" pitchFamily="34" charset="0"/>
              </a:rPr>
              <a:t>corticosteroides</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antihistaminicos</a:t>
            </a:r>
            <a:r>
              <a:rPr lang="en-US" dirty="0">
                <a:solidFill>
                  <a:srgbClr val="000000"/>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a:t>
            </a:r>
            <a:r>
              <a:rPr lang="it-IT" sz="1200" dirty="0">
                <a:solidFill>
                  <a:srgbClr val="0000FF"/>
                </a:solidFill>
                <a:latin typeface="Arial" panose="020B0604020202020204" pitchFamily="34" charset="0"/>
                <a:cs typeface="Arial" panose="020B0604020202020204" pitchFamily="34" charset="0"/>
              </a:rPr>
              <a:t>Taxotere (docetaxel), [Package Insert] , 2010. </a:t>
            </a:r>
            <a:r>
              <a:rPr lang="fr-FR" sz="1200" dirty="0">
                <a:solidFill>
                  <a:srgbClr val="0000FF"/>
                </a:solidFill>
                <a:latin typeface="Arial" panose="020B0604020202020204" pitchFamily="34" charset="0"/>
                <a:cs typeface="Arial" panose="020B0604020202020204" pitchFamily="34" charset="0"/>
              </a:rPr>
              <a:t>[Taxol (paclitaxel). , [Package Insert] , 2011.</a:t>
            </a:r>
            <a:r>
              <a:rPr lang="es-AR" sz="12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3335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lh3.googleusercontent.com/jw_bjAIS1pA9ZFgdJD1sQg6yM9onyt3b600YVSPVpeH_-yt4bY9MdTCorLqJQOX8Az0CeaACfwyU1Da1jlgqzdDyP2Bmr4MvTB-60NBueGJKmCfOQjWXiybw1kwrp52N-9DQDhOE9gexgRvLLzay4Z3c7rCqiWA8BcX-acGY4Y7QDvq9c6gbsGJJQkVgzXAO6xn-fyKbSGRni7kV5e-wfvhohxvyZfItN39Xtkqm_Fo00NFvNDQJdyg944Ru66psoYPgURkndoZV4wnrM0MuSUq1efPDea4CWm1yZZO3Nd5MGQ_yb8unPZ0lBa1FPwvkV5hyuV-KxIBDIcIS-UYUJfDNn2q5usTJp6kyEOfKGXIyNlnIhungYwpLUD4xo-LkwIlS1HK5IBqt4fN7fLuIQQtA05ebS8ki46h_gpTpuNTS8tLXt0L_noZCS_frTHErQ-usSvIfNKTYD4XbcbW2IU36q1ycuBBfA0ofC8MkWYahuu2falDOvWoRahlVVbk8bC8kx5atTqSZgTQS7r-nJ2uyq7EyfFKJzFN7DwaA0JCD5UKlAzkYrXiH9JAEACOIqixLumi-vJWwM5yPwodxLjh7K9NS3u8F-ePn2dmZjuEtyKMP9B5e=w930-h523-no">
            <a:extLst>
              <a:ext uri="{FF2B5EF4-FFF2-40B4-BE49-F238E27FC236}">
                <a16:creationId xmlns:a16="http://schemas.microsoft.com/office/drawing/2014/main" id="{3711D339-B575-4A1C-9B8A-E94417F8143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Rectángulo 1">
            <a:extLst>
              <a:ext uri="{FF2B5EF4-FFF2-40B4-BE49-F238E27FC236}">
                <a16:creationId xmlns:a16="http://schemas.microsoft.com/office/drawing/2014/main" id="{94AACDB6-63BB-4B78-A5B4-C676377F862B}"/>
              </a:ext>
            </a:extLst>
          </p:cNvPr>
          <p:cNvSpPr/>
          <p:nvPr/>
        </p:nvSpPr>
        <p:spPr>
          <a:xfrm>
            <a:off x="463826" y="664557"/>
            <a:ext cx="8216348" cy="4524315"/>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PTX ha sido formulado y llegado al mercado como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desde su aprobación por la FDA en 1992. Para el 2000,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se convirtió en la droga antitumoral mas vendida de todos los tiempos, con ventas anuales en el orden de los 1.6 billones. Desde 2002, las siguientes compañías  lanzaron 7 formulaciones </a:t>
            </a:r>
            <a:r>
              <a:rPr lang="es-AR" dirty="0" err="1">
                <a:latin typeface="Arial" panose="020B0604020202020204" pitchFamily="34" charset="0"/>
                <a:cs typeface="Arial" panose="020B0604020202020204" pitchFamily="34" charset="0"/>
              </a:rPr>
              <a:t>genericas</a:t>
            </a:r>
            <a:r>
              <a:rPr lang="es-AR" dirty="0">
                <a:latin typeface="Arial" panose="020B0604020202020204" pitchFamily="34" charset="0"/>
                <a:cs typeface="Arial" panose="020B0604020202020204" pitchFamily="34" charset="0"/>
              </a:rPr>
              <a:t> de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Gland</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Pharma</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Actavis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Fresenius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Kabi</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Oncol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Mylan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Labs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Sandoz</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Teva</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Pharms</a:t>
            </a:r>
            <a:r>
              <a:rPr lang="es-AR" dirty="0">
                <a:latin typeface="Arial" panose="020B0604020202020204" pitchFamily="34" charset="0"/>
                <a:cs typeface="Arial" panose="020B0604020202020204" pitchFamily="34" charset="0"/>
              </a:rPr>
              <a:t>, West-Ward </a:t>
            </a:r>
            <a:r>
              <a:rPr lang="es-AR" dirty="0" err="1">
                <a:latin typeface="Arial" panose="020B0604020202020204" pitchFamily="34" charset="0"/>
                <a:cs typeface="Arial" panose="020B0604020202020204" pitchFamily="34" charset="0"/>
              </a:rPr>
              <a:t>Pharms</a:t>
            </a:r>
            <a:r>
              <a:rPr lang="es-AR" dirty="0">
                <a:latin typeface="Arial" panose="020B0604020202020204" pitchFamily="34" charset="0"/>
                <a:cs typeface="Arial" panose="020B0604020202020204" pitchFamily="34" charset="0"/>
              </a:rPr>
              <a:t>. </a:t>
            </a:r>
          </a:p>
          <a:p>
            <a:pPr algn="just"/>
            <a:r>
              <a:rPr lang="es-AR" dirty="0">
                <a:latin typeface="Arial" panose="020B0604020202020204" pitchFamily="34" charset="0"/>
                <a:cs typeface="Arial" panose="020B0604020202020204" pitchFamily="34" charset="0"/>
              </a:rPr>
              <a:t>Las formulaciones de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emplean </a:t>
            </a:r>
            <a:r>
              <a:rPr lang="es-AR" dirty="0" err="1">
                <a:latin typeface="Arial" panose="020B0604020202020204" pitchFamily="34" charset="0"/>
                <a:cs typeface="Arial" panose="020B0604020202020204" pitchFamily="34" charset="0"/>
              </a:rPr>
              <a:t>Cremophor</a:t>
            </a:r>
            <a:r>
              <a:rPr lang="es-AR" dirty="0">
                <a:latin typeface="Arial" panose="020B0604020202020204" pitchFamily="34" charset="0"/>
                <a:cs typeface="Arial" panose="020B0604020202020204" pitchFamily="34" charset="0"/>
              </a:rPr>
              <a:t> EL (alternativamente conocido como </a:t>
            </a:r>
            <a:r>
              <a:rPr lang="es-AR" dirty="0" err="1">
                <a:latin typeface="Arial" panose="020B0604020202020204" pitchFamily="34" charset="0"/>
                <a:cs typeface="Arial" panose="020B0604020202020204" pitchFamily="34" charset="0"/>
              </a:rPr>
              <a:t>Kolliphor</a:t>
            </a:r>
            <a:r>
              <a:rPr lang="es-AR" dirty="0">
                <a:latin typeface="Arial" panose="020B0604020202020204" pitchFamily="34" charset="0"/>
                <a:cs typeface="Arial" panose="020B0604020202020204" pitchFamily="34" charset="0"/>
              </a:rPr>
              <a:t> EL</a:t>
            </a:r>
            <a:r>
              <a:rPr lang="es-AR" i="1"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Macrogolglycerol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ricinoleate</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PEG-35 castor </a:t>
            </a:r>
            <a:r>
              <a:rPr lang="es-AR" dirty="0" err="1">
                <a:latin typeface="Arial" panose="020B0604020202020204" pitchFamily="34" charset="0"/>
                <a:cs typeface="Arial" panose="020B0604020202020204" pitchFamily="34" charset="0"/>
              </a:rPr>
              <a:t>oil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Polyoxyl</a:t>
            </a:r>
            <a:r>
              <a:rPr lang="es-AR" dirty="0">
                <a:latin typeface="Arial" panose="020B0604020202020204" pitchFamily="34" charset="0"/>
                <a:cs typeface="Arial" panose="020B0604020202020204" pitchFamily="34" charset="0"/>
              </a:rPr>
              <a:t> 35 </a:t>
            </a:r>
            <a:r>
              <a:rPr lang="es-AR" dirty="0" err="1">
                <a:latin typeface="Arial" panose="020B0604020202020204" pitchFamily="34" charset="0"/>
                <a:cs typeface="Arial" panose="020B0604020202020204" pitchFamily="34" charset="0"/>
              </a:rPr>
              <a:t>hydrogenated</a:t>
            </a:r>
            <a:r>
              <a:rPr lang="es-AR" dirty="0">
                <a:latin typeface="Arial" panose="020B0604020202020204" pitchFamily="34" charset="0"/>
                <a:cs typeface="Arial" panose="020B0604020202020204" pitchFamily="34" charset="0"/>
              </a:rPr>
              <a:t> castor </a:t>
            </a:r>
            <a:r>
              <a:rPr lang="es-AR" dirty="0" err="1">
                <a:latin typeface="Arial" panose="020B0604020202020204" pitchFamily="34" charset="0"/>
                <a:cs typeface="Arial" panose="020B0604020202020204" pitchFamily="34" charset="0"/>
              </a:rPr>
              <a:t>oil</a:t>
            </a:r>
            <a:r>
              <a:rPr lang="es-AR" dirty="0">
                <a:latin typeface="Arial" panose="020B0604020202020204" pitchFamily="34" charset="0"/>
                <a:cs typeface="Arial" panose="020B0604020202020204" pitchFamily="34" charset="0"/>
              </a:rPr>
              <a:t> and Polyoxyl-35 castor </a:t>
            </a:r>
            <a:r>
              <a:rPr lang="es-AR" dirty="0" err="1">
                <a:latin typeface="Arial" panose="020B0604020202020204" pitchFamily="34" charset="0"/>
                <a:cs typeface="Arial" panose="020B0604020202020204" pitchFamily="34" charset="0"/>
              </a:rPr>
              <a:t>oil</a:t>
            </a:r>
            <a:r>
              <a:rPr lang="es-AR" dirty="0">
                <a:latin typeface="Arial" panose="020B0604020202020204" pitchFamily="34" charset="0"/>
                <a:cs typeface="Arial" panose="020B0604020202020204" pitchFamily="34" charset="0"/>
              </a:rPr>
              <a:t>), un surfactante no iónico sintético que solubiliza PTX. </a:t>
            </a:r>
          </a:p>
          <a:p>
            <a:pPr algn="just"/>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esta clínicamente aprobado para el tratamiento de cáncer de mama  (BC), cáncer de mama metastásico (MBC), cáncer de ovario (OC),cáncer de pulmón de células no pequeñas (NSCLC), cáncer de vesicular, de próstata, de esófago  melanoma, y otros tipos de tumores solidos. En 2005, la llegada al mercado de </a:t>
            </a:r>
            <a:r>
              <a:rPr lang="es-AR" dirty="0" err="1">
                <a:latin typeface="Arial" panose="020B0604020202020204" pitchFamily="34" charset="0"/>
                <a:cs typeface="Arial" panose="020B0604020202020204" pitchFamily="34" charset="0"/>
              </a:rPr>
              <a:t>Abraxane</a:t>
            </a:r>
            <a:r>
              <a:rPr lang="es-AR" dirty="0">
                <a:latin typeface="Arial" panose="020B0604020202020204" pitchFamily="34" charset="0"/>
                <a:cs typeface="Arial" panose="020B0604020202020204" pitchFamily="34" charset="0"/>
              </a:rPr>
              <a:t> terminó con el monopolio tanto de la versión innovadora como de las genéricas de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8803A23C-AC6A-4688-ABE6-E860E82CC92C}"/>
              </a:ext>
            </a:extLst>
          </p:cNvPr>
          <p:cNvSpPr/>
          <p:nvPr/>
        </p:nvSpPr>
        <p:spPr>
          <a:xfrm>
            <a:off x="0" y="5465871"/>
            <a:ext cx="9144000" cy="1200329"/>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National Cancer Institute, Success Story: Taxol® (NSC 125973), (2006). https://dtp.cancer.gov/timeline/flash/success_stories/S2_taxol.htm (accessed </a:t>
            </a:r>
            <a:r>
              <a:rPr lang="es-AR" sz="1200" dirty="0" err="1">
                <a:latin typeface="Arial" panose="020B0604020202020204" pitchFamily="34" charset="0"/>
                <a:cs typeface="Arial" panose="020B0604020202020204" pitchFamily="34" charset="0"/>
              </a:rPr>
              <a:t>October</a:t>
            </a:r>
            <a:r>
              <a:rPr lang="es-AR" sz="1200" dirty="0">
                <a:latin typeface="Arial" panose="020B0604020202020204" pitchFamily="34" charset="0"/>
                <a:cs typeface="Arial" panose="020B0604020202020204" pitchFamily="34" charset="0"/>
              </a:rPr>
              <a:t> 7, 2016).</a:t>
            </a:r>
          </a:p>
          <a:p>
            <a:pPr algn="r"/>
            <a:r>
              <a:rPr lang="es-AR" sz="1200" dirty="0" err="1">
                <a:latin typeface="Arial" panose="020B0604020202020204" pitchFamily="34" charset="0"/>
                <a:cs typeface="Arial" panose="020B0604020202020204" pitchFamily="34" charset="0"/>
              </a:rPr>
              <a:t>Chemocare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Taxol</a:t>
            </a:r>
            <a:r>
              <a:rPr lang="es-AR" sz="1200" dirty="0">
                <a:latin typeface="Arial" panose="020B0604020202020204" pitchFamily="34" charset="0"/>
                <a:cs typeface="Arial" panose="020B0604020202020204" pitchFamily="34" charset="0"/>
              </a:rPr>
              <a:t>, (2007). http://www.chemocare.com/chemotherapy/druginfo/</a:t>
            </a:r>
            <a:r>
              <a:rPr lang="en-US" sz="1200" dirty="0">
                <a:latin typeface="Arial" panose="020B0604020202020204" pitchFamily="34" charset="0"/>
                <a:cs typeface="Arial" panose="020B0604020202020204" pitchFamily="34" charset="0"/>
              </a:rPr>
              <a:t>taxol.aspx (accessed October 7, 2016).</a:t>
            </a:r>
          </a:p>
          <a:p>
            <a:pPr algn="r"/>
            <a:r>
              <a:rPr lang="es-AR" sz="1200" dirty="0">
                <a:latin typeface="Arial" panose="020B0604020202020204" pitchFamily="34" charset="0"/>
                <a:cs typeface="Arial" panose="020B0604020202020204" pitchFamily="34" charset="0"/>
              </a:rPr>
              <a:t>Drugs.com, FDA </a:t>
            </a:r>
            <a:r>
              <a:rPr lang="es-AR" sz="1200" dirty="0" err="1">
                <a:latin typeface="Arial" panose="020B0604020202020204" pitchFamily="34" charset="0"/>
                <a:cs typeface="Arial" panose="020B0604020202020204" pitchFamily="34" charset="0"/>
              </a:rPr>
              <a:t>Approves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Abraxane</a:t>
            </a:r>
            <a:r>
              <a:rPr lang="es-AR" sz="1200" dirty="0">
                <a:latin typeface="Arial" panose="020B0604020202020204" pitchFamily="34" charset="0"/>
                <a:cs typeface="Arial" panose="020B0604020202020204" pitchFamily="34" charset="0"/>
              </a:rPr>
              <a:t>, (2005). </a:t>
            </a:r>
            <a:r>
              <a:rPr lang="es-AR" sz="1200" dirty="0">
                <a:latin typeface="Arial" panose="020B0604020202020204" pitchFamily="34" charset="0"/>
                <a:cs typeface="Arial" panose="020B0604020202020204" pitchFamily="34" charset="0"/>
                <a:hlinkClick r:id="rId2"/>
              </a:rPr>
              <a:t>http://www.drugs.com/newdrugs/abraxane-american-pharmaceutical-partners-incamerican-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bioscience-inc-metastatic-breast-cancer-143.html (accessed October 7,</a:t>
            </a:r>
          </a:p>
          <a:p>
            <a:pPr algn="r"/>
            <a:r>
              <a:rPr lang="es-AR" sz="1200" dirty="0">
                <a:latin typeface="Arial" panose="020B0604020202020204" pitchFamily="34" charset="0"/>
                <a:cs typeface="Arial" panose="020B0604020202020204" pitchFamily="34" charset="0"/>
              </a:rPr>
              <a:t>2016).</a:t>
            </a:r>
          </a:p>
        </p:txBody>
      </p:sp>
      <p:sp>
        <p:nvSpPr>
          <p:cNvPr id="5" name="CuadroTexto 4">
            <a:extLst>
              <a:ext uri="{FF2B5EF4-FFF2-40B4-BE49-F238E27FC236}">
                <a16:creationId xmlns:a16="http://schemas.microsoft.com/office/drawing/2014/main" id="{D936585E-C9C5-4AC8-92CC-13038FA5C7BB}"/>
              </a:ext>
            </a:extLst>
          </p:cNvPr>
          <p:cNvSpPr txBox="1"/>
          <p:nvPr/>
        </p:nvSpPr>
        <p:spPr>
          <a:xfrm>
            <a:off x="0" y="225287"/>
            <a:ext cx="914400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Taxol</a:t>
            </a:r>
            <a:r>
              <a:rPr lang="es-AR" sz="2400" b="1" dirty="0">
                <a:solidFill>
                  <a:schemeClr val="bg1"/>
                </a:solidFill>
                <a:latin typeface="Arial" panose="020B0604020202020204" pitchFamily="34" charset="0"/>
                <a:cs typeface="Arial" panose="020B0604020202020204" pitchFamily="34" charset="0"/>
              </a:rPr>
              <a:t> (</a:t>
            </a:r>
            <a:r>
              <a:rPr lang="es-AR" sz="2400" b="1" dirty="0" err="1">
                <a:solidFill>
                  <a:schemeClr val="bg1"/>
                </a:solidFill>
                <a:latin typeface="Arial" panose="020B0604020202020204" pitchFamily="34" charset="0"/>
                <a:cs typeface="Arial" panose="020B0604020202020204" pitchFamily="34" charset="0"/>
              </a:rPr>
              <a:t>sv-paclitaxel</a:t>
            </a:r>
            <a:r>
              <a:rPr lang="es-AR" sz="2400" b="1" dirty="0">
                <a:solidFill>
                  <a:schemeClr val="bg1"/>
                </a:solidFill>
                <a:latin typeface="Arial" panose="020B0604020202020204" pitchFamily="34" charset="0"/>
                <a:cs typeface="Arial" panose="020B0604020202020204" pitchFamily="34" charset="0"/>
              </a:rPr>
              <a:t>) s </a:t>
            </a:r>
            <a:r>
              <a:rPr lang="es-AR" sz="2400" b="1" dirty="0" err="1">
                <a:solidFill>
                  <a:schemeClr val="bg1"/>
                </a:solidFill>
                <a:latin typeface="Arial" panose="020B0604020202020204" pitchFamily="34" charset="0"/>
                <a:cs typeface="Arial" panose="020B0604020202020204" pitchFamily="34" charset="0"/>
              </a:rPr>
              <a:t>Abraxane</a:t>
            </a:r>
            <a:endParaRPr lang="es-AR" sz="2400" b="1" dirty="0">
              <a:solidFill>
                <a:schemeClr val="bg1"/>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A01E6E15-54BC-4C59-9B77-CD811D5B39EF}"/>
              </a:ext>
            </a:extLst>
          </p:cNvPr>
          <p:cNvSpPr/>
          <p:nvPr/>
        </p:nvSpPr>
        <p:spPr>
          <a:xfrm>
            <a:off x="152400" y="5188872"/>
            <a:ext cx="9144000" cy="461665"/>
          </a:xfrm>
          <a:prstGeom prst="rect">
            <a:avLst/>
          </a:prstGeom>
        </p:spPr>
        <p:txBody>
          <a:bodyPr wrap="square">
            <a:spAutoFit/>
          </a:bodyPr>
          <a:lstStyle/>
          <a:p>
            <a:r>
              <a:rPr lang="es-AR" sz="1200" dirty="0" err="1">
                <a:solidFill>
                  <a:srgbClr val="231F20"/>
                </a:solidFill>
                <a:latin typeface="Arial" panose="020B0604020202020204" pitchFamily="34" charset="0"/>
                <a:cs typeface="Arial" panose="020B0604020202020204" pitchFamily="34" charset="0"/>
              </a:rPr>
              <a:t>Alexandros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Marios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Sofias</a:t>
            </a:r>
            <a:r>
              <a:rPr lang="es-AR" sz="1200" dirty="0">
                <a:solidFill>
                  <a:srgbClr val="231F20"/>
                </a:solidFill>
                <a:latin typeface="Arial" panose="020B0604020202020204" pitchFamily="34" charset="0"/>
                <a:cs typeface="Arial" panose="020B0604020202020204" pitchFamily="34" charset="0"/>
              </a:rPr>
              <a:t>, Michael </a:t>
            </a:r>
            <a:r>
              <a:rPr lang="es-AR" sz="1200" dirty="0" err="1">
                <a:solidFill>
                  <a:srgbClr val="231F20"/>
                </a:solidFill>
                <a:latin typeface="Arial" panose="020B0604020202020204" pitchFamily="34" charset="0"/>
                <a:cs typeface="Arial" panose="020B0604020202020204" pitchFamily="34" charset="0"/>
              </a:rPr>
              <a:t>Dunne</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Gert</a:t>
            </a:r>
            <a:r>
              <a:rPr lang="es-AR" sz="1200" dirty="0">
                <a:solidFill>
                  <a:srgbClr val="231F20"/>
                </a:solidFill>
                <a:latin typeface="Arial" panose="020B0604020202020204" pitchFamily="34" charset="0"/>
                <a:cs typeface="Arial" panose="020B0604020202020204" pitchFamily="34" charset="0"/>
              </a:rPr>
              <a:t> Storm, Christine </a:t>
            </a:r>
            <a:r>
              <a:rPr lang="en-US" sz="1200" dirty="0">
                <a:solidFill>
                  <a:srgbClr val="231F20"/>
                </a:solidFill>
                <a:latin typeface="Arial" panose="020B0604020202020204" pitchFamily="34" charset="0"/>
                <a:cs typeface="Arial" panose="020B0604020202020204" pitchFamily="34" charset="0"/>
              </a:rPr>
              <a:t>Allen, The Battle of “Nano” Paclitaxel, </a:t>
            </a:r>
            <a:r>
              <a:rPr lang="en-US" sz="1200" i="1" dirty="0">
                <a:solidFill>
                  <a:srgbClr val="231F20"/>
                </a:solidFill>
                <a:latin typeface="Arial" panose="020B0604020202020204" pitchFamily="34" charset="0"/>
                <a:cs typeface="Arial" panose="020B0604020202020204" pitchFamily="34" charset="0"/>
              </a:rPr>
              <a:t>Advanced Drug Delivery Reviews </a:t>
            </a:r>
            <a:r>
              <a:rPr lang="en-US" sz="1200" dirty="0">
                <a:solidFill>
                  <a:srgbClr val="231F20"/>
                </a:solidFill>
                <a:latin typeface="Arial" panose="020B0604020202020204" pitchFamily="34" charset="0"/>
                <a:cs typeface="Arial" panose="020B0604020202020204" pitchFamily="34" charset="0"/>
              </a:rPr>
              <a:t>(2017), </a:t>
            </a:r>
            <a:r>
              <a:rPr lang="es-AR" sz="1200" dirty="0">
                <a:solidFill>
                  <a:srgbClr val="231F20"/>
                </a:solidFill>
                <a:latin typeface="Arial" panose="020B0604020202020204" pitchFamily="34" charset="0"/>
                <a:cs typeface="Arial" panose="020B0604020202020204" pitchFamily="34" charset="0"/>
              </a:rPr>
              <a:t>doi:</a:t>
            </a:r>
            <a:r>
              <a:rPr lang="es-AR" sz="1200" dirty="0">
                <a:solidFill>
                  <a:srgbClr val="0000FF"/>
                </a:solidFill>
                <a:latin typeface="Arial" panose="020B0604020202020204" pitchFamily="34" charset="0"/>
                <a:cs typeface="Arial" panose="020B0604020202020204" pitchFamily="34" charset="0"/>
              </a:rPr>
              <a:t>10.1016/j.addr.2017.02.003</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5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EC3BE6A-371A-4E56-A4B1-17E6B03B598B}"/>
              </a:ext>
            </a:extLst>
          </p:cNvPr>
          <p:cNvSpPr/>
          <p:nvPr/>
        </p:nvSpPr>
        <p:spPr>
          <a:xfrm>
            <a:off x="0" y="6396335"/>
            <a:ext cx="9144000" cy="461665"/>
          </a:xfrm>
          <a:prstGeom prst="rect">
            <a:avLst/>
          </a:prstGeom>
        </p:spPr>
        <p:txBody>
          <a:bodyPr wrap="square">
            <a:spAutoFit/>
          </a:bodyPr>
          <a:lstStyle/>
          <a:p>
            <a:r>
              <a:rPr lang="es-AR" sz="1200" dirty="0" err="1">
                <a:solidFill>
                  <a:srgbClr val="231F20"/>
                </a:solidFill>
                <a:latin typeface="Arial" panose="020B0604020202020204" pitchFamily="34" charset="0"/>
                <a:cs typeface="Arial" panose="020B0604020202020204" pitchFamily="34" charset="0"/>
              </a:rPr>
              <a:t>Alexandros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Marios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Sofias</a:t>
            </a:r>
            <a:r>
              <a:rPr lang="es-AR" sz="1200" dirty="0">
                <a:solidFill>
                  <a:srgbClr val="231F20"/>
                </a:solidFill>
                <a:latin typeface="Arial" panose="020B0604020202020204" pitchFamily="34" charset="0"/>
                <a:cs typeface="Arial" panose="020B0604020202020204" pitchFamily="34" charset="0"/>
              </a:rPr>
              <a:t>, Michael </a:t>
            </a:r>
            <a:r>
              <a:rPr lang="es-AR" sz="1200" dirty="0" err="1">
                <a:solidFill>
                  <a:srgbClr val="231F20"/>
                </a:solidFill>
                <a:latin typeface="Arial" panose="020B0604020202020204" pitchFamily="34" charset="0"/>
                <a:cs typeface="Arial" panose="020B0604020202020204" pitchFamily="34" charset="0"/>
              </a:rPr>
              <a:t>Dunne</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Gert</a:t>
            </a:r>
            <a:r>
              <a:rPr lang="es-AR" sz="1200" dirty="0">
                <a:solidFill>
                  <a:srgbClr val="231F20"/>
                </a:solidFill>
                <a:latin typeface="Arial" panose="020B0604020202020204" pitchFamily="34" charset="0"/>
                <a:cs typeface="Arial" panose="020B0604020202020204" pitchFamily="34" charset="0"/>
              </a:rPr>
              <a:t> Storm, Christine </a:t>
            </a:r>
            <a:r>
              <a:rPr lang="en-US" sz="1200" dirty="0">
                <a:solidFill>
                  <a:srgbClr val="231F20"/>
                </a:solidFill>
                <a:latin typeface="Arial" panose="020B0604020202020204" pitchFamily="34" charset="0"/>
                <a:cs typeface="Arial" panose="020B0604020202020204" pitchFamily="34" charset="0"/>
              </a:rPr>
              <a:t>Allen, The Battle of “Nano” Paclitaxel, </a:t>
            </a:r>
            <a:r>
              <a:rPr lang="en-US" sz="1200" i="1" dirty="0">
                <a:solidFill>
                  <a:srgbClr val="231F20"/>
                </a:solidFill>
                <a:latin typeface="Arial" panose="020B0604020202020204" pitchFamily="34" charset="0"/>
                <a:cs typeface="Arial" panose="020B0604020202020204" pitchFamily="34" charset="0"/>
              </a:rPr>
              <a:t>Advanced Drug Delivery Reviews </a:t>
            </a:r>
            <a:r>
              <a:rPr lang="en-US" sz="1200" dirty="0">
                <a:solidFill>
                  <a:srgbClr val="231F20"/>
                </a:solidFill>
                <a:latin typeface="Arial" panose="020B0604020202020204" pitchFamily="34" charset="0"/>
                <a:cs typeface="Arial" panose="020B0604020202020204" pitchFamily="34" charset="0"/>
              </a:rPr>
              <a:t>(2017), </a:t>
            </a:r>
            <a:r>
              <a:rPr lang="es-AR" sz="1200" dirty="0">
                <a:solidFill>
                  <a:srgbClr val="231F20"/>
                </a:solidFill>
                <a:latin typeface="Arial" panose="020B0604020202020204" pitchFamily="34" charset="0"/>
                <a:cs typeface="Arial" panose="020B0604020202020204" pitchFamily="34" charset="0"/>
              </a:rPr>
              <a:t>doi:</a:t>
            </a:r>
            <a:r>
              <a:rPr lang="es-AR" sz="1200" dirty="0">
                <a:solidFill>
                  <a:srgbClr val="0000FF"/>
                </a:solidFill>
                <a:latin typeface="Arial" panose="020B0604020202020204" pitchFamily="34" charset="0"/>
                <a:cs typeface="Arial" panose="020B0604020202020204" pitchFamily="34" charset="0"/>
              </a:rPr>
              <a:t>10.1016/j.addr.2017.02.003</a:t>
            </a:r>
            <a:endParaRPr lang="es-AR" sz="12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8AC2E33A-E58E-4786-8A95-3B3E8635E9E5}"/>
              </a:ext>
            </a:extLst>
          </p:cNvPr>
          <p:cNvSpPr/>
          <p:nvPr/>
        </p:nvSpPr>
        <p:spPr>
          <a:xfrm>
            <a:off x="523461" y="1433832"/>
            <a:ext cx="8097078" cy="1477328"/>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Junto con </a:t>
            </a:r>
            <a:r>
              <a:rPr lang="es-AR" dirty="0" err="1">
                <a:latin typeface="Arial" panose="020B0604020202020204" pitchFamily="34" charset="0"/>
                <a:cs typeface="Arial" panose="020B0604020202020204" pitchFamily="34" charset="0"/>
              </a:rPr>
              <a:t>doxorubicina</a:t>
            </a:r>
            <a:r>
              <a:rPr lang="es-AR" dirty="0">
                <a:latin typeface="Arial" panose="020B0604020202020204" pitchFamily="34" charset="0"/>
                <a:cs typeface="Arial" panose="020B0604020202020204" pitchFamily="34" charset="0"/>
              </a:rPr>
              <a:t> y cisplatino, el </a:t>
            </a:r>
            <a:r>
              <a:rPr lang="es-AR" dirty="0" err="1">
                <a:latin typeface="Arial" panose="020B0604020202020204" pitchFamily="34" charset="0"/>
                <a:cs typeface="Arial" panose="020B0604020202020204" pitchFamily="34" charset="0"/>
              </a:rPr>
              <a:t>paclitaxel</a:t>
            </a:r>
            <a:r>
              <a:rPr lang="es-AR" dirty="0">
                <a:latin typeface="Arial" panose="020B0604020202020204" pitchFamily="34" charset="0"/>
                <a:cs typeface="Arial" panose="020B0604020202020204" pitchFamily="34" charset="0"/>
              </a:rPr>
              <a:t> (PTX) es uno de los 3 agentes quimioterapéuticos mas ampliamente utilizados, y es tratamiento de primera o segunda línea para distintos tipos de cáncer.</a:t>
            </a:r>
            <a:r>
              <a:rPr lang="es-AR" dirty="0">
                <a:latin typeface="Calibri" panose="020F0502020204030204" pitchFamily="34" charset="0"/>
              </a:rPr>
              <a:t> E</a:t>
            </a:r>
            <a:r>
              <a:rPr lang="es-AR" dirty="0">
                <a:latin typeface="Arial" panose="020B0604020202020204" pitchFamily="34" charset="0"/>
                <a:cs typeface="Arial" panose="020B0604020202020204" pitchFamily="34" charset="0"/>
              </a:rPr>
              <a:t>n 2000,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la formulación convencional de PTX, se constituyo en la droga antitumoral mas vendida, con ventas anuales por 1.6 billones. </a:t>
            </a:r>
          </a:p>
        </p:txBody>
      </p:sp>
      <p:sp>
        <p:nvSpPr>
          <p:cNvPr id="2" name="CuadroTexto 1">
            <a:extLst>
              <a:ext uri="{FF2B5EF4-FFF2-40B4-BE49-F238E27FC236}">
                <a16:creationId xmlns:a16="http://schemas.microsoft.com/office/drawing/2014/main" id="{6387FC4D-CEEE-4C8A-87BA-908766966589}"/>
              </a:ext>
            </a:extLst>
          </p:cNvPr>
          <p:cNvSpPr txBox="1"/>
          <p:nvPr/>
        </p:nvSpPr>
        <p:spPr>
          <a:xfrm>
            <a:off x="0" y="212651"/>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Tecnología </a:t>
            </a:r>
            <a:r>
              <a:rPr lang="es-AR" sz="2400" i="1" dirty="0" err="1">
                <a:solidFill>
                  <a:schemeClr val="bg1"/>
                </a:solidFill>
                <a:latin typeface="Arial" panose="020B0604020202020204" pitchFamily="34" charset="0"/>
                <a:cs typeface="Arial" panose="020B0604020202020204" pitchFamily="34" charset="0"/>
              </a:rPr>
              <a:t>nab</a:t>
            </a:r>
            <a:endParaRPr lang="es-AR" sz="2400" i="1" dirty="0">
              <a:solidFill>
                <a:schemeClr val="bg1"/>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85C6F4F8-B131-45A8-96CB-2B924D674121}"/>
              </a:ext>
            </a:extLst>
          </p:cNvPr>
          <p:cNvSpPr/>
          <p:nvPr/>
        </p:nvSpPr>
        <p:spPr>
          <a:xfrm>
            <a:off x="523461" y="2911160"/>
            <a:ext cx="8097078" cy="1938992"/>
          </a:xfrm>
          <a:prstGeom prst="rect">
            <a:avLst/>
          </a:prstGeom>
        </p:spPr>
        <p:txBody>
          <a:bodyPr wrap="square">
            <a:spAutoFit/>
          </a:bodyPr>
          <a:lstStyle/>
          <a:p>
            <a:pPr algn="just"/>
            <a:r>
              <a:rPr lang="en-US" dirty="0">
                <a:solidFill>
                  <a:srgbClr val="0000FF"/>
                </a:solidFill>
                <a:latin typeface="Arial" panose="020B0604020202020204" pitchFamily="34" charset="0"/>
                <a:cs typeface="Arial" panose="020B0604020202020204" pitchFamily="34" charset="0"/>
              </a:rPr>
              <a:t>PTX </a:t>
            </a:r>
            <a:r>
              <a:rPr lang="en-US" dirty="0" err="1">
                <a:solidFill>
                  <a:srgbClr val="0000FF"/>
                </a:solidFill>
                <a:latin typeface="Arial" panose="020B0604020202020204" pitchFamily="34" charset="0"/>
                <a:cs typeface="Arial" panose="020B0604020202020204" pitchFamily="34" charset="0"/>
              </a:rPr>
              <a:t>es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considerado</a:t>
            </a:r>
            <a:r>
              <a:rPr lang="en-US" dirty="0">
                <a:solidFill>
                  <a:srgbClr val="0000FF"/>
                </a:solidFill>
                <a:latin typeface="Arial" panose="020B0604020202020204" pitchFamily="34" charset="0"/>
                <a:cs typeface="Arial" panose="020B0604020202020204" pitchFamily="34" charset="0"/>
              </a:rPr>
              <a:t> el principal </a:t>
            </a:r>
            <a:r>
              <a:rPr lang="en-US" dirty="0" err="1">
                <a:solidFill>
                  <a:srgbClr val="0000FF"/>
                </a:solidFill>
                <a:latin typeface="Arial" panose="020B0604020202020204" pitchFamily="34" charset="0"/>
                <a:cs typeface="Arial" panose="020B0604020202020204" pitchFamily="34" charset="0"/>
              </a:rPr>
              <a:t>agente</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quimioterapeutico</a:t>
            </a:r>
            <a:r>
              <a:rPr lang="en-US" dirty="0">
                <a:solidFill>
                  <a:srgbClr val="0000FF"/>
                </a:solidFill>
                <a:latin typeface="Arial" panose="020B0604020202020204" pitchFamily="34" charset="0"/>
                <a:cs typeface="Arial" panose="020B0604020202020204" pitchFamily="34" charset="0"/>
              </a:rPr>
              <a:t> del </a:t>
            </a:r>
            <a:r>
              <a:rPr lang="en-US" dirty="0" err="1">
                <a:solidFill>
                  <a:srgbClr val="0000FF"/>
                </a:solidFill>
                <a:latin typeface="Arial" panose="020B0604020202020204" pitchFamily="34" charset="0"/>
                <a:cs typeface="Arial" panose="020B0604020202020204" pitchFamily="34" charset="0"/>
              </a:rPr>
              <a:t>mundo</a:t>
            </a:r>
            <a:r>
              <a:rPr lang="en-US" dirty="0">
                <a:solidFill>
                  <a:srgbClr val="0000FF"/>
                </a:solidFill>
                <a:latin typeface="Arial" panose="020B0604020202020204" pitchFamily="34" charset="0"/>
                <a:cs typeface="Arial" panose="020B0604020202020204" pitchFamily="34" charset="0"/>
              </a:rPr>
              <a:t> </a:t>
            </a:r>
            <a:r>
              <a:rPr lang="en-US" sz="1200" dirty="0">
                <a:solidFill>
                  <a:srgbClr val="0000FF"/>
                </a:solidFill>
                <a:highlight>
                  <a:srgbClr val="FFFF00"/>
                </a:highlight>
                <a:latin typeface="Arial" panose="020B0604020202020204" pitchFamily="34" charset="0"/>
                <a:cs typeface="Arial" panose="020B0604020202020204" pitchFamily="34" charset="0"/>
              </a:rPr>
              <a:t>[</a:t>
            </a:r>
            <a:r>
              <a:rPr lang="en-US" sz="1200" dirty="0">
                <a:highlight>
                  <a:srgbClr val="FFFF00"/>
                </a:highlight>
                <a:latin typeface="Arial" panose="020B0604020202020204" pitchFamily="34" charset="0"/>
                <a:cs typeface="Arial" panose="020B0604020202020204" pitchFamily="34" charset="0"/>
              </a:rPr>
              <a:t>David Yvon, Paclitaxel ranks first among world’s anti-cancer drugs, (2012). </a:t>
            </a:r>
            <a:r>
              <a:rPr lang="es-AR" sz="1200" dirty="0">
                <a:highlight>
                  <a:srgbClr val="FFFF00"/>
                </a:highlight>
                <a:latin typeface="Arial" panose="020B0604020202020204" pitchFamily="34" charset="0"/>
                <a:cs typeface="Arial" panose="020B0604020202020204" pitchFamily="34" charset="0"/>
                <a:hlinkClick r:id="rId2"/>
              </a:rPr>
              <a:t>http://www.articlesfactory.com/articles/marketing/paclitaxel-ranks-first-amongworlds-</a:t>
            </a:r>
            <a:r>
              <a:rPr lang="es-AR" sz="1200" dirty="0">
                <a:highlight>
                  <a:srgbClr val="FFFF00"/>
                </a:highlight>
                <a:latin typeface="Arial" panose="020B0604020202020204" pitchFamily="34" charset="0"/>
                <a:cs typeface="Arial" panose="020B0604020202020204" pitchFamily="34" charset="0"/>
              </a:rPr>
              <a:t> </a:t>
            </a:r>
            <a:r>
              <a:rPr lang="en-US" sz="1200" dirty="0">
                <a:highlight>
                  <a:srgbClr val="FFFF00"/>
                </a:highlight>
                <a:latin typeface="Arial" panose="020B0604020202020204" pitchFamily="34" charset="0"/>
                <a:cs typeface="Arial" panose="020B0604020202020204" pitchFamily="34" charset="0"/>
              </a:rPr>
              <a:t>anti-cancer-drugs.html (accessed October 7, 2016).</a:t>
            </a:r>
            <a:r>
              <a:rPr lang="en-US" sz="1200" dirty="0">
                <a:solidFill>
                  <a:srgbClr val="0000FF"/>
                </a:solidFill>
                <a:highlight>
                  <a:srgbClr val="FFFF00"/>
                </a:highlight>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El Mercado </a:t>
            </a:r>
            <a:r>
              <a:rPr lang="en-US" dirty="0" err="1">
                <a:solidFill>
                  <a:srgbClr val="0000FF"/>
                </a:solidFill>
                <a:latin typeface="Arial" panose="020B0604020202020204" pitchFamily="34" charset="0"/>
                <a:cs typeface="Arial" panose="020B0604020202020204" pitchFamily="34" charset="0"/>
              </a:rPr>
              <a:t>oncologico</a:t>
            </a:r>
            <a:r>
              <a:rPr lang="en-US" dirty="0">
                <a:solidFill>
                  <a:srgbClr val="0000FF"/>
                </a:solidFill>
                <a:latin typeface="Arial" panose="020B0604020202020204" pitchFamily="34" charset="0"/>
                <a:cs typeface="Arial" panose="020B0604020202020204" pitchFamily="34" charset="0"/>
              </a:rPr>
              <a:t> global </a:t>
            </a:r>
            <a:r>
              <a:rPr lang="en-US" dirty="0" err="1">
                <a:solidFill>
                  <a:srgbClr val="0000FF"/>
                </a:solidFill>
                <a:latin typeface="Arial" panose="020B0604020202020204" pitchFamily="34" charset="0"/>
                <a:cs typeface="Arial" panose="020B0604020202020204" pitchFamily="34" charset="0"/>
              </a:rPr>
              <a:t>está</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dominado</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por</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los</a:t>
            </a:r>
            <a:r>
              <a:rPr lang="en-US" dirty="0">
                <a:solidFill>
                  <a:srgbClr val="0000FF"/>
                </a:solidFill>
                <a:latin typeface="Arial" panose="020B0604020202020204" pitchFamily="34" charset="0"/>
                <a:cs typeface="Arial" panose="020B0604020202020204" pitchFamily="34" charset="0"/>
              </a:rPr>
              <a:t> EEUU (i.e. 39%) </a:t>
            </a:r>
            <a:r>
              <a:rPr lang="en-US" dirty="0" err="1">
                <a:solidFill>
                  <a:srgbClr val="0000FF"/>
                </a:solidFill>
                <a:latin typeface="Arial" panose="020B0604020202020204" pitchFamily="34" charset="0"/>
                <a:cs typeface="Arial" panose="020B0604020202020204" pitchFamily="34" charset="0"/>
              </a:rPr>
              <a:t>en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tanto</a:t>
            </a:r>
            <a:r>
              <a:rPr lang="en-US" dirty="0">
                <a:solidFill>
                  <a:srgbClr val="0000FF"/>
                </a:solidFill>
                <a:latin typeface="Arial" panose="020B0604020202020204" pitchFamily="34" charset="0"/>
                <a:cs typeface="Arial" panose="020B0604020202020204" pitchFamily="34" charset="0"/>
              </a:rPr>
              <a:t> el conjunto de </a:t>
            </a:r>
            <a:r>
              <a:rPr lang="en-US" dirty="0" err="1">
                <a:solidFill>
                  <a:srgbClr val="0000FF"/>
                </a:solidFill>
                <a:latin typeface="Arial" panose="020B0604020202020204" pitchFamily="34" charset="0"/>
                <a:cs typeface="Arial" panose="020B0604020202020204" pitchFamily="34" charset="0"/>
              </a:rPr>
              <a:t>Norteamerica</a:t>
            </a:r>
            <a:r>
              <a:rPr lang="en-US" dirty="0">
                <a:solidFill>
                  <a:srgbClr val="0000FF"/>
                </a:solidFill>
                <a:latin typeface="Arial" panose="020B0604020202020204" pitchFamily="34" charset="0"/>
                <a:cs typeface="Arial" panose="020B0604020202020204" pitchFamily="34" charset="0"/>
              </a:rPr>
              <a:t>, Europa, </a:t>
            </a:r>
            <a:r>
              <a:rPr lang="en-US" dirty="0" err="1">
                <a:solidFill>
                  <a:srgbClr val="0000FF"/>
                </a:solidFill>
                <a:latin typeface="Arial" panose="020B0604020202020204" pitchFamily="34" charset="0"/>
                <a:cs typeface="Arial" panose="020B0604020202020204" pitchFamily="34" charset="0"/>
              </a:rPr>
              <a:t>Japon</a:t>
            </a:r>
            <a:r>
              <a:rPr lang="en-US" dirty="0">
                <a:solidFill>
                  <a:srgbClr val="0000FF"/>
                </a:solidFill>
                <a:latin typeface="Arial" panose="020B0604020202020204" pitchFamily="34" charset="0"/>
                <a:cs typeface="Arial" panose="020B0604020202020204" pitchFamily="34" charset="0"/>
              </a:rPr>
              <a:t> y BRIC (Brazil, Russia, India, China) </a:t>
            </a:r>
            <a:r>
              <a:rPr lang="en-US" dirty="0" err="1">
                <a:solidFill>
                  <a:srgbClr val="0000FF"/>
                </a:solidFill>
                <a:latin typeface="Arial" panose="020B0604020202020204" pitchFamily="34" charset="0"/>
                <a:cs typeface="Arial" panose="020B0604020202020204" pitchFamily="34" charset="0"/>
              </a:rPr>
              <a:t>llegan</a:t>
            </a:r>
            <a:r>
              <a:rPr lang="en-US" dirty="0">
                <a:solidFill>
                  <a:srgbClr val="0000FF"/>
                </a:solidFill>
                <a:latin typeface="Arial" panose="020B0604020202020204" pitchFamily="34" charset="0"/>
                <a:cs typeface="Arial" panose="020B0604020202020204" pitchFamily="34" charset="0"/>
              </a:rPr>
              <a:t> al  88% [</a:t>
            </a:r>
            <a:r>
              <a:rPr lang="en-US" sz="1200" dirty="0">
                <a:highlight>
                  <a:srgbClr val="FFFF00"/>
                </a:highlight>
                <a:latin typeface="Arial" panose="020B0604020202020204" pitchFamily="34" charset="0"/>
                <a:cs typeface="Arial" panose="020B0604020202020204" pitchFamily="34" charset="0"/>
              </a:rPr>
              <a:t>Statista, Percentage of global oncology market by region in 2012, (2016). </a:t>
            </a:r>
            <a:r>
              <a:rPr lang="es-AR" sz="1200" dirty="0">
                <a:highlight>
                  <a:srgbClr val="FFFF00"/>
                </a:highlight>
                <a:latin typeface="Arial" panose="020B0604020202020204" pitchFamily="34" charset="0"/>
                <a:cs typeface="Arial" panose="020B0604020202020204" pitchFamily="34" charset="0"/>
              </a:rPr>
              <a:t>http://www.statista.com/statistics/316134/percentage-of-global-oncology-marketby-</a:t>
            </a:r>
          </a:p>
          <a:p>
            <a:pPr algn="just"/>
            <a:r>
              <a:rPr lang="en-US" sz="1200" dirty="0">
                <a:highlight>
                  <a:srgbClr val="FFFF00"/>
                </a:highlight>
                <a:latin typeface="Arial" panose="020B0604020202020204" pitchFamily="34" charset="0"/>
                <a:cs typeface="Arial" panose="020B0604020202020204" pitchFamily="34" charset="0"/>
              </a:rPr>
              <a:t>geographical-area/ (accessed October 7, 2016).</a:t>
            </a:r>
            <a:r>
              <a:rPr lang="en-US" sz="1200" dirty="0">
                <a:solidFill>
                  <a:srgbClr val="0000FF"/>
                </a:solidFill>
                <a:highlight>
                  <a:srgbClr val="FFFF00"/>
                </a:highlight>
                <a:latin typeface="Arial" panose="020B0604020202020204" pitchFamily="34" charset="0"/>
                <a:cs typeface="Arial" panose="020B0604020202020204" pitchFamily="34" charset="0"/>
              </a:rPr>
              <a:t>]. </a:t>
            </a:r>
            <a:endParaRPr lang="es-AR" sz="1200" dirty="0">
              <a:solidFill>
                <a:srgbClr val="0000FF"/>
              </a:solidFill>
              <a:highlight>
                <a:srgbClr val="FFFF00"/>
              </a:highlight>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20690C9A-96FC-445D-95BE-F2F68F71A678}"/>
              </a:ext>
            </a:extLst>
          </p:cNvPr>
          <p:cNvSpPr/>
          <p:nvPr/>
        </p:nvSpPr>
        <p:spPr>
          <a:xfrm>
            <a:off x="2498035" y="5023079"/>
            <a:ext cx="4572000" cy="1200329"/>
          </a:xfrm>
          <a:prstGeom prst="rect">
            <a:avLst/>
          </a:prstGeom>
        </p:spPr>
        <p:txBody>
          <a:bodyPr>
            <a:spAutoFit/>
          </a:bodyPr>
          <a:lstStyle/>
          <a:p>
            <a:pPr algn="ctr"/>
            <a:r>
              <a:rPr lang="es-AR" dirty="0">
                <a:latin typeface="Arial" panose="020B0604020202020204" pitchFamily="34" charset="0"/>
                <a:cs typeface="Arial" panose="020B0604020202020204" pitchFamily="34" charset="0"/>
              </a:rPr>
              <a:t>En 2005, la introducción de formulaciones basadas en albumina de PTX como </a:t>
            </a:r>
            <a:r>
              <a:rPr lang="es-AR" dirty="0" err="1">
                <a:latin typeface="Arial" panose="020B0604020202020204" pitchFamily="34" charset="0"/>
                <a:cs typeface="Arial" panose="020B0604020202020204" pitchFamily="34" charset="0"/>
              </a:rPr>
              <a:t>Abraxane</a:t>
            </a:r>
            <a:r>
              <a:rPr lang="es-AR" dirty="0">
                <a:latin typeface="Arial" panose="020B0604020202020204" pitchFamily="34" charset="0"/>
                <a:cs typeface="Arial" panose="020B0604020202020204" pitchFamily="34" charset="0"/>
              </a:rPr>
              <a:t>, finalizaron el monopolio de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del mercado de PTX.</a:t>
            </a:r>
            <a:endParaRPr lang="es-AR" dirty="0"/>
          </a:p>
        </p:txBody>
      </p:sp>
    </p:spTree>
    <p:extLst>
      <p:ext uri="{BB962C8B-B14F-4D97-AF65-F5344CB8AC3E}">
        <p14:creationId xmlns:p14="http://schemas.microsoft.com/office/powerpoint/2010/main" val="342022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30460F1-8ED6-427F-9E18-B50537EF103A}"/>
              </a:ext>
            </a:extLst>
          </p:cNvPr>
          <p:cNvSpPr/>
          <p:nvPr/>
        </p:nvSpPr>
        <p:spPr>
          <a:xfrm>
            <a:off x="245659" y="504560"/>
            <a:ext cx="8652681" cy="5816977"/>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Una de las principales razones del </a:t>
            </a:r>
            <a:r>
              <a:rPr lang="es-AR" dirty="0" err="1">
                <a:latin typeface="Arial" panose="020B0604020202020204" pitchFamily="34" charset="0"/>
                <a:cs typeface="Arial" panose="020B0604020202020204" pitchFamily="34" charset="0"/>
              </a:rPr>
              <a:t>exito</a:t>
            </a:r>
            <a:r>
              <a:rPr lang="es-AR" dirty="0">
                <a:latin typeface="Arial" panose="020B0604020202020204" pitchFamily="34" charset="0"/>
                <a:cs typeface="Arial" panose="020B0604020202020204" pitchFamily="34" charset="0"/>
              </a:rPr>
              <a:t> de </a:t>
            </a:r>
            <a:r>
              <a:rPr lang="es-AR" dirty="0" err="1">
                <a:latin typeface="Arial" panose="020B0604020202020204" pitchFamily="34" charset="0"/>
                <a:cs typeface="Arial" panose="020B0604020202020204" pitchFamily="34" charset="0"/>
              </a:rPr>
              <a:t>Abraxane</a:t>
            </a:r>
            <a:r>
              <a:rPr lang="es-AR" dirty="0">
                <a:latin typeface="Arial" panose="020B0604020202020204" pitchFamily="34" charset="0"/>
                <a:cs typeface="Arial" panose="020B0604020202020204" pitchFamily="34" charset="0"/>
              </a:rPr>
              <a:t> es su simplicidad. </a:t>
            </a:r>
            <a:r>
              <a:rPr lang="es-AR" dirty="0" err="1">
                <a:solidFill>
                  <a:srgbClr val="0000FF"/>
                </a:solidFill>
                <a:latin typeface="Arial" panose="020B0604020202020204" pitchFamily="34" charset="0"/>
                <a:cs typeface="Arial" panose="020B0604020202020204" pitchFamily="34" charset="0"/>
              </a:rPr>
              <a:t>Abraxane</a:t>
            </a:r>
            <a:r>
              <a:rPr lang="es-AR" dirty="0">
                <a:solidFill>
                  <a:srgbClr val="0000FF"/>
                </a:solidFill>
                <a:latin typeface="Arial" panose="020B0604020202020204" pitchFamily="34" charset="0"/>
                <a:cs typeface="Arial" panose="020B0604020202020204" pitchFamily="34" charset="0"/>
              </a:rPr>
              <a:t> Incluye 6-7 moléculas PTX unidas no covalentemente a una molécula de albumina formando un agregado primario de 4-14 nm, que luego se asocia con otros para forman una nanopartícula de albumina-PTX de unos 130 nm diámetro  Estudios pre-</a:t>
            </a:r>
            <a:r>
              <a:rPr lang="es-AR" dirty="0" err="1">
                <a:solidFill>
                  <a:srgbClr val="0000FF"/>
                </a:solidFill>
                <a:latin typeface="Arial" panose="020B0604020202020204" pitchFamily="34" charset="0"/>
                <a:cs typeface="Arial" panose="020B0604020202020204" pitchFamily="34" charset="0"/>
              </a:rPr>
              <a:t>clinicos</a:t>
            </a:r>
            <a:r>
              <a:rPr lang="es-AR" dirty="0">
                <a:solidFill>
                  <a:srgbClr val="0000FF"/>
                </a:solidFill>
                <a:latin typeface="Arial" panose="020B0604020202020204" pitchFamily="34" charset="0"/>
                <a:cs typeface="Arial" panose="020B0604020202020204" pitchFamily="34" charset="0"/>
              </a:rPr>
              <a:t> mostraron que </a:t>
            </a:r>
            <a:r>
              <a:rPr lang="es-AR" dirty="0" err="1">
                <a:solidFill>
                  <a:srgbClr val="0000FF"/>
                </a:solidFill>
                <a:latin typeface="Arial" panose="020B0604020202020204" pitchFamily="34" charset="0"/>
                <a:cs typeface="Arial" panose="020B0604020202020204" pitchFamily="34" charset="0"/>
              </a:rPr>
              <a:t>Abraxane</a:t>
            </a:r>
            <a:r>
              <a:rPr lang="es-AR" dirty="0">
                <a:solidFill>
                  <a:srgbClr val="0000FF"/>
                </a:solidFill>
                <a:latin typeface="Arial" panose="020B0604020202020204" pitchFamily="34" charset="0"/>
                <a:cs typeface="Arial" panose="020B0604020202020204" pitchFamily="34" charset="0"/>
              </a:rPr>
              <a:t> mejora la  eficacia de </a:t>
            </a:r>
            <a:r>
              <a:rPr lang="es-AR" dirty="0" err="1">
                <a:solidFill>
                  <a:srgbClr val="0000FF"/>
                </a:solidFill>
                <a:latin typeface="Arial" panose="020B0604020202020204" pitchFamily="34" charset="0"/>
                <a:cs typeface="Arial" panose="020B0604020202020204" pitchFamily="34" charset="0"/>
              </a:rPr>
              <a:t>Taxol</a:t>
            </a:r>
            <a:r>
              <a:rPr lang="es-AR" dirty="0">
                <a:solidFill>
                  <a:srgbClr val="0000FF"/>
                </a:solidFill>
                <a:latin typeface="Arial" panose="020B0604020202020204" pitchFamily="34" charset="0"/>
                <a:cs typeface="Arial" panose="020B0604020202020204" pitchFamily="34" charset="0"/>
              </a:rPr>
              <a:t> debido a un aumento en la acumulación tumoral de droga</a:t>
            </a:r>
            <a:r>
              <a:rPr lang="es-AR" dirty="0">
                <a:latin typeface="Arial" panose="020B0604020202020204" pitchFamily="34" charset="0"/>
                <a:cs typeface="Arial" panose="020B0604020202020204" pitchFamily="34" charset="0"/>
              </a:rPr>
              <a:t>, </a:t>
            </a:r>
            <a:r>
              <a:rPr lang="es-AR" b="1" dirty="0">
                <a:solidFill>
                  <a:srgbClr val="FF0000"/>
                </a:solidFill>
                <a:latin typeface="Arial" panose="020B0604020202020204" pitchFamily="34" charset="0"/>
                <a:cs typeface="Arial" panose="020B0604020202020204" pitchFamily="34" charset="0"/>
              </a:rPr>
              <a:t>aunque esto no ha sido confirmado clínicamente.</a:t>
            </a:r>
            <a:endParaRPr lang="es-AR" dirty="0">
              <a:solidFill>
                <a:srgbClr val="000000"/>
              </a:solidFill>
              <a:highlight>
                <a:srgbClr val="FFFF00"/>
              </a:highlight>
              <a:latin typeface="Arial" panose="020B0604020202020204" pitchFamily="34" charset="0"/>
              <a:cs typeface="Arial" panose="020B0604020202020204" pitchFamily="34" charset="0"/>
            </a:endParaRPr>
          </a:p>
          <a:p>
            <a:pPr algn="just"/>
            <a:r>
              <a:rPr lang="es-AR" dirty="0">
                <a:solidFill>
                  <a:srgbClr val="000000"/>
                </a:solidFill>
                <a:highlight>
                  <a:srgbClr val="FFFF00"/>
                </a:highlight>
                <a:latin typeface="Arial" panose="020B0604020202020204" pitchFamily="34" charset="0"/>
                <a:cs typeface="Arial" panose="020B0604020202020204" pitchFamily="34" charset="0"/>
              </a:rPr>
              <a:t>Se lo produce mediante homogeneización a alta presión, donde la albumina y PTX se combinan para crear </a:t>
            </a:r>
            <a:r>
              <a:rPr lang="es-AR" dirty="0" err="1">
                <a:solidFill>
                  <a:srgbClr val="000000"/>
                </a:solidFill>
                <a:highlight>
                  <a:srgbClr val="FFFF00"/>
                </a:highlight>
                <a:latin typeface="Arial" panose="020B0604020202020204" pitchFamily="34" charset="0"/>
                <a:cs typeface="Arial" panose="020B0604020202020204" pitchFamily="34" charset="0"/>
              </a:rPr>
              <a:t>nanoparticulas</a:t>
            </a:r>
            <a:r>
              <a:rPr lang="es-AR" dirty="0">
                <a:solidFill>
                  <a:srgbClr val="000000"/>
                </a:solidFill>
                <a:highlight>
                  <a:srgbClr val="FFFF00"/>
                </a:highlight>
                <a:latin typeface="Arial" panose="020B0604020202020204" pitchFamily="34" charset="0"/>
                <a:cs typeface="Arial" panose="020B0604020202020204" pitchFamily="34" charset="0"/>
              </a:rPr>
              <a:t> de 130 nm diámetro medio en ausencia de enlaces covalentes. </a:t>
            </a:r>
          </a:p>
          <a:p>
            <a:pPr algn="just"/>
            <a:r>
              <a:rPr lang="es-AR" dirty="0">
                <a:solidFill>
                  <a:srgbClr val="000000"/>
                </a:solidFill>
                <a:highlight>
                  <a:srgbClr val="FFFF00"/>
                </a:highlight>
                <a:latin typeface="Arial" panose="020B0604020202020204" pitchFamily="34" charset="0"/>
                <a:cs typeface="Arial" panose="020B0604020202020204" pitchFamily="34" charset="0"/>
              </a:rPr>
              <a:t>Luego de inyectadas, las nanopartículas de PTX  se une a albumina (endógena o inyectada) o a otras biomoléculas, otra fracción permanece libre (no unida)</a:t>
            </a:r>
            <a:r>
              <a:rPr lang="es-AR" dirty="0">
                <a:solidFill>
                  <a:srgbClr val="000000"/>
                </a:solidFill>
                <a:highlight>
                  <a:srgbClr val="FFFF00"/>
                </a:highlight>
                <a:latin typeface="AdvTT5235d5a9"/>
              </a:rPr>
              <a:t>. </a:t>
            </a:r>
            <a:r>
              <a:rPr lang="es-AR" dirty="0">
                <a:solidFill>
                  <a:srgbClr val="000000"/>
                </a:solidFill>
                <a:highlight>
                  <a:srgbClr val="FFFF00"/>
                </a:highlight>
                <a:latin typeface="Arial" panose="020B0604020202020204" pitchFamily="34" charset="0"/>
                <a:cs typeface="Arial" panose="020B0604020202020204" pitchFamily="34" charset="0"/>
              </a:rPr>
              <a:t>Las formulaciones </a:t>
            </a:r>
            <a:r>
              <a:rPr lang="es-AR" dirty="0" err="1">
                <a:solidFill>
                  <a:srgbClr val="000000"/>
                </a:solidFill>
                <a:highlight>
                  <a:srgbClr val="FFFF00"/>
                </a:highlight>
                <a:latin typeface="Arial" panose="020B0604020202020204" pitchFamily="34" charset="0"/>
                <a:cs typeface="Arial" panose="020B0604020202020204" pitchFamily="34" charset="0"/>
              </a:rPr>
              <a:t>nab-paclitaxel</a:t>
            </a:r>
            <a:r>
              <a:rPr lang="es-AR" dirty="0">
                <a:solidFill>
                  <a:srgbClr val="000000"/>
                </a:solidFill>
                <a:highlight>
                  <a:srgbClr val="FFFF00"/>
                </a:highlight>
                <a:latin typeface="Arial" panose="020B0604020202020204" pitchFamily="34" charset="0"/>
                <a:cs typeface="Arial" panose="020B0604020202020204" pitchFamily="34" charset="0"/>
              </a:rPr>
              <a:t> se reconstituyen simplemente en </a:t>
            </a:r>
            <a:r>
              <a:rPr lang="es-AR" dirty="0" err="1">
                <a:solidFill>
                  <a:srgbClr val="000000"/>
                </a:solidFill>
                <a:highlight>
                  <a:srgbClr val="FFFF00"/>
                </a:highlight>
                <a:latin typeface="Arial" panose="020B0604020202020204" pitchFamily="34" charset="0"/>
                <a:cs typeface="Arial" panose="020B0604020202020204" pitchFamily="34" charset="0"/>
              </a:rPr>
              <a:t>solucion</a:t>
            </a:r>
            <a:r>
              <a:rPr lang="es-AR" dirty="0">
                <a:solidFill>
                  <a:srgbClr val="000000"/>
                </a:solidFill>
                <a:highlight>
                  <a:srgbClr val="FFFF00"/>
                </a:highlight>
                <a:latin typeface="Arial" panose="020B0604020202020204" pitchFamily="34" charset="0"/>
                <a:cs typeface="Arial" panose="020B0604020202020204" pitchFamily="34" charset="0"/>
              </a:rPr>
              <a:t> salina . </a:t>
            </a:r>
            <a:r>
              <a:rPr lang="es-AR" dirty="0">
                <a:latin typeface="Arial" panose="020B0604020202020204" pitchFamily="34" charset="0"/>
                <a:cs typeface="Arial" panose="020B0604020202020204" pitchFamily="34" charset="0"/>
              </a:rPr>
              <a:t>Estudios clínicos sin embargo, han mostrado que la ausencia de </a:t>
            </a:r>
            <a:r>
              <a:rPr lang="es-AR" dirty="0" err="1">
                <a:latin typeface="Arial" panose="020B0604020202020204" pitchFamily="34" charset="0"/>
                <a:cs typeface="Arial" panose="020B0604020202020204" pitchFamily="34" charset="0"/>
              </a:rPr>
              <a:t>Cremophor</a:t>
            </a:r>
            <a:r>
              <a:rPr lang="es-AR" dirty="0">
                <a:latin typeface="Arial" panose="020B0604020202020204" pitchFamily="34" charset="0"/>
                <a:cs typeface="Arial" panose="020B0604020202020204" pitchFamily="34" charset="0"/>
              </a:rPr>
              <a:t> EL reduce la toxicidad de la formulación, permitiendo la administración de dosis </a:t>
            </a:r>
            <a:r>
              <a:rPr lang="es-AR" dirty="0">
                <a:latin typeface="Arial" panose="020B0604020202020204" pitchFamily="34" charset="0"/>
                <a:cs typeface="Arial" panose="020B0604020202020204" pitchFamily="34" charset="0"/>
                <a:sym typeface="Symbol" panose="05050102010706020507" pitchFamily="18" charset="2"/>
              </a:rPr>
              <a:t> 50 % mayores, sin </a:t>
            </a:r>
            <a:r>
              <a:rPr lang="es-AR" dirty="0" err="1">
                <a:latin typeface="Arial" panose="020B0604020202020204" pitchFamily="34" charset="0"/>
                <a:cs typeface="Arial" panose="020B0604020202020204" pitchFamily="34" charset="0"/>
                <a:sym typeface="Symbol" panose="05050102010706020507" pitchFamily="18" charset="2"/>
              </a:rPr>
              <a:t>premedicacion</a:t>
            </a:r>
            <a:r>
              <a:rPr lang="es-AR" dirty="0">
                <a:latin typeface="Arial" panose="020B0604020202020204" pitchFamily="34" charset="0"/>
                <a:cs typeface="Arial" panose="020B0604020202020204" pitchFamily="34" charset="0"/>
                <a:sym typeface="Symbol" panose="05050102010706020507" pitchFamily="18" charset="2"/>
              </a:rPr>
              <a:t> de corticosteroides</a:t>
            </a:r>
            <a:endParaRPr lang="es-AR" dirty="0">
              <a:latin typeface="Calibri" panose="020F0502020204030204" pitchFamily="34" charset="0"/>
            </a:endParaRPr>
          </a:p>
          <a:p>
            <a:pPr algn="just"/>
            <a:r>
              <a:rPr lang="es-AR" sz="1200" dirty="0" err="1">
                <a:latin typeface="Arial" panose="020B0604020202020204" pitchFamily="34" charset="0"/>
                <a:cs typeface="Arial" panose="020B0604020202020204" pitchFamily="34" charset="0"/>
              </a:rPr>
              <a:t>Abraxane</a:t>
            </a:r>
            <a:r>
              <a:rPr lang="es-AR" sz="1200" dirty="0">
                <a:latin typeface="Arial" panose="020B0604020202020204" pitchFamily="34" charset="0"/>
                <a:cs typeface="Arial" panose="020B0604020202020204" pitchFamily="34" charset="0"/>
              </a:rPr>
              <a:t> es mas sencillo de administrar, reduce las reacciones de hipersensibilidad, con </a:t>
            </a:r>
            <a:r>
              <a:rPr lang="es-AR" sz="1200" dirty="0" err="1">
                <a:latin typeface="Arial" panose="020B0604020202020204" pitchFamily="34" charset="0"/>
                <a:cs typeface="Arial" panose="020B0604020202020204" pitchFamily="34" charset="0"/>
              </a:rPr>
              <a:t>major</a:t>
            </a:r>
            <a:r>
              <a:rPr lang="es-AR" sz="1200" dirty="0">
                <a:latin typeface="Arial" panose="020B0604020202020204" pitchFamily="34" charset="0"/>
                <a:cs typeface="Arial" panose="020B0604020202020204" pitchFamily="34" charset="0"/>
              </a:rPr>
              <a:t> respuesta general y mayor supervivencia, </a:t>
            </a:r>
            <a:r>
              <a:rPr lang="es-AR" sz="1200" dirty="0" err="1">
                <a:latin typeface="Arial" panose="020B0604020202020204" pitchFamily="34" charset="0"/>
                <a:cs typeface="Arial" panose="020B0604020202020204" pitchFamily="34" charset="0"/>
              </a:rPr>
              <a:t>asi</a:t>
            </a:r>
            <a:r>
              <a:rPr lang="es-AR" sz="1200" dirty="0">
                <a:latin typeface="Arial" panose="020B0604020202020204" pitchFamily="34" charset="0"/>
                <a:cs typeface="Arial" panose="020B0604020202020204" pitchFamily="34" charset="0"/>
              </a:rPr>
              <a:t> como  mejora en in </a:t>
            </a:r>
            <a:r>
              <a:rPr lang="es-AR" sz="1200" dirty="0" err="1">
                <a:latin typeface="Arial" panose="020B0604020202020204" pitchFamily="34" charset="0"/>
                <a:cs typeface="Arial" panose="020B0604020202020204" pitchFamily="34" charset="0"/>
              </a:rPr>
              <a:t>life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years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gained</a:t>
            </a:r>
            <a:r>
              <a:rPr lang="es-AR" sz="1200" dirty="0">
                <a:latin typeface="Arial" panose="020B0604020202020204" pitchFamily="34" charset="0"/>
                <a:cs typeface="Arial" panose="020B0604020202020204" pitchFamily="34" charset="0"/>
              </a:rPr>
              <a:t> (LYG) y </a:t>
            </a:r>
            <a:r>
              <a:rPr lang="es-AR" sz="1200" dirty="0" err="1">
                <a:latin typeface="Arial" panose="020B0604020202020204" pitchFamily="34" charset="0"/>
                <a:cs typeface="Arial" panose="020B0604020202020204" pitchFamily="34" charset="0"/>
              </a:rPr>
              <a:t>quality</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adjusted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life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years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gained</a:t>
            </a:r>
            <a:r>
              <a:rPr lang="es-AR" sz="1200" dirty="0">
                <a:latin typeface="Arial" panose="020B0604020202020204" pitchFamily="34" charset="0"/>
                <a:cs typeface="Arial" panose="020B0604020202020204" pitchFamily="34" charset="0"/>
              </a:rPr>
              <a:t> (QALYG). </a:t>
            </a:r>
          </a:p>
          <a:p>
            <a:pPr algn="just"/>
            <a:endParaRPr lang="es-AR" sz="1200" dirty="0">
              <a:latin typeface="Arial" panose="020B0604020202020204" pitchFamily="34" charset="0"/>
              <a:cs typeface="Arial" panose="020B0604020202020204" pitchFamily="34" charset="0"/>
            </a:endParaRPr>
          </a:p>
          <a:p>
            <a:pPr algn="just"/>
            <a:r>
              <a:rPr lang="es-AR" sz="1200" dirty="0">
                <a:highlight>
                  <a:srgbClr val="FFFF00"/>
                </a:highlight>
                <a:latin typeface="Arial" panose="020B0604020202020204" pitchFamily="34" charset="0"/>
                <a:cs typeface="Arial" panose="020B0604020202020204" pitchFamily="34" charset="0"/>
              </a:rPr>
              <a:t>Respecto de su perfil de toxicidad, aunque </a:t>
            </a:r>
            <a:r>
              <a:rPr lang="es-AR" sz="1200" dirty="0" err="1">
                <a:highlight>
                  <a:srgbClr val="FFFF00"/>
                </a:highlight>
                <a:latin typeface="Arial" panose="020B0604020202020204" pitchFamily="34" charset="0"/>
                <a:cs typeface="Arial" panose="020B0604020202020204" pitchFamily="34" charset="0"/>
              </a:rPr>
              <a:t>Abraxane</a:t>
            </a:r>
            <a:r>
              <a:rPr lang="es-AR" sz="1200" dirty="0">
                <a:highlight>
                  <a:srgbClr val="FFFF00"/>
                </a:highlight>
                <a:latin typeface="Arial" panose="020B0604020202020204" pitchFamily="34" charset="0"/>
                <a:cs typeface="Arial" panose="020B0604020202020204" pitchFamily="34" charset="0"/>
              </a:rPr>
              <a:t> muestra una </a:t>
            </a:r>
            <a:r>
              <a:rPr lang="es-AR" sz="1200" dirty="0" err="1">
                <a:highlight>
                  <a:srgbClr val="FFFF00"/>
                </a:highlight>
                <a:latin typeface="Arial" panose="020B0604020202020204" pitchFamily="34" charset="0"/>
                <a:cs typeface="Arial" panose="020B0604020202020204" pitchFamily="34" charset="0"/>
              </a:rPr>
              <a:t>reduccion</a:t>
            </a:r>
            <a:r>
              <a:rPr lang="es-AR" sz="1200" dirty="0">
                <a:highlight>
                  <a:srgbClr val="FFFF00"/>
                </a:highlight>
                <a:latin typeface="Arial" panose="020B0604020202020204" pitchFamily="34" charset="0"/>
                <a:cs typeface="Arial" panose="020B0604020202020204" pitchFamily="34" charset="0"/>
              </a:rPr>
              <a:t> de neutropenia, se ha reportado un aumento de neurotoxicidad, cuando se lo administra con </a:t>
            </a:r>
            <a:r>
              <a:rPr lang="es-AR" sz="1200" dirty="0" err="1">
                <a:highlight>
                  <a:srgbClr val="FFFF00"/>
                </a:highlight>
                <a:latin typeface="Arial" panose="020B0604020202020204" pitchFamily="34" charset="0"/>
                <a:cs typeface="Arial" panose="020B0604020202020204" pitchFamily="34" charset="0"/>
              </a:rPr>
              <a:t>Gemcitabina</a:t>
            </a:r>
            <a:r>
              <a:rPr lang="es-AR" sz="1200" dirty="0">
                <a:highlight>
                  <a:srgbClr val="FFFF00"/>
                </a:highlight>
                <a:latin typeface="Arial" panose="020B0604020202020204" pitchFamily="34" charset="0"/>
                <a:cs typeface="Arial" panose="020B0604020202020204" pitchFamily="34" charset="0"/>
              </a:rPr>
              <a:t> para el tratamiento de </a:t>
            </a:r>
            <a:r>
              <a:rPr lang="es-AR" sz="1200" dirty="0" err="1">
                <a:highlight>
                  <a:srgbClr val="FFFF00"/>
                </a:highlight>
                <a:latin typeface="Arial" panose="020B0604020202020204" pitchFamily="34" charset="0"/>
                <a:cs typeface="Arial" panose="020B0604020202020204" pitchFamily="34" charset="0"/>
              </a:rPr>
              <a:t>cancer</a:t>
            </a:r>
            <a:r>
              <a:rPr lang="es-AR" sz="1200" dirty="0">
                <a:highlight>
                  <a:srgbClr val="FFFF00"/>
                </a:highlight>
                <a:latin typeface="Arial" panose="020B0604020202020204" pitchFamily="34" charset="0"/>
                <a:cs typeface="Arial" panose="020B0604020202020204" pitchFamily="34" charset="0"/>
              </a:rPr>
              <a:t> </a:t>
            </a:r>
            <a:r>
              <a:rPr lang="es-AR" sz="1200" dirty="0" err="1">
                <a:highlight>
                  <a:srgbClr val="FFFF00"/>
                </a:highlight>
                <a:latin typeface="Arial" panose="020B0604020202020204" pitchFamily="34" charset="0"/>
                <a:cs typeface="Arial" panose="020B0604020202020204" pitchFamily="34" charset="0"/>
              </a:rPr>
              <a:t>pancreatico</a:t>
            </a:r>
            <a:r>
              <a:rPr lang="es-AR" sz="1200" dirty="0">
                <a:highlight>
                  <a:srgbClr val="FFFF00"/>
                </a:highlight>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(PC). </a:t>
            </a:r>
            <a:r>
              <a:rPr lang="es-AR" sz="1200" dirty="0">
                <a:solidFill>
                  <a:srgbClr val="FF0000"/>
                </a:solidFill>
                <a:latin typeface="Arial" panose="020B0604020202020204" pitchFamily="34" charset="0"/>
                <a:cs typeface="Arial" panose="020B0604020202020204" pitchFamily="34" charset="0"/>
              </a:rPr>
              <a:t>In 2015, </a:t>
            </a:r>
            <a:r>
              <a:rPr lang="es-AR" sz="1200" dirty="0" err="1">
                <a:solidFill>
                  <a:srgbClr val="FF0000"/>
                </a:solidFill>
                <a:latin typeface="Arial" panose="020B0604020202020204" pitchFamily="34" charset="0"/>
                <a:cs typeface="Arial" panose="020B0604020202020204" pitchFamily="34" charset="0"/>
              </a:rPr>
              <a:t>the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National</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Institute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of</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Health</a:t>
            </a:r>
            <a:r>
              <a:rPr lang="es-AR" sz="1200" dirty="0">
                <a:solidFill>
                  <a:srgbClr val="FF0000"/>
                </a:solidFill>
                <a:latin typeface="Arial" panose="020B0604020202020204" pitchFamily="34" charset="0"/>
                <a:cs typeface="Arial" panose="020B0604020202020204" pitchFamily="34" charset="0"/>
              </a:rPr>
              <a:t> and </a:t>
            </a:r>
            <a:r>
              <a:rPr lang="es-AR" sz="1200" dirty="0" err="1">
                <a:solidFill>
                  <a:srgbClr val="FF0000"/>
                </a:solidFill>
                <a:latin typeface="Arial" panose="020B0604020202020204" pitchFamily="34" charset="0"/>
                <a:cs typeface="Arial" panose="020B0604020202020204" pitchFamily="34" charset="0"/>
              </a:rPr>
              <a:t>Care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Excellence</a:t>
            </a:r>
            <a:r>
              <a:rPr lang="es-AR" sz="1200" dirty="0">
                <a:solidFill>
                  <a:srgbClr val="FF0000"/>
                </a:solidFill>
                <a:latin typeface="Arial" panose="020B0604020202020204" pitchFamily="34" charset="0"/>
                <a:cs typeface="Arial" panose="020B0604020202020204" pitchFamily="34" charset="0"/>
              </a:rPr>
              <a:t> (NICE) in </a:t>
            </a:r>
            <a:r>
              <a:rPr lang="es-AR" sz="1200" dirty="0" err="1">
                <a:solidFill>
                  <a:srgbClr val="FF0000"/>
                </a:solidFill>
                <a:latin typeface="Arial" panose="020B0604020202020204" pitchFamily="34" charset="0"/>
                <a:cs typeface="Arial" panose="020B0604020202020204" pitchFamily="34" charset="0"/>
              </a:rPr>
              <a:t>the</a:t>
            </a:r>
            <a:r>
              <a:rPr lang="es-AR" sz="1200" dirty="0">
                <a:solidFill>
                  <a:srgbClr val="FF0000"/>
                </a:solidFill>
                <a:latin typeface="Arial" panose="020B0604020202020204" pitchFamily="34" charset="0"/>
                <a:cs typeface="Arial" panose="020B0604020202020204" pitchFamily="34" charset="0"/>
              </a:rPr>
              <a:t> UK </a:t>
            </a:r>
            <a:r>
              <a:rPr lang="es-AR" sz="1200" dirty="0" err="1">
                <a:solidFill>
                  <a:srgbClr val="FF0000"/>
                </a:solidFill>
                <a:latin typeface="Arial" panose="020B0604020202020204" pitchFamily="34" charset="0"/>
                <a:cs typeface="Arial" panose="020B0604020202020204" pitchFamily="34" charset="0"/>
              </a:rPr>
              <a:t>recommended</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that</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Abraxane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not</a:t>
            </a:r>
            <a:r>
              <a:rPr lang="es-AR" sz="1200" dirty="0">
                <a:solidFill>
                  <a:srgbClr val="FF0000"/>
                </a:solidFill>
                <a:latin typeface="Arial" panose="020B0604020202020204" pitchFamily="34" charset="0"/>
                <a:cs typeface="Arial" panose="020B0604020202020204" pitchFamily="34" charset="0"/>
              </a:rPr>
              <a:t> be </a:t>
            </a:r>
            <a:r>
              <a:rPr lang="es-AR" sz="1200" dirty="0" err="1">
                <a:solidFill>
                  <a:srgbClr val="FF0000"/>
                </a:solidFill>
                <a:latin typeface="Arial" panose="020B0604020202020204" pitchFamily="34" charset="0"/>
                <a:cs typeface="Arial" panose="020B0604020202020204" pitchFamily="34" charset="0"/>
              </a:rPr>
              <a:t>funded</a:t>
            </a:r>
            <a:r>
              <a:rPr lang="es-AR" sz="1200" dirty="0">
                <a:solidFill>
                  <a:srgbClr val="FF0000"/>
                </a:solidFill>
                <a:latin typeface="Arial" panose="020B0604020202020204" pitchFamily="34" charset="0"/>
                <a:cs typeface="Arial" panose="020B0604020202020204" pitchFamily="34" charset="0"/>
              </a:rPr>
              <a:t> in </a:t>
            </a:r>
            <a:r>
              <a:rPr lang="es-AR" sz="1200" dirty="0" err="1">
                <a:solidFill>
                  <a:srgbClr val="FF0000"/>
                </a:solidFill>
                <a:latin typeface="Arial" panose="020B0604020202020204" pitchFamily="34" charset="0"/>
                <a:cs typeface="Arial" panose="020B0604020202020204" pitchFamily="34" charset="0"/>
              </a:rPr>
              <a:t>this</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disease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setting</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on</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grounds</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that</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the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cost</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does</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not</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justify</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its</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limited</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benefit</a:t>
            </a:r>
            <a:r>
              <a:rPr lang="es-AR" sz="1200" dirty="0">
                <a:solidFill>
                  <a:srgbClr val="FF0000"/>
                </a:solidFill>
                <a:latin typeface="Arial" panose="020B0604020202020204" pitchFamily="34" charset="0"/>
                <a:cs typeface="Arial" panose="020B0604020202020204" pitchFamily="34" charset="0"/>
              </a:rPr>
              <a:t>” </a:t>
            </a:r>
          </a:p>
        </p:txBody>
      </p:sp>
      <p:sp>
        <p:nvSpPr>
          <p:cNvPr id="3" name="Rectángulo 2">
            <a:extLst>
              <a:ext uri="{FF2B5EF4-FFF2-40B4-BE49-F238E27FC236}">
                <a16:creationId xmlns:a16="http://schemas.microsoft.com/office/drawing/2014/main" id="{EC4AE891-624C-4EE5-86AA-ABF7392F659D}"/>
              </a:ext>
            </a:extLst>
          </p:cNvPr>
          <p:cNvSpPr/>
          <p:nvPr/>
        </p:nvSpPr>
        <p:spPr>
          <a:xfrm>
            <a:off x="-114300" y="6364433"/>
            <a:ext cx="9144000" cy="278594"/>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nab®-Paclitaxel mechanisms of action and delivery </a:t>
            </a:r>
            <a:r>
              <a:rPr lang="es-AR" sz="1200" dirty="0">
                <a:latin typeface="Arial" panose="020B0604020202020204" pitchFamily="34" charset="0"/>
                <a:cs typeface="Arial" panose="020B0604020202020204" pitchFamily="34" charset="0"/>
              </a:rPr>
              <a:t>Q13 Denise A. </a:t>
            </a:r>
            <a:r>
              <a:rPr lang="es-AR" sz="1200" dirty="0" err="1">
                <a:latin typeface="Arial" panose="020B0604020202020204" pitchFamily="34" charset="0"/>
                <a:cs typeface="Arial" panose="020B0604020202020204" pitchFamily="34" charset="0"/>
              </a:rPr>
              <a:t>Yardley</a:t>
            </a:r>
            <a:r>
              <a:rPr lang="en-US" sz="1200" dirty="0">
                <a:latin typeface="Arial" panose="020B0604020202020204" pitchFamily="34" charset="0"/>
                <a:cs typeface="Arial" panose="020B0604020202020204" pitchFamily="34" charset="0"/>
              </a:rPr>
              <a:t>Journal of Controlled Release xxx (2013) xxx–xxx</a:t>
            </a:r>
            <a:endParaRPr lang="es-AR" sz="12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9F7A4F62-0869-47B6-A674-EB53F7B761C6}"/>
              </a:ext>
            </a:extLst>
          </p:cNvPr>
          <p:cNvSpPr txBox="1"/>
          <p:nvPr/>
        </p:nvSpPr>
        <p:spPr>
          <a:xfrm>
            <a:off x="0" y="0"/>
            <a:ext cx="914400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Taxol</a:t>
            </a:r>
            <a:r>
              <a:rPr lang="es-AR" sz="2400" b="1" dirty="0">
                <a:solidFill>
                  <a:schemeClr val="bg1"/>
                </a:solidFill>
                <a:latin typeface="Arial" panose="020B0604020202020204" pitchFamily="34" charset="0"/>
                <a:cs typeface="Arial" panose="020B0604020202020204" pitchFamily="34" charset="0"/>
              </a:rPr>
              <a:t> (</a:t>
            </a:r>
            <a:r>
              <a:rPr lang="es-AR" sz="2400" b="1" dirty="0" err="1">
                <a:solidFill>
                  <a:schemeClr val="bg1"/>
                </a:solidFill>
                <a:latin typeface="Arial" panose="020B0604020202020204" pitchFamily="34" charset="0"/>
                <a:cs typeface="Arial" panose="020B0604020202020204" pitchFamily="34" charset="0"/>
              </a:rPr>
              <a:t>sv-paclitaxel</a:t>
            </a:r>
            <a:r>
              <a:rPr lang="es-AR" sz="2400" b="1" dirty="0">
                <a:solidFill>
                  <a:schemeClr val="bg1"/>
                </a:solidFill>
                <a:latin typeface="Arial" panose="020B0604020202020204" pitchFamily="34" charset="0"/>
                <a:cs typeface="Arial" panose="020B0604020202020204" pitchFamily="34" charset="0"/>
              </a:rPr>
              <a:t>) vs </a:t>
            </a:r>
            <a:r>
              <a:rPr lang="es-AR" sz="2400" b="1" dirty="0" err="1">
                <a:solidFill>
                  <a:schemeClr val="bg1"/>
                </a:solidFill>
                <a:latin typeface="Arial" panose="020B0604020202020204" pitchFamily="34" charset="0"/>
                <a:cs typeface="Arial" panose="020B0604020202020204" pitchFamily="34" charset="0"/>
              </a:rPr>
              <a:t>Abraxane</a:t>
            </a:r>
            <a:endParaRPr lang="es-A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24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A2EF8D-84B3-476A-BE81-13CAF7D7898B}"/>
              </a:ext>
            </a:extLst>
          </p:cNvPr>
          <p:cNvPicPr>
            <a:picLocks noChangeAspect="1"/>
          </p:cNvPicPr>
          <p:nvPr/>
        </p:nvPicPr>
        <p:blipFill>
          <a:blip r:embed="rId2"/>
          <a:stretch>
            <a:fillRect/>
          </a:stretch>
        </p:blipFill>
        <p:spPr>
          <a:xfrm>
            <a:off x="0" y="1756248"/>
            <a:ext cx="9144000" cy="2411561"/>
          </a:xfrm>
          <a:prstGeom prst="rect">
            <a:avLst/>
          </a:prstGeom>
        </p:spPr>
      </p:pic>
    </p:spTree>
    <p:extLst>
      <p:ext uri="{BB962C8B-B14F-4D97-AF65-F5344CB8AC3E}">
        <p14:creationId xmlns:p14="http://schemas.microsoft.com/office/powerpoint/2010/main" val="203671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3689B4D-EA4C-4F14-BBF2-A2E034B9B3D7}"/>
              </a:ext>
            </a:extLst>
          </p:cNvPr>
          <p:cNvSpPr/>
          <p:nvPr/>
        </p:nvSpPr>
        <p:spPr>
          <a:xfrm>
            <a:off x="409073" y="933884"/>
            <a:ext cx="8325853" cy="5355312"/>
          </a:xfrm>
          <a:prstGeom prst="rect">
            <a:avLst/>
          </a:prstGeom>
        </p:spPr>
        <p:txBody>
          <a:bodyPr wrap="square">
            <a:spAutoFit/>
          </a:bodyPr>
          <a:lstStyle/>
          <a:p>
            <a:pPr algn="just"/>
            <a:r>
              <a:rPr lang="en-US" dirty="0" err="1">
                <a:solidFill>
                  <a:srgbClr val="000000"/>
                </a:solidFill>
                <a:latin typeface="Arial" panose="020B0604020202020204" pitchFamily="34" charset="0"/>
                <a:cs typeface="Arial" panose="020B0604020202020204" pitchFamily="34" charset="0"/>
              </a:rPr>
              <a:t>Ademas</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mejorar</a:t>
            </a:r>
            <a:r>
              <a:rPr lang="en-US" dirty="0">
                <a:solidFill>
                  <a:srgbClr val="000000"/>
                </a:solidFill>
                <a:latin typeface="Arial" panose="020B0604020202020204" pitchFamily="34" charset="0"/>
                <a:cs typeface="Arial" panose="020B0604020202020204" pitchFamily="34" charset="0"/>
              </a:rPr>
              <a:t> el </a:t>
            </a:r>
            <a:r>
              <a:rPr lang="en-US" dirty="0" err="1">
                <a:solidFill>
                  <a:srgbClr val="FF0000"/>
                </a:solidFill>
                <a:latin typeface="Arial" panose="020B0604020202020204" pitchFamily="34" charset="0"/>
                <a:cs typeface="Arial" panose="020B0604020202020204" pitchFamily="34" charset="0"/>
              </a:rPr>
              <a:t>indice</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terapeutico</a:t>
            </a:r>
            <a:r>
              <a:rPr lang="en-US" dirty="0">
                <a:solidFill>
                  <a:srgbClr val="000000"/>
                </a:solidFill>
                <a:latin typeface="Arial" panose="020B0604020202020204" pitchFamily="34" charset="0"/>
                <a:cs typeface="Arial" panose="020B0604020202020204" pitchFamily="34" charset="0"/>
              </a:rPr>
              <a:t>, la </a:t>
            </a:r>
            <a:r>
              <a:rPr lang="en-US" dirty="0" err="1">
                <a:solidFill>
                  <a:srgbClr val="000000"/>
                </a:solidFill>
                <a:latin typeface="Arial" panose="020B0604020202020204" pitchFamily="34" charset="0"/>
                <a:cs typeface="Arial" panose="020B0604020202020204" pitchFamily="34" charset="0"/>
              </a:rPr>
              <a:t>farmacocinetica</a:t>
            </a:r>
            <a:r>
              <a:rPr lang="en-US" dirty="0">
                <a:solidFill>
                  <a:srgbClr val="000000"/>
                </a:solidFill>
                <a:latin typeface="Arial" panose="020B0604020202020204" pitchFamily="34" charset="0"/>
                <a:cs typeface="Arial" panose="020B0604020202020204" pitchFamily="34" charset="0"/>
              </a:rPr>
              <a:t> de nab-  paclitaxel </a:t>
            </a:r>
            <a:r>
              <a:rPr lang="en-US" dirty="0" err="1">
                <a:solidFill>
                  <a:srgbClr val="000000"/>
                </a:solidFill>
                <a:latin typeface="Arial" panose="020B0604020202020204" pitchFamily="34" charset="0"/>
                <a:cs typeface="Arial" panose="020B0604020202020204" pitchFamily="34" charset="0"/>
              </a:rPr>
              <a:t>difiere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respecto</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sb</a:t>
            </a:r>
            <a:r>
              <a:rPr lang="en-US" dirty="0">
                <a:solidFill>
                  <a:srgbClr val="000000"/>
                </a:solidFill>
                <a:latin typeface="Arial" panose="020B0604020202020204" pitchFamily="34" charset="0"/>
                <a:cs typeface="Arial" panose="020B0604020202020204" pitchFamily="34" charset="0"/>
              </a:rPr>
              <a:t>-paclitaxel. </a:t>
            </a:r>
          </a:p>
          <a:p>
            <a:pPr algn="just"/>
            <a:r>
              <a:rPr lang="en-US" dirty="0">
                <a:solidFill>
                  <a:srgbClr val="000000"/>
                </a:solidFill>
                <a:latin typeface="Arial" panose="020B0604020202020204" pitchFamily="34" charset="0"/>
                <a:cs typeface="Arial" panose="020B0604020202020204" pitchFamily="34" charset="0"/>
              </a:rPr>
              <a:t>nab-paclitaxel </a:t>
            </a:r>
            <a:r>
              <a:rPr lang="en-US" dirty="0" err="1">
                <a:solidFill>
                  <a:srgbClr val="000000"/>
                </a:solidFill>
                <a:latin typeface="Arial" panose="020B0604020202020204" pitchFamily="34" charset="0"/>
                <a:cs typeface="Arial" panose="020B0604020202020204" pitchFamily="34" charset="0"/>
              </a:rPr>
              <a:t>posee</a:t>
            </a:r>
            <a:r>
              <a:rPr lang="en-US" dirty="0">
                <a:solidFill>
                  <a:srgbClr val="000000"/>
                </a:solidFill>
                <a:latin typeface="Arial" panose="020B0604020202020204" pitchFamily="34" charset="0"/>
                <a:cs typeface="Arial" panose="020B0604020202020204" pitchFamily="34" charset="0"/>
              </a:rPr>
              <a:t> &gt; </a:t>
            </a:r>
            <a:r>
              <a:rPr lang="en-US" dirty="0" err="1">
                <a:solidFill>
                  <a:srgbClr val="000000"/>
                </a:solidFill>
                <a:latin typeface="Arial" panose="020B0604020202020204" pitchFamily="34" charset="0"/>
                <a:cs typeface="Arial" panose="020B0604020202020204" pitchFamily="34" charset="0"/>
              </a:rPr>
              <a:t>Volumen</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distribucion</a:t>
            </a:r>
            <a:r>
              <a:rPr lang="en-US" dirty="0">
                <a:solidFill>
                  <a:srgbClr val="000000"/>
                </a:solidFill>
                <a:latin typeface="Arial" panose="020B0604020202020204" pitchFamily="34" charset="0"/>
                <a:cs typeface="Arial" panose="020B0604020202020204" pitchFamily="34" charset="0"/>
              </a:rPr>
              <a:t>, clearance mas </a:t>
            </a:r>
            <a:r>
              <a:rPr lang="en-US" dirty="0" err="1">
                <a:solidFill>
                  <a:srgbClr val="000000"/>
                </a:solidFill>
                <a:latin typeface="Arial" panose="020B0604020202020204" pitchFamily="34" charset="0"/>
                <a:cs typeface="Arial" panose="020B0604020202020204" pitchFamily="34" charset="0"/>
              </a:rPr>
              <a:t>veloz</a:t>
            </a:r>
            <a:r>
              <a:rPr lang="en-US" dirty="0">
                <a:solidFill>
                  <a:srgbClr val="000000"/>
                </a:solidFill>
                <a:latin typeface="Arial" panose="020B0604020202020204" pitchFamily="34" charset="0"/>
                <a:cs typeface="Arial" panose="020B0604020202020204" pitchFamily="34" charset="0"/>
              </a:rPr>
              <a:t>, mayor </a:t>
            </a:r>
            <a:r>
              <a:rPr lang="en-US" dirty="0" err="1">
                <a:solidFill>
                  <a:srgbClr val="000000"/>
                </a:solidFill>
                <a:latin typeface="Arial" panose="020B0604020202020204" pitchFamily="34" charset="0"/>
                <a:cs typeface="Arial" panose="020B0604020202020204" pitchFamily="34" charset="0"/>
              </a:rPr>
              <a:t>fraccion</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droga</a:t>
            </a:r>
            <a:r>
              <a:rPr lang="en-US" dirty="0">
                <a:solidFill>
                  <a:srgbClr val="000000"/>
                </a:solidFill>
                <a:latin typeface="Arial" panose="020B0604020202020204" pitchFamily="34" charset="0"/>
                <a:cs typeface="Arial" panose="020B0604020202020204" pitchFamily="34" charset="0"/>
              </a:rPr>
              <a:t> no </a:t>
            </a:r>
            <a:r>
              <a:rPr lang="en-US" dirty="0" err="1">
                <a:solidFill>
                  <a:srgbClr val="000000"/>
                </a:solidFill>
                <a:latin typeface="Arial" panose="020B0604020202020204" pitchFamily="34" charset="0"/>
                <a:cs typeface="Arial" panose="020B0604020202020204" pitchFamily="34" charset="0"/>
              </a:rPr>
              <a:t>unida</a:t>
            </a:r>
            <a:r>
              <a:rPr lang="en-US" dirty="0">
                <a:solidFill>
                  <a:srgbClr val="000000"/>
                </a:solidFill>
                <a:latin typeface="Arial" panose="020B0604020202020204" pitchFamily="34" charset="0"/>
                <a:cs typeface="Arial" panose="020B0604020202020204" pitchFamily="34" charset="0"/>
              </a:rPr>
              <a:t>, mayor </a:t>
            </a:r>
            <a:r>
              <a:rPr lang="en-US" dirty="0" err="1">
                <a:solidFill>
                  <a:srgbClr val="000000"/>
                </a:solidFill>
                <a:latin typeface="Arial" panose="020B0604020202020204" pitchFamily="34" charset="0"/>
                <a:cs typeface="Arial" panose="020B0604020202020204" pitchFamily="34" charset="0"/>
              </a:rPr>
              <a:t>exposicion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sistemica</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concentracion</a:t>
            </a:r>
            <a:r>
              <a:rPr lang="en-US" dirty="0">
                <a:solidFill>
                  <a:srgbClr val="000000"/>
                </a:solidFill>
                <a:latin typeface="Arial" panose="020B0604020202020204" pitchFamily="34" charset="0"/>
                <a:cs typeface="Arial" panose="020B0604020202020204" pitchFamily="34" charset="0"/>
              </a:rPr>
              <a:t> maxima de </a:t>
            </a:r>
            <a:r>
              <a:rPr lang="en-US" dirty="0" err="1">
                <a:solidFill>
                  <a:srgbClr val="000000"/>
                </a:solidFill>
                <a:latin typeface="Arial" panose="020B0604020202020204" pitchFamily="34" charset="0"/>
                <a:cs typeface="Arial" panose="020B0604020202020204" pitchFamily="34" charset="0"/>
              </a:rPr>
              <a:t>droga</a:t>
            </a:r>
            <a:r>
              <a:rPr lang="en-US" dirty="0">
                <a:solidFill>
                  <a:srgbClr val="000000"/>
                </a:solidFill>
                <a:latin typeface="Arial" panose="020B0604020202020204" pitchFamily="34" charset="0"/>
                <a:cs typeface="Arial" panose="020B0604020202020204" pitchFamily="34" charset="0"/>
              </a:rPr>
              <a:t> no </a:t>
            </a:r>
            <a:r>
              <a:rPr lang="en-US" dirty="0" err="1">
                <a:solidFill>
                  <a:srgbClr val="000000"/>
                </a:solidFill>
                <a:latin typeface="Arial" panose="020B0604020202020204" pitchFamily="34" charset="0"/>
                <a:cs typeface="Arial" panose="020B0604020202020204" pitchFamily="34" charset="0"/>
              </a:rPr>
              <a:t>unida</a:t>
            </a:r>
            <a:r>
              <a:rPr lang="en-US" dirty="0">
                <a:solidFill>
                  <a:srgbClr val="000000"/>
                </a:solidFill>
                <a:latin typeface="Arial" panose="020B0604020202020204" pitchFamily="34" charset="0"/>
                <a:cs typeface="Arial" panose="020B0604020202020204" pitchFamily="34" charset="0"/>
              </a:rPr>
              <a:t> que </a:t>
            </a:r>
            <a:r>
              <a:rPr lang="en-US" dirty="0" err="1">
                <a:solidFill>
                  <a:srgbClr val="000000"/>
                </a:solidFill>
                <a:latin typeface="Arial" panose="020B0604020202020204" pitchFamily="34" charset="0"/>
                <a:cs typeface="Arial" panose="020B0604020202020204" pitchFamily="34" charset="0"/>
              </a:rPr>
              <a:t>sb</a:t>
            </a:r>
            <a:r>
              <a:rPr lang="en-US" dirty="0">
                <a:solidFill>
                  <a:srgbClr val="000000"/>
                </a:solidFill>
                <a:latin typeface="Arial" panose="020B0604020202020204" pitchFamily="34" charset="0"/>
                <a:cs typeface="Arial" panose="020B0604020202020204" pitchFamily="34" charset="0"/>
              </a:rPr>
              <a:t>-paclitaxel.</a:t>
            </a:r>
            <a:r>
              <a:rPr lang="en-US" dirty="0">
                <a:solidFill>
                  <a:srgbClr val="000000"/>
                </a:solidFill>
                <a:latin typeface="AdvTT5235d5a9"/>
              </a:rPr>
              <a:t> </a:t>
            </a:r>
          </a:p>
          <a:p>
            <a:pPr algn="just"/>
            <a:r>
              <a:rPr lang="en-US" dirty="0">
                <a:latin typeface="Arial" panose="020B0604020202020204" pitchFamily="34" charset="0"/>
                <a:cs typeface="Arial" panose="020B0604020202020204" pitchFamily="34" charset="0"/>
              </a:rPr>
              <a:t>Los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pre-</a:t>
            </a:r>
            <a:r>
              <a:rPr lang="en-US" dirty="0" err="1">
                <a:latin typeface="Arial" panose="020B0604020202020204" pitchFamily="34" charset="0"/>
                <a:cs typeface="Arial" panose="020B0604020202020204" pitchFamily="34" charset="0"/>
              </a:rPr>
              <a:t>clinicos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sugieren</a:t>
            </a:r>
            <a:r>
              <a:rPr lang="en-US" dirty="0">
                <a:latin typeface="Arial" panose="020B0604020202020204" pitchFamily="34" charset="0"/>
                <a:cs typeface="Arial" panose="020B0604020202020204" pitchFamily="34" charset="0"/>
              </a:rPr>
              <a:t> que nab-paclitaxel  </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capturado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tumores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mayor extension que </a:t>
            </a:r>
            <a:r>
              <a:rPr lang="en-US" dirty="0" err="1">
                <a:latin typeface="Arial" panose="020B0604020202020204" pitchFamily="34" charset="0"/>
                <a:cs typeface="Arial" panose="020B0604020202020204" pitchFamily="34" charset="0"/>
              </a:rPr>
              <a:t>sb</a:t>
            </a:r>
            <a:r>
              <a:rPr lang="en-US" dirty="0">
                <a:latin typeface="Arial" panose="020B0604020202020204" pitchFamily="34" charset="0"/>
                <a:cs typeface="Arial" panose="020B0604020202020204" pitchFamily="34" charset="0"/>
              </a:rPr>
              <a:t>-paclitaxel; </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posible</a:t>
            </a:r>
            <a:r>
              <a:rPr lang="en-US" dirty="0">
                <a:latin typeface="Arial" panose="020B0604020202020204" pitchFamily="34" charset="0"/>
                <a:cs typeface="Arial" panose="020B0604020202020204" pitchFamily="34" charset="0"/>
              </a:rPr>
              <a:t> que nab-paclitaxel </a:t>
            </a:r>
            <a:r>
              <a:rPr lang="en-US" dirty="0" err="1">
                <a:latin typeface="Arial" panose="020B0604020202020204" pitchFamily="34" charset="0"/>
                <a:cs typeface="Arial" panose="020B0604020202020204" pitchFamily="34" charset="0"/>
              </a:rPr>
              <a:t>aproveche</a:t>
            </a:r>
            <a:r>
              <a:rPr lang="en-US" dirty="0">
                <a:latin typeface="Arial" panose="020B0604020202020204" pitchFamily="34" charset="0"/>
                <a:cs typeface="Arial" panose="020B0604020202020204" pitchFamily="34" charset="0"/>
              </a:rPr>
              <a:t> mas </a:t>
            </a:r>
            <a:r>
              <a:rPr lang="en-US" dirty="0" err="1">
                <a:latin typeface="Arial" panose="020B0604020202020204" pitchFamily="34" charset="0"/>
                <a:cs typeface="Arial" panose="020B0604020202020204" pitchFamily="34" charset="0"/>
              </a:rPr>
              <a:t>eficientemente</a:t>
            </a:r>
            <a:r>
              <a:rPr lang="en-US" dirty="0">
                <a:latin typeface="Arial" panose="020B0604020202020204" pitchFamily="34" charset="0"/>
                <a:cs typeface="Arial" panose="020B0604020202020204" pitchFamily="34" charset="0"/>
              </a:rPr>
              <a:t> que </a:t>
            </a:r>
            <a:r>
              <a:rPr lang="en-US" dirty="0" err="1">
                <a:latin typeface="Arial" panose="020B0604020202020204" pitchFamily="34" charset="0"/>
                <a:cs typeface="Arial" panose="020B0604020202020204" pitchFamily="34" charset="0"/>
              </a:rPr>
              <a:t>otros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taxanos</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ventajas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transporte</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albumina</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albumina</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acumula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tumores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mediante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efecto</a:t>
            </a:r>
            <a:r>
              <a:rPr lang="en-US" dirty="0">
                <a:latin typeface="Arial" panose="020B0604020202020204" pitchFamily="34" charset="0"/>
                <a:cs typeface="Arial" panose="020B0604020202020204" pitchFamily="34" charset="0"/>
              </a:rPr>
              <a:t> EPR, y se </a:t>
            </a:r>
            <a:r>
              <a:rPr lang="en-US" dirty="0" err="1">
                <a:latin typeface="Arial" panose="020B0604020202020204" pitchFamily="34" charset="0"/>
                <a:cs typeface="Arial" panose="020B0604020202020204" pitchFamily="34" charset="0"/>
              </a:rPr>
              <a:t>cree</a:t>
            </a:r>
            <a:r>
              <a:rPr lang="en-US" dirty="0">
                <a:latin typeface="Arial" panose="020B0604020202020204" pitchFamily="34" charset="0"/>
                <a:cs typeface="Arial" panose="020B0604020202020204" pitchFamily="34" charset="0"/>
              </a:rPr>
              <a:t> que </a:t>
            </a:r>
            <a:r>
              <a:rPr lang="en-US" dirty="0" err="1">
                <a:latin typeface="Arial" panose="020B0604020202020204" pitchFamily="34" charset="0"/>
                <a:cs typeface="Arial" panose="020B0604020202020204" pitchFamily="34" charset="0"/>
              </a:rPr>
              <a:t>cruza</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celulas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endoteliales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mediante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trasncitosis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mediada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receptores</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in vitro se ha </a:t>
            </a:r>
            <a:r>
              <a:rPr lang="en-US" dirty="0" err="1">
                <a:latin typeface="Arial" panose="020B0604020202020204" pitchFamily="34" charset="0"/>
                <a:cs typeface="Arial" panose="020B0604020202020204" pitchFamily="34" charset="0"/>
              </a:rPr>
              <a:t>observado</a:t>
            </a:r>
            <a:r>
              <a:rPr lang="en-US" dirty="0">
                <a:latin typeface="Arial" panose="020B0604020202020204" pitchFamily="34" charset="0"/>
                <a:cs typeface="Arial" panose="020B0604020202020204" pitchFamily="34" charset="0"/>
              </a:rPr>
              <a:t> que nab-  paclitaxel </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4 </a:t>
            </a:r>
            <a:r>
              <a:rPr lang="en-US" dirty="0" err="1">
                <a:latin typeface="Arial" panose="020B0604020202020204" pitchFamily="34" charset="0"/>
                <a:cs typeface="Arial" panose="020B0604020202020204" pitchFamily="34" charset="0"/>
              </a:rPr>
              <a:t>veces</a:t>
            </a:r>
            <a:r>
              <a:rPr lang="en-US" dirty="0">
                <a:latin typeface="Arial" panose="020B0604020202020204" pitchFamily="34" charset="0"/>
                <a:cs typeface="Arial" panose="020B0604020202020204" pitchFamily="34" charset="0"/>
              </a:rPr>
              <a:t> mas </a:t>
            </a:r>
            <a:r>
              <a:rPr lang="en-US" dirty="0" err="1">
                <a:latin typeface="Arial" panose="020B0604020202020204" pitchFamily="34" charset="0"/>
                <a:cs typeface="Arial" panose="020B0604020202020204" pitchFamily="34" charset="0"/>
              </a:rPr>
              <a:t>eficiente</a:t>
            </a:r>
            <a:r>
              <a:rPr lang="en-US" dirty="0">
                <a:latin typeface="Arial" panose="020B0604020202020204" pitchFamily="34" charset="0"/>
                <a:cs typeface="Arial" panose="020B0604020202020204" pitchFamily="34" charset="0"/>
              </a:rPr>
              <a:t> que </a:t>
            </a:r>
            <a:r>
              <a:rPr lang="en-US" dirty="0" err="1">
                <a:latin typeface="Arial" panose="020B0604020202020204" pitchFamily="34" charset="0"/>
                <a:cs typeface="Arial" panose="020B0604020202020204" pitchFamily="34" charset="0"/>
              </a:rPr>
              <a:t>sb</a:t>
            </a:r>
            <a:r>
              <a:rPr lang="en-US" dirty="0">
                <a:latin typeface="Arial" panose="020B0604020202020204" pitchFamily="34" charset="0"/>
                <a:cs typeface="Arial" panose="020B0604020202020204" pitchFamily="34" charset="0"/>
              </a:rPr>
              <a:t>-paclitaxel para </a:t>
            </a:r>
            <a:r>
              <a:rPr lang="en-US" dirty="0" err="1">
                <a:latin typeface="Arial" panose="020B0604020202020204" pitchFamily="34" charset="0"/>
                <a:cs typeface="Arial" panose="020B0604020202020204" pitchFamily="34" charset="0"/>
              </a:rPr>
              <a:t>cruzar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celulas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endoteliales</a:t>
            </a:r>
            <a:r>
              <a:rPr lang="en-US" dirty="0">
                <a:latin typeface="Arial" panose="020B0604020202020204" pitchFamily="34" charset="0"/>
                <a:cs typeface="Arial" panose="020B0604020202020204" pitchFamily="34" charset="0"/>
              </a:rPr>
              <a:t>.  El que la </a:t>
            </a:r>
            <a:r>
              <a:rPr lang="en-US" dirty="0" err="1">
                <a:latin typeface="Arial" panose="020B0604020202020204" pitchFamily="34" charset="0"/>
                <a:cs typeface="Arial" panose="020B0604020202020204" pitchFamily="34" charset="0"/>
              </a:rPr>
              <a:t>albumina</a:t>
            </a:r>
            <a:r>
              <a:rPr lang="en-US" dirty="0">
                <a:latin typeface="Arial" panose="020B0604020202020204" pitchFamily="34" charset="0"/>
                <a:cs typeface="Arial" panose="020B0604020202020204" pitchFamily="34" charset="0"/>
              </a:rPr>
              <a:t> sea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fuente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nutrientes</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tumores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explicaria</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extensa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captura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tumoral</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drogas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asociadas</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albumina</a:t>
            </a:r>
            <a:r>
              <a:rPr lang="en-US" dirty="0"/>
              <a:t>. </a:t>
            </a:r>
          </a:p>
          <a:p>
            <a:pPr algn="just"/>
            <a:endParaRPr lang="en-US" dirty="0">
              <a:latin typeface="Arial" panose="020B0604020202020204" pitchFamily="34" charset="0"/>
              <a:cs typeface="Arial" panose="020B0604020202020204" pitchFamily="34" charset="0"/>
            </a:endParaRPr>
          </a:p>
          <a:p>
            <a:pPr algn="just"/>
            <a:r>
              <a:rPr lang="en-US" dirty="0" err="1">
                <a:latin typeface="Arial" panose="020B0604020202020204" pitchFamily="34" charset="0"/>
                <a:cs typeface="Arial" panose="020B0604020202020204" pitchFamily="34" charset="0"/>
              </a:rPr>
              <a:t>Existiria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correlacion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clinica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sugiriendo</a:t>
            </a:r>
            <a:r>
              <a:rPr lang="en-US" dirty="0">
                <a:latin typeface="Arial" panose="020B0604020202020204" pitchFamily="34" charset="0"/>
                <a:cs typeface="Arial" panose="020B0604020202020204" pitchFamily="34" charset="0"/>
              </a:rPr>
              <a:t> que SPARC </a:t>
            </a:r>
            <a:r>
              <a:rPr lang="en-US" dirty="0" err="1">
                <a:latin typeface="Arial" panose="020B0604020202020204" pitchFamily="34" charset="0"/>
                <a:cs typeface="Arial" panose="020B0604020202020204" pitchFamily="34" charset="0"/>
              </a:rPr>
              <a:t>puede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jugar</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rol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nab-paclitaxel </a:t>
            </a:r>
            <a:r>
              <a:rPr lang="en-US" dirty="0" err="1">
                <a:latin typeface="Arial" panose="020B0604020202020204" pitchFamily="34" charset="0"/>
                <a:cs typeface="Arial" panose="020B0604020202020204" pitchFamily="34" charset="0"/>
              </a:rPr>
              <a:t>incrementaria</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cantidad</a:t>
            </a:r>
            <a:r>
              <a:rPr lang="en-US" dirty="0">
                <a:latin typeface="Arial" panose="020B0604020202020204" pitchFamily="34" charset="0"/>
                <a:cs typeface="Arial" panose="020B0604020202020204" pitchFamily="34" charset="0"/>
              </a:rPr>
              <a:t> de gemcitabine </a:t>
            </a:r>
            <a:r>
              <a:rPr lang="en-US" dirty="0" err="1">
                <a:latin typeface="Arial" panose="020B0604020202020204" pitchFamily="34" charset="0"/>
                <a:cs typeface="Arial" panose="020B0604020202020204" pitchFamily="34" charset="0"/>
              </a:rPr>
              <a:t>capturada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canceres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pancreaticos</a:t>
            </a:r>
            <a:r>
              <a:rPr lang="en-US" dirty="0">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9C09CF7C-250F-494F-BC15-86B43D043D51}"/>
              </a:ext>
            </a:extLst>
          </p:cNvPr>
          <p:cNvSpPr txBox="1"/>
          <p:nvPr/>
        </p:nvSpPr>
        <p:spPr>
          <a:xfrm>
            <a:off x="0" y="225287"/>
            <a:ext cx="914400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Taxol</a:t>
            </a:r>
            <a:r>
              <a:rPr lang="es-AR" sz="2400" b="1" dirty="0">
                <a:solidFill>
                  <a:schemeClr val="bg1"/>
                </a:solidFill>
                <a:latin typeface="Arial" panose="020B0604020202020204" pitchFamily="34" charset="0"/>
                <a:cs typeface="Arial" panose="020B0604020202020204" pitchFamily="34" charset="0"/>
              </a:rPr>
              <a:t> (</a:t>
            </a:r>
            <a:r>
              <a:rPr lang="es-AR" sz="2400" b="1" dirty="0" err="1">
                <a:solidFill>
                  <a:schemeClr val="bg1"/>
                </a:solidFill>
                <a:latin typeface="Arial" panose="020B0604020202020204" pitchFamily="34" charset="0"/>
                <a:cs typeface="Arial" panose="020B0604020202020204" pitchFamily="34" charset="0"/>
              </a:rPr>
              <a:t>sv-paclitaxel</a:t>
            </a:r>
            <a:r>
              <a:rPr lang="es-AR" sz="2400" b="1" dirty="0">
                <a:solidFill>
                  <a:schemeClr val="bg1"/>
                </a:solidFill>
                <a:latin typeface="Arial" panose="020B0604020202020204" pitchFamily="34" charset="0"/>
                <a:cs typeface="Arial" panose="020B0604020202020204" pitchFamily="34" charset="0"/>
              </a:rPr>
              <a:t>) vs </a:t>
            </a:r>
            <a:r>
              <a:rPr lang="es-AR" sz="2400" b="1" dirty="0" err="1">
                <a:solidFill>
                  <a:schemeClr val="bg1"/>
                </a:solidFill>
                <a:latin typeface="Arial" panose="020B0604020202020204" pitchFamily="34" charset="0"/>
                <a:cs typeface="Arial" panose="020B0604020202020204" pitchFamily="34" charset="0"/>
              </a:rPr>
              <a:t>Abraxane</a:t>
            </a:r>
            <a:endParaRPr lang="es-A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7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308161" y="2211404"/>
            <a:ext cx="5910958" cy="3989672"/>
          </a:xfrm>
          <a:prstGeom prst="rect">
            <a:avLst/>
          </a:prstGeom>
        </p:spPr>
      </p:pic>
      <p:sp>
        <p:nvSpPr>
          <p:cNvPr id="5" name="Rectángulo 4"/>
          <p:cNvSpPr/>
          <p:nvPr/>
        </p:nvSpPr>
        <p:spPr>
          <a:xfrm>
            <a:off x="3572699" y="6186309"/>
            <a:ext cx="5600700" cy="646331"/>
          </a:xfrm>
          <a:prstGeom prst="rect">
            <a:avLst/>
          </a:prstGeom>
        </p:spPr>
        <p:txBody>
          <a:bodyPr wrap="square">
            <a:spAutoFit/>
          </a:bodyPr>
          <a:lstStyle/>
          <a:p>
            <a:pPr algn="ctr"/>
            <a:r>
              <a:rPr lang="en-US" b="1" dirty="0">
                <a:latin typeface="TimesNewRomanPS-BoldMT2"/>
              </a:rPr>
              <a:t>Fig. 1 </a:t>
            </a:r>
            <a:r>
              <a:rPr lang="en-US" dirty="0">
                <a:latin typeface="TimesNewRomanPSMT"/>
              </a:rPr>
              <a:t>Schematic representation of a nanoparticle prepared by </a:t>
            </a:r>
            <a:r>
              <a:rPr lang="en-US" b="1" i="1" dirty="0">
                <a:latin typeface="TimesNewRomanPS-ItalicMT"/>
              </a:rPr>
              <a:t>nab</a:t>
            </a:r>
            <a:r>
              <a:rPr lang="en-US" b="1" dirty="0">
                <a:latin typeface="TimesNewRomanPSMT"/>
              </a:rPr>
              <a:t>-technology</a:t>
            </a:r>
            <a:endParaRPr lang="es-AR" b="1" dirty="0"/>
          </a:p>
        </p:txBody>
      </p:sp>
      <p:sp>
        <p:nvSpPr>
          <p:cNvPr id="6" name="Rectángulo 5"/>
          <p:cNvSpPr/>
          <p:nvPr/>
        </p:nvSpPr>
        <p:spPr>
          <a:xfrm>
            <a:off x="0" y="0"/>
            <a:ext cx="9143999" cy="1938992"/>
          </a:xfrm>
          <a:prstGeom prst="rect">
            <a:avLst/>
          </a:prstGeom>
          <a:solidFill>
            <a:srgbClr val="FF0000"/>
          </a:solidFill>
        </p:spPr>
        <p:txBody>
          <a:bodyPr wrap="square">
            <a:spAutoFit/>
          </a:bodyPr>
          <a:lstStyle/>
          <a:p>
            <a:pPr algn="ctr"/>
            <a:r>
              <a:rPr lang="es-AR" sz="2400" b="1" dirty="0" err="1">
                <a:solidFill>
                  <a:schemeClr val="bg1"/>
                </a:solidFill>
                <a:latin typeface="Arial" panose="020B0604020202020204" pitchFamily="34" charset="0"/>
                <a:cs typeface="Arial" panose="020B0604020202020204" pitchFamily="34" charset="0"/>
              </a:rPr>
              <a:t>Tecnologia</a:t>
            </a:r>
            <a:r>
              <a:rPr lang="en-US" sz="2400" b="1" dirty="0">
                <a:solidFill>
                  <a:schemeClr val="bg1"/>
                </a:solidFill>
                <a:latin typeface="Arial" panose="020B0604020202020204" pitchFamily="34" charset="0"/>
                <a:cs typeface="Arial" panose="020B0604020202020204" pitchFamily="34" charset="0"/>
              </a:rPr>
              <a:t> “nanoparticle albumin-bound”(</a:t>
            </a:r>
            <a:r>
              <a:rPr lang="en-US" sz="2400" b="1" i="1" dirty="0">
                <a:solidFill>
                  <a:schemeClr val="bg1"/>
                </a:solidFill>
                <a:latin typeface="Arial" panose="020B0604020202020204" pitchFamily="34" charset="0"/>
                <a:cs typeface="Arial" panose="020B0604020202020204" pitchFamily="34" charset="0"/>
              </a:rPr>
              <a:t>nab):</a:t>
            </a:r>
            <a:r>
              <a:rPr lang="en-US" sz="2400" b="1"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plataforma</a:t>
            </a:r>
            <a:r>
              <a:rPr lang="en-US" sz="2400" dirty="0">
                <a:solidFill>
                  <a:schemeClr val="bg1"/>
                </a:solidFill>
                <a:latin typeface="Arial" panose="020B0604020202020204" pitchFamily="34" charset="0"/>
                <a:cs typeface="Arial" panose="020B0604020202020204" pitchFamily="34" charset="0"/>
              </a:rPr>
              <a:t> de </a:t>
            </a:r>
            <a:r>
              <a:rPr lang="en-US" sz="2400" i="1" dirty="0">
                <a:solidFill>
                  <a:schemeClr val="bg1"/>
                </a:solidFill>
                <a:latin typeface="Arial" panose="020B0604020202020204" pitchFamily="34" charset="0"/>
                <a:cs typeface="Arial" panose="020B0604020202020204" pitchFamily="34" charset="0"/>
              </a:rPr>
              <a:t>drug delivery </a:t>
            </a:r>
            <a:r>
              <a:rPr lang="en-US" sz="2400" dirty="0" err="1">
                <a:solidFill>
                  <a:schemeClr val="bg1"/>
                </a:solidFill>
                <a:latin typeface="Arial" panose="020B0604020202020204" pitchFamily="34" charset="0"/>
                <a:cs typeface="Arial" panose="020B0604020202020204" pitchFamily="34" charset="0"/>
              </a:rPr>
              <a:t>basada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en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tecnologia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patentada</a:t>
            </a:r>
            <a:r>
              <a:rPr lang="en-US" sz="2400" dirty="0">
                <a:solidFill>
                  <a:schemeClr val="bg1"/>
                </a:solidFill>
                <a:latin typeface="Arial" panose="020B0604020202020204" pitchFamily="34" charset="0"/>
                <a:cs typeface="Arial" panose="020B0604020202020204" pitchFamily="34" charset="0"/>
              </a:rPr>
              <a:t>, que </a:t>
            </a:r>
            <a:r>
              <a:rPr lang="en-US" sz="2400" dirty="0" err="1">
                <a:solidFill>
                  <a:schemeClr val="bg1"/>
                </a:solidFill>
                <a:latin typeface="Arial" panose="020B0604020202020204" pitchFamily="34" charset="0"/>
                <a:cs typeface="Arial" panose="020B0604020202020204" pitchFamily="34" charset="0"/>
              </a:rPr>
              <a:t>emplea</a:t>
            </a:r>
            <a:r>
              <a:rPr lang="en-US" sz="2400" dirty="0">
                <a:solidFill>
                  <a:schemeClr val="bg1"/>
                </a:solidFill>
                <a:latin typeface="Arial" panose="020B0604020202020204" pitchFamily="34" charset="0"/>
                <a:cs typeface="Arial" panose="020B0604020202020204" pitchFamily="34" charset="0"/>
              </a:rPr>
              <a:t> las </a:t>
            </a:r>
            <a:r>
              <a:rPr lang="en-US" sz="2400" dirty="0" err="1">
                <a:solidFill>
                  <a:schemeClr val="bg1"/>
                </a:solidFill>
                <a:latin typeface="Arial" panose="020B0604020202020204" pitchFamily="34" charset="0"/>
                <a:cs typeface="Arial" panose="020B0604020202020204" pitchFamily="34" charset="0"/>
              </a:rPr>
              <a:t>propiedades</a:t>
            </a:r>
            <a:r>
              <a:rPr lang="en-US" sz="2400" dirty="0">
                <a:solidFill>
                  <a:schemeClr val="bg1"/>
                </a:solidFill>
                <a:latin typeface="Arial" panose="020B0604020202020204" pitchFamily="34" charset="0"/>
                <a:cs typeface="Arial" panose="020B0604020202020204" pitchFamily="34" charset="0"/>
              </a:rPr>
              <a:t> de la </a:t>
            </a:r>
            <a:r>
              <a:rPr lang="en-US" sz="2400" dirty="0" err="1">
                <a:solidFill>
                  <a:schemeClr val="bg1"/>
                </a:solidFill>
                <a:latin typeface="Arial" panose="020B0604020202020204" pitchFamily="34" charset="0"/>
                <a:cs typeface="Arial" panose="020B0604020202020204" pitchFamily="34" charset="0"/>
              </a:rPr>
              <a:t>albumina</a:t>
            </a:r>
            <a:r>
              <a:rPr lang="en-US" sz="2400" dirty="0">
                <a:solidFill>
                  <a:schemeClr val="bg1"/>
                </a:solidFill>
                <a:latin typeface="Arial" panose="020B0604020202020204" pitchFamily="34" charset="0"/>
                <a:cs typeface="Arial" panose="020B0604020202020204" pitchFamily="34" charset="0"/>
              </a:rPr>
              <a:t> para </a:t>
            </a:r>
            <a:r>
              <a:rPr lang="en-US" sz="2400" dirty="0" err="1">
                <a:solidFill>
                  <a:schemeClr val="bg1"/>
                </a:solidFill>
                <a:latin typeface="Arial" panose="020B0604020202020204" pitchFamily="34" charset="0"/>
                <a:cs typeface="Arial" panose="020B0604020202020204" pitchFamily="34" charset="0"/>
              </a:rPr>
              <a:t>conseguir</a:t>
            </a:r>
            <a:r>
              <a:rPr lang="en-US" sz="2400" dirty="0">
                <a:solidFill>
                  <a:schemeClr val="bg1"/>
                </a:solidFill>
                <a:latin typeface="Arial" panose="020B0604020202020204" pitchFamily="34" charset="0"/>
                <a:cs typeface="Arial" panose="020B0604020202020204" pitchFamily="34" charset="0"/>
              </a:rPr>
              <a:t> </a:t>
            </a:r>
            <a:r>
              <a:rPr lang="en-US" sz="2400" i="1" dirty="0">
                <a:solidFill>
                  <a:schemeClr val="bg1"/>
                </a:solidFill>
                <a:latin typeface="Arial" panose="020B0604020202020204" pitchFamily="34" charset="0"/>
                <a:cs typeface="Arial" panose="020B0604020202020204" pitchFamily="34" charset="0"/>
              </a:rPr>
              <a:t>delivery </a:t>
            </a:r>
            <a:r>
              <a:rPr lang="en-US" sz="2400" dirty="0" err="1">
                <a:solidFill>
                  <a:schemeClr val="bg1"/>
                </a:solidFill>
                <a:latin typeface="Arial" panose="020B0604020202020204" pitchFamily="34" charset="0"/>
                <a:cs typeface="Arial" panose="020B0604020202020204" pitchFamily="34" charset="0"/>
              </a:rPr>
              <a:t>eficiente</a:t>
            </a:r>
            <a:r>
              <a:rPr lang="en-US" sz="2400" dirty="0">
                <a:solidFill>
                  <a:schemeClr val="bg1"/>
                </a:solidFill>
                <a:latin typeface="Arial" panose="020B0604020202020204" pitchFamily="34" charset="0"/>
                <a:cs typeface="Arial" panose="020B0604020202020204" pitchFamily="34" charset="0"/>
              </a:rPr>
              <a:t> de </a:t>
            </a:r>
            <a:r>
              <a:rPr lang="en-US" sz="2400" dirty="0" err="1">
                <a:solidFill>
                  <a:schemeClr val="bg1"/>
                </a:solidFill>
                <a:latin typeface="Arial" panose="020B0604020202020204" pitchFamily="34" charset="0"/>
                <a:cs typeface="Arial" panose="020B0604020202020204" pitchFamily="34" charset="0"/>
              </a:rPr>
              <a:t>moleculas</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hidrofobicas</a:t>
            </a:r>
            <a:r>
              <a:rPr lang="en-US" sz="2400" dirty="0">
                <a:solidFill>
                  <a:schemeClr val="bg1"/>
                </a:solidFill>
                <a:latin typeface="Arial" panose="020B0604020202020204" pitchFamily="34" charset="0"/>
                <a:cs typeface="Arial" panose="020B0604020202020204" pitchFamily="34" charset="0"/>
              </a:rPr>
              <a:t> a sitios </a:t>
            </a:r>
            <a:r>
              <a:rPr lang="en-US" sz="2400" dirty="0" err="1">
                <a:solidFill>
                  <a:schemeClr val="bg1"/>
                </a:solidFill>
                <a:latin typeface="Arial" panose="020B0604020202020204" pitchFamily="34" charset="0"/>
                <a:cs typeface="Arial" panose="020B0604020202020204" pitchFamily="34" charset="0"/>
              </a:rPr>
              <a:t>blanco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en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ausencia</a:t>
            </a:r>
            <a:r>
              <a:rPr lang="en-US" sz="2400" dirty="0">
                <a:solidFill>
                  <a:schemeClr val="bg1"/>
                </a:solidFill>
                <a:latin typeface="Arial" panose="020B0604020202020204" pitchFamily="34" charset="0"/>
                <a:cs typeface="Arial" panose="020B0604020202020204" pitchFamily="34" charset="0"/>
              </a:rPr>
              <a:t> de </a:t>
            </a:r>
            <a:r>
              <a:rPr lang="en-US" sz="2400" dirty="0" err="1">
                <a:solidFill>
                  <a:schemeClr val="bg1"/>
                </a:solidFill>
                <a:latin typeface="Arial" panose="020B0604020202020204" pitchFamily="34" charset="0"/>
                <a:cs typeface="Arial" panose="020B0604020202020204" pitchFamily="34" charset="0"/>
              </a:rPr>
              <a:t>solvente</a:t>
            </a:r>
            <a:r>
              <a:rPr lang="en-US" sz="2400" dirty="0">
                <a:solidFill>
                  <a:schemeClr val="bg1"/>
                </a:solidFill>
                <a:latin typeface="Arial" panose="020B0604020202020204" pitchFamily="34" charset="0"/>
                <a:cs typeface="Arial" panose="020B0604020202020204" pitchFamily="34" charset="0"/>
              </a:rPr>
              <a:t> </a:t>
            </a:r>
            <a:endParaRPr lang="es-AR" dirty="0">
              <a:solidFill>
                <a:schemeClr val="bg1"/>
              </a:solidFill>
              <a:latin typeface="Arial" panose="020B0604020202020204" pitchFamily="34" charset="0"/>
              <a:cs typeface="Arial" panose="020B0604020202020204" pitchFamily="34" charset="0"/>
            </a:endParaRPr>
          </a:p>
        </p:txBody>
      </p:sp>
      <p:sp>
        <p:nvSpPr>
          <p:cNvPr id="7" name="Rectángulo 6"/>
          <p:cNvSpPr/>
          <p:nvPr/>
        </p:nvSpPr>
        <p:spPr>
          <a:xfrm>
            <a:off x="137160" y="3559909"/>
            <a:ext cx="3171001" cy="646331"/>
          </a:xfrm>
          <a:prstGeom prst="rect">
            <a:avLst/>
          </a:prstGeom>
        </p:spPr>
        <p:txBody>
          <a:bodyPr wrap="square">
            <a:spAutoFit/>
          </a:bodyPr>
          <a:lstStyle/>
          <a:p>
            <a:pPr algn="r"/>
            <a:r>
              <a:rPr lang="en-US" b="1" i="1" dirty="0">
                <a:latin typeface="TimesNewRomanPS-ItalicMT"/>
              </a:rPr>
              <a:t>nab-</a:t>
            </a:r>
            <a:r>
              <a:rPr lang="en-US" b="1" dirty="0">
                <a:latin typeface="TimesNewRomanPSMT"/>
              </a:rPr>
              <a:t>technology: </a:t>
            </a:r>
            <a:r>
              <a:rPr lang="en-US" dirty="0">
                <a:latin typeface="TimesNewRomanPSMT"/>
              </a:rPr>
              <a:t>colloidal suspension of nanoparticles</a:t>
            </a:r>
            <a:endParaRPr lang="es-AR" dirty="0"/>
          </a:p>
        </p:txBody>
      </p:sp>
    </p:spTree>
    <p:extLst>
      <p:ext uri="{BB962C8B-B14F-4D97-AF65-F5344CB8AC3E}">
        <p14:creationId xmlns:p14="http://schemas.microsoft.com/office/powerpoint/2010/main" val="37687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58512" y="1248716"/>
            <a:ext cx="3978940" cy="1200329"/>
          </a:xfrm>
          <a:prstGeom prst="rect">
            <a:avLst/>
          </a:prstGeom>
        </p:spPr>
        <p:txBody>
          <a:bodyPr wrap="square">
            <a:spAutoFit/>
          </a:bodyPr>
          <a:lstStyle/>
          <a:p>
            <a:pPr algn="just"/>
            <a:r>
              <a:rPr lang="en-US" i="1" dirty="0">
                <a:solidFill>
                  <a:srgbClr val="0033CC"/>
                </a:solidFill>
                <a:latin typeface="Arial" panose="020B0604020202020204" pitchFamily="34" charset="0"/>
                <a:cs typeface="Arial" panose="020B0604020202020204" pitchFamily="34" charset="0"/>
              </a:rPr>
              <a:t>nab</a:t>
            </a:r>
            <a:r>
              <a:rPr lang="en-US" dirty="0">
                <a:solidFill>
                  <a:srgbClr val="0033CC"/>
                </a:solidFill>
                <a:latin typeface="Arial" panose="020B0604020202020204" pitchFamily="34" charset="0"/>
                <a:cs typeface="Arial" panose="020B0604020202020204" pitchFamily="34" charset="0"/>
              </a:rPr>
              <a:t>-paclitaxel (ABRAXANE</a:t>
            </a:r>
            <a:r>
              <a:rPr lang="en-US" sz="800" dirty="0">
                <a:solidFill>
                  <a:srgbClr val="0033CC"/>
                </a:solidFill>
                <a:latin typeface="Arial" panose="020B0604020202020204" pitchFamily="34" charset="0"/>
                <a:cs typeface="Arial" panose="020B0604020202020204" pitchFamily="34" charset="0"/>
              </a:rPr>
              <a:t>®</a:t>
            </a:r>
            <a:r>
              <a:rPr lang="en-US" dirty="0">
                <a:solidFill>
                  <a:srgbClr val="0033CC"/>
                </a:solidFill>
                <a:latin typeface="Arial" panose="020B0604020202020204" pitchFamily="34" charset="0"/>
                <a:cs typeface="Arial" panose="020B0604020202020204" pitchFamily="34" charset="0"/>
              </a:rPr>
              <a:t>, Celgene Corporation, Summit, NJ) </a:t>
            </a:r>
            <a:r>
              <a:rPr lang="en-US" dirty="0">
                <a:latin typeface="Arial" panose="020B0604020202020204" pitchFamily="34" charset="0"/>
                <a:cs typeface="Arial" panose="020B0604020202020204" pitchFamily="34" charset="0"/>
              </a:rPr>
              <a:t>a </a:t>
            </a:r>
            <a:r>
              <a:rPr lang="en-US" dirty="0" err="1">
                <a:latin typeface="Arial" panose="020B0604020202020204" pitchFamily="34" charset="0"/>
                <a:cs typeface="Arial" panose="020B0604020202020204" pitchFamily="34" charset="0"/>
              </a:rPr>
              <a:t>Cremophor</a:t>
            </a:r>
            <a:r>
              <a:rPr lang="en-US" dirty="0">
                <a:latin typeface="Arial" panose="020B0604020202020204" pitchFamily="34" charset="0"/>
                <a:cs typeface="Arial" panose="020B0604020202020204" pitchFamily="34" charset="0"/>
              </a:rPr>
              <a:t>-free albumin stabilized particle form of paclitaxel</a:t>
            </a:r>
            <a:endParaRPr lang="es-AR"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1146857" y="4163248"/>
            <a:ext cx="2284603" cy="2126016"/>
          </a:xfrm>
          <a:prstGeom prst="rect">
            <a:avLst/>
          </a:prstGeom>
        </p:spPr>
      </p:pic>
      <p:sp>
        <p:nvSpPr>
          <p:cNvPr id="3" name="Rectángulo 2"/>
          <p:cNvSpPr/>
          <p:nvPr/>
        </p:nvSpPr>
        <p:spPr>
          <a:xfrm>
            <a:off x="3858512" y="3980940"/>
            <a:ext cx="3978940" cy="2585323"/>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El primer </a:t>
            </a:r>
            <a:r>
              <a:rPr lang="en-US" b="1" i="1" dirty="0">
                <a:latin typeface="Arial" panose="020B0604020202020204" pitchFamily="34" charset="0"/>
                <a:cs typeface="Arial" panose="020B0604020202020204" pitchFamily="34" charset="0"/>
              </a:rPr>
              <a:t>nab </a:t>
            </a:r>
            <a:r>
              <a:rPr lang="en-US" b="1" dirty="0">
                <a:latin typeface="Arial" panose="020B0604020202020204" pitchFamily="34" charset="0"/>
                <a:cs typeface="Arial" panose="020B0604020202020204" pitchFamily="34" charset="0"/>
              </a:rPr>
              <a:t>technology-based product </a:t>
            </a:r>
            <a:r>
              <a:rPr lang="en-US" dirty="0">
                <a:latin typeface="Arial" panose="020B0604020202020204" pitchFamily="34" charset="0"/>
                <a:cs typeface="Arial" panose="020B0604020202020204" pitchFamily="34" charset="0"/>
              </a:rPr>
              <a:t>y la </a:t>
            </a:r>
            <a:r>
              <a:rPr lang="en-US" dirty="0" err="1">
                <a:latin typeface="Arial" panose="020B0604020202020204" pitchFamily="34" charset="0"/>
                <a:cs typeface="Arial" panose="020B0604020202020204" pitchFamily="34" charset="0"/>
              </a:rPr>
              <a:t>primera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nanoparticula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basada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albumina</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agente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quimioterapeutico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aprobada</a:t>
            </a:r>
            <a:r>
              <a:rPr lang="en-US" dirty="0">
                <a:latin typeface="Arial" panose="020B0604020202020204" pitchFamily="34" charset="0"/>
                <a:cs typeface="Arial" panose="020B0604020202020204" pitchFamily="34" charset="0"/>
              </a:rPr>
              <a:t> para el Mercado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FDA y EMA  Agency</a:t>
            </a:r>
            <a:r>
              <a:rPr lang="en-US" dirty="0">
                <a:latin typeface="TimesNewRomanPSMT"/>
              </a:rPr>
              <a:t> .</a:t>
            </a:r>
          </a:p>
          <a:p>
            <a:pPr algn="just"/>
            <a:r>
              <a:rPr lang="en-US" altLang="es-AR" i="1" dirty="0">
                <a:solidFill>
                  <a:srgbClr val="0033CC"/>
                </a:solidFill>
                <a:latin typeface="Arial" panose="020B0604020202020204" pitchFamily="34" charset="0"/>
                <a:cs typeface="Arial" panose="020B0604020202020204" pitchFamily="34" charset="0"/>
              </a:rPr>
              <a:t>nab</a:t>
            </a:r>
            <a:r>
              <a:rPr lang="en-US" altLang="es-AR" dirty="0">
                <a:solidFill>
                  <a:srgbClr val="0033CC"/>
                </a:solidFill>
                <a:latin typeface="Arial" panose="020B0604020202020204" pitchFamily="34" charset="0"/>
                <a:cs typeface="Arial" panose="020B0604020202020204" pitchFamily="34" charset="0"/>
              </a:rPr>
              <a:t>-Paclitaxel primer </a:t>
            </a:r>
            <a:r>
              <a:rPr lang="en-US" altLang="es-AR" dirty="0" err="1">
                <a:solidFill>
                  <a:srgbClr val="0033CC"/>
                </a:solidFill>
                <a:latin typeface="Arial" panose="020B0604020202020204" pitchFamily="34" charset="0"/>
                <a:cs typeface="Arial" panose="020B0604020202020204" pitchFamily="34" charset="0"/>
              </a:rPr>
              <a:t>agente</a:t>
            </a:r>
            <a:r>
              <a:rPr lang="en-US" altLang="es-AR" dirty="0">
                <a:solidFill>
                  <a:srgbClr val="0033CC"/>
                </a:solidFill>
                <a:latin typeface="Arial" panose="020B0604020202020204" pitchFamily="34" charset="0"/>
                <a:cs typeface="Arial" panose="020B0604020202020204" pitchFamily="34" charset="0"/>
              </a:rPr>
              <a:t> </a:t>
            </a:r>
            <a:r>
              <a:rPr lang="en-US" altLang="es-AR" dirty="0" err="1">
                <a:solidFill>
                  <a:srgbClr val="0033CC"/>
                </a:solidFill>
                <a:latin typeface="Arial" panose="020B0604020202020204" pitchFamily="34" charset="0"/>
                <a:cs typeface="Arial" panose="020B0604020202020204" pitchFamily="34" charset="0"/>
              </a:rPr>
              <a:t>nanotecnologico</a:t>
            </a:r>
            <a:r>
              <a:rPr lang="en-US" altLang="es-AR" dirty="0">
                <a:solidFill>
                  <a:srgbClr val="0033CC"/>
                </a:solidFill>
                <a:latin typeface="Arial" panose="020B0604020202020204" pitchFamily="34" charset="0"/>
                <a:cs typeface="Arial" panose="020B0604020202020204" pitchFamily="34" charset="0"/>
              </a:rPr>
              <a:t> </a:t>
            </a:r>
            <a:r>
              <a:rPr lang="en-US" altLang="es-AR" dirty="0" err="1">
                <a:solidFill>
                  <a:srgbClr val="0033CC"/>
                </a:solidFill>
                <a:latin typeface="Arial" panose="020B0604020202020204" pitchFamily="34" charset="0"/>
                <a:cs typeface="Arial" panose="020B0604020202020204" pitchFamily="34" charset="0"/>
              </a:rPr>
              <a:t>aprobado</a:t>
            </a:r>
            <a:r>
              <a:rPr lang="en-US" altLang="es-AR" dirty="0">
                <a:solidFill>
                  <a:srgbClr val="0033CC"/>
                </a:solidFill>
                <a:latin typeface="Arial" panose="020B0604020202020204" pitchFamily="34" charset="0"/>
                <a:cs typeface="Arial" panose="020B0604020202020204" pitchFamily="34" charset="0"/>
              </a:rPr>
              <a:t> para </a:t>
            </a:r>
            <a:r>
              <a:rPr lang="en-US" altLang="es-AR" dirty="0" err="1">
                <a:solidFill>
                  <a:srgbClr val="0033CC"/>
                </a:solidFill>
                <a:latin typeface="Arial" panose="020B0604020202020204" pitchFamily="34" charset="0"/>
                <a:cs typeface="Arial" panose="020B0604020202020204" pitchFamily="34" charset="0"/>
              </a:rPr>
              <a:t>tratamiento</a:t>
            </a:r>
            <a:r>
              <a:rPr lang="en-US" altLang="es-AR" dirty="0">
                <a:solidFill>
                  <a:srgbClr val="0033CC"/>
                </a:solidFill>
                <a:latin typeface="Arial" panose="020B0604020202020204" pitchFamily="34" charset="0"/>
                <a:cs typeface="Arial" panose="020B0604020202020204" pitchFamily="34" charset="0"/>
              </a:rPr>
              <a:t> de cancer de mama  </a:t>
            </a:r>
          </a:p>
          <a:p>
            <a:pPr algn="just"/>
            <a:endParaRPr lang="es-AR" dirty="0"/>
          </a:p>
        </p:txBody>
      </p:sp>
      <p:sp>
        <p:nvSpPr>
          <p:cNvPr id="8" name="Rectángulo 7"/>
          <p:cNvSpPr/>
          <p:nvPr/>
        </p:nvSpPr>
        <p:spPr>
          <a:xfrm>
            <a:off x="1050209" y="3057610"/>
            <a:ext cx="6450521" cy="923330"/>
          </a:xfrm>
          <a:prstGeom prst="rect">
            <a:avLst/>
          </a:prstGeom>
        </p:spPr>
        <p:txBody>
          <a:bodyPr wrap="square">
            <a:spAutoFit/>
          </a:bodyPr>
          <a:lstStyle/>
          <a:p>
            <a:r>
              <a:rPr lang="en-US" dirty="0">
                <a:solidFill>
                  <a:srgbClr val="00B050"/>
                </a:solidFill>
                <a:latin typeface="Arial" panose="020B0604020202020204" pitchFamily="34" charset="0"/>
                <a:cs typeface="Arial" panose="020B0604020202020204" pitchFamily="34" charset="0"/>
              </a:rPr>
              <a:t>When compared with </a:t>
            </a:r>
            <a:r>
              <a:rPr lang="en-US" dirty="0" err="1">
                <a:solidFill>
                  <a:srgbClr val="00B050"/>
                </a:solidFill>
                <a:latin typeface="Arial" panose="020B0604020202020204" pitchFamily="34" charset="0"/>
                <a:cs typeface="Arial" panose="020B0604020202020204" pitchFamily="34" charset="0"/>
              </a:rPr>
              <a:t>sb</a:t>
            </a:r>
            <a:r>
              <a:rPr lang="en-US" dirty="0">
                <a:solidFill>
                  <a:srgbClr val="00B050"/>
                </a:solidFill>
                <a:latin typeface="Arial" panose="020B0604020202020204" pitchFamily="34" charset="0"/>
                <a:cs typeface="Arial" panose="020B0604020202020204" pitchFamily="34" charset="0"/>
              </a:rPr>
              <a:t>- paclitaxel, </a:t>
            </a:r>
            <a:r>
              <a:rPr lang="en-US" b="1" i="1" dirty="0">
                <a:solidFill>
                  <a:srgbClr val="00B050"/>
                </a:solidFill>
                <a:latin typeface="Arial" panose="020B0604020202020204" pitchFamily="34" charset="0"/>
                <a:cs typeface="Arial" panose="020B0604020202020204" pitchFamily="34" charset="0"/>
              </a:rPr>
              <a:t>nab</a:t>
            </a:r>
            <a:r>
              <a:rPr lang="en-US" b="1" dirty="0">
                <a:solidFill>
                  <a:srgbClr val="00B050"/>
                </a:solidFill>
                <a:latin typeface="Arial" panose="020B0604020202020204" pitchFamily="34" charset="0"/>
                <a:cs typeface="Arial" panose="020B0604020202020204" pitchFamily="34" charset="0"/>
              </a:rPr>
              <a:t>-paclitaxel can be administered at a higher dose with shorter infusion duration, without the need for premedication</a:t>
            </a:r>
            <a:endParaRPr lang="es-AR" b="1" dirty="0">
              <a:solidFill>
                <a:srgbClr val="00B050"/>
              </a:solidFill>
              <a:latin typeface="Arial" panose="020B0604020202020204" pitchFamily="34" charset="0"/>
              <a:cs typeface="Arial" panose="020B0604020202020204" pitchFamily="34" charset="0"/>
            </a:endParaRPr>
          </a:p>
        </p:txBody>
      </p:sp>
      <p:pic>
        <p:nvPicPr>
          <p:cNvPr id="7" name="Picture 2" descr="nab-paclitaxel (Abrax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210" y="67636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28DF4752-E612-41F0-B706-A651B7856CFA}"/>
              </a:ext>
            </a:extLst>
          </p:cNvPr>
          <p:cNvSpPr/>
          <p:nvPr/>
        </p:nvSpPr>
        <p:spPr>
          <a:xfrm>
            <a:off x="0" y="0"/>
            <a:ext cx="9143999" cy="461665"/>
          </a:xfrm>
          <a:prstGeom prst="rect">
            <a:avLst/>
          </a:prstGeom>
          <a:solidFill>
            <a:srgbClr val="FF0000"/>
          </a:solidFill>
        </p:spPr>
        <p:txBody>
          <a:bodyPr wrap="square">
            <a:spAutoFit/>
          </a:bodyPr>
          <a:lstStyle/>
          <a:p>
            <a:pPr algn="ctr"/>
            <a:r>
              <a:rPr lang="es-AR" sz="2400" b="1" dirty="0" err="1">
                <a:solidFill>
                  <a:schemeClr val="bg1"/>
                </a:solidFill>
                <a:latin typeface="Arial" panose="020B0604020202020204" pitchFamily="34" charset="0"/>
                <a:cs typeface="Arial" panose="020B0604020202020204" pitchFamily="34" charset="0"/>
              </a:rPr>
              <a:t>Tecnologia</a:t>
            </a:r>
            <a:r>
              <a:rPr lang="en-US" sz="2400" b="1" dirty="0">
                <a:solidFill>
                  <a:schemeClr val="bg1"/>
                </a:solidFill>
                <a:latin typeface="Arial" panose="020B0604020202020204" pitchFamily="34" charset="0"/>
                <a:cs typeface="Arial" panose="020B0604020202020204" pitchFamily="34" charset="0"/>
              </a:rPr>
              <a:t> “nanoparticle albumin-bound”(</a:t>
            </a:r>
            <a:r>
              <a:rPr lang="en-US" sz="2400" b="1" i="1" dirty="0">
                <a:solidFill>
                  <a:schemeClr val="bg1"/>
                </a:solidFill>
                <a:latin typeface="Arial" panose="020B0604020202020204" pitchFamily="34" charset="0"/>
                <a:cs typeface="Arial" panose="020B0604020202020204" pitchFamily="34" charset="0"/>
              </a:rPr>
              <a:t>nab):</a:t>
            </a:r>
            <a:endParaRPr lang="es-A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76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 y="-3175"/>
            <a:ext cx="9140825"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0" y="282759"/>
            <a:ext cx="9144000" cy="1200329"/>
          </a:xfrm>
          <a:prstGeom prst="rect">
            <a:avLst/>
          </a:prstGeom>
          <a:solidFill>
            <a:schemeClr val="bg1"/>
          </a:solidFill>
        </p:spPr>
        <p:txBody>
          <a:bodyPr wrap="square">
            <a:spAutoFit/>
          </a:bodyPr>
          <a:lstStyle/>
          <a:p>
            <a:pPr algn="ctr"/>
            <a:r>
              <a:rPr lang="es-AR" dirty="0">
                <a:latin typeface="Arial" panose="020B0604020202020204" pitchFamily="34" charset="0"/>
                <a:cs typeface="Arial" panose="020B0604020202020204" pitchFamily="34" charset="0"/>
              </a:rPr>
              <a:t>Albumina: proteína plasmática mas abundante; transportador natural de hormonas, bilirrubina, iones metálicos, ácidos grasos, moléculas hidrofóbicas. Es biológicamente compatible y posee múltiples sitios de </a:t>
            </a:r>
            <a:r>
              <a:rPr lang="es-AR" i="1" dirty="0" err="1">
                <a:latin typeface="Arial" panose="020B0604020202020204" pitchFamily="34" charset="0"/>
                <a:cs typeface="Arial" panose="020B0604020202020204" pitchFamily="34" charset="0"/>
              </a:rPr>
              <a:t>binding</a:t>
            </a:r>
            <a:r>
              <a:rPr lang="es-AR" dirty="0">
                <a:latin typeface="Arial" panose="020B0604020202020204" pitchFamily="34" charset="0"/>
                <a:cs typeface="Arial" panose="020B0604020202020204" pitchFamily="34" charset="0"/>
              </a:rPr>
              <a:t> no específicos para un amplio espectro de moléculas. </a:t>
            </a:r>
          </a:p>
        </p:txBody>
      </p:sp>
    </p:spTree>
    <p:extLst>
      <p:ext uri="{BB962C8B-B14F-4D97-AF65-F5344CB8AC3E}">
        <p14:creationId xmlns:p14="http://schemas.microsoft.com/office/powerpoint/2010/main" val="41604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244808"/>
            <a:ext cx="9144000" cy="364532"/>
          </a:xfrm>
          <a:solidFill>
            <a:srgbClr val="FF0000"/>
          </a:solidFill>
        </p:spPr>
        <p:txBody>
          <a:bodyPr rtlCol="0">
            <a:noAutofit/>
          </a:bodyPr>
          <a:lstStyle/>
          <a:p>
            <a:pPr algn="ctr">
              <a:defRPr/>
            </a:pPr>
            <a:r>
              <a:rPr lang="en-US" sz="2400" dirty="0" err="1">
                <a:solidFill>
                  <a:schemeClr val="bg1"/>
                </a:solidFill>
                <a:latin typeface="Arial" panose="020B0604020202020204" pitchFamily="34" charset="0"/>
                <a:cs typeface="Arial" panose="020B0604020202020204" pitchFamily="34" charset="0"/>
              </a:rPr>
              <a:t>Micelizacion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surfactantes</a:t>
            </a:r>
            <a:r>
              <a:rPr lang="en-US" sz="2400" dirty="0">
                <a:solidFill>
                  <a:schemeClr val="bg1"/>
                </a:solidFill>
                <a:latin typeface="Arial" panose="020B0604020202020204" pitchFamily="34" charset="0"/>
                <a:cs typeface="Arial" panose="020B0604020202020204" pitchFamily="34" charset="0"/>
              </a:rPr>
              <a:t> no </a:t>
            </a:r>
            <a:r>
              <a:rPr lang="en-US" sz="2400" dirty="0" err="1">
                <a:solidFill>
                  <a:schemeClr val="bg1"/>
                </a:solidFill>
                <a:latin typeface="Arial" panose="020B0604020202020204" pitchFamily="34" charset="0"/>
                <a:cs typeface="Arial" panose="020B0604020202020204" pitchFamily="34" charset="0"/>
              </a:rPr>
              <a:t>ionicos</a:t>
            </a:r>
            <a:r>
              <a:rPr lang="en-US" sz="2400" dirty="0">
                <a:solidFill>
                  <a:schemeClr val="bg1"/>
                </a:solidFill>
                <a:latin typeface="Arial" panose="020B0604020202020204" pitchFamily="34" charset="0"/>
                <a:cs typeface="Arial" panose="020B0604020202020204" pitchFamily="34" charset="0"/>
              </a:rPr>
              <a:t>) de </a:t>
            </a:r>
            <a:r>
              <a:rPr lang="en-US" sz="2400" dirty="0" err="1">
                <a:solidFill>
                  <a:schemeClr val="bg1"/>
                </a:solidFill>
                <a:latin typeface="Arial" panose="020B0604020202020204" pitchFamily="34" charset="0"/>
                <a:cs typeface="Arial" panose="020B0604020202020204" pitchFamily="34" charset="0"/>
              </a:rPr>
              <a:t>taxanos</a:t>
            </a:r>
            <a:r>
              <a:rPr lang="en-US" sz="2400" dirty="0">
                <a:solidFill>
                  <a:schemeClr val="bg1"/>
                </a:solidFill>
                <a:latin typeface="Arial" panose="020B0604020202020204" pitchFamily="34" charset="0"/>
                <a:cs typeface="Arial" panose="020B0604020202020204" pitchFamily="34" charset="0"/>
              </a:rPr>
              <a:t>: Taxol </a:t>
            </a:r>
          </a:p>
        </p:txBody>
      </p:sp>
      <p:sp>
        <p:nvSpPr>
          <p:cNvPr id="1029" name="Rectangle 3"/>
          <p:cNvSpPr>
            <a:spLocks noGrp="1" noChangeArrowheads="1"/>
          </p:cNvSpPr>
          <p:nvPr>
            <p:ph type="body" sz="half" idx="1"/>
          </p:nvPr>
        </p:nvSpPr>
        <p:spPr>
          <a:xfrm>
            <a:off x="180973" y="2661170"/>
            <a:ext cx="3778252" cy="2873374"/>
          </a:xfrm>
        </p:spPr>
        <p:txBody>
          <a:bodyPr>
            <a:noAutofit/>
          </a:bodyPr>
          <a:lstStyle/>
          <a:p>
            <a:pPr marL="0" indent="0" algn="r" eaLnBrk="1" hangingPunct="1">
              <a:buNone/>
            </a:pPr>
            <a:r>
              <a:rPr lang="es-AR" altLang="es-AR" sz="2400" dirty="0">
                <a:latin typeface="Arial" panose="020B0604020202020204" pitchFamily="34" charset="0"/>
                <a:cs typeface="Arial" panose="020B0604020202020204" pitchFamily="34" charset="0"/>
              </a:rPr>
              <a:t>Las micelas en circulación atrapan </a:t>
            </a:r>
            <a:r>
              <a:rPr lang="es-AR" altLang="es-AR" sz="2400" dirty="0" err="1">
                <a:latin typeface="Arial" panose="020B0604020202020204" pitchFamily="34" charset="0"/>
                <a:cs typeface="Arial" panose="020B0604020202020204" pitchFamily="34" charset="0"/>
              </a:rPr>
              <a:t>paclitaxel</a:t>
            </a:r>
            <a:r>
              <a:rPr lang="es-AR" altLang="es-AR" sz="2400" dirty="0">
                <a:latin typeface="Arial" panose="020B0604020202020204" pitchFamily="34" charset="0"/>
                <a:cs typeface="Arial" panose="020B0604020202020204" pitchFamily="34" charset="0"/>
              </a:rPr>
              <a:t> en plasma </a:t>
            </a:r>
          </a:p>
          <a:p>
            <a:pPr marL="0" indent="0" algn="r" eaLnBrk="1" hangingPunct="1">
              <a:buNone/>
            </a:pPr>
            <a:r>
              <a:rPr lang="es-AR" altLang="es-AR" sz="2400" b="1" dirty="0">
                <a:solidFill>
                  <a:srgbClr val="FF0000"/>
                </a:solidFill>
                <a:latin typeface="Arial" panose="020B0604020202020204" pitchFamily="34" charset="0"/>
                <a:cs typeface="Arial" panose="020B0604020202020204" pitchFamily="34" charset="0"/>
              </a:rPr>
              <a:t>La </a:t>
            </a:r>
            <a:r>
              <a:rPr lang="es-AR" altLang="es-AR" sz="2400" b="1" u="sng" dirty="0">
                <a:solidFill>
                  <a:srgbClr val="FF0000"/>
                </a:solidFill>
                <a:latin typeface="Arial" panose="020B0604020202020204" pitchFamily="34" charset="0"/>
                <a:cs typeface="Arial" panose="020B0604020202020204" pitchFamily="34" charset="0"/>
              </a:rPr>
              <a:t>farmacocinética</a:t>
            </a:r>
            <a:r>
              <a:rPr lang="es-AR" altLang="es-AR" sz="2400" b="1" dirty="0">
                <a:solidFill>
                  <a:srgbClr val="FF0000"/>
                </a:solidFill>
                <a:latin typeface="Arial" panose="020B0604020202020204" pitchFamily="34" charset="0"/>
                <a:cs typeface="Arial" panose="020B0604020202020204" pitchFamily="34" charset="0"/>
              </a:rPr>
              <a:t> resultante es </a:t>
            </a:r>
            <a:r>
              <a:rPr lang="es-AR" altLang="es-AR" sz="2400" b="1" u="sng" dirty="0">
                <a:solidFill>
                  <a:srgbClr val="FF0000"/>
                </a:solidFill>
                <a:latin typeface="Arial" panose="020B0604020202020204" pitchFamily="34" charset="0"/>
                <a:cs typeface="Arial" panose="020B0604020202020204" pitchFamily="34" charset="0"/>
              </a:rPr>
              <a:t>no-lineal</a:t>
            </a:r>
            <a:r>
              <a:rPr lang="es-AR" altLang="es-AR" sz="2400" b="1" dirty="0">
                <a:solidFill>
                  <a:srgbClr val="FF0000"/>
                </a:solidFill>
                <a:latin typeface="Arial" panose="020B0604020202020204" pitchFamily="34" charset="0"/>
                <a:cs typeface="Arial" panose="020B0604020202020204" pitchFamily="34" charset="0"/>
              </a:rPr>
              <a:t>: la </a:t>
            </a:r>
            <a:r>
              <a:rPr lang="es-AR" altLang="es-AR" sz="2400" b="1" u="sng" dirty="0">
                <a:solidFill>
                  <a:srgbClr val="FF0000"/>
                </a:solidFill>
                <a:latin typeface="Arial" panose="020B0604020202020204" pitchFamily="34" charset="0"/>
                <a:cs typeface="Arial" panose="020B0604020202020204" pitchFamily="34" charset="0"/>
              </a:rPr>
              <a:t>actividad antitumoral no es dosis-dependiente</a:t>
            </a:r>
          </a:p>
          <a:p>
            <a:pPr marL="0" indent="0" algn="r">
              <a:buNone/>
            </a:pPr>
            <a:r>
              <a:rPr lang="es-AR" altLang="es-AR" sz="2400" b="1" u="sng" dirty="0">
                <a:solidFill>
                  <a:srgbClr val="FF0000"/>
                </a:solidFill>
                <a:latin typeface="Arial" panose="020B0604020202020204" pitchFamily="34" charset="0"/>
                <a:cs typeface="Arial" panose="020B0604020202020204" pitchFamily="34" charset="0"/>
              </a:rPr>
              <a:t>Disminuye la fracción de droga no unida, así como su </a:t>
            </a:r>
            <a:r>
              <a:rPr lang="es-AR" altLang="es-AR" sz="2400" b="1" i="1" u="sng" dirty="0" err="1">
                <a:solidFill>
                  <a:srgbClr val="FF0000"/>
                </a:solidFill>
                <a:latin typeface="Arial" panose="020B0604020202020204" pitchFamily="34" charset="0"/>
                <a:cs typeface="Arial" panose="020B0604020202020204" pitchFamily="34" charset="0"/>
              </a:rPr>
              <a:t>clearance</a:t>
            </a:r>
            <a:endParaRPr lang="es-AR" altLang="es-AR" sz="2400" b="1" u="sng" dirty="0">
              <a:solidFill>
                <a:srgbClr val="FF0000"/>
              </a:solidFill>
              <a:latin typeface="Arial" panose="020B0604020202020204" pitchFamily="34" charset="0"/>
              <a:cs typeface="Arial" panose="020B0604020202020204" pitchFamily="34" charset="0"/>
            </a:endParaRPr>
          </a:p>
        </p:txBody>
      </p:sp>
      <p:sp>
        <p:nvSpPr>
          <p:cNvPr id="1030" name="Text Box 4"/>
          <p:cNvSpPr txBox="1">
            <a:spLocks noChangeArrowheads="1"/>
          </p:cNvSpPr>
          <p:nvPr/>
        </p:nvSpPr>
        <p:spPr bwMode="auto">
          <a:xfrm>
            <a:off x="4572000" y="6215063"/>
            <a:ext cx="4351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spcBef>
                <a:spcPct val="50000"/>
              </a:spcBef>
            </a:pPr>
            <a:r>
              <a:rPr lang="en-GB" altLang="es-AR" sz="1200" b="1">
                <a:solidFill>
                  <a:schemeClr val="bg1"/>
                </a:solidFill>
                <a:latin typeface="Arial" panose="020B0604020202020204" pitchFamily="34" charset="0"/>
                <a:cs typeface="Arial" panose="020B0604020202020204" pitchFamily="34" charset="0"/>
              </a:rPr>
              <a:t>Aapro et al. </a:t>
            </a:r>
            <a:r>
              <a:rPr lang="en-GB" altLang="es-AR" sz="1200" b="1" i="1">
                <a:solidFill>
                  <a:schemeClr val="bg1"/>
                </a:solidFill>
                <a:latin typeface="Arial" panose="020B0604020202020204" pitchFamily="34" charset="0"/>
                <a:cs typeface="Arial" panose="020B0604020202020204" pitchFamily="34" charset="0"/>
              </a:rPr>
              <a:t>EJC</a:t>
            </a:r>
            <a:r>
              <a:rPr lang="en-GB" altLang="es-AR" sz="1200" b="1">
                <a:solidFill>
                  <a:schemeClr val="bg1"/>
                </a:solidFill>
                <a:latin typeface="Arial" panose="020B0604020202020204" pitchFamily="34" charset="0"/>
                <a:cs typeface="Arial" panose="020B0604020202020204" pitchFamily="34" charset="0"/>
              </a:rPr>
              <a:t> </a:t>
            </a:r>
            <a:r>
              <a:rPr lang="en-GB" altLang="es-AR" sz="1200" b="1" i="1">
                <a:solidFill>
                  <a:schemeClr val="bg1"/>
                </a:solidFill>
                <a:latin typeface="Arial" panose="020B0604020202020204" pitchFamily="34" charset="0"/>
                <a:cs typeface="Arial" panose="020B0604020202020204" pitchFamily="34" charset="0"/>
              </a:rPr>
              <a:t>Suppl</a:t>
            </a:r>
            <a:r>
              <a:rPr lang="en-GB" altLang="es-AR" sz="1200" b="1">
                <a:solidFill>
                  <a:schemeClr val="bg1"/>
                </a:solidFill>
                <a:latin typeface="Arial" panose="020B0604020202020204" pitchFamily="34" charset="0"/>
                <a:cs typeface="Arial" panose="020B0604020202020204" pitchFamily="34" charset="0"/>
              </a:rPr>
              <a:t>. 2008;6:3–11 </a:t>
            </a:r>
            <a:br>
              <a:rPr lang="en-GB" altLang="es-AR" sz="1200" b="1">
                <a:solidFill>
                  <a:schemeClr val="bg1"/>
                </a:solidFill>
                <a:latin typeface="Arial" panose="020B0604020202020204" pitchFamily="34" charset="0"/>
                <a:cs typeface="Arial" panose="020B0604020202020204" pitchFamily="34" charset="0"/>
              </a:rPr>
            </a:br>
            <a:r>
              <a:rPr lang="en-GB" altLang="es-AR" sz="1200" b="1">
                <a:solidFill>
                  <a:schemeClr val="bg1"/>
                </a:solidFill>
                <a:latin typeface="Arial" panose="020B0604020202020204" pitchFamily="34" charset="0"/>
                <a:cs typeface="Arial" panose="020B0604020202020204" pitchFamily="34" charset="0"/>
              </a:rPr>
              <a:t>Hamad et al.</a:t>
            </a:r>
            <a:r>
              <a:rPr lang="en-GB" altLang="es-AR" sz="1200" b="1" i="1">
                <a:solidFill>
                  <a:schemeClr val="bg1"/>
                </a:solidFill>
                <a:latin typeface="Arial" panose="020B0604020202020204" pitchFamily="34" charset="0"/>
                <a:cs typeface="Arial" panose="020B0604020202020204" pitchFamily="34" charset="0"/>
              </a:rPr>
              <a:t> Expert Opin Drug Deliv</a:t>
            </a:r>
            <a:r>
              <a:rPr lang="en-GB" altLang="es-AR" sz="1200" b="1">
                <a:solidFill>
                  <a:schemeClr val="bg1"/>
                </a:solidFill>
                <a:latin typeface="Arial" panose="020B0604020202020204" pitchFamily="34" charset="0"/>
                <a:cs typeface="Arial" panose="020B0604020202020204" pitchFamily="34" charset="0"/>
              </a:rPr>
              <a:t>. 2008;5: 205–219</a:t>
            </a:r>
          </a:p>
        </p:txBody>
      </p:sp>
      <p:grpSp>
        <p:nvGrpSpPr>
          <p:cNvPr id="1031" name="Group 5"/>
          <p:cNvGrpSpPr>
            <a:grpSpLocks/>
          </p:cNvGrpSpPr>
          <p:nvPr/>
        </p:nvGrpSpPr>
        <p:grpSpPr bwMode="auto">
          <a:xfrm>
            <a:off x="3765550" y="2228849"/>
            <a:ext cx="5378450" cy="4629151"/>
            <a:chOff x="2290" y="981"/>
            <a:chExt cx="3388" cy="2916"/>
          </a:xfrm>
        </p:grpSpPr>
        <p:graphicFrame>
          <p:nvGraphicFramePr>
            <p:cNvPr id="1026" name="Object 2"/>
            <p:cNvGraphicFramePr>
              <a:graphicFrameLocks noChangeAspect="1"/>
            </p:cNvGraphicFramePr>
            <p:nvPr>
              <p:extLst>
                <p:ext uri="{D42A27DB-BD31-4B8C-83A1-F6EECF244321}">
                  <p14:modId xmlns:p14="http://schemas.microsoft.com/office/powerpoint/2010/main" val="1216060955"/>
                </p:ext>
              </p:extLst>
            </p:nvPr>
          </p:nvGraphicFramePr>
          <p:xfrm>
            <a:off x="2412" y="1574"/>
            <a:ext cx="1120" cy="1733"/>
          </p:xfrm>
          <a:graphic>
            <a:graphicData uri="http://schemas.openxmlformats.org/presentationml/2006/ole">
              <mc:AlternateContent xmlns:mc="http://schemas.openxmlformats.org/markup-compatibility/2006">
                <mc:Choice xmlns:v="urn:schemas-microsoft-com:vml" Requires="v">
                  <p:oleObj spid="_x0000_s1330" name="Image File" r:id="rId4" imgW="4813547" imgH="2641270" progId="">
                    <p:embed/>
                  </p:oleObj>
                </mc:Choice>
                <mc:Fallback>
                  <p:oleObj name="Image File" r:id="rId4" imgW="4813547" imgH="2641270" progId="">
                    <p:embed/>
                    <p:pic>
                      <p:nvPicPr>
                        <p:cNvPr id="1026"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r="64584"/>
                        <a:stretch>
                          <a:fillRect/>
                        </a:stretch>
                      </p:blipFill>
                      <p:spPr bwMode="auto">
                        <a:xfrm>
                          <a:off x="2412" y="1574"/>
                          <a:ext cx="1120" cy="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3564" y="1570"/>
            <a:ext cx="1992" cy="1734"/>
          </p:xfrm>
          <a:graphic>
            <a:graphicData uri="http://schemas.openxmlformats.org/presentationml/2006/ole">
              <mc:AlternateContent xmlns:mc="http://schemas.openxmlformats.org/markup-compatibility/2006">
                <mc:Choice xmlns:v="urn:schemas-microsoft-com:vml" Requires="v">
                  <p:oleObj spid="_x0000_s1331" name="Image File" r:id="rId6" imgW="4813547" imgH="2641270" progId="">
                    <p:embed/>
                  </p:oleObj>
                </mc:Choice>
                <mc:Fallback>
                  <p:oleObj name="Image File" r:id="rId6" imgW="4813547" imgH="2641270" progId="">
                    <p:embed/>
                    <p:pic>
                      <p:nvPicPr>
                        <p:cNvPr id="1027" name="Object 3"/>
                        <p:cNvPicPr>
                          <a:picLocks noChangeAspect="1" noChangeArrowheads="1"/>
                        </p:cNvPicPr>
                        <p:nvPr/>
                      </p:nvPicPr>
                      <p:blipFill>
                        <a:blip r:embed="rId5">
                          <a:lum bright="-12000"/>
                          <a:extLst>
                            <a:ext uri="{28A0092B-C50C-407E-A947-70E740481C1C}">
                              <a14:useLocalDpi xmlns:a14="http://schemas.microsoft.com/office/drawing/2010/main" val="0"/>
                            </a:ext>
                          </a:extLst>
                        </a:blip>
                        <a:srcRect l="36938"/>
                        <a:stretch>
                          <a:fillRect/>
                        </a:stretch>
                      </p:blipFill>
                      <p:spPr bwMode="auto">
                        <a:xfrm>
                          <a:off x="3564" y="1570"/>
                          <a:ext cx="1992"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Freeform 8"/>
            <p:cNvSpPr>
              <a:spLocks noChangeAspect="1"/>
            </p:cNvSpPr>
            <p:nvPr/>
          </p:nvSpPr>
          <p:spPr bwMode="auto">
            <a:xfrm rot="19963477">
              <a:off x="4477" y="1626"/>
              <a:ext cx="611" cy="233"/>
            </a:xfrm>
            <a:custGeom>
              <a:avLst/>
              <a:gdLst>
                <a:gd name="T0" fmla="*/ 340 w 340"/>
                <a:gd name="T1" fmla="*/ 0 h 457"/>
                <a:gd name="T2" fmla="*/ 0 w 340"/>
                <a:gd name="T3" fmla="*/ 457 h 457"/>
                <a:gd name="T4" fmla="*/ 0 60000 65536"/>
                <a:gd name="T5" fmla="*/ 0 60000 65536"/>
                <a:gd name="T6" fmla="*/ 0 w 340"/>
                <a:gd name="T7" fmla="*/ 0 h 457"/>
                <a:gd name="T8" fmla="*/ 340 w 340"/>
                <a:gd name="T9" fmla="*/ 457 h 457"/>
              </a:gdLst>
              <a:ahLst/>
              <a:cxnLst>
                <a:cxn ang="T4">
                  <a:pos x="T0" y="T1"/>
                </a:cxn>
                <a:cxn ang="T5">
                  <a:pos x="T2" y="T3"/>
                </a:cxn>
              </a:cxnLst>
              <a:rect l="T6" t="T7" r="T8" b="T9"/>
              <a:pathLst>
                <a:path w="340" h="457">
                  <a:moveTo>
                    <a:pt x="340" y="0"/>
                  </a:moveTo>
                  <a:lnTo>
                    <a:pt x="0" y="457"/>
                  </a:lnTo>
                </a:path>
              </a:pathLst>
            </a:custGeom>
            <a:noFill/>
            <a:ln w="57150">
              <a:solidFill>
                <a:srgbClr val="C1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square" anchor="b">
              <a:spAutoFit/>
            </a:bodyPr>
            <a:lstStyle/>
            <a:p>
              <a:endParaRPr lang="es-AR">
                <a:latin typeface="Arial" panose="020B0604020202020204" pitchFamily="34" charset="0"/>
                <a:cs typeface="Arial" panose="020B0604020202020204" pitchFamily="34" charset="0"/>
              </a:endParaRPr>
            </a:p>
          </p:txBody>
        </p:sp>
        <p:sp>
          <p:nvSpPr>
            <p:cNvPr id="1033" name="Text Box 9"/>
            <p:cNvSpPr txBox="1">
              <a:spLocks noChangeAspect="1" noChangeArrowheads="1"/>
            </p:cNvSpPr>
            <p:nvPr/>
          </p:nvSpPr>
          <p:spPr bwMode="auto">
            <a:xfrm>
              <a:off x="4649" y="981"/>
              <a:ext cx="761"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82285" tIns="41143" rIns="82285" bIns="41143"/>
            <a:lstStyle>
              <a:lvl1pPr defTabSz="823913" eaLnBrk="0" hangingPunct="0">
                <a:defRPr sz="1000">
                  <a:solidFill>
                    <a:schemeClr val="tx1"/>
                  </a:solidFill>
                  <a:latin typeface="Helvetica" panose="020B0604020202020204" pitchFamily="34" charset="0"/>
                </a:defRPr>
              </a:lvl1pPr>
              <a:lvl2pPr marL="742950" indent="-285750" defTabSz="823913" eaLnBrk="0" hangingPunct="0">
                <a:defRPr sz="1000">
                  <a:solidFill>
                    <a:schemeClr val="tx1"/>
                  </a:solidFill>
                  <a:latin typeface="Helvetica" panose="020B0604020202020204" pitchFamily="34" charset="0"/>
                </a:defRPr>
              </a:lvl2pPr>
              <a:lvl3pPr marL="1143000" indent="-228600" defTabSz="823913" eaLnBrk="0" hangingPunct="0">
                <a:defRPr sz="1000">
                  <a:solidFill>
                    <a:schemeClr val="tx1"/>
                  </a:solidFill>
                  <a:latin typeface="Helvetica" panose="020B0604020202020204" pitchFamily="34" charset="0"/>
                </a:defRPr>
              </a:lvl3pPr>
              <a:lvl4pPr marL="1600200" indent="-228600" defTabSz="823913" eaLnBrk="0" hangingPunct="0">
                <a:defRPr sz="1000">
                  <a:solidFill>
                    <a:schemeClr val="tx1"/>
                  </a:solidFill>
                  <a:latin typeface="Helvetica" panose="020B0604020202020204" pitchFamily="34" charset="0"/>
                </a:defRPr>
              </a:lvl4pPr>
              <a:lvl5pPr marL="2057400" indent="-228600" defTabSz="823913" eaLnBrk="0" hangingPunct="0">
                <a:defRPr sz="1000">
                  <a:solidFill>
                    <a:schemeClr val="tx1"/>
                  </a:solidFill>
                  <a:latin typeface="Helvetica" panose="020B0604020202020204" pitchFamily="34" charset="0"/>
                </a:defRPr>
              </a:lvl5pPr>
              <a:lvl6pPr marL="2514600" indent="-228600" defTabSz="823913" eaLnBrk="0" fontAlgn="base" hangingPunct="0">
                <a:spcBef>
                  <a:spcPct val="0"/>
                </a:spcBef>
                <a:spcAft>
                  <a:spcPct val="0"/>
                </a:spcAft>
                <a:defRPr sz="1000">
                  <a:solidFill>
                    <a:schemeClr val="tx1"/>
                  </a:solidFill>
                  <a:latin typeface="Helvetica" panose="020B0604020202020204" pitchFamily="34" charset="0"/>
                </a:defRPr>
              </a:lvl6pPr>
              <a:lvl7pPr marL="2971800" indent="-228600" defTabSz="823913" eaLnBrk="0" fontAlgn="base" hangingPunct="0">
                <a:spcBef>
                  <a:spcPct val="0"/>
                </a:spcBef>
                <a:spcAft>
                  <a:spcPct val="0"/>
                </a:spcAft>
                <a:defRPr sz="1000">
                  <a:solidFill>
                    <a:schemeClr val="tx1"/>
                  </a:solidFill>
                  <a:latin typeface="Helvetica" panose="020B0604020202020204" pitchFamily="34" charset="0"/>
                </a:defRPr>
              </a:lvl7pPr>
              <a:lvl8pPr marL="3429000" indent="-228600" defTabSz="823913" eaLnBrk="0" fontAlgn="base" hangingPunct="0">
                <a:spcBef>
                  <a:spcPct val="0"/>
                </a:spcBef>
                <a:spcAft>
                  <a:spcPct val="0"/>
                </a:spcAft>
                <a:defRPr sz="1000">
                  <a:solidFill>
                    <a:schemeClr val="tx1"/>
                  </a:solidFill>
                  <a:latin typeface="Helvetica" panose="020B0604020202020204" pitchFamily="34" charset="0"/>
                </a:defRPr>
              </a:lvl8pPr>
              <a:lvl9pPr marL="3886200" indent="-228600" defTabSz="823913" eaLnBrk="0" fontAlgn="base" hangingPunct="0">
                <a:spcBef>
                  <a:spcPct val="0"/>
                </a:spcBef>
                <a:spcAft>
                  <a:spcPct val="0"/>
                </a:spcAft>
                <a:defRPr sz="1000">
                  <a:solidFill>
                    <a:schemeClr val="tx1"/>
                  </a:solidFill>
                  <a:latin typeface="Helvetica" panose="020B0604020202020204" pitchFamily="34" charset="0"/>
                </a:defRPr>
              </a:lvl9pPr>
            </a:lstStyle>
            <a:p>
              <a:pPr algn="ctr"/>
              <a:r>
                <a:rPr lang="en-US" altLang="es-AR" sz="2400" b="1" dirty="0">
                  <a:solidFill>
                    <a:srgbClr val="FF0000"/>
                  </a:solidFill>
                  <a:latin typeface="Arial" panose="020B0604020202020204" pitchFamily="34" charset="0"/>
                  <a:cs typeface="Arial" panose="020B0604020202020204" pitchFamily="34" charset="0"/>
                </a:rPr>
                <a:t>Large</a:t>
              </a:r>
              <a:br>
                <a:rPr lang="en-US" altLang="es-AR" sz="2400" b="1" dirty="0">
                  <a:solidFill>
                    <a:srgbClr val="FF0000"/>
                  </a:solidFill>
                  <a:latin typeface="Arial" panose="020B0604020202020204" pitchFamily="34" charset="0"/>
                  <a:cs typeface="Arial" panose="020B0604020202020204" pitchFamily="34" charset="0"/>
                </a:rPr>
              </a:br>
              <a:r>
                <a:rPr lang="en-US" altLang="es-AR" sz="2400" b="1" dirty="0">
                  <a:solidFill>
                    <a:srgbClr val="FF0000"/>
                  </a:solidFill>
                  <a:latin typeface="Arial" panose="020B0604020202020204" pitchFamily="34" charset="0"/>
                  <a:cs typeface="Arial" panose="020B0604020202020204" pitchFamily="34" charset="0"/>
                </a:rPr>
                <a:t>micelle</a:t>
              </a:r>
            </a:p>
          </p:txBody>
        </p:sp>
        <p:sp>
          <p:nvSpPr>
            <p:cNvPr id="1034" name="Rectangle 10"/>
            <p:cNvSpPr>
              <a:spLocks noChangeArrowheads="1"/>
            </p:cNvSpPr>
            <p:nvPr/>
          </p:nvSpPr>
          <p:spPr bwMode="auto">
            <a:xfrm>
              <a:off x="2290" y="3315"/>
              <a:ext cx="136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800" b="1" dirty="0">
                  <a:solidFill>
                    <a:srgbClr val="FF0000"/>
                  </a:solidFill>
                  <a:latin typeface="Arial" panose="020B0604020202020204" pitchFamily="34" charset="0"/>
                  <a:cs typeface="Arial" panose="020B0604020202020204" pitchFamily="34" charset="0"/>
                </a:rPr>
                <a:t>Control plasma</a:t>
              </a:r>
            </a:p>
          </p:txBody>
        </p:sp>
        <p:sp>
          <p:nvSpPr>
            <p:cNvPr id="1035" name="Text Box 11"/>
            <p:cNvSpPr txBox="1">
              <a:spLocks noChangeArrowheads="1"/>
            </p:cNvSpPr>
            <p:nvPr/>
          </p:nvSpPr>
          <p:spPr bwMode="auto">
            <a:xfrm>
              <a:off x="3687" y="3315"/>
              <a:ext cx="199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spcBef>
                  <a:spcPct val="50000"/>
                </a:spcBef>
              </a:pPr>
              <a:r>
                <a:rPr lang="en-GB" altLang="es-AR" sz="1800" b="1" dirty="0">
                  <a:solidFill>
                    <a:srgbClr val="FF0000"/>
                  </a:solidFill>
                  <a:latin typeface="Arial" panose="020B0604020202020204" pitchFamily="34" charset="0"/>
                  <a:cs typeface="Arial" panose="020B0604020202020204" pitchFamily="34" charset="0"/>
                </a:rPr>
                <a:t>Plasma + solvent-based paclitaxel </a:t>
              </a:r>
              <a:br>
                <a:rPr lang="en-GB" altLang="es-AR" sz="1800" b="1" dirty="0">
                  <a:solidFill>
                    <a:srgbClr val="FF0000"/>
                  </a:solidFill>
                  <a:latin typeface="Arial" panose="020B0604020202020204" pitchFamily="34" charset="0"/>
                  <a:cs typeface="Arial" panose="020B0604020202020204" pitchFamily="34" charset="0"/>
                </a:rPr>
              </a:br>
              <a:endParaRPr lang="en-GB" altLang="es-AR" sz="1800" b="1" dirty="0">
                <a:solidFill>
                  <a:srgbClr val="FF0000"/>
                </a:solidFill>
                <a:latin typeface="Arial" panose="020B0604020202020204" pitchFamily="34" charset="0"/>
                <a:cs typeface="Arial" panose="020B0604020202020204" pitchFamily="34" charset="0"/>
              </a:endParaRPr>
            </a:p>
          </p:txBody>
        </p:sp>
      </p:grpSp>
      <p:sp>
        <p:nvSpPr>
          <p:cNvPr id="2" name="Rectángulo 1">
            <a:extLst>
              <a:ext uri="{FF2B5EF4-FFF2-40B4-BE49-F238E27FC236}">
                <a16:creationId xmlns:a16="http://schemas.microsoft.com/office/drawing/2014/main" id="{80636C55-6205-45DE-A9BC-2897817ACBCE}"/>
              </a:ext>
            </a:extLst>
          </p:cNvPr>
          <p:cNvSpPr/>
          <p:nvPr/>
        </p:nvSpPr>
        <p:spPr>
          <a:xfrm>
            <a:off x="0" y="6390390"/>
            <a:ext cx="9144000" cy="369332"/>
          </a:xfrm>
          <a:prstGeom prst="rect">
            <a:avLst/>
          </a:prstGeom>
        </p:spPr>
        <p:txBody>
          <a:bodyPr wrap="square">
            <a:spAutoFit/>
          </a:bodyPr>
          <a:lstStyle/>
          <a:p>
            <a:pPr algn="r"/>
            <a:r>
              <a:rPr lang="en-US" altLang="es-AR" dirty="0">
                <a:latin typeface="Arial" panose="020B0604020202020204" pitchFamily="34" charset="0"/>
                <a:ea typeface="ＭＳ Ｐゴシック" panose="020B0600070205080204" pitchFamily="34" charset="-128"/>
                <a:cs typeface="Arial" panose="020B0604020202020204" pitchFamily="34" charset="0"/>
              </a:rPr>
              <a:t> </a:t>
            </a:r>
            <a:r>
              <a:rPr lang="en-US" altLang="es-AR" sz="1200" dirty="0">
                <a:latin typeface="Arial" panose="020B0604020202020204" pitchFamily="34" charset="0"/>
                <a:ea typeface="ＭＳ Ｐゴシック" panose="020B0600070205080204" pitchFamily="34" charset="-128"/>
                <a:cs typeface="Arial" panose="020B0604020202020204" pitchFamily="34" charset="0"/>
              </a:rPr>
              <a:t>Desai et al. SABCS. 2004 [abstract 1071], Kratz et al. </a:t>
            </a:r>
            <a:r>
              <a:rPr lang="en-US" altLang="es-AR" sz="1200" i="1" dirty="0">
                <a:latin typeface="Arial" panose="020B0604020202020204" pitchFamily="34" charset="0"/>
                <a:ea typeface="ＭＳ Ｐゴシック" panose="020B0600070205080204" pitchFamily="34" charset="-128"/>
                <a:cs typeface="Arial" panose="020B0604020202020204" pitchFamily="34" charset="0"/>
              </a:rPr>
              <a:t>J Control Release. </a:t>
            </a:r>
            <a:r>
              <a:rPr lang="en-US" altLang="es-AR" sz="1200" dirty="0">
                <a:latin typeface="Arial" panose="020B0604020202020204" pitchFamily="34" charset="0"/>
                <a:ea typeface="ＭＳ Ｐゴシック" panose="020B0600070205080204" pitchFamily="34" charset="-128"/>
                <a:cs typeface="Arial" panose="020B0604020202020204" pitchFamily="34" charset="0"/>
              </a:rPr>
              <a:t>2008;132(3):171-183.</a:t>
            </a:r>
          </a:p>
        </p:txBody>
      </p:sp>
      <p:sp>
        <p:nvSpPr>
          <p:cNvPr id="13" name="Rectángulo 12">
            <a:extLst>
              <a:ext uri="{FF2B5EF4-FFF2-40B4-BE49-F238E27FC236}">
                <a16:creationId xmlns:a16="http://schemas.microsoft.com/office/drawing/2014/main" id="{824DA2EE-EE5D-4800-A6F3-9F4144655A9D}"/>
              </a:ext>
            </a:extLst>
          </p:cNvPr>
          <p:cNvSpPr/>
          <p:nvPr/>
        </p:nvSpPr>
        <p:spPr>
          <a:xfrm>
            <a:off x="-61867" y="593549"/>
            <a:ext cx="9219119" cy="2308324"/>
          </a:xfrm>
          <a:prstGeom prst="rect">
            <a:avLst/>
          </a:prstGeom>
        </p:spPr>
        <p:txBody>
          <a:bodyPr wrap="square">
            <a:spAutoFit/>
          </a:bodyPr>
          <a:lstStyle/>
          <a:p>
            <a:pPr algn="just"/>
            <a:r>
              <a:rPr lang="en-US" dirty="0">
                <a:solidFill>
                  <a:srgbClr val="FF0000"/>
                </a:solidFill>
                <a:latin typeface="TimesNewRomanPSMT"/>
              </a:rPr>
              <a:t>The conventional formulation of hydrophobic therapeutic agents requires the use of toxic solvents and surfactants such as </a:t>
            </a:r>
            <a:r>
              <a:rPr lang="en-US" dirty="0" err="1">
                <a:solidFill>
                  <a:srgbClr val="FF0000"/>
                </a:solidFill>
                <a:latin typeface="TimesNewRomanPSMT"/>
              </a:rPr>
              <a:t>Cremophor</a:t>
            </a:r>
            <a:r>
              <a:rPr lang="en-US" dirty="0">
                <a:solidFill>
                  <a:srgbClr val="FF0000"/>
                </a:solidFill>
                <a:latin typeface="TimesNewRomanPSMT"/>
              </a:rPr>
              <a:t> EL (</a:t>
            </a:r>
            <a:r>
              <a:rPr lang="en-US" dirty="0" err="1">
                <a:latin typeface="TimesNewRomanPSMT"/>
              </a:rPr>
              <a:t>polyoxyethylated</a:t>
            </a:r>
            <a:r>
              <a:rPr lang="en-US" dirty="0">
                <a:latin typeface="TimesNewRomanPSMT"/>
              </a:rPr>
              <a:t> castor oil vehicle (</a:t>
            </a:r>
            <a:r>
              <a:rPr lang="en-US" dirty="0" err="1">
                <a:latin typeface="TimesNewRomanPSMT"/>
              </a:rPr>
              <a:t>CrEL</a:t>
            </a:r>
            <a:r>
              <a:rPr lang="en-US" dirty="0">
                <a:latin typeface="TimesNewRomanPSMT"/>
              </a:rPr>
              <a:t>) and dehydrated ethanol USP (1:1, v/v)) </a:t>
            </a:r>
            <a:r>
              <a:rPr lang="en-US" dirty="0">
                <a:solidFill>
                  <a:srgbClr val="FF0000"/>
                </a:solidFill>
                <a:latin typeface="TimesNewRomanPSMT"/>
              </a:rPr>
              <a:t>and Tween, which are associated with their own toxicities </a:t>
            </a:r>
            <a:r>
              <a:rPr lang="en-US" dirty="0">
                <a:latin typeface="TimesNewRomanPSMT"/>
              </a:rPr>
              <a:t>(peripheral neuropathy and severe and potentially fatal hypersensitivity reactions that necessitate premedication with </a:t>
            </a:r>
            <a:r>
              <a:rPr lang="es-AR" dirty="0" err="1">
                <a:latin typeface="TimesNewRomanPSMT"/>
              </a:rPr>
              <a:t>corticosteroids</a:t>
            </a:r>
            <a:r>
              <a:rPr lang="es-AR" dirty="0">
                <a:latin typeface="TimesNewRomanPSMT"/>
              </a:rPr>
              <a:t> and </a:t>
            </a:r>
            <a:r>
              <a:rPr lang="es-AR" dirty="0" err="1">
                <a:latin typeface="TimesNewRomanPSMT"/>
              </a:rPr>
              <a:t>antihistamines</a:t>
            </a:r>
            <a:r>
              <a:rPr lang="es-AR" dirty="0">
                <a:latin typeface="TimesNewRomanPSMT"/>
              </a:rPr>
              <a:t> </a:t>
            </a:r>
            <a:r>
              <a:rPr lang="en-US" dirty="0">
                <a:solidFill>
                  <a:srgbClr val="FF0000"/>
                </a:solidFill>
                <a:latin typeface="TimesNewRomanPSMT"/>
              </a:rPr>
              <a:t>and can hinder the distribution and delivery of the active drug ingredient by micellar sequestration (</a:t>
            </a:r>
            <a:r>
              <a:rPr lang="en-US" dirty="0">
                <a:solidFill>
                  <a:srgbClr val="FF0000"/>
                </a:solidFill>
                <a:latin typeface="Arial" panose="020B0604020202020204" pitchFamily="34" charset="0"/>
                <a:cs typeface="Arial" panose="020B0604020202020204" pitchFamily="34" charset="0"/>
              </a:rPr>
              <a:t>impeding drug delivery to target tissues and increasing side </a:t>
            </a:r>
            <a:r>
              <a:rPr lang="es-AR" dirty="0" err="1">
                <a:solidFill>
                  <a:srgbClr val="FF0000"/>
                </a:solidFill>
                <a:latin typeface="Arial" panose="020B0604020202020204" pitchFamily="34" charset="0"/>
                <a:cs typeface="Arial" panose="020B0604020202020204" pitchFamily="34" charset="0"/>
              </a:rPr>
              <a:t>effects</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such</a:t>
            </a:r>
            <a:r>
              <a:rPr lang="es-AR" dirty="0">
                <a:solidFill>
                  <a:srgbClr val="FF0000"/>
                </a:solidFill>
                <a:latin typeface="Arial" panose="020B0604020202020204" pitchFamily="34" charset="0"/>
                <a:cs typeface="Arial" panose="020B0604020202020204" pitchFamily="34" charset="0"/>
              </a:rPr>
              <a:t> as neutropenia)</a:t>
            </a:r>
            <a:endParaRPr lang="en-US" dirty="0">
              <a:solidFill>
                <a:srgbClr val="FF0000"/>
              </a:solidFill>
              <a:latin typeface="TimesNewRomanPSMT"/>
            </a:endParaRPr>
          </a:p>
        </p:txBody>
      </p:sp>
    </p:spTree>
    <p:extLst>
      <p:ext uri="{BB962C8B-B14F-4D97-AF65-F5344CB8AC3E}">
        <p14:creationId xmlns:p14="http://schemas.microsoft.com/office/powerpoint/2010/main" val="198609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49530"/>
            <a:ext cx="9144000" cy="510540"/>
          </a:xfrm>
          <a:prstGeom prst="rect">
            <a:avLst/>
          </a:prstGeom>
          <a:solidFill>
            <a:srgbClr val="FF0000"/>
          </a:solidFill>
        </p:spPr>
        <p:txBody>
          <a:bodyPr/>
          <a:lstStyle/>
          <a:p>
            <a:pPr algn="ctr" eaLnBrk="0" hangingPunct="0">
              <a:defRPr/>
            </a:pPr>
            <a:r>
              <a:rPr lang="en-US" sz="2400" b="1" i="1" kern="0" dirty="0">
                <a:solidFill>
                  <a:schemeClr val="bg1"/>
                </a:solidFill>
                <a:latin typeface="Arial" panose="020B0604020202020204" pitchFamily="34" charset="0"/>
                <a:ea typeface="+mj-ea"/>
                <a:cs typeface="Arial" panose="020B0604020202020204" pitchFamily="34" charset="0"/>
              </a:rPr>
              <a:t>nab</a:t>
            </a:r>
            <a:r>
              <a:rPr lang="en-US" sz="2400" b="1" kern="0" dirty="0">
                <a:solidFill>
                  <a:schemeClr val="bg1"/>
                </a:solidFill>
                <a:latin typeface="Arial" panose="020B0604020202020204" pitchFamily="34" charset="0"/>
                <a:ea typeface="+mj-ea"/>
                <a:cs typeface="Arial" panose="020B0604020202020204" pitchFamily="34" charset="0"/>
              </a:rPr>
              <a:t>-paclitaxel</a:t>
            </a:r>
          </a:p>
        </p:txBody>
      </p:sp>
      <p:sp>
        <p:nvSpPr>
          <p:cNvPr id="4" name="Content Placeholder 5"/>
          <p:cNvSpPr txBox="1">
            <a:spLocks/>
          </p:cNvSpPr>
          <p:nvPr/>
        </p:nvSpPr>
        <p:spPr>
          <a:xfrm>
            <a:off x="-64772" y="2951480"/>
            <a:ext cx="928878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s-AR" dirty="0">
              <a:latin typeface="Arial" panose="020B0604020202020204" pitchFamily="34" charset="0"/>
              <a:cs typeface="Arial" panose="020B0604020202020204" pitchFamily="34" charset="0"/>
            </a:endParaRPr>
          </a:p>
        </p:txBody>
      </p:sp>
      <p:sp>
        <p:nvSpPr>
          <p:cNvPr id="6" name="TextBox 10"/>
          <p:cNvSpPr txBox="1">
            <a:spLocks noChangeArrowheads="1"/>
          </p:cNvSpPr>
          <p:nvPr/>
        </p:nvSpPr>
        <p:spPr bwMode="auto">
          <a:xfrm>
            <a:off x="4772977" y="6381668"/>
            <a:ext cx="441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dirty="0">
                <a:latin typeface="Arial" panose="020B0604020202020204" pitchFamily="34" charset="0"/>
                <a:ea typeface="ＭＳ Ｐゴシック" panose="020B0600070205080204" pitchFamily="34" charset="-128"/>
                <a:cs typeface="Arial" panose="020B0604020202020204" pitchFamily="34" charset="0"/>
              </a:rPr>
              <a:t> Ibrahim et al.</a:t>
            </a:r>
            <a:r>
              <a:rPr lang="en-US" altLang="es-AR" i="1" dirty="0">
                <a:latin typeface="Arial" panose="020B0604020202020204" pitchFamily="34" charset="0"/>
                <a:ea typeface="ＭＳ Ｐゴシック" panose="020B0600070205080204" pitchFamily="34" charset="-128"/>
                <a:cs typeface="Arial" panose="020B0604020202020204" pitchFamily="34" charset="0"/>
              </a:rPr>
              <a:t> </a:t>
            </a:r>
            <a:r>
              <a:rPr lang="en-US" altLang="es-AR" i="1" dirty="0" err="1">
                <a:latin typeface="Arial" panose="020B0604020202020204" pitchFamily="34" charset="0"/>
                <a:ea typeface="ＭＳ Ｐゴシック" panose="020B0600070205080204" pitchFamily="34" charset="-128"/>
                <a:cs typeface="Arial" panose="020B0604020202020204" pitchFamily="34" charset="0"/>
              </a:rPr>
              <a:t>Clin</a:t>
            </a:r>
            <a:r>
              <a:rPr lang="en-US" altLang="es-AR" i="1" dirty="0">
                <a:latin typeface="Arial" panose="020B0604020202020204" pitchFamily="34" charset="0"/>
                <a:ea typeface="ＭＳ Ｐゴシック" panose="020B0600070205080204" pitchFamily="34" charset="-128"/>
                <a:cs typeface="Arial" panose="020B0604020202020204" pitchFamily="34" charset="0"/>
              </a:rPr>
              <a:t> Cancer Res</a:t>
            </a:r>
            <a:r>
              <a:rPr lang="en-US" altLang="es-AR" dirty="0">
                <a:latin typeface="Arial" panose="020B0604020202020204" pitchFamily="34" charset="0"/>
                <a:ea typeface="ＭＳ Ｐゴシック" panose="020B0600070205080204" pitchFamily="34" charset="-128"/>
                <a:cs typeface="Arial" panose="020B0604020202020204" pitchFamily="34" charset="0"/>
              </a:rPr>
              <a:t>. 2002;8(5):1038-1044.</a:t>
            </a:r>
          </a:p>
        </p:txBody>
      </p:sp>
      <p:sp>
        <p:nvSpPr>
          <p:cNvPr id="7" name="TextBox 55"/>
          <p:cNvSpPr txBox="1">
            <a:spLocks noChangeArrowheads="1"/>
          </p:cNvSpPr>
          <p:nvPr/>
        </p:nvSpPr>
        <p:spPr bwMode="auto">
          <a:xfrm>
            <a:off x="120015" y="6517007"/>
            <a:ext cx="441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i="1">
                <a:solidFill>
                  <a:srgbClr val="FFFFFF"/>
                </a:solidFill>
                <a:latin typeface="Arial" panose="020B0604020202020204" pitchFamily="34" charset="0"/>
                <a:ea typeface="ＭＳ Ｐゴシック" panose="020B0600070205080204" pitchFamily="34" charset="-128"/>
                <a:cs typeface="Arial" panose="020B0604020202020204" pitchFamily="34" charset="0"/>
              </a:rPr>
              <a:t>nab</a:t>
            </a:r>
            <a:r>
              <a:rPr lang="en-US" altLang="es-AR" b="1" baseline="30000">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lang="en-US" altLang="es-AR">
                <a:solidFill>
                  <a:srgbClr val="FFFFFF"/>
                </a:solidFill>
                <a:latin typeface="Arial" panose="020B0604020202020204" pitchFamily="34" charset="0"/>
                <a:ea typeface="ＭＳ Ｐゴシック" panose="020B0600070205080204" pitchFamily="34" charset="-128"/>
                <a:cs typeface="Arial" panose="020B0604020202020204" pitchFamily="34" charset="0"/>
              </a:rPr>
              <a:t> is a registered trademark of Celgene Corporation.</a:t>
            </a: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4851" y="4520796"/>
            <a:ext cx="151765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2"/>
          <p:cNvSpPr txBox="1">
            <a:spLocks noChangeArrowheads="1"/>
          </p:cNvSpPr>
          <p:nvPr/>
        </p:nvSpPr>
        <p:spPr bwMode="auto">
          <a:xfrm>
            <a:off x="7090728" y="4851720"/>
            <a:ext cx="1096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b="1" dirty="0">
                <a:solidFill>
                  <a:srgbClr val="FF0000"/>
                </a:solidFill>
                <a:latin typeface="Arial" panose="020B0604020202020204" pitchFamily="34" charset="0"/>
                <a:cs typeface="Arial" panose="020B0604020202020204" pitchFamily="34" charset="0"/>
              </a:rPr>
              <a:t>Albumin</a:t>
            </a:r>
          </a:p>
        </p:txBody>
      </p:sp>
      <p:sp>
        <p:nvSpPr>
          <p:cNvPr id="10" name="TextBox 23"/>
          <p:cNvSpPr txBox="1">
            <a:spLocks noChangeArrowheads="1"/>
          </p:cNvSpPr>
          <p:nvPr/>
        </p:nvSpPr>
        <p:spPr bwMode="auto">
          <a:xfrm>
            <a:off x="7133590" y="5324795"/>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b="1" dirty="0">
                <a:solidFill>
                  <a:srgbClr val="FF0000"/>
                </a:solidFill>
                <a:latin typeface="Arial" panose="020B0604020202020204" pitchFamily="34" charset="0"/>
                <a:cs typeface="Arial" panose="020B0604020202020204" pitchFamily="34" charset="0"/>
              </a:rPr>
              <a:t>Paclitaxel</a:t>
            </a:r>
          </a:p>
        </p:txBody>
      </p:sp>
      <p:cxnSp>
        <p:nvCxnSpPr>
          <p:cNvPr id="11" name="Straight Arrow Connector 18"/>
          <p:cNvCxnSpPr/>
          <p:nvPr/>
        </p:nvCxnSpPr>
        <p:spPr bwMode="auto">
          <a:xfrm flipH="1">
            <a:off x="6428740" y="5472432"/>
            <a:ext cx="712788" cy="2016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20"/>
          <p:cNvCxnSpPr/>
          <p:nvPr/>
        </p:nvCxnSpPr>
        <p:spPr bwMode="auto">
          <a:xfrm flipH="1">
            <a:off x="6587492" y="5075555"/>
            <a:ext cx="519113" cy="1539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28"/>
          <p:cNvSpPr txBox="1">
            <a:spLocks noChangeArrowheads="1"/>
          </p:cNvSpPr>
          <p:nvPr/>
        </p:nvSpPr>
        <p:spPr bwMode="auto">
          <a:xfrm>
            <a:off x="739140" y="6164580"/>
            <a:ext cx="228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600" b="1" i="1">
                <a:solidFill>
                  <a:srgbClr val="FF0000"/>
                </a:solidFill>
                <a:latin typeface="Arial" panose="020B0604020202020204" pitchFamily="34" charset="0"/>
                <a:cs typeface="Arial" panose="020B0604020202020204" pitchFamily="34" charset="0"/>
              </a:rPr>
              <a:t>nab</a:t>
            </a:r>
            <a:r>
              <a:rPr lang="en-US" altLang="es-AR" sz="1600" b="1">
                <a:solidFill>
                  <a:srgbClr val="FF0000"/>
                </a:solidFill>
                <a:latin typeface="Arial" panose="020B0604020202020204" pitchFamily="34" charset="0"/>
                <a:cs typeface="Arial" panose="020B0604020202020204" pitchFamily="34" charset="0"/>
              </a:rPr>
              <a:t>-Paclitaxel particle</a:t>
            </a:r>
          </a:p>
        </p:txBody>
      </p:sp>
      <p:pic>
        <p:nvPicPr>
          <p:cNvPr id="14" name="Picture 15"/>
          <p:cNvPicPr>
            <a:picLocks noChangeAspect="1"/>
          </p:cNvPicPr>
          <p:nvPr/>
        </p:nvPicPr>
        <p:blipFill>
          <a:blip r:embed="rId3">
            <a:extLst>
              <a:ext uri="{28A0092B-C50C-407E-A947-70E740481C1C}">
                <a14:useLocalDpi xmlns:a14="http://schemas.microsoft.com/office/drawing/2010/main" val="0"/>
              </a:ext>
            </a:extLst>
          </a:blip>
          <a:srcRect l="11575" t="19894" r="24635" b="7336"/>
          <a:stretch>
            <a:fillRect/>
          </a:stretch>
        </p:blipFill>
        <p:spPr bwMode="auto">
          <a:xfrm>
            <a:off x="866142" y="4229418"/>
            <a:ext cx="19605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8"/>
          <p:cNvSpPr txBox="1">
            <a:spLocks noChangeArrowheads="1"/>
          </p:cNvSpPr>
          <p:nvPr/>
        </p:nvSpPr>
        <p:spPr bwMode="auto">
          <a:xfrm>
            <a:off x="3253740" y="6164580"/>
            <a:ext cx="2279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600" b="1" i="1">
                <a:solidFill>
                  <a:srgbClr val="FF0000"/>
                </a:solidFill>
                <a:latin typeface="Arial" panose="020B0604020202020204" pitchFamily="34" charset="0"/>
                <a:cs typeface="Arial" panose="020B0604020202020204" pitchFamily="34" charset="0"/>
              </a:rPr>
              <a:t>2D </a:t>
            </a:r>
            <a:br>
              <a:rPr lang="en-US" altLang="es-AR" sz="1600" b="1" i="1">
                <a:solidFill>
                  <a:srgbClr val="FF0000"/>
                </a:solidFill>
                <a:latin typeface="Arial" panose="020B0604020202020204" pitchFamily="34" charset="0"/>
                <a:cs typeface="Arial" panose="020B0604020202020204" pitchFamily="34" charset="0"/>
              </a:rPr>
            </a:br>
            <a:r>
              <a:rPr lang="en-US" altLang="es-AR" sz="1600" b="1" i="1">
                <a:solidFill>
                  <a:srgbClr val="FF0000"/>
                </a:solidFill>
                <a:latin typeface="Arial" panose="020B0604020202020204" pitchFamily="34" charset="0"/>
                <a:cs typeface="Arial" panose="020B0604020202020204" pitchFamily="34" charset="0"/>
              </a:rPr>
              <a:t>Conceptualization</a:t>
            </a:r>
            <a:endParaRPr lang="en-US" altLang="es-AR" sz="1600" b="1">
              <a:solidFill>
                <a:srgbClr val="FF0000"/>
              </a:solidFill>
              <a:latin typeface="Arial" panose="020B0604020202020204" pitchFamily="34" charset="0"/>
              <a:cs typeface="Arial" panose="020B0604020202020204" pitchFamily="34" charset="0"/>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Lst>
          </a:blip>
          <a:srcRect l="18083" t="39191" r="27060"/>
          <a:stretch>
            <a:fillRect/>
          </a:stretch>
        </p:blipFill>
        <p:spPr bwMode="auto">
          <a:xfrm>
            <a:off x="6036628" y="5067620"/>
            <a:ext cx="6540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p:cNvPicPr>
            <a:picLocks noChangeAspect="1"/>
          </p:cNvPicPr>
          <p:nvPr/>
        </p:nvPicPr>
        <p:blipFill>
          <a:blip r:embed="rId5">
            <a:extLst>
              <a:ext uri="{28A0092B-C50C-407E-A947-70E740481C1C}">
                <a14:useLocalDpi xmlns:a14="http://schemas.microsoft.com/office/drawing/2010/main" val="0"/>
              </a:ext>
            </a:extLst>
          </a:blip>
          <a:srcRect l="9618" t="16148" r="10760" b="13113"/>
          <a:stretch>
            <a:fillRect/>
          </a:stretch>
        </p:blipFill>
        <p:spPr bwMode="auto">
          <a:xfrm>
            <a:off x="3487105" y="4256405"/>
            <a:ext cx="181927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739140" y="638844"/>
            <a:ext cx="7782008" cy="2585323"/>
          </a:xfrm>
          <a:prstGeom prst="rect">
            <a:avLst/>
          </a:prstGeom>
          <a:solidFill>
            <a:schemeClr val="bg1"/>
          </a:solidFill>
        </p:spPr>
        <p:txBody>
          <a:bodyPr wrap="square">
            <a:spAutoFit/>
          </a:bodyPr>
          <a:lstStyle/>
          <a:p>
            <a:pPr algn="just"/>
            <a:r>
              <a:rPr lang="en-US" dirty="0">
                <a:solidFill>
                  <a:srgbClr val="FF0000"/>
                </a:solidFill>
                <a:latin typeface="Arial" panose="020B0604020202020204" pitchFamily="34" charset="0"/>
                <a:cs typeface="Arial" panose="020B0604020202020204" pitchFamily="34" charset="0"/>
              </a:rPr>
              <a:t>	5 mg paclitaxel/mL </a:t>
            </a:r>
            <a:r>
              <a:rPr lang="en-US" dirty="0" err="1">
                <a:solidFill>
                  <a:srgbClr val="FF0000"/>
                </a:solidFill>
                <a:latin typeface="Arial" panose="020B0604020202020204" pitchFamily="34" charset="0"/>
                <a:cs typeface="Arial" panose="020B0604020202020204" pitchFamily="34" charset="0"/>
              </a:rPr>
              <a:t>reconstituida</a:t>
            </a:r>
            <a:r>
              <a:rPr lang="en-US" dirty="0">
                <a:solidFill>
                  <a:srgbClr val="FF0000"/>
                </a:solidFill>
                <a:latin typeface="Arial" panose="020B0604020202020204" pitchFamily="34" charset="0"/>
                <a:cs typeface="Arial" panose="020B0604020202020204" pitchFamily="34" charset="0"/>
              </a:rPr>
              <a:t> con 0.9 % (w/v) </a:t>
            </a:r>
            <a:r>
              <a:rPr lang="es-AR" dirty="0">
                <a:solidFill>
                  <a:srgbClr val="FF0000"/>
                </a:solidFill>
                <a:latin typeface="Arial" panose="020B0604020202020204" pitchFamily="34" charset="0"/>
                <a:cs typeface="Arial" panose="020B0604020202020204" pitchFamily="34" charset="0"/>
              </a:rPr>
              <a:t>salina resulta en nanopartículas </a:t>
            </a:r>
            <a:r>
              <a:rPr lang="es-AR" i="1" dirty="0" err="1">
                <a:solidFill>
                  <a:srgbClr val="FF0000"/>
                </a:solidFill>
                <a:latin typeface="Arial" panose="020B0604020202020204" pitchFamily="34" charset="0"/>
                <a:cs typeface="Arial" panose="020B0604020202020204" pitchFamily="34" charset="0"/>
              </a:rPr>
              <a:t>nab</a:t>
            </a:r>
            <a:r>
              <a:rPr lang="es-AR" dirty="0" err="1">
                <a:solidFill>
                  <a:srgbClr val="FF0000"/>
                </a:solidFill>
                <a:latin typeface="Arial" panose="020B0604020202020204" pitchFamily="34" charset="0"/>
                <a:cs typeface="Arial" panose="020B0604020202020204" pitchFamily="34" charset="0"/>
              </a:rPr>
              <a:t>-paclitaxel</a:t>
            </a:r>
            <a:r>
              <a:rPr lang="es-AR" dirty="0">
                <a:solidFill>
                  <a:srgbClr val="FF0000"/>
                </a:solidFill>
                <a:latin typeface="Arial" panose="020B0604020202020204" pitchFamily="34" charset="0"/>
                <a:cs typeface="Arial" panose="020B0604020202020204" pitchFamily="34" charset="0"/>
              </a:rPr>
              <a:t> estables a temperatura ambiente por varios días. </a:t>
            </a:r>
          </a:p>
          <a:p>
            <a:pPr algn="just"/>
            <a:r>
              <a:rPr lang="es-AR" dirty="0">
                <a:solidFill>
                  <a:srgbClr val="FF0000"/>
                </a:solidFill>
                <a:latin typeface="Arial" panose="020B0604020202020204" pitchFamily="34" charset="0"/>
                <a:cs typeface="Arial" panose="020B0604020202020204" pitchFamily="34" charset="0"/>
              </a:rPr>
              <a:t>	</a:t>
            </a:r>
            <a:r>
              <a:rPr lang="es-AR" b="1" dirty="0">
                <a:solidFill>
                  <a:srgbClr val="FF0000"/>
                </a:solidFill>
                <a:latin typeface="Arial" panose="020B0604020202020204" pitchFamily="34" charset="0"/>
                <a:cs typeface="Arial" panose="020B0604020202020204" pitchFamily="34" charset="0"/>
              </a:rPr>
              <a:t>Difracción de rayos X sobre polvo</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paclitaxel</a:t>
            </a:r>
            <a:r>
              <a:rPr lang="es-AR" dirty="0">
                <a:solidFill>
                  <a:srgbClr val="FF0000"/>
                </a:solidFill>
                <a:latin typeface="Arial" panose="020B0604020202020204" pitchFamily="34" charset="0"/>
                <a:cs typeface="Arial" panose="020B0604020202020204" pitchFamily="34" charset="0"/>
              </a:rPr>
              <a:t> en nanopartículas es </a:t>
            </a:r>
            <a:r>
              <a:rPr lang="es-AR" b="1" dirty="0">
                <a:solidFill>
                  <a:srgbClr val="FF0000"/>
                </a:solidFill>
                <a:latin typeface="Arial" panose="020B0604020202020204" pitchFamily="34" charset="0"/>
                <a:cs typeface="Arial" panose="020B0604020202020204" pitchFamily="34" charset="0"/>
              </a:rPr>
              <a:t>amorfo –no cristalino</a:t>
            </a:r>
            <a:r>
              <a:rPr lang="es-AR"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(Desai 2012a, 2012b, 2013), </a:t>
            </a:r>
            <a:r>
              <a:rPr lang="en-US" dirty="0" err="1">
                <a:solidFill>
                  <a:srgbClr val="FF0000"/>
                </a:solidFill>
                <a:latin typeface="Arial" panose="020B0604020202020204" pitchFamily="34" charset="0"/>
                <a:cs typeface="Arial" panose="020B0604020202020204" pitchFamily="34" charset="0"/>
              </a:rPr>
              <a:t>posibilitando</a:t>
            </a:r>
            <a:r>
              <a:rPr lang="en-US" dirty="0">
                <a:solidFill>
                  <a:srgbClr val="FF0000"/>
                </a:solidFill>
                <a:latin typeface="Arial" panose="020B0604020202020204" pitchFamily="34" charset="0"/>
                <a:cs typeface="Arial" panose="020B0604020202020204" pitchFamily="34" charset="0"/>
              </a:rPr>
              <a:t> que la </a:t>
            </a:r>
            <a:r>
              <a:rPr lang="en-US" dirty="0" err="1">
                <a:solidFill>
                  <a:srgbClr val="FF0000"/>
                </a:solidFill>
                <a:latin typeface="Arial" panose="020B0604020202020204" pitchFamily="34" charset="0"/>
                <a:cs typeface="Arial" panose="020B0604020202020204" pitchFamily="34" charset="0"/>
              </a:rPr>
              <a:t>droga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este</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disponible</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circulacion</a:t>
            </a:r>
            <a:r>
              <a:rPr lang="en-US" dirty="0">
                <a:solidFill>
                  <a:srgbClr val="FF0000"/>
                </a:solidFill>
                <a:latin typeface="Arial" panose="020B0604020202020204" pitchFamily="34" charset="0"/>
                <a:cs typeface="Arial" panose="020B0604020202020204" pitchFamily="34" charset="0"/>
              </a:rPr>
              <a:t> para </a:t>
            </a:r>
            <a:r>
              <a:rPr lang="en-US" dirty="0" err="1">
                <a:solidFill>
                  <a:srgbClr val="FF0000"/>
                </a:solidFill>
                <a:latin typeface="Arial" panose="020B0604020202020204" pitchFamily="34" charset="0"/>
                <a:cs typeface="Arial" panose="020B0604020202020204" pitchFamily="34" charset="0"/>
              </a:rPr>
              <a:t>una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veloz</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distribucion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tisular</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evitando</a:t>
            </a:r>
            <a:r>
              <a:rPr lang="en-US" dirty="0">
                <a:solidFill>
                  <a:srgbClr val="FF0000"/>
                </a:solidFill>
                <a:latin typeface="Arial" panose="020B0604020202020204" pitchFamily="34" charset="0"/>
                <a:cs typeface="Arial" panose="020B0604020202020204" pitchFamily="34" charset="0"/>
              </a:rPr>
              <a:t> el time lag y </a:t>
            </a:r>
            <a:r>
              <a:rPr lang="en-US" dirty="0" err="1">
                <a:solidFill>
                  <a:srgbClr val="FF0000"/>
                </a:solidFill>
                <a:latin typeface="Arial" panose="020B0604020202020204" pitchFamily="34" charset="0"/>
                <a:cs typeface="Arial" panose="020B0604020202020204" pitchFamily="34" charset="0"/>
              </a:rPr>
              <a:t>elevada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energia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libre</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requerida</a:t>
            </a:r>
            <a:r>
              <a:rPr lang="en-US" dirty="0">
                <a:solidFill>
                  <a:srgbClr val="FF0000"/>
                </a:solidFill>
                <a:latin typeface="Arial" panose="020B0604020202020204" pitchFamily="34" charset="0"/>
                <a:cs typeface="Arial" panose="020B0604020202020204" pitchFamily="34" charset="0"/>
              </a:rPr>
              <a:t> para dissolver el paclitaxel </a:t>
            </a:r>
            <a:r>
              <a:rPr lang="en-US" dirty="0" err="1">
                <a:solidFill>
                  <a:srgbClr val="FF0000"/>
                </a:solidFill>
                <a:latin typeface="Arial" panose="020B0604020202020204" pitchFamily="34" charset="0"/>
                <a:cs typeface="Arial" panose="020B0604020202020204" pitchFamily="34" charset="0"/>
              </a:rPr>
              <a:t>cristalino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como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a:t>
            </a:r>
            <a:r>
              <a:rPr lang="en-US" dirty="0">
                <a:solidFill>
                  <a:srgbClr val="FF0000"/>
                </a:solidFill>
                <a:latin typeface="Arial" panose="020B0604020202020204" pitchFamily="34" charset="0"/>
                <a:cs typeface="Arial" panose="020B0604020202020204" pitchFamily="34" charset="0"/>
              </a:rPr>
              <a:t> el </a:t>
            </a:r>
            <a:r>
              <a:rPr lang="en-US" dirty="0" err="1">
                <a:solidFill>
                  <a:srgbClr val="FF0000"/>
                </a:solidFill>
                <a:latin typeface="Arial" panose="020B0604020202020204" pitchFamily="34" charset="0"/>
                <a:cs typeface="Arial" panose="020B0604020202020204" pitchFamily="34" charset="0"/>
              </a:rPr>
              <a:t>caso</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nanocristales</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Merisko-Liversidge</a:t>
            </a:r>
            <a:r>
              <a:rPr lang="en-US" dirty="0">
                <a:solidFill>
                  <a:srgbClr val="FF0000"/>
                </a:solidFill>
                <a:latin typeface="Arial" panose="020B0604020202020204" pitchFamily="34" charset="0"/>
                <a:cs typeface="Arial" panose="020B0604020202020204" pitchFamily="34" charset="0"/>
              </a:rPr>
              <a:t> et al. 1996).</a:t>
            </a:r>
            <a:endParaRPr lang="es-AR" dirty="0">
              <a:solidFill>
                <a:srgbClr val="FF0000"/>
              </a:solidFill>
              <a:latin typeface="Arial" panose="020B0604020202020204" pitchFamily="34" charset="0"/>
              <a:cs typeface="Arial" panose="020B0604020202020204" pitchFamily="34" charset="0"/>
            </a:endParaRPr>
          </a:p>
        </p:txBody>
      </p:sp>
      <p:sp>
        <p:nvSpPr>
          <p:cNvPr id="18" name="Rectángulo 17"/>
          <p:cNvSpPr/>
          <p:nvPr/>
        </p:nvSpPr>
        <p:spPr>
          <a:xfrm>
            <a:off x="0" y="3245539"/>
            <a:ext cx="9168766" cy="923330"/>
          </a:xfrm>
          <a:prstGeom prst="rect">
            <a:avLst/>
          </a:prstGeom>
          <a:solidFill>
            <a:srgbClr val="FFFF00"/>
          </a:solidFill>
        </p:spPr>
        <p:txBody>
          <a:bodyPr wrap="square">
            <a:spAutoFit/>
          </a:bodyPr>
          <a:lstStyle/>
          <a:p>
            <a:pPr algn="ctr"/>
            <a:r>
              <a:rPr lang="en-US" i="1" dirty="0">
                <a:solidFill>
                  <a:srgbClr val="FF0000"/>
                </a:solidFill>
                <a:latin typeface="Arial" panose="020B0604020202020204" pitchFamily="34" charset="0"/>
                <a:cs typeface="Arial" panose="020B0604020202020204" pitchFamily="34" charset="0"/>
              </a:rPr>
              <a:t>nab</a:t>
            </a:r>
            <a:r>
              <a:rPr lang="en-US" dirty="0">
                <a:solidFill>
                  <a:srgbClr val="FF0000"/>
                </a:solidFill>
                <a:latin typeface="Arial" panose="020B0604020202020204" pitchFamily="34" charset="0"/>
                <a:cs typeface="Arial" panose="020B0604020202020204" pitchFamily="34" charset="0"/>
              </a:rPr>
              <a:t>-paclitaxel no </a:t>
            </a:r>
            <a:r>
              <a:rPr lang="en-US" dirty="0" err="1">
                <a:solidFill>
                  <a:srgbClr val="FF0000"/>
                </a:solidFill>
                <a:latin typeface="Arial" panose="020B0604020202020204" pitchFamily="34" charset="0"/>
                <a:cs typeface="Arial" panose="020B0604020202020204" pitchFamily="34" charset="0"/>
              </a:rPr>
              <a:t>es</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una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estructura</a:t>
            </a:r>
            <a:r>
              <a:rPr lang="en-US" dirty="0">
                <a:solidFill>
                  <a:srgbClr val="FF0000"/>
                </a:solidFill>
                <a:latin typeface="Arial" panose="020B0604020202020204" pitchFamily="34" charset="0"/>
                <a:cs typeface="Arial" panose="020B0604020202020204" pitchFamily="34" charset="0"/>
              </a:rPr>
              <a:t> homo-molecular= NBCDs</a:t>
            </a:r>
          </a:p>
          <a:p>
            <a:pPr algn="ctr"/>
            <a:r>
              <a:rPr lang="en-US" dirty="0" err="1">
                <a:solidFill>
                  <a:srgbClr val="FF0000"/>
                </a:solidFill>
                <a:latin typeface="Arial" panose="020B0604020202020204" pitchFamily="34" charset="0"/>
                <a:cs typeface="Arial" panose="020B0604020202020204" pitchFamily="34" charset="0"/>
              </a:rPr>
              <a:t>Posee</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una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estructura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multicompenente</a:t>
            </a:r>
            <a:r>
              <a:rPr lang="en-US" dirty="0">
                <a:solidFill>
                  <a:srgbClr val="FF0000"/>
                </a:solidFill>
                <a:latin typeface="Arial" panose="020B0604020202020204" pitchFamily="34" charset="0"/>
                <a:cs typeface="Arial" panose="020B0604020202020204" pitchFamily="34" charset="0"/>
              </a:rPr>
              <a:t> 3D </a:t>
            </a:r>
            <a:r>
              <a:rPr lang="en-US" dirty="0" err="1">
                <a:solidFill>
                  <a:srgbClr val="FF0000"/>
                </a:solidFill>
                <a:latin typeface="Arial" panose="020B0604020202020204" pitchFamily="34" charset="0"/>
                <a:cs typeface="Arial" panose="020B0604020202020204" pitchFamily="34" charset="0"/>
              </a:rPr>
              <a:t>compleja</a:t>
            </a:r>
            <a:r>
              <a:rPr lang="en-US" dirty="0">
                <a:solidFill>
                  <a:srgbClr val="FF0000"/>
                </a:solidFill>
                <a:latin typeface="Arial" panose="020B0604020202020204" pitchFamily="34" charset="0"/>
                <a:cs typeface="Arial" panose="020B0604020202020204" pitchFamily="34" charset="0"/>
              </a:rPr>
              <a:t>, que </a:t>
            </a:r>
            <a:r>
              <a:rPr lang="en-US" dirty="0" err="1">
                <a:solidFill>
                  <a:srgbClr val="FF0000"/>
                </a:solidFill>
                <a:latin typeface="Arial" panose="020B0604020202020204" pitchFamily="34" charset="0"/>
                <a:cs typeface="Arial" panose="020B0604020202020204" pitchFamily="34" charset="0"/>
              </a:rPr>
              <a:t>depende</a:t>
            </a:r>
            <a:r>
              <a:rPr lang="en-US" dirty="0">
                <a:solidFill>
                  <a:srgbClr val="FF0000"/>
                </a:solidFill>
                <a:latin typeface="Arial" panose="020B0604020202020204" pitchFamily="34" charset="0"/>
                <a:cs typeface="Arial" panose="020B0604020202020204" pitchFamily="34" charset="0"/>
              </a:rPr>
              <a:t> del </a:t>
            </a:r>
            <a:r>
              <a:rPr lang="en-US" dirty="0" err="1">
                <a:solidFill>
                  <a:srgbClr val="FF0000"/>
                </a:solidFill>
                <a:latin typeface="Arial" panose="020B0604020202020204" pitchFamily="34" charset="0"/>
                <a:cs typeface="Arial" panose="020B0604020202020204" pitchFamily="34" charset="0"/>
              </a:rPr>
              <a:t>proceso</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manufactura</a:t>
            </a:r>
            <a:r>
              <a:rPr lang="en-US" dirty="0">
                <a:solidFill>
                  <a:srgbClr val="FF0000"/>
                </a:solidFill>
                <a:latin typeface="Arial" panose="020B0604020202020204" pitchFamily="34" charset="0"/>
                <a:cs typeface="Arial" panose="020B0604020202020204" pitchFamily="34" charset="0"/>
              </a:rPr>
              <a:t> </a:t>
            </a:r>
            <a:endParaRPr lang="es-A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68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151121-59F6-4AC2-8585-A20862FAE871}"/>
              </a:ext>
            </a:extLst>
          </p:cNvPr>
          <p:cNvPicPr>
            <a:picLocks noChangeAspect="1"/>
          </p:cNvPicPr>
          <p:nvPr/>
        </p:nvPicPr>
        <p:blipFill>
          <a:blip r:embed="rId2"/>
          <a:stretch>
            <a:fillRect/>
          </a:stretch>
        </p:blipFill>
        <p:spPr>
          <a:xfrm>
            <a:off x="2606284" y="450574"/>
            <a:ext cx="6132165" cy="6523249"/>
          </a:xfrm>
          <a:prstGeom prst="rect">
            <a:avLst/>
          </a:prstGeom>
        </p:spPr>
      </p:pic>
      <p:sp>
        <p:nvSpPr>
          <p:cNvPr id="5" name="Rectángulo 4">
            <a:extLst>
              <a:ext uri="{FF2B5EF4-FFF2-40B4-BE49-F238E27FC236}">
                <a16:creationId xmlns:a16="http://schemas.microsoft.com/office/drawing/2014/main" id="{2F651AAE-7FBF-4757-B394-B0892908B0CE}"/>
              </a:ext>
            </a:extLst>
          </p:cNvPr>
          <p:cNvSpPr/>
          <p:nvPr/>
        </p:nvSpPr>
        <p:spPr>
          <a:xfrm>
            <a:off x="104775" y="5856784"/>
            <a:ext cx="9039225"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Two routes of albumin to reach tumors. The left half of the figure shows albumin metabolism of a growing tumor, whereas the right half reflects the cytotoxic effect on tumor cells from the uptake of albumin-bound paclitaxel. Albumin and albumin-bound paclitaxel are hypothesized to reach the tumor </a:t>
            </a:r>
            <a:r>
              <a:rPr lang="en-US" sz="1200" dirty="0" err="1">
                <a:latin typeface="Arial" panose="020B0604020202020204" pitchFamily="34" charset="0"/>
                <a:cs typeface="Arial" panose="020B0604020202020204" pitchFamily="34" charset="0"/>
              </a:rPr>
              <a:t>interstitium</a:t>
            </a:r>
            <a:r>
              <a:rPr lang="en-US" sz="1200" dirty="0">
                <a:latin typeface="Arial" panose="020B0604020202020204" pitchFamily="34" charset="0"/>
                <a:cs typeface="Arial" panose="020B0604020202020204" pitchFamily="34" charset="0"/>
              </a:rPr>
              <a:t> by both transcytosis and the EPR effect.</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3E199116-6B14-41C8-816C-6060887B1B47}"/>
              </a:ext>
            </a:extLst>
          </p:cNvPr>
          <p:cNvSpPr/>
          <p:nvPr/>
        </p:nvSpPr>
        <p:spPr>
          <a:xfrm>
            <a:off x="208018" y="1231094"/>
            <a:ext cx="2501187" cy="4801314"/>
          </a:xfrm>
          <a:prstGeom prst="rect">
            <a:avLst/>
          </a:prstGeom>
        </p:spPr>
        <p:txBody>
          <a:bodyPr wrap="square">
            <a:spAutoFit/>
          </a:bodyPr>
          <a:lstStyle/>
          <a:p>
            <a:pPr algn="r"/>
            <a:r>
              <a:rPr lang="es-AR" dirty="0">
                <a:solidFill>
                  <a:srgbClr val="000000"/>
                </a:solidFill>
                <a:latin typeface="Arial" panose="020B0604020202020204" pitchFamily="34" charset="0"/>
                <a:cs typeface="Arial" panose="020B0604020202020204" pitchFamily="34" charset="0"/>
              </a:rPr>
              <a:t>Clásicamente,  la fracción libre (no unida) de droga es la activa ya que aquella unida a proteínas u otras macromoléculas es incapaz de atravesar membranas celulares . En la clínica, se ha hallado que </a:t>
            </a:r>
            <a:r>
              <a:rPr lang="es-AR" dirty="0" err="1">
                <a:solidFill>
                  <a:srgbClr val="000000"/>
                </a:solidFill>
                <a:latin typeface="Arial" panose="020B0604020202020204" pitchFamily="34" charset="0"/>
                <a:cs typeface="Arial" panose="020B0604020202020204" pitchFamily="34" charset="0"/>
              </a:rPr>
              <a:t>sb-paclitaxel</a:t>
            </a:r>
            <a:r>
              <a:rPr lang="es-AR" dirty="0">
                <a:solidFill>
                  <a:srgbClr val="000000"/>
                </a:solidFill>
                <a:latin typeface="Arial" panose="020B0604020202020204" pitchFamily="34" charset="0"/>
                <a:cs typeface="Arial" panose="020B0604020202020204" pitchFamily="34" charset="0"/>
              </a:rPr>
              <a:t> se une extensamente a proteínas plasmáticas;  </a:t>
            </a:r>
            <a:r>
              <a:rPr lang="es-AR" dirty="0" err="1">
                <a:solidFill>
                  <a:srgbClr val="000000"/>
                </a:solidFill>
                <a:latin typeface="Arial" panose="020B0604020202020204" pitchFamily="34" charset="0"/>
                <a:cs typeface="Arial" panose="020B0604020202020204" pitchFamily="34" charset="0"/>
              </a:rPr>
              <a:t>Cremophor</a:t>
            </a:r>
            <a:r>
              <a:rPr lang="es-AR" dirty="0">
                <a:solidFill>
                  <a:srgbClr val="000000"/>
                </a:solidFill>
                <a:latin typeface="Arial" panose="020B0604020202020204" pitchFamily="34" charset="0"/>
                <a:cs typeface="Arial" panose="020B0604020202020204" pitchFamily="34" charset="0"/>
              </a:rPr>
              <a:t> EL decrece aun mas la fracción libre/no unida de PTX. </a:t>
            </a:r>
            <a:endParaRPr lang="es-AR"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BC39C1C-6802-4AA3-9E07-5CD2D3A10253}"/>
              </a:ext>
            </a:extLst>
          </p:cNvPr>
          <p:cNvSpPr txBox="1">
            <a:spLocks noChangeArrowheads="1"/>
          </p:cNvSpPr>
          <p:nvPr/>
        </p:nvSpPr>
        <p:spPr>
          <a:xfrm>
            <a:off x="0" y="49530"/>
            <a:ext cx="9144000" cy="510540"/>
          </a:xfrm>
          <a:prstGeom prst="rect">
            <a:avLst/>
          </a:prstGeom>
          <a:solidFill>
            <a:srgbClr val="FF0000"/>
          </a:solidFill>
        </p:spPr>
        <p:txBody>
          <a:bodyPr/>
          <a:lstStyle/>
          <a:p>
            <a:pPr algn="ctr" eaLnBrk="0" hangingPunct="0">
              <a:defRPr/>
            </a:pPr>
            <a:r>
              <a:rPr lang="en-US" sz="2400" b="1" i="1" kern="0" dirty="0">
                <a:solidFill>
                  <a:schemeClr val="bg1"/>
                </a:solidFill>
                <a:latin typeface="Arial" panose="020B0604020202020204" pitchFamily="34" charset="0"/>
                <a:ea typeface="+mj-ea"/>
                <a:cs typeface="Arial" panose="020B0604020202020204" pitchFamily="34" charset="0"/>
              </a:rPr>
              <a:t>nab</a:t>
            </a:r>
            <a:r>
              <a:rPr lang="en-US" sz="2400" b="1" kern="0" dirty="0">
                <a:solidFill>
                  <a:schemeClr val="bg1"/>
                </a:solidFill>
                <a:latin typeface="Arial" panose="020B0604020202020204" pitchFamily="34" charset="0"/>
                <a:ea typeface="+mj-ea"/>
                <a:cs typeface="Arial" panose="020B0604020202020204" pitchFamily="34" charset="0"/>
              </a:rPr>
              <a:t>-paclitaxel</a:t>
            </a:r>
          </a:p>
        </p:txBody>
      </p:sp>
    </p:spTree>
    <p:extLst>
      <p:ext uri="{BB962C8B-B14F-4D97-AF65-F5344CB8AC3E}">
        <p14:creationId xmlns:p14="http://schemas.microsoft.com/office/powerpoint/2010/main" val="293833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1F019D-4305-413E-9BF5-116898F7BC93}"/>
              </a:ext>
            </a:extLst>
          </p:cNvPr>
          <p:cNvPicPr>
            <a:picLocks noChangeAspect="1"/>
          </p:cNvPicPr>
          <p:nvPr/>
        </p:nvPicPr>
        <p:blipFill>
          <a:blip r:embed="rId2"/>
          <a:stretch>
            <a:fillRect/>
          </a:stretch>
        </p:blipFill>
        <p:spPr>
          <a:xfrm>
            <a:off x="315502" y="1335938"/>
            <a:ext cx="3988990" cy="2931188"/>
          </a:xfrm>
          <a:prstGeom prst="rect">
            <a:avLst/>
          </a:prstGeom>
        </p:spPr>
      </p:pic>
      <p:pic>
        <p:nvPicPr>
          <p:cNvPr id="5" name="Imagen 4">
            <a:extLst>
              <a:ext uri="{FF2B5EF4-FFF2-40B4-BE49-F238E27FC236}">
                <a16:creationId xmlns:a16="http://schemas.microsoft.com/office/drawing/2014/main" id="{C0EA9D31-471F-46AF-8725-2F8A50DC1D9F}"/>
              </a:ext>
            </a:extLst>
          </p:cNvPr>
          <p:cNvPicPr>
            <a:picLocks noChangeAspect="1"/>
          </p:cNvPicPr>
          <p:nvPr/>
        </p:nvPicPr>
        <p:blipFill>
          <a:blip r:embed="rId3"/>
          <a:stretch>
            <a:fillRect/>
          </a:stretch>
        </p:blipFill>
        <p:spPr>
          <a:xfrm>
            <a:off x="4485646" y="1479456"/>
            <a:ext cx="4025254" cy="2750250"/>
          </a:xfrm>
          <a:prstGeom prst="rect">
            <a:avLst/>
          </a:prstGeom>
        </p:spPr>
      </p:pic>
      <p:sp>
        <p:nvSpPr>
          <p:cNvPr id="6" name="Rectángulo 5">
            <a:extLst>
              <a:ext uri="{FF2B5EF4-FFF2-40B4-BE49-F238E27FC236}">
                <a16:creationId xmlns:a16="http://schemas.microsoft.com/office/drawing/2014/main" id="{F926123B-2DEC-42FD-8244-9F2C11940874}"/>
              </a:ext>
            </a:extLst>
          </p:cNvPr>
          <p:cNvSpPr/>
          <p:nvPr/>
        </p:nvSpPr>
        <p:spPr>
          <a:xfrm>
            <a:off x="379298" y="4410644"/>
            <a:ext cx="3861398" cy="1200329"/>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A, </a:t>
            </a:r>
            <a:r>
              <a:rPr lang="en-US" b="1" dirty="0">
                <a:solidFill>
                  <a:srgbClr val="FF0000"/>
                </a:solidFill>
                <a:latin typeface="Arial" panose="020B0604020202020204" pitchFamily="34" charset="0"/>
                <a:cs typeface="Arial" panose="020B0604020202020204" pitchFamily="34" charset="0"/>
              </a:rPr>
              <a:t>Increasing concentrations of </a:t>
            </a:r>
            <a:r>
              <a:rPr lang="en-US" b="1" dirty="0" err="1">
                <a:solidFill>
                  <a:srgbClr val="FF0000"/>
                </a:solidFill>
                <a:latin typeface="Arial" panose="020B0604020202020204" pitchFamily="34" charset="0"/>
                <a:cs typeface="Arial" panose="020B0604020202020204" pitchFamily="34" charset="0"/>
              </a:rPr>
              <a:t>Cremophor</a:t>
            </a:r>
            <a:r>
              <a:rPr lang="en-US" b="1" dirty="0">
                <a:solidFill>
                  <a:srgbClr val="FF0000"/>
                </a:solidFill>
                <a:latin typeface="Arial" panose="020B0604020202020204" pitchFamily="34" charset="0"/>
                <a:cs typeface="Arial" panose="020B0604020202020204" pitchFamily="34" charset="0"/>
              </a:rPr>
              <a:t> EL/ethanol inhibit the ability of paclitaxel to bind to albumin</a:t>
            </a:r>
            <a:r>
              <a:rPr lang="en-US" sz="1200" b="1" dirty="0">
                <a:solidFill>
                  <a:srgbClr val="FF0000"/>
                </a:solidFill>
                <a:latin typeface="Arial" panose="020B0604020202020204" pitchFamily="34" charset="0"/>
                <a:cs typeface="Arial" panose="020B0604020202020204" pitchFamily="34" charset="0"/>
              </a:rPr>
              <a:t>. </a:t>
            </a:r>
          </a:p>
        </p:txBody>
      </p:sp>
      <p:sp>
        <p:nvSpPr>
          <p:cNvPr id="2" name="Rectángulo 1">
            <a:extLst>
              <a:ext uri="{FF2B5EF4-FFF2-40B4-BE49-F238E27FC236}">
                <a16:creationId xmlns:a16="http://schemas.microsoft.com/office/drawing/2014/main" id="{5008EB49-5854-47F8-A92A-CD3DA64E8615}"/>
              </a:ext>
            </a:extLst>
          </p:cNvPr>
          <p:cNvSpPr/>
          <p:nvPr/>
        </p:nvSpPr>
        <p:spPr>
          <a:xfrm>
            <a:off x="4572000" y="4410643"/>
            <a:ext cx="4572000" cy="923330"/>
          </a:xfrm>
          <a:prstGeom prst="rect">
            <a:avLst/>
          </a:prstGeom>
        </p:spPr>
        <p:txBody>
          <a:bodyPr>
            <a:spAutoFit/>
          </a:bodyPr>
          <a:lstStyle/>
          <a:p>
            <a:r>
              <a:rPr lang="en-US" dirty="0">
                <a:solidFill>
                  <a:srgbClr val="000000"/>
                </a:solidFill>
                <a:latin typeface="Arial" panose="020B0604020202020204" pitchFamily="34" charset="0"/>
                <a:cs typeface="Arial" panose="020B0604020202020204" pitchFamily="34" charset="0"/>
              </a:rPr>
              <a:t>B, nab-Paclitaxel achieves a 4-fold higher degree of transcytosis across endothelial cells compared with </a:t>
            </a:r>
            <a:r>
              <a:rPr lang="en-US" dirty="0" err="1">
                <a:solidFill>
                  <a:srgbClr val="000000"/>
                </a:solidFill>
                <a:latin typeface="Arial" panose="020B0604020202020204" pitchFamily="34" charset="0"/>
                <a:cs typeface="Arial" panose="020B0604020202020204" pitchFamily="34" charset="0"/>
              </a:rPr>
              <a:t>sb</a:t>
            </a:r>
            <a:r>
              <a:rPr lang="en-US" dirty="0">
                <a:solidFill>
                  <a:srgbClr val="000000"/>
                </a:solidFill>
                <a:latin typeface="Arial" panose="020B0604020202020204" pitchFamily="34" charset="0"/>
                <a:cs typeface="Arial" panose="020B0604020202020204" pitchFamily="34" charset="0"/>
              </a:rPr>
              <a:t>-paclitaxel.</a:t>
            </a:r>
          </a:p>
        </p:txBody>
      </p:sp>
      <p:sp>
        <p:nvSpPr>
          <p:cNvPr id="3" name="Rectángulo 2">
            <a:extLst>
              <a:ext uri="{FF2B5EF4-FFF2-40B4-BE49-F238E27FC236}">
                <a16:creationId xmlns:a16="http://schemas.microsoft.com/office/drawing/2014/main" id="{52347FBE-8521-427B-9F70-15118D3FAB0D}"/>
              </a:ext>
            </a:extLst>
          </p:cNvPr>
          <p:cNvSpPr/>
          <p:nvPr/>
        </p:nvSpPr>
        <p:spPr>
          <a:xfrm>
            <a:off x="-33130" y="5854467"/>
            <a:ext cx="9143999" cy="461665"/>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Clinical Cancer Research, 2006, 12/4, 1317–1324, Desai, N, et al., Increased antitumor activity, intratumor paclitaxel concentrations, and endothelial cell transport of </a:t>
            </a:r>
            <a:r>
              <a:rPr lang="en-US" sz="1200" dirty="0" err="1">
                <a:solidFill>
                  <a:srgbClr val="000000"/>
                </a:solidFill>
                <a:latin typeface="Arial" panose="020B0604020202020204" pitchFamily="34" charset="0"/>
                <a:cs typeface="Arial" panose="020B0604020202020204" pitchFamily="34" charset="0"/>
              </a:rPr>
              <a:t>cremophor</a:t>
            </a:r>
            <a:r>
              <a:rPr lang="en-US" sz="1200" dirty="0">
                <a:solidFill>
                  <a:srgbClr val="000000"/>
                </a:solidFill>
                <a:latin typeface="Arial" panose="020B0604020202020204" pitchFamily="34" charset="0"/>
                <a:cs typeface="Arial" panose="020B0604020202020204" pitchFamily="34" charset="0"/>
              </a:rPr>
              <a:t>-free, albumin-bound paclitaxel, ABI-007, compared with </a:t>
            </a:r>
            <a:r>
              <a:rPr lang="en-US" sz="1200" dirty="0" err="1">
                <a:solidFill>
                  <a:srgbClr val="000000"/>
                </a:solidFill>
                <a:latin typeface="Arial" panose="020B0604020202020204" pitchFamily="34" charset="0"/>
                <a:cs typeface="Arial" panose="020B0604020202020204" pitchFamily="34" charset="0"/>
              </a:rPr>
              <a:t>cremophor</a:t>
            </a:r>
            <a:r>
              <a:rPr lang="en-US" sz="1200" dirty="0">
                <a:solidFill>
                  <a:srgbClr val="000000"/>
                </a:solidFill>
                <a:latin typeface="Arial" panose="020B0604020202020204" pitchFamily="34" charset="0"/>
                <a:cs typeface="Arial" panose="020B0604020202020204" pitchFamily="34" charset="0"/>
              </a:rPr>
              <a:t>-based paclitaxel, </a:t>
            </a:r>
            <a:endParaRPr lang="es-AR" sz="1200"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C34DD88-50AD-410D-90DB-5D134F8E2574}"/>
              </a:ext>
            </a:extLst>
          </p:cNvPr>
          <p:cNvSpPr txBox="1">
            <a:spLocks noChangeArrowheads="1"/>
          </p:cNvSpPr>
          <p:nvPr/>
        </p:nvSpPr>
        <p:spPr>
          <a:xfrm>
            <a:off x="0" y="49530"/>
            <a:ext cx="9144000" cy="510540"/>
          </a:xfrm>
          <a:prstGeom prst="rect">
            <a:avLst/>
          </a:prstGeom>
          <a:solidFill>
            <a:srgbClr val="FF0000"/>
          </a:solidFill>
        </p:spPr>
        <p:txBody>
          <a:bodyPr/>
          <a:lstStyle/>
          <a:p>
            <a:pPr algn="ctr" eaLnBrk="0" hangingPunct="0">
              <a:defRPr/>
            </a:pPr>
            <a:r>
              <a:rPr lang="en-US" sz="2400" b="1" i="1" kern="0" dirty="0">
                <a:solidFill>
                  <a:schemeClr val="bg1"/>
                </a:solidFill>
                <a:latin typeface="Arial" panose="020B0604020202020204" pitchFamily="34" charset="0"/>
                <a:ea typeface="+mj-ea"/>
                <a:cs typeface="Arial" panose="020B0604020202020204" pitchFamily="34" charset="0"/>
              </a:rPr>
              <a:t>nab</a:t>
            </a:r>
            <a:r>
              <a:rPr lang="en-US" sz="2400" b="1" kern="0" dirty="0">
                <a:solidFill>
                  <a:schemeClr val="bg1"/>
                </a:solidFill>
                <a:latin typeface="Arial" panose="020B0604020202020204" pitchFamily="34" charset="0"/>
                <a:ea typeface="+mj-ea"/>
                <a:cs typeface="Arial" panose="020B0604020202020204" pitchFamily="34" charset="0"/>
              </a:rPr>
              <a:t>-paclitaxel</a:t>
            </a:r>
          </a:p>
        </p:txBody>
      </p:sp>
    </p:spTree>
    <p:extLst>
      <p:ext uri="{BB962C8B-B14F-4D97-AF65-F5344CB8AC3E}">
        <p14:creationId xmlns:p14="http://schemas.microsoft.com/office/powerpoint/2010/main" val="346394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933AE19B-E527-42FD-BC50-05A5A66C1119}"/>
              </a:ext>
            </a:extLst>
          </p:cNvPr>
          <p:cNvSpPr/>
          <p:nvPr/>
        </p:nvSpPr>
        <p:spPr>
          <a:xfrm>
            <a:off x="7250843" y="1524745"/>
            <a:ext cx="1275907" cy="1127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375" y="583276"/>
            <a:ext cx="8002588"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221" y="1718371"/>
            <a:ext cx="49117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5164" y="3899572"/>
            <a:ext cx="33210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le 3"/>
          <p:cNvSpPr>
            <a:spLocks noGrp="1"/>
          </p:cNvSpPr>
          <p:nvPr>
            <p:ph type="title"/>
          </p:nvPr>
        </p:nvSpPr>
        <p:spPr>
          <a:xfrm>
            <a:off x="18768" y="69986"/>
            <a:ext cx="9143999" cy="398462"/>
          </a:xfrm>
          <a:solidFill>
            <a:srgbClr val="FF0000"/>
          </a:solidFill>
        </p:spPr>
        <p:txBody>
          <a:bodyPr>
            <a:normAutofit fontScale="90000"/>
          </a:bodyPr>
          <a:lstStyle/>
          <a:p>
            <a:pPr algn="ctr" eaLnBrk="1" hangingPunct="1"/>
            <a:r>
              <a:rPr lang="en-US" altLang="es-AR" sz="2400" dirty="0" err="1">
                <a:solidFill>
                  <a:schemeClr val="bg1"/>
                </a:solidFill>
                <a:latin typeface="Arial" panose="020B0604020202020204" pitchFamily="34" charset="0"/>
                <a:cs typeface="Arial" panose="020B0604020202020204" pitchFamily="34" charset="0"/>
              </a:rPr>
              <a:t>Mecanismo</a:t>
            </a:r>
            <a:r>
              <a:rPr lang="en-US" altLang="es-AR" sz="2400" dirty="0">
                <a:solidFill>
                  <a:schemeClr val="bg1"/>
                </a:solidFill>
                <a:latin typeface="Arial" panose="020B0604020202020204" pitchFamily="34" charset="0"/>
                <a:cs typeface="Arial" panose="020B0604020202020204" pitchFamily="34" charset="0"/>
              </a:rPr>
              <a:t> de </a:t>
            </a:r>
            <a:r>
              <a:rPr lang="es-AR" altLang="es-AR" sz="2400" dirty="0">
                <a:solidFill>
                  <a:schemeClr val="bg1"/>
                </a:solidFill>
                <a:latin typeface="Arial" panose="020B0604020202020204" pitchFamily="34" charset="0"/>
                <a:cs typeface="Arial" panose="020B0604020202020204" pitchFamily="34" charset="0"/>
              </a:rPr>
              <a:t>acción</a:t>
            </a:r>
            <a:r>
              <a:rPr lang="en-US" altLang="es-AR" sz="2400" dirty="0">
                <a:solidFill>
                  <a:schemeClr val="bg1"/>
                </a:solidFill>
                <a:latin typeface="Arial" panose="020B0604020202020204" pitchFamily="34" charset="0"/>
                <a:cs typeface="Arial" panose="020B0604020202020204" pitchFamily="34" charset="0"/>
              </a:rPr>
              <a:t> de </a:t>
            </a:r>
            <a:r>
              <a:rPr lang="en-US" altLang="es-AR" sz="2400" i="1" dirty="0">
                <a:solidFill>
                  <a:schemeClr val="bg1"/>
                </a:solidFill>
                <a:latin typeface="Arial" panose="020B0604020202020204" pitchFamily="34" charset="0"/>
                <a:cs typeface="Arial" panose="020B0604020202020204" pitchFamily="34" charset="0"/>
              </a:rPr>
              <a:t>nab</a:t>
            </a:r>
            <a:r>
              <a:rPr lang="en-US" altLang="es-AR" sz="2400" dirty="0">
                <a:solidFill>
                  <a:schemeClr val="bg1"/>
                </a:solidFill>
                <a:latin typeface="Arial" panose="020B0604020202020204" pitchFamily="34" charset="0"/>
                <a:cs typeface="Arial" panose="020B0604020202020204" pitchFamily="34" charset="0"/>
              </a:rPr>
              <a:t>-Paclitaxel </a:t>
            </a:r>
          </a:p>
        </p:txBody>
      </p:sp>
      <p:pic>
        <p:nvPicPr>
          <p:cNvPr id="17414"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899" y="5741070"/>
            <a:ext cx="66690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2"/>
          <p:cNvSpPr txBox="1">
            <a:spLocks noChangeArrowheads="1"/>
          </p:cNvSpPr>
          <p:nvPr/>
        </p:nvSpPr>
        <p:spPr bwMode="auto">
          <a:xfrm>
            <a:off x="2658140" y="6128596"/>
            <a:ext cx="14662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dirty="0">
                <a:solidFill>
                  <a:srgbClr val="333399"/>
                </a:solidFill>
                <a:latin typeface="Arial" panose="020B0604020202020204" pitchFamily="34" charset="0"/>
                <a:cs typeface="Arial" panose="020B0604020202020204" pitchFamily="34" charset="0"/>
              </a:rPr>
              <a:t>SPARC, secreted protein acidic and rich in cysteine.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00041" y="548360"/>
            <a:ext cx="37036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1328" y="2651797"/>
            <a:ext cx="1660525" cy="76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98803" y="3318545"/>
            <a:ext cx="15335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8A9F89F7-8B3F-4042-AD2A-D2E69F1F19A0}"/>
              </a:ext>
            </a:extLst>
          </p:cNvPr>
          <p:cNvSpPr txBox="1">
            <a:spLocks noChangeArrowheads="1"/>
          </p:cNvSpPr>
          <p:nvPr/>
        </p:nvSpPr>
        <p:spPr bwMode="auto">
          <a:xfrm>
            <a:off x="112296" y="481265"/>
            <a:ext cx="2292622" cy="1015663"/>
          </a:xfrm>
          <a:prstGeom prst="rect">
            <a:avLst/>
          </a:prstGeom>
          <a:solidFill>
            <a:srgbClr val="FFFF00">
              <a:alpha val="50000"/>
            </a:srgbClr>
          </a:solidFill>
          <a:ln w="38100">
            <a:solidFill>
              <a:schemeClr val="tx1"/>
            </a:solidFill>
          </a:ln>
          <a:extLst/>
        </p:spPr>
        <p:txBody>
          <a:bodyPr wrap="square">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just" eaLnBrk="1" hangingPunct="1"/>
            <a:r>
              <a:rPr lang="es-AR" altLang="es-AR" sz="1200" dirty="0">
                <a:latin typeface="Arial" panose="020B0604020202020204" pitchFamily="34" charset="0"/>
                <a:cs typeface="Arial" panose="020B0604020202020204" pitchFamily="34" charset="0"/>
              </a:rPr>
              <a:t>Albumina inicia la </a:t>
            </a:r>
            <a:r>
              <a:rPr lang="es-AR" altLang="es-AR" sz="1200" dirty="0" err="1">
                <a:latin typeface="Arial" panose="020B0604020202020204" pitchFamily="34" charset="0"/>
                <a:cs typeface="Arial" panose="020B0604020202020204" pitchFamily="34" charset="0"/>
              </a:rPr>
              <a:t>transcitosis</a:t>
            </a:r>
            <a:r>
              <a:rPr lang="es-AR" altLang="es-AR" sz="1200" dirty="0">
                <a:latin typeface="Arial" panose="020B0604020202020204" pitchFamily="34" charset="0"/>
                <a:cs typeface="Arial" panose="020B0604020202020204" pitchFamily="34" charset="0"/>
              </a:rPr>
              <a:t> endotelial de </a:t>
            </a:r>
            <a:r>
              <a:rPr lang="es-AR" altLang="es-AR" sz="1200" dirty="0" err="1">
                <a:latin typeface="Arial" panose="020B0604020202020204" pitchFamily="34" charset="0"/>
                <a:cs typeface="Arial" panose="020B0604020202020204" pitchFamily="34" charset="0"/>
              </a:rPr>
              <a:t>paclitaxel</a:t>
            </a:r>
            <a:r>
              <a:rPr lang="es-AR" altLang="es-AR" sz="1200" dirty="0">
                <a:latin typeface="Arial" panose="020B0604020202020204" pitchFamily="34" charset="0"/>
                <a:cs typeface="Arial" panose="020B0604020202020204" pitchFamily="34" charset="0"/>
              </a:rPr>
              <a:t> mediante la unión al receptor superficial celular  60-kDa </a:t>
            </a:r>
            <a:r>
              <a:rPr lang="es-AR" altLang="es-AR" sz="1200" dirty="0" err="1">
                <a:latin typeface="Arial" panose="020B0604020202020204" pitchFamily="34" charset="0"/>
                <a:cs typeface="Arial" panose="020B0604020202020204" pitchFamily="34" charset="0"/>
              </a:rPr>
              <a:t>glycoprotein</a:t>
            </a:r>
            <a:r>
              <a:rPr lang="es-AR" altLang="es-AR" sz="1200" dirty="0">
                <a:latin typeface="Arial" panose="020B0604020202020204" pitchFamily="34" charset="0"/>
                <a:cs typeface="Arial" panose="020B0604020202020204" pitchFamily="34" charset="0"/>
              </a:rPr>
              <a:t> (gp60). </a:t>
            </a:r>
          </a:p>
        </p:txBody>
      </p:sp>
      <p:sp>
        <p:nvSpPr>
          <p:cNvPr id="2" name="Rectángulo 1">
            <a:extLst>
              <a:ext uri="{FF2B5EF4-FFF2-40B4-BE49-F238E27FC236}">
                <a16:creationId xmlns:a16="http://schemas.microsoft.com/office/drawing/2014/main" id="{7CFDF173-732F-4E9F-9D09-66BC22DE673C}"/>
              </a:ext>
            </a:extLst>
          </p:cNvPr>
          <p:cNvSpPr/>
          <p:nvPr/>
        </p:nvSpPr>
        <p:spPr>
          <a:xfrm>
            <a:off x="3696707" y="1461677"/>
            <a:ext cx="2772754" cy="1015663"/>
          </a:xfrm>
          <a:prstGeom prst="rect">
            <a:avLst/>
          </a:prstGeom>
          <a:solidFill>
            <a:srgbClr val="FFFF00">
              <a:alpha val="50000"/>
            </a:srgbClr>
          </a:solidFill>
          <a:ln w="38100">
            <a:solidFill>
              <a:schemeClr val="tx1"/>
            </a:solidFill>
          </a:ln>
        </p:spPr>
        <p:txBody>
          <a:bodyPr wrap="square">
            <a:spAutoFit/>
          </a:bodyPr>
          <a:lstStyle/>
          <a:p>
            <a:pPr algn="just"/>
            <a:r>
              <a:rPr lang="es-AR" altLang="es-AR" sz="1200" dirty="0">
                <a:latin typeface="Arial" panose="020B0604020202020204" pitchFamily="34" charset="0"/>
                <a:cs typeface="Arial" panose="020B0604020202020204" pitchFamily="34" charset="0"/>
              </a:rPr>
              <a:t>gp60 se asocial a caveolin-1, resultando en la invaginación de la membrana celular endotelial, atrapando el complejo en estructuras vesiculares= </a:t>
            </a:r>
            <a:r>
              <a:rPr lang="es-AR" altLang="es-AR" sz="1200" dirty="0" err="1">
                <a:latin typeface="Arial" panose="020B0604020202020204" pitchFamily="34" charset="0"/>
                <a:cs typeface="Arial" panose="020B0604020202020204" pitchFamily="34" charset="0"/>
              </a:rPr>
              <a:t>caveosomas</a:t>
            </a:r>
            <a:endParaRPr lang="es-AR" sz="1200" dirty="0"/>
          </a:p>
        </p:txBody>
      </p:sp>
      <p:sp>
        <p:nvSpPr>
          <p:cNvPr id="4" name="Rectángulo 3">
            <a:extLst>
              <a:ext uri="{FF2B5EF4-FFF2-40B4-BE49-F238E27FC236}">
                <a16:creationId xmlns:a16="http://schemas.microsoft.com/office/drawing/2014/main" id="{42254B79-19EC-4B8A-BB9E-3A71E9FC0B5C}"/>
              </a:ext>
            </a:extLst>
          </p:cNvPr>
          <p:cNvSpPr/>
          <p:nvPr/>
        </p:nvSpPr>
        <p:spPr>
          <a:xfrm>
            <a:off x="99583" y="4053551"/>
            <a:ext cx="2305334" cy="1569660"/>
          </a:xfrm>
          <a:prstGeom prst="rect">
            <a:avLst/>
          </a:prstGeom>
          <a:solidFill>
            <a:srgbClr val="FFFF00">
              <a:alpha val="50000"/>
            </a:srgbClr>
          </a:solidFill>
          <a:ln w="38100">
            <a:solidFill>
              <a:schemeClr val="tx1"/>
            </a:solidFill>
          </a:ln>
        </p:spPr>
        <p:txBody>
          <a:bodyPr wrap="square">
            <a:spAutoFit/>
          </a:bodyPr>
          <a:lstStyle/>
          <a:p>
            <a:pPr algn="just"/>
            <a:r>
              <a:rPr lang="es-AR" altLang="es-AR" sz="1200" dirty="0">
                <a:latin typeface="Arial" panose="020B0604020202020204" pitchFamily="34" charset="0"/>
                <a:cs typeface="Arial" panose="020B0604020202020204" pitchFamily="34" charset="0"/>
              </a:rPr>
              <a:t>El </a:t>
            </a:r>
            <a:r>
              <a:rPr lang="es-AR" altLang="es-AR" sz="1200" i="1" dirty="0" err="1">
                <a:latin typeface="Arial" panose="020B0604020202020204" pitchFamily="34" charset="0"/>
                <a:cs typeface="Arial" panose="020B0604020202020204" pitchFamily="34" charset="0"/>
              </a:rPr>
              <a:t>clustering</a:t>
            </a:r>
            <a:r>
              <a:rPr lang="es-AR" altLang="es-AR" sz="1200" i="1" dirty="0">
                <a:latin typeface="Arial" panose="020B0604020202020204" pitchFamily="34" charset="0"/>
                <a:cs typeface="Arial" panose="020B0604020202020204" pitchFamily="34" charset="0"/>
              </a:rPr>
              <a:t> </a:t>
            </a:r>
            <a:r>
              <a:rPr lang="es-AR" altLang="es-AR" sz="1200" dirty="0">
                <a:latin typeface="Arial" panose="020B0604020202020204" pitchFamily="34" charset="0"/>
                <a:cs typeface="Arial" panose="020B0604020202020204" pitchFamily="34" charset="0"/>
              </a:rPr>
              <a:t>del complejo gp60-albumina durante la formación de vesículas, reduce la afinidad del receptor por albumina, lo que permite la liberación de albumina y los ligandos transportados el lado luminal de la célula. </a:t>
            </a:r>
          </a:p>
        </p:txBody>
      </p:sp>
      <p:sp>
        <p:nvSpPr>
          <p:cNvPr id="8" name="Rectángulo 7">
            <a:extLst>
              <a:ext uri="{FF2B5EF4-FFF2-40B4-BE49-F238E27FC236}">
                <a16:creationId xmlns:a16="http://schemas.microsoft.com/office/drawing/2014/main" id="{061E7B0B-DBB4-479A-835D-D8AC06F4BEF2}"/>
              </a:ext>
            </a:extLst>
          </p:cNvPr>
          <p:cNvSpPr/>
          <p:nvPr/>
        </p:nvSpPr>
        <p:spPr>
          <a:xfrm>
            <a:off x="5708860" y="5232349"/>
            <a:ext cx="3453907" cy="1384995"/>
          </a:xfrm>
          <a:prstGeom prst="rect">
            <a:avLst/>
          </a:prstGeom>
          <a:solidFill>
            <a:srgbClr val="FFFF00">
              <a:alpha val="50000"/>
            </a:srgbClr>
          </a:solidFill>
          <a:ln w="38100">
            <a:solidFill>
              <a:schemeClr val="tx1"/>
            </a:solidFill>
          </a:ln>
        </p:spPr>
        <p:txBody>
          <a:bodyPr wrap="square">
            <a:spAutoFit/>
          </a:bodyPr>
          <a:lstStyle/>
          <a:p>
            <a:pPr algn="just"/>
            <a:r>
              <a:rPr lang="es-AR" altLang="es-AR" sz="1200" dirty="0">
                <a:latin typeface="Arial" panose="020B0604020202020204" pitchFamily="34" charset="0"/>
                <a:cs typeface="Arial" panose="020B0604020202020204" pitchFamily="34" charset="0"/>
              </a:rPr>
              <a:t>La albumina se acumula en tumores, probablemente en parte debido a la secreción de la proteína unidora de albumina SPARC (</a:t>
            </a:r>
            <a:r>
              <a:rPr lang="es-AR" altLang="es-AR" sz="1200" i="1" dirty="0" err="1">
                <a:latin typeface="Arial" panose="020B0604020202020204" pitchFamily="34" charset="0"/>
                <a:cs typeface="Arial" panose="020B0604020202020204" pitchFamily="34" charset="0"/>
              </a:rPr>
              <a:t>secreted</a:t>
            </a:r>
            <a:r>
              <a:rPr lang="es-AR" altLang="es-AR" sz="1200" i="1" dirty="0">
                <a:latin typeface="Arial" panose="020B0604020202020204" pitchFamily="34" charset="0"/>
                <a:cs typeface="Arial" panose="020B0604020202020204" pitchFamily="34" charset="0"/>
              </a:rPr>
              <a:t> </a:t>
            </a:r>
            <a:r>
              <a:rPr lang="es-AR" altLang="es-AR" sz="1200" i="1" dirty="0" err="1">
                <a:latin typeface="Arial" panose="020B0604020202020204" pitchFamily="34" charset="0"/>
                <a:cs typeface="Arial" panose="020B0604020202020204" pitchFamily="34" charset="0"/>
              </a:rPr>
              <a:t>protein</a:t>
            </a:r>
            <a:r>
              <a:rPr lang="es-AR" altLang="es-AR" sz="1200" i="1" dirty="0">
                <a:latin typeface="Arial" panose="020B0604020202020204" pitchFamily="34" charset="0"/>
                <a:cs typeface="Arial" panose="020B0604020202020204" pitchFamily="34" charset="0"/>
              </a:rPr>
              <a:t>, </a:t>
            </a:r>
            <a:r>
              <a:rPr lang="es-AR" altLang="es-AR" sz="1200" i="1" dirty="0" err="1">
                <a:latin typeface="Arial" panose="020B0604020202020204" pitchFamily="34" charset="0"/>
                <a:cs typeface="Arial" panose="020B0604020202020204" pitchFamily="34" charset="0"/>
              </a:rPr>
              <a:t>acidic</a:t>
            </a:r>
            <a:r>
              <a:rPr lang="es-AR" altLang="es-AR" sz="1200" i="1" dirty="0">
                <a:latin typeface="Arial" panose="020B0604020202020204" pitchFamily="34" charset="0"/>
                <a:cs typeface="Arial" panose="020B0604020202020204" pitchFamily="34" charset="0"/>
              </a:rPr>
              <a:t> and </a:t>
            </a:r>
            <a:r>
              <a:rPr lang="es-AR" altLang="es-AR" sz="1200" i="1" dirty="0" err="1">
                <a:latin typeface="Arial" panose="020B0604020202020204" pitchFamily="34" charset="0"/>
                <a:cs typeface="Arial" panose="020B0604020202020204" pitchFamily="34" charset="0"/>
              </a:rPr>
              <a:t>rich</a:t>
            </a:r>
            <a:r>
              <a:rPr lang="es-AR" altLang="es-AR" sz="1200" i="1" dirty="0">
                <a:latin typeface="Arial" panose="020B0604020202020204" pitchFamily="34" charset="0"/>
                <a:cs typeface="Arial" panose="020B0604020202020204" pitchFamily="34" charset="0"/>
              </a:rPr>
              <a:t> in </a:t>
            </a:r>
            <a:r>
              <a:rPr lang="es-AR" altLang="es-AR" sz="1200" i="1" dirty="0" err="1">
                <a:latin typeface="Arial" panose="020B0604020202020204" pitchFamily="34" charset="0"/>
                <a:cs typeface="Arial" panose="020B0604020202020204" pitchFamily="34" charset="0"/>
              </a:rPr>
              <a:t>cysteine</a:t>
            </a:r>
            <a:r>
              <a:rPr lang="es-AR" altLang="es-AR" sz="1200" dirty="0">
                <a:latin typeface="Arial" panose="020B0604020202020204" pitchFamily="34" charset="0"/>
                <a:cs typeface="Arial" panose="020B0604020202020204" pitchFamily="34" charset="0"/>
              </a:rPr>
              <a:t>, </a:t>
            </a:r>
            <a:r>
              <a:rPr lang="es-AR" altLang="es-AR" sz="1200" dirty="0" err="1">
                <a:latin typeface="Arial" panose="020B0604020202020204" pitchFamily="34" charset="0"/>
                <a:cs typeface="Arial" panose="020B0604020202020204" pitchFamily="34" charset="0"/>
              </a:rPr>
              <a:t>osteonectin</a:t>
            </a:r>
            <a:r>
              <a:rPr lang="es-AR" altLang="es-AR" sz="1200" dirty="0">
                <a:latin typeface="Arial" panose="020B0604020202020204" pitchFamily="34" charset="0"/>
                <a:cs typeface="Arial" panose="020B0604020202020204" pitchFamily="34" charset="0"/>
              </a:rPr>
              <a:t> </a:t>
            </a:r>
            <a:r>
              <a:rPr lang="es-AR" altLang="es-AR" sz="1200" dirty="0" err="1">
                <a:latin typeface="Arial" panose="020B0604020202020204" pitchFamily="34" charset="0"/>
                <a:cs typeface="Arial" panose="020B0604020202020204" pitchFamily="34" charset="0"/>
              </a:rPr>
              <a:t>or</a:t>
            </a:r>
            <a:r>
              <a:rPr lang="es-AR" altLang="es-AR" sz="1200" dirty="0">
                <a:latin typeface="Arial" panose="020B0604020202020204" pitchFamily="34" charset="0"/>
                <a:cs typeface="Arial" panose="020B0604020202020204" pitchFamily="34" charset="0"/>
              </a:rPr>
              <a:t> BM-40), que estaría involucrada la acumulación preferencial de moléculas unidas a albumina</a:t>
            </a:r>
            <a:endParaRPr lang="es-AR" sz="1200" dirty="0"/>
          </a:p>
        </p:txBody>
      </p:sp>
      <p:grpSp>
        <p:nvGrpSpPr>
          <p:cNvPr id="21" name="Grupo 20">
            <a:extLst>
              <a:ext uri="{FF2B5EF4-FFF2-40B4-BE49-F238E27FC236}">
                <a16:creationId xmlns:a16="http://schemas.microsoft.com/office/drawing/2014/main" id="{25ADECFB-4086-4687-B548-8F816B007F41}"/>
              </a:ext>
            </a:extLst>
          </p:cNvPr>
          <p:cNvGrpSpPr/>
          <p:nvPr/>
        </p:nvGrpSpPr>
        <p:grpSpPr>
          <a:xfrm>
            <a:off x="739201" y="4905469"/>
            <a:ext cx="4600696" cy="891054"/>
            <a:chOff x="788044" y="5198016"/>
            <a:chExt cx="4600696" cy="891054"/>
          </a:xfrm>
        </p:grpSpPr>
        <p:grpSp>
          <p:nvGrpSpPr>
            <p:cNvPr id="19" name="Grupo 18">
              <a:extLst>
                <a:ext uri="{FF2B5EF4-FFF2-40B4-BE49-F238E27FC236}">
                  <a16:creationId xmlns:a16="http://schemas.microsoft.com/office/drawing/2014/main" id="{6BA50249-F9D0-4720-BD25-ECCAE1FA3B20}"/>
                </a:ext>
              </a:extLst>
            </p:cNvPr>
            <p:cNvGrpSpPr/>
            <p:nvPr/>
          </p:nvGrpSpPr>
          <p:grpSpPr>
            <a:xfrm>
              <a:off x="894218" y="5198016"/>
              <a:ext cx="4494522" cy="879862"/>
              <a:chOff x="77477" y="6050921"/>
              <a:chExt cx="4494522" cy="879862"/>
            </a:xfrm>
          </p:grpSpPr>
          <p:cxnSp>
            <p:nvCxnSpPr>
              <p:cNvPr id="11" name="Conector recto 10">
                <a:extLst>
                  <a:ext uri="{FF2B5EF4-FFF2-40B4-BE49-F238E27FC236}">
                    <a16:creationId xmlns:a16="http://schemas.microsoft.com/office/drawing/2014/main" id="{B96E23B1-0FFA-4CD5-9520-EFE31032B19B}"/>
                  </a:ext>
                </a:extLst>
              </p:cNvPr>
              <p:cNvCxnSpPr>
                <a:cxnSpLocks/>
              </p:cNvCxnSpPr>
              <p:nvPr/>
            </p:nvCxnSpPr>
            <p:spPr>
              <a:xfrm flipV="1">
                <a:off x="77477" y="6918668"/>
                <a:ext cx="4237709" cy="1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Arco 14">
                <a:extLst>
                  <a:ext uri="{FF2B5EF4-FFF2-40B4-BE49-F238E27FC236}">
                    <a16:creationId xmlns:a16="http://schemas.microsoft.com/office/drawing/2014/main" id="{49137940-A60C-4D93-AFAD-237E1A411EAA}"/>
                  </a:ext>
                </a:extLst>
              </p:cNvPr>
              <p:cNvSpPr/>
              <p:nvPr/>
            </p:nvSpPr>
            <p:spPr>
              <a:xfrm rot="10800000" flipH="1">
                <a:off x="3980155" y="6050921"/>
                <a:ext cx="591844" cy="871872"/>
              </a:xfrm>
              <a:prstGeom prst="arc">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sp>
          <p:nvSpPr>
            <p:cNvPr id="20" name="Arco 19">
              <a:extLst>
                <a:ext uri="{FF2B5EF4-FFF2-40B4-BE49-F238E27FC236}">
                  <a16:creationId xmlns:a16="http://schemas.microsoft.com/office/drawing/2014/main" id="{71EA47EC-7A61-49BB-9EBE-F90CD6073AB9}"/>
                </a:ext>
              </a:extLst>
            </p:cNvPr>
            <p:cNvSpPr/>
            <p:nvPr/>
          </p:nvSpPr>
          <p:spPr>
            <a:xfrm rot="17066070" flipH="1">
              <a:off x="817691" y="5815570"/>
              <a:ext cx="243853" cy="303147"/>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spTree>
    <p:extLst>
      <p:ext uri="{BB962C8B-B14F-4D97-AF65-F5344CB8AC3E}">
        <p14:creationId xmlns:p14="http://schemas.microsoft.com/office/powerpoint/2010/main" val="135031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90" y="787402"/>
            <a:ext cx="8740775"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3"/>
          <p:cNvSpPr>
            <a:spLocks noGrp="1"/>
          </p:cNvSpPr>
          <p:nvPr>
            <p:ph type="title"/>
          </p:nvPr>
        </p:nvSpPr>
        <p:spPr>
          <a:xfrm>
            <a:off x="0" y="61915"/>
            <a:ext cx="9143999" cy="574189"/>
          </a:xfrm>
          <a:solidFill>
            <a:srgbClr val="FF0000"/>
          </a:solidFill>
        </p:spPr>
        <p:txBody>
          <a:bodyPr/>
          <a:lstStyle/>
          <a:p>
            <a:pPr algn="ctr"/>
            <a:r>
              <a:rPr lang="en-US" altLang="es-AR" sz="2400" dirty="0" err="1">
                <a:solidFill>
                  <a:schemeClr val="bg1"/>
                </a:solidFill>
                <a:latin typeface="Arial" panose="020B0604020202020204" pitchFamily="34" charset="0"/>
                <a:cs typeface="Arial" panose="020B0604020202020204" pitchFamily="34" charset="0"/>
              </a:rPr>
              <a:t>Transcitosis</a:t>
            </a:r>
            <a:r>
              <a:rPr lang="en-US" altLang="es-AR" sz="2400" dirty="0">
                <a:solidFill>
                  <a:schemeClr val="bg1"/>
                </a:solidFill>
                <a:latin typeface="Arial" panose="020B0604020202020204" pitchFamily="34" charset="0"/>
                <a:cs typeface="Arial" panose="020B0604020202020204" pitchFamily="34" charset="0"/>
              </a:rPr>
              <a:t> de paclitaxel </a:t>
            </a:r>
            <a:r>
              <a:rPr lang="en-US" altLang="es-AR" sz="2400" dirty="0" err="1">
                <a:solidFill>
                  <a:schemeClr val="bg1"/>
                </a:solidFill>
                <a:latin typeface="Arial" panose="020B0604020202020204" pitchFamily="34" charset="0"/>
                <a:cs typeface="Arial" panose="020B0604020202020204" pitchFamily="34" charset="0"/>
              </a:rPr>
              <a:t>mediada</a:t>
            </a:r>
            <a:r>
              <a:rPr lang="en-US" altLang="es-AR" sz="2400" dirty="0">
                <a:solidFill>
                  <a:schemeClr val="bg1"/>
                </a:solidFill>
                <a:latin typeface="Arial" panose="020B0604020202020204" pitchFamily="34" charset="0"/>
                <a:cs typeface="Arial" panose="020B0604020202020204" pitchFamily="34" charset="0"/>
              </a:rPr>
              <a:t> </a:t>
            </a:r>
            <a:r>
              <a:rPr lang="en-US" altLang="es-AR" sz="2400" dirty="0" err="1">
                <a:solidFill>
                  <a:schemeClr val="bg1"/>
                </a:solidFill>
                <a:latin typeface="Arial" panose="020B0604020202020204" pitchFamily="34" charset="0"/>
                <a:cs typeface="Arial" panose="020B0604020202020204" pitchFamily="34" charset="0"/>
              </a:rPr>
              <a:t>por</a:t>
            </a:r>
            <a:r>
              <a:rPr lang="en-US" altLang="es-AR" sz="2400" dirty="0">
                <a:solidFill>
                  <a:schemeClr val="bg1"/>
                </a:solidFill>
                <a:latin typeface="Arial" panose="020B0604020202020204" pitchFamily="34" charset="0"/>
                <a:cs typeface="Arial" panose="020B0604020202020204" pitchFamily="34" charset="0"/>
              </a:rPr>
              <a:t> </a:t>
            </a:r>
            <a:r>
              <a:rPr lang="en-US" altLang="es-AR" sz="2400" dirty="0" err="1">
                <a:solidFill>
                  <a:schemeClr val="bg1"/>
                </a:solidFill>
                <a:latin typeface="Arial" panose="020B0604020202020204" pitchFamily="34" charset="0"/>
                <a:cs typeface="Arial" panose="020B0604020202020204" pitchFamily="34" charset="0"/>
              </a:rPr>
              <a:t>albumina</a:t>
            </a:r>
            <a:endParaRPr lang="en-US" altLang="es-AR" sz="2400" dirty="0">
              <a:solidFill>
                <a:schemeClr val="bg1"/>
              </a:solidFill>
              <a:latin typeface="Arial" panose="020B0604020202020204" pitchFamily="34" charset="0"/>
              <a:cs typeface="Arial" panose="020B0604020202020204" pitchFamily="34" charset="0"/>
            </a:endParaRPr>
          </a:p>
        </p:txBody>
      </p:sp>
      <p:sp>
        <p:nvSpPr>
          <p:cNvPr id="18436" name="TextBox 55"/>
          <p:cNvSpPr txBox="1">
            <a:spLocks noChangeArrowheads="1"/>
          </p:cNvSpPr>
          <p:nvPr/>
        </p:nvSpPr>
        <p:spPr bwMode="auto">
          <a:xfrm>
            <a:off x="142875" y="6448427"/>
            <a:ext cx="441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a:solidFill>
                  <a:srgbClr val="333399"/>
                </a:solidFill>
              </a:rPr>
              <a:t>SPARC, Secreted Protein Acidic and Rich in Cysteine.</a:t>
            </a:r>
          </a:p>
        </p:txBody>
      </p:sp>
      <p:sp>
        <p:nvSpPr>
          <p:cNvPr id="18437" name="TextBox 1"/>
          <p:cNvSpPr txBox="1">
            <a:spLocks noChangeArrowheads="1"/>
          </p:cNvSpPr>
          <p:nvPr/>
        </p:nvSpPr>
        <p:spPr bwMode="auto">
          <a:xfrm>
            <a:off x="682625" y="1139825"/>
            <a:ext cx="129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lnSpc>
                <a:spcPts val="1200"/>
              </a:lnSpc>
            </a:pPr>
            <a:r>
              <a:rPr lang="en-US" altLang="es-AR" sz="1400" b="1">
                <a:solidFill>
                  <a:srgbClr val="363636"/>
                </a:solidFill>
              </a:rPr>
              <a:t>Endothelial cells</a:t>
            </a:r>
          </a:p>
        </p:txBody>
      </p:sp>
      <p:sp>
        <p:nvSpPr>
          <p:cNvPr id="18438" name="TextBox 7"/>
          <p:cNvSpPr txBox="1">
            <a:spLocks noChangeArrowheads="1"/>
          </p:cNvSpPr>
          <p:nvPr/>
        </p:nvSpPr>
        <p:spPr bwMode="auto">
          <a:xfrm>
            <a:off x="3043238" y="4729165"/>
            <a:ext cx="1295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sz="1400" b="1">
                <a:solidFill>
                  <a:srgbClr val="FFFFFF"/>
                </a:solidFill>
              </a:rPr>
              <a:t>Tumor cells</a:t>
            </a:r>
          </a:p>
        </p:txBody>
      </p:sp>
      <p:sp>
        <p:nvSpPr>
          <p:cNvPr id="18439" name="TextBox 8"/>
          <p:cNvSpPr txBox="1">
            <a:spLocks noChangeArrowheads="1"/>
          </p:cNvSpPr>
          <p:nvPr/>
        </p:nvSpPr>
        <p:spPr bwMode="auto">
          <a:xfrm>
            <a:off x="3829050" y="3714750"/>
            <a:ext cx="219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sz="1100" b="1">
                <a:solidFill>
                  <a:srgbClr val="FFFFFF"/>
                </a:solidFill>
              </a:rPr>
              <a:t>Subendothelial space</a:t>
            </a:r>
          </a:p>
        </p:txBody>
      </p:sp>
      <p:sp>
        <p:nvSpPr>
          <p:cNvPr id="18440" name="TextBox 71"/>
          <p:cNvSpPr txBox="1">
            <a:spLocks noChangeArrowheads="1"/>
          </p:cNvSpPr>
          <p:nvPr/>
        </p:nvSpPr>
        <p:spPr bwMode="auto">
          <a:xfrm>
            <a:off x="4562477" y="6143627"/>
            <a:ext cx="4429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200">
                <a:solidFill>
                  <a:srgbClr val="FFFFFF"/>
                </a:solidFill>
              </a:rPr>
              <a:t>Investigation of the functional importance of SPARC with respect to </a:t>
            </a:r>
            <a:r>
              <a:rPr lang="en-US" altLang="es-AR" sz="1200" i="1">
                <a:solidFill>
                  <a:srgbClr val="FFFFFF"/>
                </a:solidFill>
              </a:rPr>
              <a:t>nab</a:t>
            </a:r>
            <a:r>
              <a:rPr lang="en-US" altLang="es-AR" sz="1200">
                <a:solidFill>
                  <a:srgbClr val="FFFFFF"/>
                </a:solidFill>
              </a:rPr>
              <a:t>-paclitaxel is ongoing.</a:t>
            </a:r>
          </a:p>
        </p:txBody>
      </p:sp>
    </p:spTree>
    <p:extLst>
      <p:ext uri="{BB962C8B-B14F-4D97-AF65-F5344CB8AC3E}">
        <p14:creationId xmlns:p14="http://schemas.microsoft.com/office/powerpoint/2010/main" val="255601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 Liposomes can display in vivo vastly different PK-BD &#10;profiles &#10;2. There is a correlation between liposome circulation ...">
            <a:extLst>
              <a:ext uri="{FF2B5EF4-FFF2-40B4-BE49-F238E27FC236}">
                <a16:creationId xmlns:a16="http://schemas.microsoft.com/office/drawing/2014/main" id="{5B14A441-2507-4B2D-AE76-1F8566A09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031" b="6736"/>
          <a:stretch/>
        </p:blipFill>
        <p:spPr bwMode="auto">
          <a:xfrm>
            <a:off x="384998" y="1022957"/>
            <a:ext cx="8203883" cy="130780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5E0AD5B-8C43-46B2-98E5-469F962EED4C}"/>
              </a:ext>
            </a:extLst>
          </p:cNvPr>
          <p:cNvSpPr txBox="1"/>
          <p:nvPr/>
        </p:nvSpPr>
        <p:spPr>
          <a:xfrm>
            <a:off x="0" y="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Liposomas de circulación prolongada: los inicios con GM1 </a:t>
            </a:r>
          </a:p>
        </p:txBody>
      </p:sp>
      <p:sp>
        <p:nvSpPr>
          <p:cNvPr id="2" name="CuadroTexto 1">
            <a:extLst>
              <a:ext uri="{FF2B5EF4-FFF2-40B4-BE49-F238E27FC236}">
                <a16:creationId xmlns:a16="http://schemas.microsoft.com/office/drawing/2014/main" id="{BF6FB44A-D5A4-46AB-9C30-B38BDEFD103C}"/>
              </a:ext>
            </a:extLst>
          </p:cNvPr>
          <p:cNvSpPr txBox="1"/>
          <p:nvPr/>
        </p:nvSpPr>
        <p:spPr>
          <a:xfrm>
            <a:off x="648585" y="2892054"/>
            <a:ext cx="7846828" cy="286232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Liposomas pueden exhibir múltiples tipos de PK y BD.</a:t>
            </a:r>
          </a:p>
          <a:p>
            <a:r>
              <a:rPr lang="es-AR" dirty="0">
                <a:latin typeface="Arial" panose="020B0604020202020204" pitchFamily="34" charset="0"/>
                <a:cs typeface="Arial" panose="020B0604020202020204" pitchFamily="34" charset="0"/>
              </a:rPr>
              <a:t>Hay una correlación entre el tiempo de circulación </a:t>
            </a:r>
            <a:r>
              <a:rPr lang="es-AR" dirty="0" err="1">
                <a:latin typeface="Arial" panose="020B0604020202020204" pitchFamily="34" charset="0"/>
                <a:cs typeface="Arial" panose="020B0604020202020204" pitchFamily="34" charset="0"/>
              </a:rPr>
              <a:t>liposomal</a:t>
            </a:r>
            <a:r>
              <a:rPr lang="es-AR" dirty="0">
                <a:latin typeface="Arial" panose="020B0604020202020204" pitchFamily="34" charset="0"/>
                <a:cs typeface="Arial" panose="020B0604020202020204" pitchFamily="34" charset="0"/>
              </a:rPr>
              <a:t> y deposición en tumores.</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Dependiendo de su composición lipídica, los liposomas pueden:</a:t>
            </a:r>
          </a:p>
          <a:p>
            <a:pPr marL="285750" indent="-285750">
              <a:buFontTx/>
              <a:buChar char="-"/>
            </a:pPr>
            <a:r>
              <a:rPr lang="es-AR" dirty="0">
                <a:latin typeface="Arial" panose="020B0604020202020204" pitchFamily="34" charset="0"/>
                <a:cs typeface="Arial" panose="020B0604020202020204" pitchFamily="34" charset="0"/>
              </a:rPr>
              <a:t>Aumentar  hasta 60 veces la fracción de dosis recuperada en sangre</a:t>
            </a:r>
          </a:p>
          <a:p>
            <a:pPr marL="285750" indent="-285750">
              <a:buFontTx/>
              <a:buChar char="-"/>
            </a:pPr>
            <a:r>
              <a:rPr lang="es-AR" dirty="0">
                <a:latin typeface="Arial" panose="020B0604020202020204" pitchFamily="34" charset="0"/>
                <a:cs typeface="Arial" panose="020B0604020202020204" pitchFamily="34" charset="0"/>
              </a:rPr>
              <a:t>Disminuir 4 veces la dosis recuperada en hígado y bazo</a:t>
            </a:r>
          </a:p>
          <a:p>
            <a:r>
              <a:rPr lang="es-AR" dirty="0">
                <a:latin typeface="Arial" panose="020B0604020202020204" pitchFamily="34" charset="0"/>
                <a:cs typeface="Arial" panose="020B0604020202020204" pitchFamily="34" charset="0"/>
              </a:rPr>
              <a:t>-   Aumentar 25 veces la concentración </a:t>
            </a:r>
            <a:r>
              <a:rPr lang="es-AR" dirty="0" err="1">
                <a:latin typeface="Arial" panose="020B0604020202020204" pitchFamily="34" charset="0"/>
                <a:cs typeface="Arial" panose="020B0604020202020204" pitchFamily="34" charset="0"/>
              </a:rPr>
              <a:t>liposomal</a:t>
            </a:r>
            <a:r>
              <a:rPr lang="es-AR" dirty="0">
                <a:latin typeface="Arial" panose="020B0604020202020204" pitchFamily="34" charset="0"/>
                <a:cs typeface="Arial" panose="020B0604020202020204" pitchFamily="34" charset="0"/>
              </a:rPr>
              <a:t> en el tumor </a:t>
            </a:r>
          </a:p>
          <a:p>
            <a:pPr marL="285750" indent="-285750">
              <a:buFontTx/>
              <a:buChar char="-"/>
            </a:pPr>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1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5"/>
          <p:cNvSpPr>
            <a:spLocks noGrp="1"/>
          </p:cNvSpPr>
          <p:nvPr>
            <p:ph sz="half" idx="4294967295"/>
          </p:nvPr>
        </p:nvSpPr>
        <p:spPr>
          <a:xfrm>
            <a:off x="0" y="5227428"/>
            <a:ext cx="9121633" cy="574636"/>
          </a:xfrm>
        </p:spPr>
        <p:txBody>
          <a:bodyPr rtlCol="0">
            <a:normAutofit lnSpcReduction="10000"/>
          </a:bodyPr>
          <a:lstStyle/>
          <a:p>
            <a:pPr marL="0" indent="0" algn="ctr">
              <a:buNone/>
              <a:defRPr/>
            </a:pPr>
            <a:r>
              <a:rPr lang="en-US" sz="1900" dirty="0">
                <a:latin typeface="Arial" panose="020B0604020202020204" pitchFamily="34" charset="0"/>
                <a:cs typeface="Arial" panose="020B0604020202020204" pitchFamily="34" charset="0"/>
              </a:rPr>
              <a:t>La </a:t>
            </a:r>
            <a:r>
              <a:rPr lang="es-AR" sz="1900" dirty="0">
                <a:latin typeface="Arial" panose="020B0604020202020204" pitchFamily="34" charset="0"/>
                <a:cs typeface="Arial" panose="020B0604020202020204" pitchFamily="34" charset="0"/>
              </a:rPr>
              <a:t>acumulación</a:t>
            </a:r>
            <a:r>
              <a:rPr lang="en-US" sz="1900" dirty="0">
                <a:latin typeface="Arial" panose="020B0604020202020204" pitchFamily="34" charset="0"/>
                <a:cs typeface="Arial" panose="020B0604020202020204" pitchFamily="34" charset="0"/>
              </a:rPr>
              <a:t> de paclitaxel </a:t>
            </a:r>
            <a:r>
              <a:rPr lang="en-US" sz="1900" dirty="0" err="1">
                <a:latin typeface="Arial" panose="020B0604020202020204" pitchFamily="34" charset="0"/>
                <a:cs typeface="Arial" panose="020B0604020202020204" pitchFamily="34" charset="0"/>
              </a:rPr>
              <a:t>en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tumores</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es</a:t>
            </a:r>
            <a:r>
              <a:rPr lang="en-US" sz="1900" dirty="0">
                <a:latin typeface="Arial" panose="020B0604020202020204" pitchFamily="34" charset="0"/>
                <a:cs typeface="Arial" panose="020B0604020202020204" pitchFamily="34" charset="0"/>
              </a:rPr>
              <a:t>  33% mayor para </a:t>
            </a:r>
            <a:r>
              <a:rPr lang="en-US" sz="1900" b="1" dirty="0">
                <a:solidFill>
                  <a:srgbClr val="0000FF"/>
                </a:solidFill>
                <a:latin typeface="Arial" panose="020B0604020202020204" pitchFamily="34" charset="0"/>
                <a:cs typeface="Arial" panose="020B0604020202020204" pitchFamily="34" charset="0"/>
              </a:rPr>
              <a:t>nab-paclitaxel</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respecto</a:t>
            </a:r>
            <a:r>
              <a:rPr lang="en-US" sz="1900" dirty="0">
                <a:latin typeface="Arial" panose="020B0604020202020204" pitchFamily="34" charset="0"/>
                <a:cs typeface="Arial" panose="020B0604020202020204" pitchFamily="34" charset="0"/>
              </a:rPr>
              <a:t> de </a:t>
            </a:r>
            <a:r>
              <a:rPr lang="en-US" sz="1900" b="1" dirty="0" err="1">
                <a:solidFill>
                  <a:srgbClr val="0000FF"/>
                </a:solidFill>
                <a:latin typeface="Arial" panose="020B0604020202020204" pitchFamily="34" charset="0"/>
                <a:cs typeface="Arial" panose="020B0604020202020204" pitchFamily="34" charset="0"/>
              </a:rPr>
              <a:t>sv</a:t>
            </a:r>
            <a:r>
              <a:rPr lang="en-US" sz="1900" b="1" dirty="0">
                <a:solidFill>
                  <a:srgbClr val="0000FF"/>
                </a:solidFill>
                <a:latin typeface="Arial" panose="020B0604020202020204" pitchFamily="34" charset="0"/>
                <a:cs typeface="Arial" panose="020B0604020202020204" pitchFamily="34" charset="0"/>
              </a:rPr>
              <a:t>-paclitaxe</a:t>
            </a:r>
            <a:r>
              <a:rPr lang="en-US" sz="1900" dirty="0">
                <a:latin typeface="Arial" panose="020B0604020202020204" pitchFamily="34" charset="0"/>
                <a:cs typeface="Arial" panose="020B0604020202020204" pitchFamily="34" charset="0"/>
              </a:rPr>
              <a:t>l (</a:t>
            </a:r>
            <a:r>
              <a:rPr lang="en-US" sz="1900" i="1" dirty="0">
                <a:latin typeface="Arial" panose="020B0604020202020204" pitchFamily="34" charset="0"/>
                <a:cs typeface="Arial" panose="020B0604020202020204" pitchFamily="34" charset="0"/>
              </a:rPr>
              <a:t>P</a:t>
            </a:r>
            <a:r>
              <a:rPr lang="en-US" sz="1900" dirty="0">
                <a:latin typeface="Arial" panose="020B0604020202020204" pitchFamily="34" charset="0"/>
                <a:cs typeface="Arial" panose="020B0604020202020204" pitchFamily="34" charset="0"/>
              </a:rPr>
              <a:t> &lt; .0001)</a:t>
            </a:r>
            <a:r>
              <a:rPr lang="en-US" sz="1900" baseline="30000" dirty="0">
                <a:latin typeface="Arial" panose="020B0604020202020204" pitchFamily="34" charset="0"/>
                <a:cs typeface="Arial" panose="020B0604020202020204" pitchFamily="34" charset="0"/>
              </a:rPr>
              <a:t>1</a:t>
            </a:r>
          </a:p>
        </p:txBody>
      </p:sp>
      <p:sp>
        <p:nvSpPr>
          <p:cNvPr id="65539" name="TextBox 1"/>
          <p:cNvSpPr txBox="1">
            <a:spLocks noChangeArrowheads="1"/>
          </p:cNvSpPr>
          <p:nvPr/>
        </p:nvSpPr>
        <p:spPr bwMode="auto">
          <a:xfrm>
            <a:off x="0" y="153990"/>
            <a:ext cx="9144000" cy="452450"/>
          </a:xfrm>
          <a:prstGeom prst="rect">
            <a:avLst/>
          </a:prstGeom>
          <a:solidFill>
            <a:srgbClr val="FF0000"/>
          </a:solidFill>
          <a:ln w="9525">
            <a:noFill/>
            <a:miter lim="800000"/>
            <a:headEnd/>
            <a:tailEnd/>
          </a:ln>
        </p:spPr>
        <p:txBody>
          <a:bodyPr wrap="square" lIns="82314" tIns="41157" rIns="82314" bIns="41157">
            <a:spAutoFit/>
          </a:bodyPr>
          <a:lstStyle/>
          <a:p>
            <a:pPr algn="ctr">
              <a:defRPr/>
            </a:pPr>
            <a:r>
              <a:rPr lang="en-US" sz="2400" dirty="0">
                <a:solidFill>
                  <a:schemeClr val="bg1"/>
                </a:solidFill>
                <a:latin typeface="Arial" pitchFamily="34" charset="0"/>
                <a:cs typeface="Arial" pitchFamily="34" charset="0"/>
              </a:rPr>
              <a:t>Mayor </a:t>
            </a:r>
            <a:r>
              <a:rPr lang="en-US" sz="2400" dirty="0" err="1">
                <a:solidFill>
                  <a:schemeClr val="bg1"/>
                </a:solidFill>
                <a:latin typeface="Arial" pitchFamily="34" charset="0"/>
                <a:cs typeface="Arial" pitchFamily="34" charset="0"/>
              </a:rPr>
              <a:t>captura</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tumoral</a:t>
            </a:r>
            <a:r>
              <a:rPr lang="en-US" sz="2400" dirty="0">
                <a:solidFill>
                  <a:schemeClr val="bg1"/>
                </a:solidFill>
                <a:latin typeface="Arial" pitchFamily="34" charset="0"/>
                <a:cs typeface="Arial" pitchFamily="34" charset="0"/>
              </a:rPr>
              <a:t> de nab -paclitaxel respect de </a:t>
            </a:r>
            <a:r>
              <a:rPr lang="en-US" sz="2400" dirty="0" err="1">
                <a:solidFill>
                  <a:schemeClr val="bg1"/>
                </a:solidFill>
                <a:latin typeface="Arial" pitchFamily="34" charset="0"/>
                <a:cs typeface="Arial" pitchFamily="34" charset="0"/>
              </a:rPr>
              <a:t>sv</a:t>
            </a:r>
            <a:r>
              <a:rPr lang="en-US" sz="2400" dirty="0">
                <a:solidFill>
                  <a:schemeClr val="bg1"/>
                </a:solidFill>
                <a:latin typeface="Arial" pitchFamily="34" charset="0"/>
                <a:cs typeface="Arial" pitchFamily="34" charset="0"/>
              </a:rPr>
              <a:t>-paclitaxel</a:t>
            </a:r>
          </a:p>
        </p:txBody>
      </p:sp>
      <p:sp>
        <p:nvSpPr>
          <p:cNvPr id="14340" name="Rectangle 4"/>
          <p:cNvSpPr>
            <a:spLocks noChangeArrowheads="1"/>
          </p:cNvSpPr>
          <p:nvPr/>
        </p:nvSpPr>
        <p:spPr bwMode="auto">
          <a:xfrm>
            <a:off x="5700713" y="6615113"/>
            <a:ext cx="3422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a:solidFill>
                  <a:srgbClr val="00004D"/>
                </a:solidFill>
                <a:latin typeface="Arial" panose="020B0604020202020204" pitchFamily="34" charset="0"/>
                <a:cs typeface="Arial" panose="020B0604020202020204" pitchFamily="34" charset="0"/>
              </a:rPr>
              <a:t>Desai et al. </a:t>
            </a:r>
            <a:r>
              <a:rPr lang="en-US" altLang="es-AR" i="1">
                <a:solidFill>
                  <a:srgbClr val="00004D"/>
                </a:solidFill>
                <a:latin typeface="Arial" panose="020B0604020202020204" pitchFamily="34" charset="0"/>
                <a:cs typeface="Arial" panose="020B0604020202020204" pitchFamily="34" charset="0"/>
              </a:rPr>
              <a:t>Clin Cancer Res</a:t>
            </a:r>
            <a:r>
              <a:rPr lang="en-US" altLang="es-AR">
                <a:solidFill>
                  <a:srgbClr val="00004D"/>
                </a:solidFill>
                <a:latin typeface="Arial" panose="020B0604020202020204" pitchFamily="34" charset="0"/>
                <a:cs typeface="Arial" panose="020B0604020202020204" pitchFamily="34" charset="0"/>
              </a:rPr>
              <a:t>. 2006; 12:1317-1324.</a:t>
            </a:r>
          </a:p>
        </p:txBody>
      </p:sp>
      <p:grpSp>
        <p:nvGrpSpPr>
          <p:cNvPr id="14341" name="Group 3"/>
          <p:cNvGrpSpPr>
            <a:grpSpLocks/>
          </p:cNvGrpSpPr>
          <p:nvPr/>
        </p:nvGrpSpPr>
        <p:grpSpPr bwMode="auto">
          <a:xfrm>
            <a:off x="949325" y="1914527"/>
            <a:ext cx="6877050" cy="3267075"/>
            <a:chOff x="611078" y="1531938"/>
            <a:chExt cx="6876315" cy="3266694"/>
          </a:xfrm>
        </p:grpSpPr>
        <p:cxnSp>
          <p:nvCxnSpPr>
            <p:cNvPr id="14344" name="Straight Connector 7186"/>
            <p:cNvCxnSpPr>
              <a:cxnSpLocks noChangeShapeType="1"/>
            </p:cNvCxnSpPr>
            <p:nvPr/>
          </p:nvCxnSpPr>
          <p:spPr bwMode="auto">
            <a:xfrm flipH="1">
              <a:off x="1379211" y="2006554"/>
              <a:ext cx="237897"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345" name="Straight Connector 7186"/>
            <p:cNvCxnSpPr>
              <a:cxnSpLocks noChangeShapeType="1"/>
            </p:cNvCxnSpPr>
            <p:nvPr/>
          </p:nvCxnSpPr>
          <p:spPr bwMode="auto">
            <a:xfrm flipH="1">
              <a:off x="1379211" y="2247950"/>
              <a:ext cx="237897"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9463" name="Straight Connector 21"/>
            <p:cNvCxnSpPr>
              <a:cxnSpLocks noChangeShapeType="1"/>
            </p:cNvCxnSpPr>
            <p:nvPr/>
          </p:nvCxnSpPr>
          <p:spPr bwMode="auto">
            <a:xfrm>
              <a:off x="1236486" y="1631939"/>
              <a:ext cx="55557" cy="0"/>
            </a:xfrm>
            <a:prstGeom prst="line">
              <a:avLst/>
            </a:prstGeom>
            <a:noFill/>
            <a:ln w="19050" algn="ctr">
              <a:solidFill>
                <a:schemeClr val="bg1">
                  <a:lumMod val="50000"/>
                </a:schemeClr>
              </a:solidFill>
              <a:round/>
              <a:headEnd/>
              <a:tailEnd/>
            </a:ln>
            <a:extLst/>
          </p:spPr>
        </p:cxnSp>
        <p:cxnSp>
          <p:nvCxnSpPr>
            <p:cNvPr id="19464" name="Straight Connector 28"/>
            <p:cNvCxnSpPr>
              <a:cxnSpLocks noChangeShapeType="1"/>
            </p:cNvCxnSpPr>
            <p:nvPr/>
          </p:nvCxnSpPr>
          <p:spPr bwMode="auto">
            <a:xfrm>
              <a:off x="1236486" y="2149404"/>
              <a:ext cx="55557" cy="0"/>
            </a:xfrm>
            <a:prstGeom prst="line">
              <a:avLst/>
            </a:prstGeom>
            <a:noFill/>
            <a:ln w="19050" algn="ctr">
              <a:solidFill>
                <a:schemeClr val="bg1">
                  <a:lumMod val="50000"/>
                </a:schemeClr>
              </a:solidFill>
              <a:round/>
              <a:headEnd/>
              <a:tailEnd/>
            </a:ln>
            <a:extLst/>
          </p:spPr>
        </p:cxnSp>
        <p:cxnSp>
          <p:nvCxnSpPr>
            <p:cNvPr id="19465" name="Straight Connector 30"/>
            <p:cNvCxnSpPr>
              <a:cxnSpLocks noChangeShapeType="1"/>
            </p:cNvCxnSpPr>
            <p:nvPr/>
          </p:nvCxnSpPr>
          <p:spPr bwMode="auto">
            <a:xfrm>
              <a:off x="1236486" y="2665281"/>
              <a:ext cx="55557" cy="0"/>
            </a:xfrm>
            <a:prstGeom prst="line">
              <a:avLst/>
            </a:prstGeom>
            <a:noFill/>
            <a:ln w="19050" algn="ctr">
              <a:solidFill>
                <a:schemeClr val="bg1">
                  <a:lumMod val="50000"/>
                </a:schemeClr>
              </a:solidFill>
              <a:round/>
              <a:headEnd/>
              <a:tailEnd/>
            </a:ln>
            <a:extLst/>
          </p:spPr>
        </p:cxnSp>
        <p:cxnSp>
          <p:nvCxnSpPr>
            <p:cNvPr id="14349" name="Straight Connector 38"/>
            <p:cNvCxnSpPr>
              <a:cxnSpLocks noChangeShapeType="1"/>
            </p:cNvCxnSpPr>
            <p:nvPr/>
          </p:nvCxnSpPr>
          <p:spPr bwMode="auto">
            <a:xfrm>
              <a:off x="1236973" y="4212791"/>
              <a:ext cx="55069"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39"/>
            <p:cNvCxnSpPr>
              <a:cxnSpLocks noChangeShapeType="1"/>
            </p:cNvCxnSpPr>
            <p:nvPr/>
          </p:nvCxnSpPr>
          <p:spPr bwMode="auto">
            <a:xfrm rot="5400000">
              <a:off x="1258709" y="4255770"/>
              <a:ext cx="63493" cy="0"/>
            </a:xfrm>
            <a:prstGeom prst="line">
              <a:avLst/>
            </a:prstGeom>
            <a:noFill/>
            <a:ln w="19050" algn="ctr">
              <a:solidFill>
                <a:schemeClr val="bg1">
                  <a:lumMod val="50000"/>
                </a:schemeClr>
              </a:solidFill>
              <a:round/>
              <a:headEnd/>
              <a:tailEnd/>
            </a:ln>
            <a:extLst/>
          </p:spPr>
        </p:cxnSp>
        <p:sp>
          <p:nvSpPr>
            <p:cNvPr id="19468" name="Rectangle 1"/>
            <p:cNvSpPr>
              <a:spLocks/>
            </p:cNvSpPr>
            <p:nvPr/>
          </p:nvSpPr>
          <p:spPr bwMode="auto">
            <a:xfrm>
              <a:off x="1290455" y="1531938"/>
              <a:ext cx="6149318" cy="2680975"/>
            </a:xfrm>
            <a:custGeom>
              <a:avLst/>
              <a:gdLst>
                <a:gd name="T0" fmla="*/ 8423752 w 6694488"/>
                <a:gd name="T1" fmla="*/ 509267179 h 456331"/>
                <a:gd name="T2" fmla="*/ 0 w 6694488"/>
                <a:gd name="T3" fmla="*/ 509267179 h 456331"/>
                <a:gd name="T4" fmla="*/ 7449 w 6694488"/>
                <a:gd name="T5" fmla="*/ 0 h 456331"/>
                <a:gd name="T6" fmla="*/ 0 60000 65536"/>
                <a:gd name="T7" fmla="*/ 0 60000 65536"/>
                <a:gd name="T8" fmla="*/ 0 60000 65536"/>
              </a:gdLst>
              <a:ahLst/>
              <a:cxnLst>
                <a:cxn ang="T6">
                  <a:pos x="T0" y="T1"/>
                </a:cxn>
                <a:cxn ang="T7">
                  <a:pos x="T2" y="T3"/>
                </a:cxn>
                <a:cxn ang="T8">
                  <a:pos x="T4" y="T5"/>
                </a:cxn>
              </a:cxnLst>
              <a:rect l="0" t="0" r="r" b="b"/>
              <a:pathLst>
                <a:path w="6694488" h="456331">
                  <a:moveTo>
                    <a:pt x="6694488" y="456331"/>
                  </a:moveTo>
                  <a:lnTo>
                    <a:pt x="0" y="456331"/>
                  </a:lnTo>
                  <a:cubicBezTo>
                    <a:pt x="2044" y="308933"/>
                    <a:pt x="4685" y="110541"/>
                    <a:pt x="5919" y="0"/>
                  </a:cubicBezTo>
                </a:path>
              </a:pathLst>
            </a:custGeom>
            <a:noFill/>
            <a:ln w="19050" cap="flat" cmpd="sng" algn="ctr">
              <a:solidFill>
                <a:schemeClr val="bg1">
                  <a:lumMod val="50000"/>
                </a:schemeClr>
              </a:solidFill>
              <a:prstDash val="solid"/>
              <a:round/>
              <a:headEnd type="none" w="med" len="med"/>
              <a:tailEnd type="none" w="med" len="med"/>
            </a:ln>
            <a:extLst/>
          </p:spPr>
          <p:txBody>
            <a:bodyPr wrap="none" lIns="90000" tIns="46800" rIns="90000" bIns="46800"/>
            <a:lstStyle/>
            <a:p>
              <a:pPr>
                <a:defRPr/>
              </a:pPr>
              <a:endParaRPr lang="en-US" dirty="0">
                <a:solidFill>
                  <a:srgbClr val="000099">
                    <a:lumMod val="50000"/>
                  </a:srgbClr>
                </a:solidFill>
                <a:latin typeface="Arial"/>
                <a:cs typeface="Arial" pitchFamily="34" charset="0"/>
              </a:endParaRPr>
            </a:p>
          </p:txBody>
        </p:sp>
        <p:sp>
          <p:nvSpPr>
            <p:cNvPr id="14352" name="TextBox 6"/>
            <p:cNvSpPr txBox="1">
              <a:spLocks noChangeArrowheads="1"/>
            </p:cNvSpPr>
            <p:nvPr/>
          </p:nvSpPr>
          <p:spPr bwMode="auto">
            <a:xfrm>
              <a:off x="4020588" y="4533944"/>
              <a:ext cx="609975"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600" b="1">
                  <a:solidFill>
                    <a:srgbClr val="00004D"/>
                  </a:solidFill>
                  <a:latin typeface="Arial" panose="020B0604020202020204" pitchFamily="34" charset="0"/>
                  <a:ea typeface="ＭＳ Ｐゴシック" panose="020B0600070205080204" pitchFamily="34" charset="-128"/>
                  <a:cs typeface="Arial" panose="020B0604020202020204" pitchFamily="34" charset="0"/>
                </a:rPr>
                <a:t>Hours</a:t>
              </a:r>
              <a:endParaRPr lang="en-US" altLang="es-AR" sz="1600" b="1"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3" name="TextBox 7"/>
            <p:cNvSpPr txBox="1">
              <a:spLocks noChangeArrowheads="1"/>
            </p:cNvSpPr>
            <p:nvPr/>
          </p:nvSpPr>
          <p:spPr bwMode="auto">
            <a:xfrm rot="-5400000">
              <a:off x="-93762" y="2784531"/>
              <a:ext cx="1674368"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600" b="1">
                  <a:solidFill>
                    <a:srgbClr val="00004D"/>
                  </a:solidFill>
                  <a:latin typeface="Arial" panose="020B0604020202020204" pitchFamily="34" charset="0"/>
                  <a:ea typeface="ＭＳ Ｐゴシック" panose="020B0600070205080204" pitchFamily="34" charset="-128"/>
                  <a:cs typeface="Arial" panose="020B0604020202020204" pitchFamily="34" charset="0"/>
                </a:rPr>
                <a:t>Paclitaxel (nCi/g)</a:t>
              </a:r>
              <a:endParaRPr lang="en-US" altLang="es-AR" sz="1600" b="1"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4" name="TextBox 8"/>
            <p:cNvSpPr txBox="1">
              <a:spLocks noChangeArrowheads="1"/>
            </p:cNvSpPr>
            <p:nvPr/>
          </p:nvSpPr>
          <p:spPr bwMode="auto">
            <a:xfrm>
              <a:off x="909903" y="1533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140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5" name="TextBox 10"/>
            <p:cNvSpPr txBox="1">
              <a:spLocks noChangeArrowheads="1"/>
            </p:cNvSpPr>
            <p:nvPr/>
          </p:nvSpPr>
          <p:spPr bwMode="auto">
            <a:xfrm>
              <a:off x="1009290" y="307174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80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6" name="TextBox 11"/>
            <p:cNvSpPr txBox="1">
              <a:spLocks noChangeArrowheads="1"/>
            </p:cNvSpPr>
            <p:nvPr/>
          </p:nvSpPr>
          <p:spPr bwMode="auto">
            <a:xfrm>
              <a:off x="1009290" y="3584477"/>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60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7" name="TextBox 15"/>
            <p:cNvSpPr txBox="1">
              <a:spLocks noChangeArrowheads="1"/>
            </p:cNvSpPr>
            <p:nvPr/>
          </p:nvSpPr>
          <p:spPr bwMode="auto">
            <a:xfrm>
              <a:off x="1009290" y="409721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40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8" name="TextBox 52"/>
            <p:cNvSpPr txBox="1">
              <a:spLocks noChangeArrowheads="1"/>
            </p:cNvSpPr>
            <p:nvPr/>
          </p:nvSpPr>
          <p:spPr bwMode="auto">
            <a:xfrm>
              <a:off x="2674260" y="4287525"/>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0.1</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59" name="TextBox 53"/>
            <p:cNvSpPr txBox="1">
              <a:spLocks noChangeArrowheads="1"/>
            </p:cNvSpPr>
            <p:nvPr/>
          </p:nvSpPr>
          <p:spPr bwMode="auto">
            <a:xfrm>
              <a:off x="4260060" y="428752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60" name="TextBox 54"/>
            <p:cNvSpPr txBox="1">
              <a:spLocks noChangeArrowheads="1"/>
            </p:cNvSpPr>
            <p:nvPr/>
          </p:nvSpPr>
          <p:spPr bwMode="auto">
            <a:xfrm>
              <a:off x="5722314" y="428752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61" name="TextBox 57"/>
            <p:cNvSpPr txBox="1">
              <a:spLocks noChangeArrowheads="1"/>
            </p:cNvSpPr>
            <p:nvPr/>
          </p:nvSpPr>
          <p:spPr bwMode="auto">
            <a:xfrm>
              <a:off x="7189234" y="428752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100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62" name="TextBox 58"/>
            <p:cNvSpPr txBox="1">
              <a:spLocks noChangeArrowheads="1"/>
            </p:cNvSpPr>
            <p:nvPr/>
          </p:nvSpPr>
          <p:spPr bwMode="auto">
            <a:xfrm>
              <a:off x="1116739" y="4287525"/>
              <a:ext cx="3478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0.01</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19480" name="Straight Connector 30"/>
            <p:cNvCxnSpPr>
              <a:cxnSpLocks noChangeShapeType="1"/>
            </p:cNvCxnSpPr>
            <p:nvPr/>
          </p:nvCxnSpPr>
          <p:spPr bwMode="auto">
            <a:xfrm>
              <a:off x="1236486" y="3181159"/>
              <a:ext cx="55557" cy="0"/>
            </a:xfrm>
            <a:prstGeom prst="line">
              <a:avLst/>
            </a:prstGeom>
            <a:noFill/>
            <a:ln w="19050" algn="ctr">
              <a:solidFill>
                <a:schemeClr val="bg1">
                  <a:lumMod val="50000"/>
                </a:schemeClr>
              </a:solidFill>
              <a:round/>
              <a:headEnd/>
              <a:tailEnd/>
            </a:ln>
            <a:extLst/>
          </p:spPr>
        </p:cxnSp>
        <p:cxnSp>
          <p:nvCxnSpPr>
            <p:cNvPr id="19481" name="Straight Connector 30"/>
            <p:cNvCxnSpPr>
              <a:cxnSpLocks noChangeShapeType="1"/>
            </p:cNvCxnSpPr>
            <p:nvPr/>
          </p:nvCxnSpPr>
          <p:spPr bwMode="auto">
            <a:xfrm>
              <a:off x="1236486" y="3697035"/>
              <a:ext cx="55557" cy="0"/>
            </a:xfrm>
            <a:prstGeom prst="line">
              <a:avLst/>
            </a:prstGeom>
            <a:noFill/>
            <a:ln w="19050" algn="ctr">
              <a:solidFill>
                <a:schemeClr val="bg1">
                  <a:lumMod val="50000"/>
                </a:schemeClr>
              </a:solidFill>
              <a:round/>
              <a:headEnd/>
              <a:tailEnd/>
            </a:ln>
            <a:extLst/>
          </p:spPr>
        </p:cxnSp>
        <p:sp>
          <p:nvSpPr>
            <p:cNvPr id="14365" name="TextBox 10"/>
            <p:cNvSpPr txBox="1">
              <a:spLocks noChangeArrowheads="1"/>
            </p:cNvSpPr>
            <p:nvPr/>
          </p:nvSpPr>
          <p:spPr bwMode="auto">
            <a:xfrm>
              <a:off x="909903" y="204627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120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66" name="TextBox 10"/>
            <p:cNvSpPr txBox="1">
              <a:spLocks noChangeArrowheads="1"/>
            </p:cNvSpPr>
            <p:nvPr/>
          </p:nvSpPr>
          <p:spPr bwMode="auto">
            <a:xfrm>
              <a:off x="909903" y="255900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r" eaLnBrk="1" hangingPunct="1"/>
              <a:r>
                <a:rPr lang="en-US" altLang="es-AR" sz="1400">
                  <a:solidFill>
                    <a:srgbClr val="00004D"/>
                  </a:solidFill>
                  <a:latin typeface="Arial" panose="020B0604020202020204" pitchFamily="34" charset="0"/>
                  <a:ea typeface="ＭＳ Ｐゴシック" panose="020B0600070205080204" pitchFamily="34" charset="-128"/>
                  <a:cs typeface="Arial" panose="020B0604020202020204" pitchFamily="34" charset="0"/>
                </a:rPr>
                <a:t>100</a:t>
              </a:r>
              <a:endParaRPr lang="en-US" altLang="es-AR" sz="14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19525" name="Straight Connector 43"/>
            <p:cNvCxnSpPr>
              <a:cxnSpLocks noChangeShapeType="1"/>
            </p:cNvCxnSpPr>
            <p:nvPr/>
          </p:nvCxnSpPr>
          <p:spPr bwMode="auto">
            <a:xfrm rot="5400000">
              <a:off x="2771435" y="4255770"/>
              <a:ext cx="63493" cy="0"/>
            </a:xfrm>
            <a:prstGeom prst="line">
              <a:avLst/>
            </a:prstGeom>
            <a:noFill/>
            <a:ln w="19050" algn="ctr">
              <a:solidFill>
                <a:schemeClr val="bg1">
                  <a:lumMod val="50000"/>
                </a:schemeClr>
              </a:solidFill>
              <a:round/>
              <a:headEnd/>
              <a:tailEnd/>
            </a:ln>
            <a:extLst/>
          </p:spPr>
        </p:cxnSp>
        <p:cxnSp>
          <p:nvCxnSpPr>
            <p:cNvPr id="19526" name="Straight Connector 44"/>
            <p:cNvCxnSpPr>
              <a:cxnSpLocks noChangeShapeType="1"/>
            </p:cNvCxnSpPr>
            <p:nvPr/>
          </p:nvCxnSpPr>
          <p:spPr bwMode="auto">
            <a:xfrm rot="5400000">
              <a:off x="4282574" y="4255770"/>
              <a:ext cx="63493" cy="0"/>
            </a:xfrm>
            <a:prstGeom prst="line">
              <a:avLst/>
            </a:prstGeom>
            <a:noFill/>
            <a:ln w="19050" algn="ctr">
              <a:solidFill>
                <a:schemeClr val="bg1">
                  <a:lumMod val="50000"/>
                </a:schemeClr>
              </a:solidFill>
              <a:round/>
              <a:headEnd/>
              <a:tailEnd/>
            </a:ln>
            <a:extLst/>
          </p:spPr>
        </p:cxnSp>
        <p:cxnSp>
          <p:nvCxnSpPr>
            <p:cNvPr id="19527" name="Straight Connector 45"/>
            <p:cNvCxnSpPr>
              <a:cxnSpLocks noChangeShapeType="1"/>
            </p:cNvCxnSpPr>
            <p:nvPr/>
          </p:nvCxnSpPr>
          <p:spPr bwMode="auto">
            <a:xfrm rot="5400000">
              <a:off x="5795299" y="4255770"/>
              <a:ext cx="63493" cy="0"/>
            </a:xfrm>
            <a:prstGeom prst="line">
              <a:avLst/>
            </a:prstGeom>
            <a:noFill/>
            <a:ln w="19050" algn="ctr">
              <a:solidFill>
                <a:schemeClr val="bg1">
                  <a:lumMod val="50000"/>
                </a:schemeClr>
              </a:solidFill>
              <a:round/>
              <a:headEnd/>
              <a:tailEnd/>
            </a:ln>
            <a:extLst/>
          </p:spPr>
        </p:cxnSp>
        <p:cxnSp>
          <p:nvCxnSpPr>
            <p:cNvPr id="19528" name="Straight Connector 48"/>
            <p:cNvCxnSpPr>
              <a:cxnSpLocks noChangeShapeType="1"/>
            </p:cNvCxnSpPr>
            <p:nvPr/>
          </p:nvCxnSpPr>
          <p:spPr bwMode="auto">
            <a:xfrm rot="5400000">
              <a:off x="7306438" y="4255770"/>
              <a:ext cx="63493" cy="0"/>
            </a:xfrm>
            <a:prstGeom prst="line">
              <a:avLst/>
            </a:prstGeom>
            <a:noFill/>
            <a:ln w="19050" algn="ctr">
              <a:solidFill>
                <a:schemeClr val="bg1">
                  <a:lumMod val="50000"/>
                </a:schemeClr>
              </a:solidFill>
              <a:round/>
              <a:headEnd/>
              <a:tailEnd/>
            </a:ln>
            <a:extLst/>
          </p:spPr>
        </p:cxnSp>
        <p:grpSp>
          <p:nvGrpSpPr>
            <p:cNvPr id="14371" name="Group 2"/>
            <p:cNvGrpSpPr>
              <a:grpSpLocks/>
            </p:cNvGrpSpPr>
            <p:nvPr/>
          </p:nvGrpSpPr>
          <p:grpSpPr bwMode="auto">
            <a:xfrm>
              <a:off x="2609201" y="1627912"/>
              <a:ext cx="3865398" cy="2237195"/>
              <a:chOff x="2609201" y="1627912"/>
              <a:chExt cx="3865398" cy="2237195"/>
            </a:xfrm>
          </p:grpSpPr>
          <p:cxnSp>
            <p:nvCxnSpPr>
              <p:cNvPr id="14407" name="Straight Connector 86"/>
              <p:cNvCxnSpPr>
                <a:cxnSpLocks noChangeShapeType="1"/>
              </p:cNvCxnSpPr>
              <p:nvPr/>
            </p:nvCxnSpPr>
            <p:spPr bwMode="auto">
              <a:xfrm rot="5400000">
                <a:off x="6285292" y="3763028"/>
                <a:ext cx="2041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grpSp>
            <p:nvGrpSpPr>
              <p:cNvPr id="14408" name="Group 68"/>
              <p:cNvGrpSpPr>
                <a:grpSpLocks/>
              </p:cNvGrpSpPr>
              <p:nvPr/>
            </p:nvGrpSpPr>
            <p:grpSpPr bwMode="auto">
              <a:xfrm>
                <a:off x="5589908" y="3225083"/>
                <a:ext cx="174458" cy="204158"/>
                <a:chOff x="6438603" y="2959613"/>
                <a:chExt cx="201168" cy="201168"/>
              </a:xfrm>
            </p:grpSpPr>
            <p:cxnSp>
              <p:nvCxnSpPr>
                <p:cNvPr id="14428" name="Straight Connector 93"/>
                <p:cNvCxnSpPr>
                  <a:cxnSpLocks noChangeShapeType="1"/>
                </p:cNvCxnSpPr>
                <p:nvPr/>
              </p:nvCxnSpPr>
              <p:spPr bwMode="auto">
                <a:xfrm>
                  <a:off x="6438603" y="3160781"/>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429" name="Straight Connector 94"/>
                <p:cNvCxnSpPr>
                  <a:cxnSpLocks noChangeShapeType="1"/>
                </p:cNvCxnSpPr>
                <p:nvPr/>
              </p:nvCxnSpPr>
              <p:spPr bwMode="auto">
                <a:xfrm rot="5400000">
                  <a:off x="6438603" y="3060197"/>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grpSp>
          <p:sp>
            <p:nvSpPr>
              <p:cNvPr id="14409" name="Freeform 73"/>
              <p:cNvSpPr>
                <a:spLocks/>
              </p:cNvSpPr>
              <p:nvPr/>
            </p:nvSpPr>
            <p:spPr bwMode="auto">
              <a:xfrm>
                <a:off x="2696429" y="1678511"/>
                <a:ext cx="3690742" cy="2029445"/>
              </a:xfrm>
              <a:custGeom>
                <a:avLst/>
                <a:gdLst>
                  <a:gd name="T0" fmla="*/ 0 w 4255805"/>
                  <a:gd name="T1" fmla="*/ 1885606 h 1999717"/>
                  <a:gd name="T2" fmla="*/ 459201 w 4255805"/>
                  <a:gd name="T3" fmla="*/ 1405140 h 1999717"/>
                  <a:gd name="T4" fmla="*/ 768559 w 4255805"/>
                  <a:gd name="T5" fmla="*/ 761496 h 1999717"/>
                  <a:gd name="T6" fmla="*/ 1039247 w 4255805"/>
                  <a:gd name="T7" fmla="*/ 190375 h 1999717"/>
                  <a:gd name="T8" fmla="*/ 1517784 w 4255805"/>
                  <a:gd name="T9" fmla="*/ 0 h 1999717"/>
                  <a:gd name="T10" fmla="*/ 1952818 w 4255805"/>
                  <a:gd name="T11" fmla="*/ 1668036 h 1999717"/>
                  <a:gd name="T12" fmla="*/ 2407185 w 4255805"/>
                  <a:gd name="T13" fmla="*/ 2121307 h 1999717"/>
                  <a:gd name="T14" fmla="*/ 0 60000 65536"/>
                  <a:gd name="T15" fmla="*/ 0 60000 65536"/>
                  <a:gd name="T16" fmla="*/ 0 60000 65536"/>
                  <a:gd name="T17" fmla="*/ 0 60000 65536"/>
                  <a:gd name="T18" fmla="*/ 0 60000 65536"/>
                  <a:gd name="T19" fmla="*/ 0 60000 65536"/>
                  <a:gd name="T20" fmla="*/ 0 60000 65536"/>
                  <a:gd name="T21" fmla="*/ 0 w 4255805"/>
                  <a:gd name="T22" fmla="*/ 0 h 1999717"/>
                  <a:gd name="T23" fmla="*/ 4255805 w 4255805"/>
                  <a:gd name="T24" fmla="*/ 1999717 h 19997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5805" h="1999717">
                    <a:moveTo>
                      <a:pt x="0" y="1777526"/>
                    </a:moveTo>
                    <a:lnTo>
                      <a:pt x="811849" y="1324598"/>
                    </a:lnTo>
                    <a:lnTo>
                      <a:pt x="1358781" y="717848"/>
                    </a:lnTo>
                    <a:lnTo>
                      <a:pt x="1837345" y="179462"/>
                    </a:lnTo>
                    <a:lnTo>
                      <a:pt x="2683379" y="0"/>
                    </a:lnTo>
                    <a:lnTo>
                      <a:pt x="3452501" y="1572427"/>
                    </a:lnTo>
                    <a:lnTo>
                      <a:pt x="4255805" y="1999717"/>
                    </a:lnTo>
                  </a:path>
                </a:pathLst>
              </a:custGeom>
              <a:solidFill>
                <a:srgbClr val="FFFFFF"/>
              </a:solidFill>
              <a:ln w="25400">
                <a:solidFill>
                  <a:srgbClr val="F6EB16"/>
                </a:solidFill>
                <a:round/>
                <a:headEnd/>
                <a:tailEnd/>
              </a:ln>
            </p:spPr>
            <p:txBody>
              <a:bodyPr wrap="none" lIns="90000" tIns="46800" rIns="90000" bIns="46800"/>
              <a:lstStyle/>
              <a:p>
                <a:endParaRPr lang="es-AR"/>
              </a:p>
            </p:txBody>
          </p:sp>
          <p:sp>
            <p:nvSpPr>
              <p:cNvPr id="14410" name="Oval 7183"/>
              <p:cNvSpPr>
                <a:spLocks noChangeArrowheads="1"/>
              </p:cNvSpPr>
              <p:nvPr/>
            </p:nvSpPr>
            <p:spPr bwMode="auto">
              <a:xfrm>
                <a:off x="6344004" y="3656401"/>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cxnSp>
            <p:nvCxnSpPr>
              <p:cNvPr id="14411" name="Straight Connector 75"/>
              <p:cNvCxnSpPr>
                <a:cxnSpLocks noChangeShapeType="1"/>
              </p:cNvCxnSpPr>
              <p:nvPr/>
            </p:nvCxnSpPr>
            <p:spPr bwMode="auto">
              <a:xfrm>
                <a:off x="2609201" y="3620222"/>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2" name="Straight Connector 76"/>
              <p:cNvCxnSpPr>
                <a:cxnSpLocks noChangeShapeType="1"/>
              </p:cNvCxnSpPr>
              <p:nvPr/>
            </p:nvCxnSpPr>
            <p:spPr bwMode="auto">
              <a:xfrm rot="5400000">
                <a:off x="2617551" y="3541344"/>
                <a:ext cx="157759"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3" name="Straight Connector 77"/>
              <p:cNvCxnSpPr>
                <a:cxnSpLocks noChangeShapeType="1"/>
              </p:cNvCxnSpPr>
              <p:nvPr/>
            </p:nvCxnSpPr>
            <p:spPr bwMode="auto">
              <a:xfrm>
                <a:off x="3326065" y="3139488"/>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4" name="Straight Connector 78"/>
              <p:cNvCxnSpPr>
                <a:cxnSpLocks noChangeShapeType="1"/>
              </p:cNvCxnSpPr>
              <p:nvPr/>
            </p:nvCxnSpPr>
            <p:spPr bwMode="auto">
              <a:xfrm rot="5400000">
                <a:off x="3334415" y="3060609"/>
                <a:ext cx="157759"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5" name="Straight Connector 79"/>
              <p:cNvCxnSpPr>
                <a:cxnSpLocks noChangeShapeType="1"/>
              </p:cNvCxnSpPr>
              <p:nvPr/>
            </p:nvCxnSpPr>
            <p:spPr bwMode="auto">
              <a:xfrm>
                <a:off x="3781769" y="2649819"/>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6" name="Straight Connector 80"/>
              <p:cNvCxnSpPr>
                <a:cxnSpLocks noChangeShapeType="1"/>
              </p:cNvCxnSpPr>
              <p:nvPr/>
            </p:nvCxnSpPr>
            <p:spPr bwMode="auto">
              <a:xfrm rot="5400000">
                <a:off x="3766918" y="2547740"/>
                <a:ext cx="2041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7" name="Straight Connector 81"/>
              <p:cNvCxnSpPr>
                <a:cxnSpLocks noChangeShapeType="1"/>
              </p:cNvCxnSpPr>
              <p:nvPr/>
            </p:nvCxnSpPr>
            <p:spPr bwMode="auto">
              <a:xfrm>
                <a:off x="4197060" y="2182035"/>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8" name="Straight Connector 82"/>
              <p:cNvCxnSpPr>
                <a:cxnSpLocks noChangeShapeType="1"/>
              </p:cNvCxnSpPr>
              <p:nvPr/>
            </p:nvCxnSpPr>
            <p:spPr bwMode="auto">
              <a:xfrm rot="5400000">
                <a:off x="4135809" y="2033556"/>
                <a:ext cx="2969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19" name="Straight Connector 83"/>
              <p:cNvCxnSpPr>
                <a:cxnSpLocks noChangeShapeType="1"/>
              </p:cNvCxnSpPr>
              <p:nvPr/>
            </p:nvCxnSpPr>
            <p:spPr bwMode="auto">
              <a:xfrm>
                <a:off x="4942348" y="1916507"/>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20" name="Straight Connector 84"/>
              <p:cNvCxnSpPr>
                <a:cxnSpLocks noChangeShapeType="1"/>
              </p:cNvCxnSpPr>
              <p:nvPr/>
            </p:nvCxnSpPr>
            <p:spPr bwMode="auto">
              <a:xfrm rot="5400000">
                <a:off x="4927496" y="1814427"/>
                <a:ext cx="2041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cxnSp>
            <p:nvCxnSpPr>
              <p:cNvPr id="14421" name="Straight Connector 85"/>
              <p:cNvCxnSpPr>
                <a:cxnSpLocks noChangeShapeType="1"/>
              </p:cNvCxnSpPr>
              <p:nvPr/>
            </p:nvCxnSpPr>
            <p:spPr bwMode="auto">
              <a:xfrm>
                <a:off x="6300141" y="3865107"/>
                <a:ext cx="174458" cy="0"/>
              </a:xfrm>
              <a:prstGeom prst="line">
                <a:avLst/>
              </a:prstGeom>
              <a:noFill/>
              <a:ln w="25400" algn="ctr">
                <a:solidFill>
                  <a:srgbClr val="F6EB16"/>
                </a:solidFill>
                <a:round/>
                <a:headEnd/>
                <a:tailEnd/>
              </a:ln>
              <a:extLst>
                <a:ext uri="{909E8E84-426E-40DD-AFC4-6F175D3DCCD1}">
                  <a14:hiddenFill xmlns:a14="http://schemas.microsoft.com/office/drawing/2010/main">
                    <a:noFill/>
                  </a14:hiddenFill>
                </a:ext>
              </a:extLst>
            </p:spPr>
          </p:cxnSp>
          <p:sp>
            <p:nvSpPr>
              <p:cNvPr id="14422" name="Oval 7183"/>
              <p:cNvSpPr>
                <a:spLocks noChangeArrowheads="1"/>
              </p:cNvSpPr>
              <p:nvPr/>
            </p:nvSpPr>
            <p:spPr bwMode="auto">
              <a:xfrm>
                <a:off x="2653064" y="3428330"/>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23" name="Oval 7183"/>
              <p:cNvSpPr>
                <a:spLocks noChangeArrowheads="1"/>
              </p:cNvSpPr>
              <p:nvPr/>
            </p:nvSpPr>
            <p:spPr bwMode="auto">
              <a:xfrm>
                <a:off x="3369929" y="2952051"/>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24" name="Oval 7183"/>
              <p:cNvSpPr>
                <a:spLocks noChangeArrowheads="1"/>
              </p:cNvSpPr>
              <p:nvPr/>
            </p:nvSpPr>
            <p:spPr bwMode="auto">
              <a:xfrm>
                <a:off x="3825632" y="2345298"/>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25" name="Oval 7183"/>
              <p:cNvSpPr>
                <a:spLocks noChangeArrowheads="1"/>
              </p:cNvSpPr>
              <p:nvPr/>
            </p:nvSpPr>
            <p:spPr bwMode="auto">
              <a:xfrm>
                <a:off x="4240923" y="1813396"/>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26" name="Oval 7183"/>
              <p:cNvSpPr>
                <a:spLocks noChangeArrowheads="1"/>
              </p:cNvSpPr>
              <p:nvPr/>
            </p:nvSpPr>
            <p:spPr bwMode="auto">
              <a:xfrm>
                <a:off x="4986210" y="1627912"/>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27" name="Oval 7183"/>
              <p:cNvSpPr>
                <a:spLocks noChangeArrowheads="1"/>
              </p:cNvSpPr>
              <p:nvPr/>
            </p:nvSpPr>
            <p:spPr bwMode="auto">
              <a:xfrm>
                <a:off x="5633786" y="3212714"/>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grpSp>
        <p:grpSp>
          <p:nvGrpSpPr>
            <p:cNvPr id="14372" name="Group 29"/>
            <p:cNvGrpSpPr>
              <a:grpSpLocks/>
            </p:cNvGrpSpPr>
            <p:nvPr/>
          </p:nvGrpSpPr>
          <p:grpSpPr bwMode="auto">
            <a:xfrm>
              <a:off x="2611699" y="2054925"/>
              <a:ext cx="3862900" cy="2157866"/>
              <a:chOff x="3004422" y="1806595"/>
              <a:chExt cx="4454321" cy="2126258"/>
            </a:xfrm>
          </p:grpSpPr>
          <p:cxnSp>
            <p:nvCxnSpPr>
              <p:cNvPr id="14385" name="Straight Connector 49"/>
              <p:cNvCxnSpPr>
                <a:cxnSpLocks noChangeShapeType="1"/>
              </p:cNvCxnSpPr>
              <p:nvPr/>
            </p:nvCxnSpPr>
            <p:spPr bwMode="auto">
              <a:xfrm rot="5400000">
                <a:off x="3050142" y="3590262"/>
                <a:ext cx="10972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sp>
            <p:nvSpPr>
              <p:cNvPr id="14386" name="Freeform 46"/>
              <p:cNvSpPr>
                <a:spLocks/>
              </p:cNvSpPr>
              <p:nvPr/>
            </p:nvSpPr>
            <p:spPr bwMode="auto">
              <a:xfrm>
                <a:off x="3095582" y="1857395"/>
                <a:ext cx="4255805" cy="1931351"/>
              </a:xfrm>
              <a:custGeom>
                <a:avLst/>
                <a:gdLst>
                  <a:gd name="T0" fmla="*/ 0 w 4255805"/>
                  <a:gd name="T1" fmla="*/ 1709160 h 1931351"/>
                  <a:gd name="T2" fmla="*/ 803303 w 4255805"/>
                  <a:gd name="T3" fmla="*/ 1281869 h 1931351"/>
                  <a:gd name="T4" fmla="*/ 1375872 w 4255805"/>
                  <a:gd name="T5" fmla="*/ 1042588 h 1931351"/>
                  <a:gd name="T6" fmla="*/ 1845891 w 4255805"/>
                  <a:gd name="T7" fmla="*/ 555477 h 1931351"/>
                  <a:gd name="T8" fmla="*/ 2700470 w 4255805"/>
                  <a:gd name="T9" fmla="*/ 0 h 1931351"/>
                  <a:gd name="T10" fmla="*/ 3435410 w 4255805"/>
                  <a:gd name="T11" fmla="*/ 1239141 h 1931351"/>
                  <a:gd name="T12" fmla="*/ 4255805 w 4255805"/>
                  <a:gd name="T13" fmla="*/ 1931351 h 1931351"/>
                  <a:gd name="T14" fmla="*/ 0 60000 65536"/>
                  <a:gd name="T15" fmla="*/ 0 60000 65536"/>
                  <a:gd name="T16" fmla="*/ 0 60000 65536"/>
                  <a:gd name="T17" fmla="*/ 0 60000 65536"/>
                  <a:gd name="T18" fmla="*/ 0 60000 65536"/>
                  <a:gd name="T19" fmla="*/ 0 60000 65536"/>
                  <a:gd name="T20" fmla="*/ 0 60000 65536"/>
                  <a:gd name="T21" fmla="*/ 0 w 4255805"/>
                  <a:gd name="T22" fmla="*/ 0 h 1931351"/>
                  <a:gd name="T23" fmla="*/ 4255805 w 4255805"/>
                  <a:gd name="T24" fmla="*/ 1931351 h 19313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5805" h="1931351">
                    <a:moveTo>
                      <a:pt x="0" y="1709160"/>
                    </a:moveTo>
                    <a:lnTo>
                      <a:pt x="803303" y="1281869"/>
                    </a:lnTo>
                    <a:lnTo>
                      <a:pt x="1375872" y="1042588"/>
                    </a:lnTo>
                    <a:lnTo>
                      <a:pt x="1845891" y="555477"/>
                    </a:lnTo>
                    <a:lnTo>
                      <a:pt x="2700471" y="0"/>
                    </a:lnTo>
                    <a:lnTo>
                      <a:pt x="3435410" y="1239141"/>
                    </a:lnTo>
                    <a:lnTo>
                      <a:pt x="4255805" y="1931351"/>
                    </a:lnTo>
                  </a:path>
                </a:pathLst>
              </a:custGeom>
              <a:solidFill>
                <a:srgbClr val="FFFFFF"/>
              </a:solidFill>
              <a:ln w="25400">
                <a:solidFill>
                  <a:srgbClr val="CC0099"/>
                </a:solidFill>
                <a:round/>
                <a:headEnd/>
                <a:tailEnd/>
              </a:ln>
            </p:spPr>
            <p:txBody>
              <a:bodyPr wrap="none" lIns="90000" tIns="46800" rIns="90000" bIns="46800"/>
              <a:lstStyle/>
              <a:p>
                <a:endParaRPr lang="es-AR"/>
              </a:p>
            </p:txBody>
          </p:sp>
          <p:sp>
            <p:nvSpPr>
              <p:cNvPr id="14387" name="Oval 105"/>
              <p:cNvSpPr>
                <a:spLocks noChangeArrowheads="1"/>
              </p:cNvSpPr>
              <p:nvPr/>
            </p:nvSpPr>
            <p:spPr bwMode="auto">
              <a:xfrm>
                <a:off x="3055000" y="3501126"/>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cxnSp>
            <p:nvCxnSpPr>
              <p:cNvPr id="14388" name="Straight Connector 48"/>
              <p:cNvCxnSpPr>
                <a:cxnSpLocks noChangeShapeType="1"/>
              </p:cNvCxnSpPr>
              <p:nvPr/>
            </p:nvCxnSpPr>
            <p:spPr bwMode="auto">
              <a:xfrm>
                <a:off x="3004422" y="3645126"/>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89" name="Straight Connector 50"/>
              <p:cNvCxnSpPr>
                <a:cxnSpLocks noChangeShapeType="1"/>
              </p:cNvCxnSpPr>
              <p:nvPr/>
            </p:nvCxnSpPr>
            <p:spPr bwMode="auto">
              <a:xfrm>
                <a:off x="3823394" y="3312165"/>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0" name="Straight Connector 51"/>
              <p:cNvCxnSpPr>
                <a:cxnSpLocks noChangeShapeType="1"/>
              </p:cNvCxnSpPr>
              <p:nvPr/>
            </p:nvCxnSpPr>
            <p:spPr bwMode="auto">
              <a:xfrm rot="5400000">
                <a:off x="3823394" y="3211581"/>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1" name="Straight Connector 52"/>
              <p:cNvCxnSpPr>
                <a:cxnSpLocks noChangeShapeType="1"/>
              </p:cNvCxnSpPr>
              <p:nvPr/>
            </p:nvCxnSpPr>
            <p:spPr bwMode="auto">
              <a:xfrm>
                <a:off x="4377446" y="3075514"/>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2" name="Straight Connector 53"/>
              <p:cNvCxnSpPr>
                <a:cxnSpLocks noChangeShapeType="1"/>
              </p:cNvCxnSpPr>
              <p:nvPr/>
            </p:nvCxnSpPr>
            <p:spPr bwMode="auto">
              <a:xfrm rot="5400000">
                <a:off x="4377446" y="2974930"/>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3" name="Straight Connector 54"/>
              <p:cNvCxnSpPr>
                <a:cxnSpLocks noChangeShapeType="1"/>
              </p:cNvCxnSpPr>
              <p:nvPr/>
            </p:nvCxnSpPr>
            <p:spPr bwMode="auto">
              <a:xfrm>
                <a:off x="4860479" y="2609199"/>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4" name="Straight Connector 55"/>
              <p:cNvCxnSpPr>
                <a:cxnSpLocks noChangeShapeType="1"/>
              </p:cNvCxnSpPr>
              <p:nvPr/>
            </p:nvCxnSpPr>
            <p:spPr bwMode="auto">
              <a:xfrm rot="5400000">
                <a:off x="4860479" y="2508615"/>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5" name="Straight Connector 56"/>
              <p:cNvCxnSpPr>
                <a:cxnSpLocks noChangeShapeType="1"/>
              </p:cNvCxnSpPr>
              <p:nvPr/>
            </p:nvCxnSpPr>
            <p:spPr bwMode="auto">
              <a:xfrm>
                <a:off x="5687997" y="2090156"/>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6" name="Straight Connector 57"/>
              <p:cNvCxnSpPr>
                <a:cxnSpLocks noChangeShapeType="1"/>
              </p:cNvCxnSpPr>
              <p:nvPr/>
            </p:nvCxnSpPr>
            <p:spPr bwMode="auto">
              <a:xfrm rot="5400000">
                <a:off x="5687997" y="1989572"/>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7" name="Straight Connector 58"/>
              <p:cNvCxnSpPr>
                <a:cxnSpLocks noChangeShapeType="1"/>
              </p:cNvCxnSpPr>
              <p:nvPr/>
            </p:nvCxnSpPr>
            <p:spPr bwMode="auto">
              <a:xfrm>
                <a:off x="6438603" y="3232099"/>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8" name="Straight Connector 59"/>
              <p:cNvCxnSpPr>
                <a:cxnSpLocks noChangeShapeType="1"/>
              </p:cNvCxnSpPr>
              <p:nvPr/>
            </p:nvCxnSpPr>
            <p:spPr bwMode="auto">
              <a:xfrm rot="5400000">
                <a:off x="6493467" y="3186379"/>
                <a:ext cx="91440"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399" name="Straight Connector 60"/>
              <p:cNvCxnSpPr>
                <a:cxnSpLocks noChangeShapeType="1"/>
              </p:cNvCxnSpPr>
              <p:nvPr/>
            </p:nvCxnSpPr>
            <p:spPr bwMode="auto">
              <a:xfrm>
                <a:off x="7257575" y="3932853"/>
                <a:ext cx="201168"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cxnSp>
            <p:nvCxnSpPr>
              <p:cNvPr id="14400" name="Straight Connector 61"/>
              <p:cNvCxnSpPr>
                <a:cxnSpLocks noChangeShapeType="1"/>
              </p:cNvCxnSpPr>
              <p:nvPr/>
            </p:nvCxnSpPr>
            <p:spPr bwMode="auto">
              <a:xfrm rot="5400000">
                <a:off x="7289579" y="3864273"/>
                <a:ext cx="137160" cy="0"/>
              </a:xfrm>
              <a:prstGeom prst="line">
                <a:avLst/>
              </a:prstGeom>
              <a:noFill/>
              <a:ln w="25400" algn="ctr">
                <a:solidFill>
                  <a:srgbClr val="CC0099"/>
                </a:solidFill>
                <a:round/>
                <a:headEnd/>
                <a:tailEnd/>
              </a:ln>
              <a:extLst>
                <a:ext uri="{909E8E84-426E-40DD-AFC4-6F175D3DCCD1}">
                  <a14:hiddenFill xmlns:a14="http://schemas.microsoft.com/office/drawing/2010/main">
                    <a:noFill/>
                  </a14:hiddenFill>
                </a:ext>
              </a:extLst>
            </p:spPr>
          </p:cxnSp>
          <p:sp>
            <p:nvSpPr>
              <p:cNvPr id="14401" name="Oval 105"/>
              <p:cNvSpPr>
                <a:spLocks noChangeArrowheads="1"/>
              </p:cNvSpPr>
              <p:nvPr/>
            </p:nvSpPr>
            <p:spPr bwMode="auto">
              <a:xfrm>
                <a:off x="3873972" y="3075514"/>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02" name="Oval 105"/>
              <p:cNvSpPr>
                <a:spLocks noChangeArrowheads="1"/>
              </p:cNvSpPr>
              <p:nvPr/>
            </p:nvSpPr>
            <p:spPr bwMode="auto">
              <a:xfrm>
                <a:off x="4428024" y="2863863"/>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03" name="Oval 105"/>
              <p:cNvSpPr>
                <a:spLocks noChangeArrowheads="1"/>
              </p:cNvSpPr>
              <p:nvPr/>
            </p:nvSpPr>
            <p:spPr bwMode="auto">
              <a:xfrm>
                <a:off x="4912760" y="2358639"/>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04" name="Oval 105"/>
              <p:cNvSpPr>
                <a:spLocks noChangeArrowheads="1"/>
              </p:cNvSpPr>
              <p:nvPr/>
            </p:nvSpPr>
            <p:spPr bwMode="auto">
              <a:xfrm>
                <a:off x="5738575" y="1806595"/>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05" name="Oval 105"/>
              <p:cNvSpPr>
                <a:spLocks noChangeArrowheads="1"/>
              </p:cNvSpPr>
              <p:nvPr/>
            </p:nvSpPr>
            <p:spPr bwMode="auto">
              <a:xfrm>
                <a:off x="6489181" y="3080715"/>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406" name="Oval 105"/>
              <p:cNvSpPr>
                <a:spLocks noChangeArrowheads="1"/>
              </p:cNvSpPr>
              <p:nvPr/>
            </p:nvSpPr>
            <p:spPr bwMode="auto">
              <a:xfrm>
                <a:off x="7308153" y="3744893"/>
                <a:ext cx="100012" cy="10160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grpSp>
        <p:sp>
          <p:nvSpPr>
            <p:cNvPr id="14373" name="TextBox 8"/>
            <p:cNvSpPr txBox="1">
              <a:spLocks noChangeArrowheads="1"/>
            </p:cNvSpPr>
            <p:nvPr/>
          </p:nvSpPr>
          <p:spPr bwMode="auto">
            <a:xfrm>
              <a:off x="3664923" y="3531591"/>
              <a:ext cx="1917243" cy="5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Tumor AUC nab-paclitaxel =</a:t>
              </a:r>
              <a:b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b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1.33 x Taxol</a:t>
              </a:r>
              <a:b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b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p &lt; .0001 ANOVA</a:t>
              </a:r>
              <a:endPar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74" name="TextBox 8"/>
            <p:cNvSpPr txBox="1">
              <a:spLocks noChangeArrowheads="1"/>
            </p:cNvSpPr>
            <p:nvPr/>
          </p:nvSpPr>
          <p:spPr bwMode="auto">
            <a:xfrm>
              <a:off x="1662816" y="1904228"/>
              <a:ext cx="944068" cy="18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nab-paclitaxel</a:t>
              </a:r>
              <a:endPar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75" name="TextBox 8"/>
            <p:cNvSpPr txBox="1">
              <a:spLocks noChangeArrowheads="1"/>
            </p:cNvSpPr>
            <p:nvPr/>
          </p:nvSpPr>
          <p:spPr bwMode="auto">
            <a:xfrm>
              <a:off x="1662816" y="2158434"/>
              <a:ext cx="358047"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Taxol</a:t>
              </a:r>
              <a:endPar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76" name="Oval 7183"/>
            <p:cNvSpPr>
              <a:spLocks noChangeArrowheads="1"/>
            </p:cNvSpPr>
            <p:nvPr/>
          </p:nvSpPr>
          <p:spPr bwMode="auto">
            <a:xfrm>
              <a:off x="1453484" y="1954999"/>
              <a:ext cx="86734" cy="103110"/>
            </a:xfrm>
            <a:prstGeom prst="ellipse">
              <a:avLst/>
            </a:prstGeom>
            <a:solidFill>
              <a:srgbClr val="F6EB16"/>
            </a:solidFill>
            <a:ln w="25400" algn="ctr">
              <a:solidFill>
                <a:srgbClr val="F6EB16"/>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377" name="Oval 105"/>
            <p:cNvSpPr>
              <a:spLocks noChangeArrowheads="1"/>
            </p:cNvSpPr>
            <p:nvPr/>
          </p:nvSpPr>
          <p:spPr bwMode="auto">
            <a:xfrm>
              <a:off x="1453484" y="2186997"/>
              <a:ext cx="86733" cy="103110"/>
            </a:xfrm>
            <a:prstGeom prst="ellipse">
              <a:avLst/>
            </a:prstGeom>
            <a:solidFill>
              <a:srgbClr val="CC0099"/>
            </a:solidFill>
            <a:ln w="25400" algn="ctr">
              <a:solidFill>
                <a:srgbClr val="CC0099"/>
              </a:solidFill>
              <a:round/>
              <a:headEnd/>
              <a:tailEnd/>
            </a:ln>
          </p:spPr>
          <p:txBody>
            <a:bodyPr wrap="none" lIns="90000" tIns="46800" rIns="90000" bIns="46800"/>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a:spcBef>
                  <a:spcPct val="50000"/>
                </a:spcBef>
              </a:pPr>
              <a:endParaRPr lang="it-IT" altLang="es-AR" sz="1200">
                <a:solidFill>
                  <a:srgbClr val="00004D"/>
                </a:solidFill>
                <a:latin typeface="Imago"/>
                <a:ea typeface="Arial Unicode MS" pitchFamily="34" charset="-128"/>
              </a:endParaRPr>
            </a:p>
          </p:txBody>
        </p:sp>
        <p:sp>
          <p:nvSpPr>
            <p:cNvPr id="14378" name="TextBox 8"/>
            <p:cNvSpPr txBox="1">
              <a:spLocks noChangeArrowheads="1"/>
            </p:cNvSpPr>
            <p:nvPr/>
          </p:nvSpPr>
          <p:spPr bwMode="auto">
            <a:xfrm>
              <a:off x="2579951" y="1535477"/>
              <a:ext cx="650819"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AUC</a:t>
              </a:r>
              <a:b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b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(nCi•hr/g)</a:t>
              </a:r>
            </a:p>
          </p:txBody>
        </p:sp>
        <p:sp>
          <p:nvSpPr>
            <p:cNvPr id="14379" name="TextBox 8"/>
            <p:cNvSpPr txBox="1">
              <a:spLocks noChangeArrowheads="1"/>
            </p:cNvSpPr>
            <p:nvPr/>
          </p:nvSpPr>
          <p:spPr bwMode="auto">
            <a:xfrm>
              <a:off x="2713803" y="1931430"/>
              <a:ext cx="383118"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3,632</a:t>
              </a:r>
            </a:p>
          </p:txBody>
        </p:sp>
        <p:sp>
          <p:nvSpPr>
            <p:cNvPr id="14380" name="TextBox 8"/>
            <p:cNvSpPr txBox="1">
              <a:spLocks noChangeArrowheads="1"/>
            </p:cNvSpPr>
            <p:nvPr/>
          </p:nvSpPr>
          <p:spPr bwMode="auto">
            <a:xfrm>
              <a:off x="2713803" y="2166520"/>
              <a:ext cx="383118"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2,739</a:t>
              </a:r>
              <a:endPar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81" name="TextBox 8"/>
            <p:cNvSpPr txBox="1">
              <a:spLocks noChangeArrowheads="1"/>
            </p:cNvSpPr>
            <p:nvPr/>
          </p:nvSpPr>
          <p:spPr bwMode="auto">
            <a:xfrm>
              <a:off x="3341319" y="1535477"/>
              <a:ext cx="296556"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Ka</a:t>
              </a:r>
              <a:b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b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(hr</a:t>
              </a:r>
              <a:r>
                <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rPr>
                <a:t>1</a:t>
              </a: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a:t>
              </a:r>
            </a:p>
          </p:txBody>
        </p:sp>
        <p:sp>
          <p:nvSpPr>
            <p:cNvPr id="14382" name="TextBox 8"/>
            <p:cNvSpPr txBox="1">
              <a:spLocks noChangeArrowheads="1"/>
            </p:cNvSpPr>
            <p:nvPr/>
          </p:nvSpPr>
          <p:spPr bwMode="auto">
            <a:xfrm>
              <a:off x="3340518" y="1931430"/>
              <a:ext cx="298159"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0.43</a:t>
              </a:r>
            </a:p>
          </p:txBody>
        </p:sp>
        <p:sp>
          <p:nvSpPr>
            <p:cNvPr id="14383" name="TextBox 8"/>
            <p:cNvSpPr txBox="1">
              <a:spLocks noChangeArrowheads="1"/>
            </p:cNvSpPr>
            <p:nvPr/>
          </p:nvSpPr>
          <p:spPr bwMode="auto">
            <a:xfrm>
              <a:off x="3340518" y="2166520"/>
              <a:ext cx="298159"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lnSpc>
                  <a:spcPct val="90000"/>
                </a:lnSpc>
              </a:pPr>
              <a:r>
                <a:rPr lang="en-US" altLang="es-AR" sz="1200">
                  <a:solidFill>
                    <a:srgbClr val="00004D"/>
                  </a:solidFill>
                  <a:latin typeface="Arial" panose="020B0604020202020204" pitchFamily="34" charset="0"/>
                  <a:ea typeface="ＭＳ Ｐゴシック" panose="020B0600070205080204" pitchFamily="34" charset="-128"/>
                  <a:cs typeface="Arial" panose="020B0604020202020204" pitchFamily="34" charset="0"/>
                </a:rPr>
                <a:t>0.13</a:t>
              </a:r>
              <a:endParaRPr lang="en-US" altLang="es-AR" sz="1200" baseline="30000">
                <a:solidFill>
                  <a:srgbClr val="00004D"/>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19501" name="Straight Connector 21"/>
            <p:cNvCxnSpPr>
              <a:cxnSpLocks noChangeShapeType="1"/>
            </p:cNvCxnSpPr>
            <p:nvPr/>
          </p:nvCxnSpPr>
          <p:spPr bwMode="auto">
            <a:xfrm>
              <a:off x="2568257" y="1892259"/>
              <a:ext cx="1160338" cy="0"/>
            </a:xfrm>
            <a:prstGeom prst="line">
              <a:avLst/>
            </a:prstGeom>
            <a:noFill/>
            <a:ln w="12700" algn="ctr">
              <a:solidFill>
                <a:schemeClr val="bg1">
                  <a:lumMod val="50000"/>
                </a:schemeClr>
              </a:solidFill>
              <a:round/>
              <a:headEnd/>
              <a:tailEnd/>
            </a:ln>
            <a:extLst/>
          </p:spPr>
        </p:cxnSp>
      </p:grpSp>
      <p:sp>
        <p:nvSpPr>
          <p:cNvPr id="14342" name="TextBox 2"/>
          <p:cNvSpPr txBox="1">
            <a:spLocks noChangeArrowheads="1"/>
          </p:cNvSpPr>
          <p:nvPr/>
        </p:nvSpPr>
        <p:spPr bwMode="auto">
          <a:xfrm>
            <a:off x="50802" y="6611938"/>
            <a:ext cx="4308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a:solidFill>
                  <a:srgbClr val="00004D"/>
                </a:solidFill>
                <a:latin typeface="Arial" panose="020B0604020202020204" pitchFamily="34" charset="0"/>
                <a:cs typeface="Arial" panose="020B0604020202020204" pitchFamily="34" charset="0"/>
              </a:rPr>
              <a:t>AUC, area under the curve; KA, absorption rate.</a:t>
            </a:r>
          </a:p>
        </p:txBody>
      </p:sp>
      <p:sp>
        <p:nvSpPr>
          <p:cNvPr id="14343" name="TextBox 94"/>
          <p:cNvSpPr txBox="1">
            <a:spLocks noChangeArrowheads="1"/>
          </p:cNvSpPr>
          <p:nvPr/>
        </p:nvSpPr>
        <p:spPr bwMode="auto">
          <a:xfrm>
            <a:off x="-1730" y="1359825"/>
            <a:ext cx="9123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1800" dirty="0" err="1">
                <a:solidFill>
                  <a:srgbClr val="FF0000"/>
                </a:solidFill>
                <a:latin typeface="Arial" panose="020B0604020202020204" pitchFamily="34" charset="0"/>
              </a:rPr>
              <a:t>Captura</a:t>
            </a:r>
            <a:r>
              <a:rPr lang="en-US" altLang="es-AR" sz="1800" dirty="0">
                <a:solidFill>
                  <a:srgbClr val="FF0000"/>
                </a:solidFill>
                <a:latin typeface="Arial" panose="020B0604020202020204" pitchFamily="34" charset="0"/>
              </a:rPr>
              <a:t> </a:t>
            </a:r>
            <a:r>
              <a:rPr lang="en-US" altLang="es-AR" sz="1800" dirty="0" err="1">
                <a:solidFill>
                  <a:srgbClr val="FF0000"/>
                </a:solidFill>
                <a:latin typeface="Arial" panose="020B0604020202020204" pitchFamily="34" charset="0"/>
              </a:rPr>
              <a:t>tumoral</a:t>
            </a:r>
            <a:r>
              <a:rPr lang="en-US" altLang="es-AR" sz="1800" dirty="0">
                <a:solidFill>
                  <a:srgbClr val="FF0000"/>
                </a:solidFill>
                <a:latin typeface="Arial" panose="020B0604020202020204" pitchFamily="34" charset="0"/>
              </a:rPr>
              <a:t> </a:t>
            </a:r>
            <a:r>
              <a:rPr lang="en-US" altLang="es-AR" sz="1800" dirty="0" err="1">
                <a:solidFill>
                  <a:srgbClr val="FF0000"/>
                </a:solidFill>
                <a:latin typeface="Arial" panose="020B0604020202020204" pitchFamily="34" charset="0"/>
              </a:rPr>
              <a:t>en</a:t>
            </a:r>
            <a:r>
              <a:rPr lang="en-US" altLang="es-AR" sz="1800" dirty="0">
                <a:solidFill>
                  <a:srgbClr val="FF0000"/>
                </a:solidFill>
                <a:latin typeface="Arial" panose="020B0604020202020204" pitchFamily="34" charset="0"/>
              </a:rPr>
              <a:t> </a:t>
            </a:r>
            <a:r>
              <a:rPr lang="en-US" altLang="es-AR" sz="1800" dirty="0" err="1">
                <a:solidFill>
                  <a:srgbClr val="FF0000"/>
                </a:solidFill>
                <a:latin typeface="Arial" panose="020B0604020202020204" pitchFamily="34" charset="0"/>
              </a:rPr>
              <a:t>ratones</a:t>
            </a:r>
            <a:r>
              <a:rPr lang="en-US" altLang="es-AR" sz="1800" dirty="0">
                <a:solidFill>
                  <a:srgbClr val="FF0000"/>
                </a:solidFill>
                <a:latin typeface="Arial" panose="020B0604020202020204" pitchFamily="34" charset="0"/>
              </a:rPr>
              <a:t> nude xenografts. </a:t>
            </a:r>
            <a:r>
              <a:rPr lang="en-US" altLang="es-AR" sz="1800" dirty="0" err="1">
                <a:solidFill>
                  <a:srgbClr val="FF0000"/>
                </a:solidFill>
                <a:latin typeface="Arial" panose="020B0604020202020204" pitchFamily="34" charset="0"/>
              </a:rPr>
              <a:t>Dosis</a:t>
            </a:r>
            <a:r>
              <a:rPr lang="en-US" altLang="es-AR" sz="1800" dirty="0">
                <a:solidFill>
                  <a:srgbClr val="FF0000"/>
                </a:solidFill>
                <a:latin typeface="Arial" panose="020B0604020202020204" pitchFamily="34" charset="0"/>
              </a:rPr>
              <a:t>: 20 mg/kg Paclitaxel</a:t>
            </a:r>
          </a:p>
        </p:txBody>
      </p:sp>
    </p:spTree>
    <p:extLst>
      <p:ext uri="{BB962C8B-B14F-4D97-AF65-F5344CB8AC3E}">
        <p14:creationId xmlns:p14="http://schemas.microsoft.com/office/powerpoint/2010/main" val="372180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010275" y="1830388"/>
          <a:ext cx="3132138" cy="2894012"/>
        </p:xfrm>
        <a:graphic>
          <a:graphicData uri="http://schemas.openxmlformats.org/presentationml/2006/ole">
            <mc:AlternateContent xmlns:mc="http://schemas.openxmlformats.org/markup-compatibility/2006">
              <mc:Choice xmlns:v="urn:schemas-microsoft-com:vml" Requires="v">
                <p:oleObj spid="_x0000_s2539" name="Prism Project" r:id="rId4" imgW="3852000" imgH="3420000" progId="">
                  <p:embed/>
                </p:oleObj>
              </mc:Choice>
              <mc:Fallback>
                <p:oleObj name="Prism Project" r:id="rId4" imgW="3852000" imgH="3420000"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t="16844" r="19466"/>
                      <a:stretch>
                        <a:fillRect/>
                      </a:stretch>
                    </p:blipFill>
                    <p:spPr bwMode="auto">
                      <a:xfrm>
                        <a:off x="6010275" y="1830388"/>
                        <a:ext cx="3132138" cy="2894012"/>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0" y="1828800"/>
          <a:ext cx="3232150" cy="2895600"/>
        </p:xfrm>
        <a:graphic>
          <a:graphicData uri="http://schemas.openxmlformats.org/presentationml/2006/ole">
            <mc:AlternateContent xmlns:mc="http://schemas.openxmlformats.org/markup-compatibility/2006">
              <mc:Choice xmlns:v="urn:schemas-microsoft-com:vml" Requires="v">
                <p:oleObj spid="_x0000_s2540" name="Prism Project" r:id="rId6" imgW="3924000" imgH="4140000" progId="">
                  <p:embed/>
                </p:oleObj>
              </mc:Choice>
              <mc:Fallback>
                <p:oleObj name="Prism Project" r:id="rId6" imgW="3924000" imgH="4140000" progId="">
                  <p:embed/>
                  <p:pic>
                    <p:nvPicPr>
                      <p:cNvPr id="20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3232150" cy="28956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nvGraphicFramePr>
        <p:xfrm>
          <a:off x="3013075" y="1831977"/>
          <a:ext cx="3238500" cy="2892425"/>
        </p:xfrm>
        <a:graphic>
          <a:graphicData uri="http://schemas.openxmlformats.org/presentationml/2006/ole">
            <mc:AlternateContent xmlns:mc="http://schemas.openxmlformats.org/markup-compatibility/2006">
              <mc:Choice xmlns:v="urn:schemas-microsoft-com:vml" Requires="v">
                <p:oleObj spid="_x0000_s2541" name="Prism Project" r:id="rId8" imgW="4032000" imgH="4464000" progId="">
                  <p:embed/>
                </p:oleObj>
              </mc:Choice>
              <mc:Fallback>
                <p:oleObj name="Prism Project" r:id="rId8" imgW="4032000" imgH="4464000" progId="">
                  <p:embed/>
                  <p:pic>
                    <p:nvPicPr>
                      <p:cNvPr id="2052" name="Object 4"/>
                      <p:cNvPicPr>
                        <a:picLocks noChangeAspect="1" noChangeArrowheads="1"/>
                      </p:cNvPicPr>
                      <p:nvPr/>
                    </p:nvPicPr>
                    <p:blipFill>
                      <a:blip r:embed="rId9">
                        <a:extLst>
                          <a:ext uri="{28A0092B-C50C-407E-A947-70E740481C1C}">
                            <a14:useLocalDpi xmlns:a14="http://schemas.microsoft.com/office/drawing/2010/main" val="0"/>
                          </a:ext>
                        </a:extLst>
                      </a:blip>
                      <a:srcRect t="16386"/>
                      <a:stretch>
                        <a:fillRect/>
                      </a:stretch>
                    </p:blipFill>
                    <p:spPr bwMode="auto">
                      <a:xfrm>
                        <a:off x="3013075" y="1831977"/>
                        <a:ext cx="3238500" cy="289242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0" y="4940970"/>
            <a:ext cx="91334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r>
              <a:rPr lang="en-US" altLang="es-AR" sz="1800" dirty="0">
                <a:latin typeface="Arial" panose="020B0604020202020204" pitchFamily="34" charset="0"/>
              </a:rPr>
              <a:t>	Low			Medium				High</a:t>
            </a:r>
          </a:p>
          <a:p>
            <a:r>
              <a:rPr lang="en-US" altLang="es-AR" sz="1800" dirty="0">
                <a:latin typeface="Arial" panose="020B0604020202020204" pitchFamily="34" charset="0"/>
              </a:rPr>
              <a:t>	SPARC			SPARC				SPARC</a:t>
            </a:r>
          </a:p>
          <a:p>
            <a:r>
              <a:rPr lang="en-US" altLang="es-AR" sz="1800" dirty="0">
                <a:latin typeface="Arial" panose="020B0604020202020204" pitchFamily="34" charset="0"/>
              </a:rPr>
              <a:t>	(TGI = 36%)		(TGI = 60%)			(TGI = 81%)	</a:t>
            </a:r>
          </a:p>
          <a:p>
            <a:endParaRPr lang="en-US" altLang="es-AR" sz="1600" b="1" dirty="0">
              <a:solidFill>
                <a:srgbClr val="003585"/>
              </a:solidFill>
              <a:latin typeface="Arial" panose="020B0604020202020204" pitchFamily="34" charset="0"/>
            </a:endParaRPr>
          </a:p>
        </p:txBody>
      </p:sp>
      <p:sp>
        <p:nvSpPr>
          <p:cNvPr id="1223687" name="Rectangle 7"/>
          <p:cNvSpPr>
            <a:spLocks noChangeArrowheads="1"/>
          </p:cNvSpPr>
          <p:nvPr/>
        </p:nvSpPr>
        <p:spPr bwMode="auto">
          <a:xfrm>
            <a:off x="-8940" y="188494"/>
            <a:ext cx="9142413" cy="629653"/>
          </a:xfrm>
          <a:prstGeom prst="rect">
            <a:avLst/>
          </a:prstGeom>
          <a:solidFill>
            <a:srgbClr val="FF0000"/>
          </a:solidFill>
          <a:ln w="9525">
            <a:noFill/>
            <a:miter lim="800000"/>
            <a:headEnd/>
            <a:tailEnd/>
          </a:ln>
        </p:spPr>
        <p:txBody>
          <a:bodyPr lIns="0" tIns="0" rIns="0" bIns="0" anchor="ctr"/>
          <a:lstStyle/>
          <a:p>
            <a:pPr algn="ctr" eaLnBrk="0" hangingPunct="0">
              <a:defRPr/>
            </a:pPr>
            <a:r>
              <a:rPr lang="en-US" sz="2400" dirty="0" err="1">
                <a:solidFill>
                  <a:schemeClr val="bg1"/>
                </a:solidFill>
                <a:latin typeface="Arial" charset="0"/>
              </a:rPr>
              <a:t>Niveles</a:t>
            </a:r>
            <a:r>
              <a:rPr lang="en-US" sz="2400" dirty="0">
                <a:solidFill>
                  <a:schemeClr val="bg1"/>
                </a:solidFill>
                <a:latin typeface="Arial" charset="0"/>
              </a:rPr>
              <a:t> de SPARC </a:t>
            </a:r>
            <a:r>
              <a:rPr lang="en-US" sz="2400" dirty="0" err="1">
                <a:solidFill>
                  <a:schemeClr val="bg1"/>
                </a:solidFill>
                <a:latin typeface="Arial" charset="0"/>
              </a:rPr>
              <a:t>en</a:t>
            </a:r>
            <a:r>
              <a:rPr lang="en-US" sz="2400" dirty="0">
                <a:solidFill>
                  <a:schemeClr val="bg1"/>
                </a:solidFill>
                <a:latin typeface="Arial" charset="0"/>
              </a:rPr>
              <a:t> tumors </a:t>
            </a:r>
            <a:r>
              <a:rPr lang="en-US" sz="2400" dirty="0" err="1">
                <a:solidFill>
                  <a:schemeClr val="bg1"/>
                </a:solidFill>
                <a:latin typeface="Arial" charset="0"/>
              </a:rPr>
              <a:t>afecta</a:t>
            </a:r>
            <a:r>
              <a:rPr lang="en-US" sz="2400" dirty="0">
                <a:solidFill>
                  <a:schemeClr val="bg1"/>
                </a:solidFill>
                <a:latin typeface="Arial" charset="0"/>
              </a:rPr>
              <a:t> la </a:t>
            </a:r>
            <a:r>
              <a:rPr lang="en-US" sz="2400" dirty="0" err="1">
                <a:solidFill>
                  <a:schemeClr val="bg1"/>
                </a:solidFill>
                <a:latin typeface="Arial" charset="0"/>
              </a:rPr>
              <a:t>respuesta</a:t>
            </a:r>
            <a:r>
              <a:rPr lang="en-US" sz="2400" dirty="0">
                <a:solidFill>
                  <a:schemeClr val="bg1"/>
                </a:solidFill>
                <a:latin typeface="Arial" charset="0"/>
              </a:rPr>
              <a:t> </a:t>
            </a:r>
            <a:r>
              <a:rPr lang="en-US" sz="2400" dirty="0" err="1">
                <a:solidFill>
                  <a:schemeClr val="bg1"/>
                </a:solidFill>
                <a:latin typeface="Arial" charset="0"/>
              </a:rPr>
              <a:t>relativa</a:t>
            </a:r>
            <a:r>
              <a:rPr lang="en-US" sz="2400" dirty="0">
                <a:solidFill>
                  <a:schemeClr val="bg1"/>
                </a:solidFill>
                <a:latin typeface="Arial" charset="0"/>
              </a:rPr>
              <a:t> a  </a:t>
            </a:r>
            <a:r>
              <a:rPr lang="en-US" sz="2400" i="1" dirty="0">
                <a:solidFill>
                  <a:schemeClr val="bg1"/>
                </a:solidFill>
                <a:latin typeface="Arial" charset="0"/>
              </a:rPr>
              <a:t>nab</a:t>
            </a:r>
            <a:r>
              <a:rPr lang="en-US" sz="2400" dirty="0">
                <a:solidFill>
                  <a:schemeClr val="bg1"/>
                </a:solidFill>
                <a:latin typeface="Arial" charset="0"/>
              </a:rPr>
              <a:t>-paclitaxel</a:t>
            </a:r>
          </a:p>
        </p:txBody>
      </p:sp>
    </p:spTree>
    <p:extLst>
      <p:ext uri="{BB962C8B-B14F-4D97-AF65-F5344CB8AC3E}">
        <p14:creationId xmlns:p14="http://schemas.microsoft.com/office/powerpoint/2010/main" val="20695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b="12816"/>
          <a:stretch>
            <a:fillRect/>
          </a:stretch>
        </p:blipFill>
        <p:spPr bwMode="auto">
          <a:xfrm>
            <a:off x="2558848" y="1143000"/>
            <a:ext cx="6777657" cy="544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7"/>
          <p:cNvSpPr>
            <a:spLocks noChangeArrowheads="1"/>
          </p:cNvSpPr>
          <p:nvPr/>
        </p:nvSpPr>
        <p:spPr bwMode="auto">
          <a:xfrm>
            <a:off x="192505" y="1143000"/>
            <a:ext cx="2819400" cy="532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2400">
                <a:solidFill>
                  <a:srgbClr val="000000"/>
                </a:solidFill>
                <a:miter lim="800000"/>
                <a:headEnd/>
                <a:tailEnd/>
              </a14:hiddenLine>
            </a:ext>
          </a:extLst>
        </p:spPr>
        <p:txBody>
          <a:bodyPr lIns="376202" tIns="188101" rIns="376202" bIns="188101">
            <a:spAutoFit/>
          </a:bodyPr>
          <a:lstStyle>
            <a:lvl1pPr marL="174625" indent="-174625"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marL="0" indent="0" algn="r" eaLnBrk="1" hangingPunct="1">
              <a:spcBef>
                <a:spcPct val="20000"/>
              </a:spcBef>
              <a:buClr>
                <a:srgbClr val="FF0000"/>
              </a:buClr>
              <a:buSzPct val="150000"/>
            </a:pPr>
            <a:r>
              <a:rPr lang="en-US" altLang="es-AR" sz="2400" dirty="0">
                <a:latin typeface="Arial" panose="020B0604020202020204" pitchFamily="34" charset="0"/>
              </a:rPr>
              <a:t>Stromal SPARC was associated with worse outcome and poor survival</a:t>
            </a:r>
          </a:p>
          <a:p>
            <a:pPr marL="0" indent="0" eaLnBrk="1" hangingPunct="1">
              <a:spcBef>
                <a:spcPct val="20000"/>
              </a:spcBef>
              <a:buClr>
                <a:srgbClr val="FF0000"/>
              </a:buClr>
              <a:buSzPct val="150000"/>
            </a:pPr>
            <a:endParaRPr lang="en-US" altLang="es-AR" sz="2400" dirty="0">
              <a:latin typeface="Arial" panose="020B0604020202020204" pitchFamily="34" charset="0"/>
            </a:endParaRPr>
          </a:p>
          <a:p>
            <a:pPr eaLnBrk="1" hangingPunct="1">
              <a:spcBef>
                <a:spcPct val="20000"/>
              </a:spcBef>
              <a:buClr>
                <a:srgbClr val="FF0000"/>
              </a:buClr>
              <a:buSzPct val="150000"/>
            </a:pPr>
            <a:endParaRPr lang="en-US" altLang="es-AR" sz="2400" dirty="0">
              <a:latin typeface="Arial" panose="020B0604020202020204" pitchFamily="34" charset="0"/>
            </a:endParaRPr>
          </a:p>
          <a:p>
            <a:pPr marL="0" indent="0" algn="r" eaLnBrk="1" hangingPunct="1">
              <a:spcBef>
                <a:spcPct val="20000"/>
              </a:spcBef>
              <a:buClr>
                <a:srgbClr val="FF0000"/>
              </a:buClr>
              <a:buSzPct val="150000"/>
            </a:pPr>
            <a:r>
              <a:rPr lang="en-US" altLang="es-AR" sz="2400" dirty="0" err="1">
                <a:latin typeface="Arial" panose="020B0604020202020204" pitchFamily="34" charset="0"/>
              </a:rPr>
              <a:t>Tumoral</a:t>
            </a:r>
            <a:r>
              <a:rPr lang="en-US" altLang="es-AR" sz="2400" dirty="0">
                <a:latin typeface="Arial" panose="020B0604020202020204" pitchFamily="34" charset="0"/>
              </a:rPr>
              <a:t> SPARC did not correlate with survival</a:t>
            </a:r>
          </a:p>
          <a:p>
            <a:pPr eaLnBrk="1" hangingPunct="1">
              <a:spcBef>
                <a:spcPct val="20000"/>
              </a:spcBef>
              <a:buClr>
                <a:srgbClr val="FF0000"/>
              </a:buClr>
              <a:buSzPct val="150000"/>
              <a:buFontTx/>
              <a:buChar char="•"/>
            </a:pPr>
            <a:endParaRPr lang="en-US" altLang="es-AR" sz="1600" b="1" dirty="0">
              <a:solidFill>
                <a:srgbClr val="333399"/>
              </a:solidFill>
              <a:latin typeface="Arial" panose="020B0604020202020204" pitchFamily="34" charset="0"/>
            </a:endParaRPr>
          </a:p>
        </p:txBody>
      </p:sp>
      <p:sp>
        <p:nvSpPr>
          <p:cNvPr id="19460" name="Title 5"/>
          <p:cNvSpPr>
            <a:spLocks noGrp="1"/>
          </p:cNvSpPr>
          <p:nvPr>
            <p:ph type="title"/>
          </p:nvPr>
        </p:nvSpPr>
        <p:spPr>
          <a:xfrm>
            <a:off x="0" y="76200"/>
            <a:ext cx="9144000" cy="1066800"/>
          </a:xfrm>
          <a:solidFill>
            <a:srgbClr val="FF0000"/>
          </a:solidFill>
        </p:spPr>
        <p:txBody>
          <a:bodyPr>
            <a:noAutofit/>
          </a:bodyPr>
          <a:lstStyle/>
          <a:p>
            <a:pPr algn="ctr" eaLnBrk="1" hangingPunct="1"/>
            <a:r>
              <a:rPr lang="en-US" altLang="es-AR" sz="2400" dirty="0">
                <a:solidFill>
                  <a:schemeClr val="bg1"/>
                </a:solidFill>
                <a:latin typeface="Arial" panose="020B0604020202020204" pitchFamily="34" charset="0"/>
                <a:cs typeface="Arial" panose="020B0604020202020204" pitchFamily="34" charset="0"/>
              </a:rPr>
              <a:t>Peritumoral Fibroblast SPARC Expression and Patient Outcome With </a:t>
            </a:r>
            <a:r>
              <a:rPr lang="en-US" altLang="es-AR" sz="2400" dirty="0" err="1">
                <a:solidFill>
                  <a:schemeClr val="bg1"/>
                </a:solidFill>
                <a:latin typeface="Arial" panose="020B0604020202020204" pitchFamily="34" charset="0"/>
                <a:cs typeface="Arial" panose="020B0604020202020204" pitchFamily="34" charset="0"/>
              </a:rPr>
              <a:t>Resectable</a:t>
            </a:r>
            <a:r>
              <a:rPr lang="en-US" altLang="es-AR" sz="2400" dirty="0">
                <a:solidFill>
                  <a:schemeClr val="bg1"/>
                </a:solidFill>
                <a:latin typeface="Arial" panose="020B0604020202020204" pitchFamily="34" charset="0"/>
                <a:cs typeface="Arial" panose="020B0604020202020204" pitchFamily="34" charset="0"/>
              </a:rPr>
              <a:t> Pancreatic Adenocarcinoma</a:t>
            </a:r>
          </a:p>
        </p:txBody>
      </p:sp>
      <p:sp>
        <p:nvSpPr>
          <p:cNvPr id="19461" name="Slide Number Placeholder 6"/>
          <p:cNvSpPr txBox="1">
            <a:spLocks/>
          </p:cNvSpPr>
          <p:nvPr/>
        </p:nvSpPr>
        <p:spPr bwMode="auto">
          <a:xfrm>
            <a:off x="685800" y="60960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r>
              <a:rPr lang="en-US" altLang="es-AR" i="1">
                <a:solidFill>
                  <a:srgbClr val="333399"/>
                </a:solidFill>
              </a:rPr>
              <a:t>Infante 2007</a:t>
            </a:r>
          </a:p>
        </p:txBody>
      </p:sp>
    </p:spTree>
    <p:extLst>
      <p:ext uri="{BB962C8B-B14F-4D97-AF65-F5344CB8AC3E}">
        <p14:creationId xmlns:p14="http://schemas.microsoft.com/office/powerpoint/2010/main" val="40224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1450644" y="487477"/>
            <a:ext cx="8153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514350" indent="-514350"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marL="0" indent="0" eaLnBrk="1" hangingPunct="1">
              <a:spcBef>
                <a:spcPct val="50000"/>
              </a:spcBef>
            </a:pPr>
            <a:r>
              <a:rPr lang="es-AR" altLang="es-AR" sz="2400" dirty="0">
                <a:latin typeface="Arial" panose="020B0604020202020204" pitchFamily="34" charset="0"/>
                <a:cs typeface="Arial" panose="020B0604020202020204" pitchFamily="34" charset="0"/>
              </a:rPr>
              <a:t>Canceres pancreáticos: poco perfundidos</a:t>
            </a:r>
          </a:p>
          <a:p>
            <a:pPr eaLnBrk="1" hangingPunct="1">
              <a:spcBef>
                <a:spcPct val="50000"/>
              </a:spcBef>
              <a:buFontTx/>
              <a:buAutoNum type="arabicPeriod"/>
            </a:pPr>
            <a:endParaRPr lang="en-US" altLang="es-AR" sz="2800" dirty="0">
              <a:solidFill>
                <a:srgbClr val="000066"/>
              </a:solidFill>
              <a:latin typeface="Comic Sans MS" panose="030F0702030302020204" pitchFamily="66" charset="0"/>
            </a:endParaRPr>
          </a:p>
          <a:p>
            <a:pPr eaLnBrk="1" hangingPunct="1">
              <a:spcBef>
                <a:spcPct val="50000"/>
              </a:spcBef>
              <a:buFontTx/>
              <a:buAutoNum type="arabicPeriod"/>
            </a:pPr>
            <a:endParaRPr lang="en-US" altLang="es-AR" sz="2800" dirty="0">
              <a:solidFill>
                <a:srgbClr val="000066"/>
              </a:solidFill>
              <a:latin typeface="Comic Sans MS" panose="030F0702030302020204" pitchFamily="66" charset="0"/>
            </a:endParaRPr>
          </a:p>
          <a:p>
            <a:pPr eaLnBrk="1" hangingPunct="1">
              <a:spcBef>
                <a:spcPct val="50000"/>
              </a:spcBef>
              <a:buFontTx/>
              <a:buAutoNum type="arabicPeriod"/>
            </a:pPr>
            <a:endParaRPr lang="en-US" altLang="es-AR" sz="2400" b="1" dirty="0">
              <a:solidFill>
                <a:srgbClr val="000066"/>
              </a:solidFill>
              <a:latin typeface="Arial" panose="020B0604020202020204" pitchFamily="34" charset="0"/>
              <a:cs typeface="Arial" panose="020B0604020202020204" pitchFamily="34" charset="0"/>
            </a:endParaRPr>
          </a:p>
          <a:p>
            <a:pPr eaLnBrk="1" hangingPunct="1">
              <a:spcBef>
                <a:spcPct val="50000"/>
              </a:spcBef>
              <a:buFontTx/>
              <a:buAutoNum type="arabicPeriod"/>
            </a:pPr>
            <a:endParaRPr lang="en-US" altLang="es-AR" sz="2400" b="1" dirty="0">
              <a:solidFill>
                <a:srgbClr val="000066"/>
              </a:solidFill>
              <a:latin typeface="Arial" panose="020B0604020202020204" pitchFamily="34" charset="0"/>
              <a:cs typeface="Arial" panose="020B0604020202020204" pitchFamily="34" charset="0"/>
            </a:endParaRPr>
          </a:p>
        </p:txBody>
      </p:sp>
      <p:grpSp>
        <p:nvGrpSpPr>
          <p:cNvPr id="24579" name="Group 7"/>
          <p:cNvGrpSpPr>
            <a:grpSpLocks noChangeAspect="1"/>
          </p:cNvGrpSpPr>
          <p:nvPr/>
        </p:nvGrpSpPr>
        <p:grpSpPr bwMode="auto">
          <a:xfrm>
            <a:off x="977463" y="897873"/>
            <a:ext cx="3086093" cy="2057400"/>
            <a:chOff x="3648" y="1728"/>
            <a:chExt cx="1328" cy="1508"/>
          </a:xfrm>
        </p:grpSpPr>
        <p:pic>
          <p:nvPicPr>
            <p:cNvPr id="24583" name="Picture 8" descr="031908 1D CD31 100X 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 y="1728"/>
              <a:ext cx="1328" cy="1508"/>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sp>
          <p:nvSpPr>
            <p:cNvPr id="24584" name="Line 9"/>
            <p:cNvSpPr>
              <a:spLocks noChangeShapeType="1"/>
            </p:cNvSpPr>
            <p:nvPr/>
          </p:nvSpPr>
          <p:spPr bwMode="auto">
            <a:xfrm>
              <a:off x="4055" y="2709"/>
              <a:ext cx="140" cy="87"/>
            </a:xfrm>
            <a:prstGeom prst="line">
              <a:avLst/>
            </a:prstGeom>
            <a:noFill/>
            <a:ln w="31750">
              <a:noFill/>
              <a:round/>
              <a:headEnd type="triangle" w="med" len="med"/>
              <a:tailEnd/>
            </a:ln>
            <a:extLst>
              <a:ext uri="{909E8E84-426E-40DD-AFC4-6F175D3DCCD1}">
                <a14:hiddenFill xmlns:a14="http://schemas.microsoft.com/office/drawing/2010/main">
                  <a:noFill/>
                </a14:hiddenFill>
              </a:ext>
            </a:extLst>
          </p:spPr>
          <p:txBody>
            <a:bodyPr/>
            <a:lstStyle/>
            <a:p>
              <a:endParaRPr lang="es-AR"/>
            </a:p>
          </p:txBody>
        </p:sp>
      </p:grpSp>
      <p:sp>
        <p:nvSpPr>
          <p:cNvPr id="24580" name="Text Box 10"/>
          <p:cNvSpPr txBox="1">
            <a:spLocks noChangeArrowheads="1"/>
          </p:cNvSpPr>
          <p:nvPr/>
        </p:nvSpPr>
        <p:spPr bwMode="auto">
          <a:xfrm>
            <a:off x="1558494" y="2925085"/>
            <a:ext cx="1924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tabLst>
                <a:tab pos="520700" algn="l"/>
              </a:tabLst>
              <a:defRPr sz="1000">
                <a:solidFill>
                  <a:schemeClr val="tx1"/>
                </a:solidFill>
                <a:latin typeface="Helvetica" panose="020B0604020202020204" pitchFamily="34" charset="0"/>
              </a:defRPr>
            </a:lvl1pPr>
            <a:lvl2pPr marL="742950" indent="-285750" eaLnBrk="0" hangingPunct="0">
              <a:tabLst>
                <a:tab pos="520700" algn="l"/>
              </a:tabLst>
              <a:defRPr sz="1000">
                <a:solidFill>
                  <a:schemeClr val="tx1"/>
                </a:solidFill>
                <a:latin typeface="Helvetica" panose="020B0604020202020204" pitchFamily="34" charset="0"/>
              </a:defRPr>
            </a:lvl2pPr>
            <a:lvl3pPr marL="1143000" indent="-228600" eaLnBrk="0" hangingPunct="0">
              <a:tabLst>
                <a:tab pos="520700" algn="l"/>
              </a:tabLst>
              <a:defRPr sz="1000">
                <a:solidFill>
                  <a:schemeClr val="tx1"/>
                </a:solidFill>
                <a:latin typeface="Helvetica" panose="020B0604020202020204" pitchFamily="34" charset="0"/>
              </a:defRPr>
            </a:lvl3pPr>
            <a:lvl4pPr marL="1600200" indent="-228600" eaLnBrk="0" hangingPunct="0">
              <a:tabLst>
                <a:tab pos="520700" algn="l"/>
              </a:tabLst>
              <a:defRPr sz="1000">
                <a:solidFill>
                  <a:schemeClr val="tx1"/>
                </a:solidFill>
                <a:latin typeface="Helvetica" panose="020B0604020202020204" pitchFamily="34" charset="0"/>
              </a:defRPr>
            </a:lvl4pPr>
            <a:lvl5pPr marL="2057400" indent="-228600" eaLnBrk="0" hangingPunct="0">
              <a:tabLst>
                <a:tab pos="520700" algn="l"/>
              </a:tabLst>
              <a:defRPr sz="1000">
                <a:solidFill>
                  <a:schemeClr val="tx1"/>
                </a:solidFill>
                <a:latin typeface="Helvetica" panose="020B0604020202020204" pitchFamily="34" charset="0"/>
              </a:defRPr>
            </a:lvl5pPr>
            <a:lvl6pPr marL="2514600" indent="-228600" eaLnBrk="0" fontAlgn="base" hangingPunct="0">
              <a:spcBef>
                <a:spcPct val="0"/>
              </a:spcBef>
              <a:spcAft>
                <a:spcPct val="0"/>
              </a:spcAft>
              <a:tabLst>
                <a:tab pos="520700" algn="l"/>
              </a:tabLst>
              <a:defRPr sz="1000">
                <a:solidFill>
                  <a:schemeClr val="tx1"/>
                </a:solidFill>
                <a:latin typeface="Helvetica" panose="020B0604020202020204" pitchFamily="34" charset="0"/>
              </a:defRPr>
            </a:lvl6pPr>
            <a:lvl7pPr marL="2971800" indent="-228600" eaLnBrk="0" fontAlgn="base" hangingPunct="0">
              <a:spcBef>
                <a:spcPct val="0"/>
              </a:spcBef>
              <a:spcAft>
                <a:spcPct val="0"/>
              </a:spcAft>
              <a:tabLst>
                <a:tab pos="520700" algn="l"/>
              </a:tabLst>
              <a:defRPr sz="1000">
                <a:solidFill>
                  <a:schemeClr val="tx1"/>
                </a:solidFill>
                <a:latin typeface="Helvetica" panose="020B0604020202020204" pitchFamily="34" charset="0"/>
              </a:defRPr>
            </a:lvl7pPr>
            <a:lvl8pPr marL="3429000" indent="-228600" eaLnBrk="0" fontAlgn="base" hangingPunct="0">
              <a:spcBef>
                <a:spcPct val="0"/>
              </a:spcBef>
              <a:spcAft>
                <a:spcPct val="0"/>
              </a:spcAft>
              <a:tabLst>
                <a:tab pos="520700" algn="l"/>
              </a:tabLst>
              <a:defRPr sz="1000">
                <a:solidFill>
                  <a:schemeClr val="tx1"/>
                </a:solidFill>
                <a:latin typeface="Helvetica" panose="020B0604020202020204" pitchFamily="34" charset="0"/>
              </a:defRPr>
            </a:lvl8pPr>
            <a:lvl9pPr marL="3886200" indent="-228600" eaLnBrk="0" fontAlgn="base" hangingPunct="0">
              <a:spcBef>
                <a:spcPct val="0"/>
              </a:spcBef>
              <a:spcAft>
                <a:spcPct val="0"/>
              </a:spcAft>
              <a:tabLst>
                <a:tab pos="520700" algn="l"/>
              </a:tabLst>
              <a:defRPr sz="1000">
                <a:solidFill>
                  <a:schemeClr val="tx1"/>
                </a:solidFill>
                <a:latin typeface="Helvetica" panose="020B0604020202020204" pitchFamily="34" charset="0"/>
              </a:defRPr>
            </a:lvl9pPr>
          </a:lstStyle>
          <a:p>
            <a:pPr algn="ctr" eaLnBrk="1" hangingPunct="1">
              <a:spcBef>
                <a:spcPct val="50000"/>
              </a:spcBef>
            </a:pPr>
            <a:r>
              <a:rPr lang="es-AR" altLang="es-AR" sz="1800" dirty="0">
                <a:latin typeface="Arial" panose="020B0604020202020204" pitchFamily="34" charset="0"/>
              </a:rPr>
              <a:t>escasa irrigación </a:t>
            </a:r>
          </a:p>
        </p:txBody>
      </p:sp>
      <p:sp>
        <p:nvSpPr>
          <p:cNvPr id="24581" name="Slide Number Placeholder 9"/>
          <p:cNvSpPr>
            <a:spLocks noGrp="1"/>
          </p:cNvSpPr>
          <p:nvPr>
            <p:ph type="sldNum" sz="quarter" idx="12"/>
          </p:nvPr>
        </p:nvSpPr>
        <p:spPr bwMode="auto">
          <a:xfrm>
            <a:off x="70104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fld id="{59EDDC7D-BC14-4B71-8B38-CE414326CC00}" type="slidenum">
              <a:rPr lang="en-US" altLang="es-AR" sz="1200">
                <a:solidFill>
                  <a:srgbClr val="000000"/>
                </a:solidFill>
              </a:rPr>
              <a:pPr eaLnBrk="1" hangingPunct="1"/>
              <a:t>53</a:t>
            </a:fld>
            <a:endParaRPr lang="en-US" altLang="es-AR" sz="1200">
              <a:solidFill>
                <a:srgbClr val="000000"/>
              </a:solidFill>
            </a:endParaRPr>
          </a:p>
        </p:txBody>
      </p:sp>
      <p:sp>
        <p:nvSpPr>
          <p:cNvPr id="11" name="Rectangle 2"/>
          <p:cNvSpPr txBox="1">
            <a:spLocks noChangeArrowheads="1"/>
          </p:cNvSpPr>
          <p:nvPr/>
        </p:nvSpPr>
        <p:spPr bwMode="auto">
          <a:xfrm>
            <a:off x="0" y="35752"/>
            <a:ext cx="9144000" cy="558800"/>
          </a:xfrm>
          <a:prstGeom prst="rect">
            <a:avLst/>
          </a:prstGeom>
          <a:solidFill>
            <a:srgbClr val="FF0000"/>
          </a:solidFill>
          <a:ln w="9525">
            <a:noFill/>
            <a:miter lim="800000"/>
            <a:headEnd/>
            <a:tailEnd/>
          </a:ln>
          <a:effectLst/>
        </p:spPr>
        <p:txBody>
          <a:bodyPr anchor="ctr"/>
          <a:lstStyle/>
          <a:p>
            <a:pPr algn="ctr" eaLnBrk="0" hangingPunct="0">
              <a:defRPr/>
            </a:pPr>
            <a:r>
              <a:rPr lang="en-US" sz="2400" kern="0" dirty="0">
                <a:solidFill>
                  <a:schemeClr val="bg1"/>
                </a:solidFill>
                <a:latin typeface="Arial" charset="0"/>
                <a:ea typeface="+mj-ea"/>
                <a:cs typeface="+mj-cs"/>
              </a:rPr>
              <a:t>A </a:t>
            </a:r>
            <a:r>
              <a:rPr lang="en-US" sz="2400" kern="0" dirty="0" err="1">
                <a:solidFill>
                  <a:schemeClr val="bg1"/>
                </a:solidFill>
                <a:latin typeface="Arial" charset="0"/>
                <a:ea typeface="+mj-ea"/>
                <a:cs typeface="+mj-cs"/>
              </a:rPr>
              <a:t>nivel</a:t>
            </a:r>
            <a:r>
              <a:rPr lang="en-US" sz="2400" kern="0" dirty="0">
                <a:solidFill>
                  <a:schemeClr val="bg1"/>
                </a:solidFill>
                <a:latin typeface="Arial" charset="0"/>
                <a:ea typeface="+mj-ea"/>
                <a:cs typeface="+mj-cs"/>
              </a:rPr>
              <a:t> </a:t>
            </a:r>
            <a:r>
              <a:rPr lang="en-US" sz="2400" kern="0" dirty="0" err="1">
                <a:solidFill>
                  <a:schemeClr val="bg1"/>
                </a:solidFill>
                <a:latin typeface="Arial" charset="0"/>
                <a:ea typeface="+mj-ea"/>
                <a:cs typeface="+mj-cs"/>
              </a:rPr>
              <a:t>microscopico</a:t>
            </a:r>
            <a:endParaRPr lang="en-US" sz="2400" kern="0" dirty="0">
              <a:solidFill>
                <a:schemeClr val="bg1"/>
              </a:solidFill>
              <a:latin typeface="Arial" charset="0"/>
              <a:ea typeface="+mj-ea"/>
              <a:cs typeface="+mj-cs"/>
            </a:endParaRPr>
          </a:p>
        </p:txBody>
      </p:sp>
      <p:sp>
        <p:nvSpPr>
          <p:cNvPr id="2" name="Rectángulo 1">
            <a:extLst>
              <a:ext uri="{FF2B5EF4-FFF2-40B4-BE49-F238E27FC236}">
                <a16:creationId xmlns:a16="http://schemas.microsoft.com/office/drawing/2014/main" id="{3ECD93D7-C618-4C7A-AE1F-614D3B8ED97F}"/>
              </a:ext>
            </a:extLst>
          </p:cNvPr>
          <p:cNvSpPr/>
          <p:nvPr/>
        </p:nvSpPr>
        <p:spPr>
          <a:xfrm>
            <a:off x="4261198" y="1214380"/>
            <a:ext cx="4572000" cy="1200329"/>
          </a:xfrm>
          <a:prstGeom prst="rect">
            <a:avLst/>
          </a:prstGeom>
        </p:spPr>
        <p:txBody>
          <a:bodyPr>
            <a:spAutoFit/>
          </a:bodyPr>
          <a:lstStyle/>
          <a:p>
            <a:pPr>
              <a:spcBef>
                <a:spcPct val="50000"/>
              </a:spcBef>
            </a:pPr>
            <a:r>
              <a:rPr lang="es-AR" altLang="es-AR" dirty="0">
                <a:latin typeface="Arial" panose="020B0604020202020204" pitchFamily="34" charset="0"/>
                <a:cs typeface="Arial" panose="020B0604020202020204" pitchFamily="34" charset="0"/>
              </a:rPr>
              <a:t>Intensa reacción </a:t>
            </a:r>
            <a:r>
              <a:rPr lang="es-AR" altLang="es-AR" dirty="0" err="1">
                <a:latin typeface="Arial" panose="020B0604020202020204" pitchFamily="34" charset="0"/>
                <a:cs typeface="Arial" panose="020B0604020202020204" pitchFamily="34" charset="0"/>
              </a:rPr>
              <a:t>fibro</a:t>
            </a:r>
            <a:r>
              <a:rPr lang="es-AR" altLang="es-AR" dirty="0">
                <a:latin typeface="Arial" panose="020B0604020202020204" pitchFamily="34" charset="0"/>
                <a:cs typeface="Arial" panose="020B0604020202020204" pitchFamily="34" charset="0"/>
              </a:rPr>
              <a:t>-inflamatoria del estroma, comprime la </a:t>
            </a:r>
            <a:r>
              <a:rPr lang="es-AR" altLang="es-AR" dirty="0" err="1">
                <a:latin typeface="Arial" panose="020B0604020202020204" pitchFamily="34" charset="0"/>
                <a:cs typeface="Arial" panose="020B0604020202020204" pitchFamily="34" charset="0"/>
              </a:rPr>
              <a:t>vasculatura</a:t>
            </a:r>
            <a:r>
              <a:rPr lang="es-AR" altLang="es-AR" dirty="0">
                <a:latin typeface="Arial" panose="020B0604020202020204" pitchFamily="34" charset="0"/>
                <a:cs typeface="Arial" panose="020B0604020202020204" pitchFamily="34" charset="0"/>
              </a:rPr>
              <a:t> e impide la infiltración de células inmunes: terapias dirigidas al estroma </a:t>
            </a:r>
          </a:p>
        </p:txBody>
      </p:sp>
      <p:sp>
        <p:nvSpPr>
          <p:cNvPr id="10" name="Rectangle 6">
            <a:extLst>
              <a:ext uri="{FF2B5EF4-FFF2-40B4-BE49-F238E27FC236}">
                <a16:creationId xmlns:a16="http://schemas.microsoft.com/office/drawing/2014/main" id="{1EB703C2-3D1E-458F-88C9-76CC520A55BA}"/>
              </a:ext>
            </a:extLst>
          </p:cNvPr>
          <p:cNvSpPr txBox="1">
            <a:spLocks noChangeArrowheads="1"/>
          </p:cNvSpPr>
          <p:nvPr/>
        </p:nvSpPr>
        <p:spPr bwMode="auto">
          <a:xfrm>
            <a:off x="0" y="3243545"/>
            <a:ext cx="9144000" cy="409575"/>
          </a:xfrm>
          <a:prstGeom prst="rect">
            <a:avLst/>
          </a:prstGeom>
          <a:solidFill>
            <a:srgbClr val="FF0000"/>
          </a:solidFill>
          <a:ln w="9525">
            <a:noFill/>
            <a:miter lim="800000"/>
            <a:headEnd/>
            <a:tailEnd/>
          </a:ln>
        </p:spPr>
        <p:txBody>
          <a:bodyPr anchor="ctr"/>
          <a:lstStyle/>
          <a:p>
            <a:pPr algn="ctr">
              <a:defRPr/>
            </a:pPr>
            <a:r>
              <a:rPr lang="en-US" sz="2400" kern="0" dirty="0" err="1">
                <a:solidFill>
                  <a:schemeClr val="bg1"/>
                </a:solidFill>
                <a:latin typeface="Arial" pitchFamily="34" charset="0"/>
                <a:cs typeface="Arial" pitchFamily="34" charset="0"/>
              </a:rPr>
              <a:t>Efecto</a:t>
            </a:r>
            <a:r>
              <a:rPr lang="en-US" sz="2400" kern="0" dirty="0">
                <a:solidFill>
                  <a:schemeClr val="bg1"/>
                </a:solidFill>
                <a:latin typeface="Arial" pitchFamily="34" charset="0"/>
                <a:cs typeface="Arial" pitchFamily="34" charset="0"/>
              </a:rPr>
              <a:t> del </a:t>
            </a:r>
            <a:r>
              <a:rPr lang="en-US" sz="2400" i="1" kern="0" dirty="0">
                <a:solidFill>
                  <a:schemeClr val="bg1"/>
                </a:solidFill>
                <a:latin typeface="Arial" pitchFamily="34" charset="0"/>
                <a:cs typeface="Arial" pitchFamily="34" charset="0"/>
              </a:rPr>
              <a:t>nab</a:t>
            </a:r>
            <a:r>
              <a:rPr lang="en-US" sz="2400" kern="0" dirty="0">
                <a:solidFill>
                  <a:schemeClr val="bg1"/>
                </a:solidFill>
                <a:latin typeface="Arial" pitchFamily="34" charset="0"/>
                <a:cs typeface="Arial" pitchFamily="34" charset="0"/>
              </a:rPr>
              <a:t>-paclitaxel </a:t>
            </a:r>
            <a:r>
              <a:rPr lang="en-US" sz="2400" kern="0" dirty="0" err="1">
                <a:solidFill>
                  <a:schemeClr val="bg1"/>
                </a:solidFill>
                <a:latin typeface="Arial" pitchFamily="34" charset="0"/>
                <a:cs typeface="Arial" pitchFamily="34" charset="0"/>
              </a:rPr>
              <a:t>en</a:t>
            </a:r>
            <a:r>
              <a:rPr lang="en-US" sz="2400" kern="0" dirty="0">
                <a:solidFill>
                  <a:schemeClr val="bg1"/>
                </a:solidFill>
                <a:latin typeface="Arial" pitchFamily="34" charset="0"/>
                <a:cs typeface="Arial" pitchFamily="34" charset="0"/>
              </a:rPr>
              <a:t> el </a:t>
            </a:r>
            <a:r>
              <a:rPr lang="en-US" sz="2400" kern="0" dirty="0" err="1">
                <a:solidFill>
                  <a:schemeClr val="bg1"/>
                </a:solidFill>
                <a:latin typeface="Arial" pitchFamily="34" charset="0"/>
                <a:cs typeface="Arial" pitchFamily="34" charset="0"/>
              </a:rPr>
              <a:t>estroma</a:t>
            </a:r>
            <a:r>
              <a:rPr lang="en-US" sz="2400" kern="0" dirty="0">
                <a:solidFill>
                  <a:schemeClr val="bg1"/>
                </a:solidFill>
                <a:latin typeface="Arial" pitchFamily="34" charset="0"/>
                <a:cs typeface="Arial" pitchFamily="34" charset="0"/>
              </a:rPr>
              <a:t> </a:t>
            </a:r>
            <a:r>
              <a:rPr lang="en-US" sz="2400" kern="0" dirty="0" err="1">
                <a:solidFill>
                  <a:schemeClr val="bg1"/>
                </a:solidFill>
                <a:latin typeface="Arial" pitchFamily="34" charset="0"/>
                <a:cs typeface="Arial" pitchFamily="34" charset="0"/>
              </a:rPr>
              <a:t>tumoral</a:t>
            </a:r>
            <a:endParaRPr lang="en-US" sz="2400" kern="0" dirty="0">
              <a:solidFill>
                <a:schemeClr val="bg1"/>
              </a:solidFill>
              <a:latin typeface="Arial" pitchFamily="34" charset="0"/>
              <a:cs typeface="Arial" pitchFamily="34" charset="0"/>
            </a:endParaRPr>
          </a:p>
        </p:txBody>
      </p:sp>
      <p:pic>
        <p:nvPicPr>
          <p:cNvPr id="12" name="Picture 3">
            <a:extLst>
              <a:ext uri="{FF2B5EF4-FFF2-40B4-BE49-F238E27FC236}">
                <a16:creationId xmlns:a16="http://schemas.microsoft.com/office/drawing/2014/main" id="{894E8D44-D54E-43CE-8F05-C5D1640A00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713"/>
          <a:stretch/>
        </p:blipFill>
        <p:spPr bwMode="auto">
          <a:xfrm>
            <a:off x="1" y="3969630"/>
            <a:ext cx="4774883" cy="190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265A0E61-7BDC-4436-9B5E-DA7274AB0ED2}"/>
              </a:ext>
            </a:extLst>
          </p:cNvPr>
          <p:cNvSpPr txBox="1">
            <a:spLocks noChangeArrowheads="1"/>
          </p:cNvSpPr>
          <p:nvPr/>
        </p:nvSpPr>
        <p:spPr bwMode="auto">
          <a:xfrm>
            <a:off x="-35773" y="359754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algn="ctr" eaLnBrk="1" hangingPunct="1"/>
            <a:r>
              <a:rPr lang="en-US" altLang="es-AR" sz="2400" dirty="0">
                <a:latin typeface="Arial" panose="020B0604020202020204" pitchFamily="34" charset="0"/>
                <a:cs typeface="Arial" panose="020B0604020202020204" pitchFamily="34" charset="0"/>
              </a:rPr>
              <a:t>Collagen Type I Staining</a:t>
            </a:r>
          </a:p>
        </p:txBody>
      </p:sp>
      <p:pic>
        <p:nvPicPr>
          <p:cNvPr id="14" name="Picture 3">
            <a:extLst>
              <a:ext uri="{FF2B5EF4-FFF2-40B4-BE49-F238E27FC236}">
                <a16:creationId xmlns:a16="http://schemas.microsoft.com/office/drawing/2014/main" id="{990D2F33-5ED1-46DD-8E19-463E282F19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678"/>
          <a:stretch/>
        </p:blipFill>
        <p:spPr bwMode="auto">
          <a:xfrm>
            <a:off x="4351230" y="4018482"/>
            <a:ext cx="4774883" cy="198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0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CD31 and nes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2"/>
            <a:ext cx="61341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0"/>
          <p:cNvSpPr txBox="1">
            <a:spLocks noChangeArrowheads="1"/>
          </p:cNvSpPr>
          <p:nvPr/>
        </p:nvSpPr>
        <p:spPr bwMode="auto">
          <a:xfrm>
            <a:off x="3962400" y="1066802"/>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 panose="020B0604020202020204" pitchFamily="34" charset="0"/>
              </a:defRPr>
            </a:lvl1pPr>
            <a:lvl2pPr marL="742950" indent="-285750" eaLnBrk="0" hangingPunct="0">
              <a:defRPr sz="1000">
                <a:solidFill>
                  <a:schemeClr val="tx1"/>
                </a:solidFill>
                <a:latin typeface="Helvetica" panose="020B0604020202020204" pitchFamily="34" charset="0"/>
              </a:defRPr>
            </a:lvl2pPr>
            <a:lvl3pPr marL="1143000" indent="-228600" eaLnBrk="0" hangingPunct="0">
              <a:defRPr sz="1000">
                <a:solidFill>
                  <a:schemeClr val="tx1"/>
                </a:solidFill>
                <a:latin typeface="Helvetica" panose="020B0604020202020204" pitchFamily="34" charset="0"/>
              </a:defRPr>
            </a:lvl3pPr>
            <a:lvl4pPr marL="1600200" indent="-228600" eaLnBrk="0" hangingPunct="0">
              <a:defRPr sz="1000">
                <a:solidFill>
                  <a:schemeClr val="tx1"/>
                </a:solidFill>
                <a:latin typeface="Helvetica" panose="020B0604020202020204" pitchFamily="34" charset="0"/>
              </a:defRPr>
            </a:lvl4pPr>
            <a:lvl5pPr marL="2057400" indent="-228600" eaLnBrk="0" hangingPunct="0">
              <a:defRPr sz="1000">
                <a:solidFill>
                  <a:schemeClr val="tx1"/>
                </a:solidFill>
                <a:latin typeface="Helvetica" panose="020B0604020202020204" pitchFamily="34" charset="0"/>
              </a:defRPr>
            </a:lvl5pPr>
            <a:lvl6pPr marL="2514600" indent="-228600" eaLnBrk="0" fontAlgn="base" hangingPunct="0">
              <a:spcBef>
                <a:spcPct val="0"/>
              </a:spcBef>
              <a:spcAft>
                <a:spcPct val="0"/>
              </a:spcAft>
              <a:defRPr sz="1000">
                <a:solidFill>
                  <a:schemeClr val="tx1"/>
                </a:solidFill>
                <a:latin typeface="Helvetica" panose="020B0604020202020204" pitchFamily="34" charset="0"/>
              </a:defRPr>
            </a:lvl6pPr>
            <a:lvl7pPr marL="2971800" indent="-228600" eaLnBrk="0" fontAlgn="base" hangingPunct="0">
              <a:spcBef>
                <a:spcPct val="0"/>
              </a:spcBef>
              <a:spcAft>
                <a:spcPct val="0"/>
              </a:spcAft>
              <a:defRPr sz="1000">
                <a:solidFill>
                  <a:schemeClr val="tx1"/>
                </a:solidFill>
                <a:latin typeface="Helvetica" panose="020B0604020202020204" pitchFamily="34" charset="0"/>
              </a:defRPr>
            </a:lvl7pPr>
            <a:lvl8pPr marL="3429000" indent="-228600" eaLnBrk="0" fontAlgn="base" hangingPunct="0">
              <a:spcBef>
                <a:spcPct val="0"/>
              </a:spcBef>
              <a:spcAft>
                <a:spcPct val="0"/>
              </a:spcAft>
              <a:defRPr sz="1000">
                <a:solidFill>
                  <a:schemeClr val="tx1"/>
                </a:solidFill>
                <a:latin typeface="Helvetica" panose="020B0604020202020204" pitchFamily="34" charset="0"/>
              </a:defRPr>
            </a:lvl8pPr>
            <a:lvl9pPr marL="3886200" indent="-228600" eaLnBrk="0" fontAlgn="base" hangingPunct="0">
              <a:spcBef>
                <a:spcPct val="0"/>
              </a:spcBef>
              <a:spcAft>
                <a:spcPct val="0"/>
              </a:spcAft>
              <a:defRPr sz="1000">
                <a:solidFill>
                  <a:schemeClr val="tx1"/>
                </a:solidFill>
                <a:latin typeface="Helvetica" panose="020B0604020202020204" pitchFamily="34" charset="0"/>
              </a:defRPr>
            </a:lvl9pPr>
          </a:lstStyle>
          <a:p>
            <a:pPr eaLnBrk="1" hangingPunct="1">
              <a:spcBef>
                <a:spcPct val="50000"/>
              </a:spcBef>
            </a:pPr>
            <a:r>
              <a:rPr lang="en-US" altLang="es-AR" sz="1800" b="1" i="1">
                <a:solidFill>
                  <a:srgbClr val="000000"/>
                </a:solidFill>
                <a:latin typeface="Arial" panose="020B0604020202020204" pitchFamily="34" charset="0"/>
              </a:rPr>
              <a:t>B</a:t>
            </a:r>
          </a:p>
        </p:txBody>
      </p:sp>
      <p:sp>
        <p:nvSpPr>
          <p:cNvPr id="6" name="Rectangle 6"/>
          <p:cNvSpPr txBox="1">
            <a:spLocks noChangeArrowheads="1"/>
          </p:cNvSpPr>
          <p:nvPr/>
        </p:nvSpPr>
        <p:spPr bwMode="auto">
          <a:xfrm>
            <a:off x="0" y="202019"/>
            <a:ext cx="9144000" cy="329610"/>
          </a:xfrm>
          <a:prstGeom prst="rect">
            <a:avLst/>
          </a:prstGeom>
          <a:solidFill>
            <a:srgbClr val="FF0000"/>
          </a:solidFill>
          <a:ln w="9525">
            <a:noFill/>
            <a:miter lim="800000"/>
            <a:headEnd/>
            <a:tailEnd/>
          </a:ln>
        </p:spPr>
        <p:txBody>
          <a:bodyPr anchor="ctr"/>
          <a:lstStyle/>
          <a:p>
            <a:pPr algn="ctr">
              <a:defRPr/>
            </a:pPr>
            <a:r>
              <a:rPr lang="en-US" sz="2400" kern="0" dirty="0" err="1">
                <a:solidFill>
                  <a:schemeClr val="bg1"/>
                </a:solidFill>
                <a:latin typeface="Arial" pitchFamily="34" charset="0"/>
                <a:cs typeface="Arial" pitchFamily="34" charset="0"/>
              </a:rPr>
              <a:t>Efecto</a:t>
            </a:r>
            <a:r>
              <a:rPr lang="en-US" sz="2400" kern="0" dirty="0">
                <a:solidFill>
                  <a:schemeClr val="bg1"/>
                </a:solidFill>
                <a:latin typeface="Arial" pitchFamily="34" charset="0"/>
                <a:cs typeface="Arial" pitchFamily="34" charset="0"/>
              </a:rPr>
              <a:t> de nab-paclitaxel </a:t>
            </a:r>
            <a:r>
              <a:rPr lang="en-US" sz="2400" kern="0" dirty="0" err="1">
                <a:solidFill>
                  <a:schemeClr val="bg1"/>
                </a:solidFill>
                <a:latin typeface="Arial" pitchFamily="34" charset="0"/>
                <a:cs typeface="Arial" pitchFamily="34" charset="0"/>
              </a:rPr>
              <a:t>sobre</a:t>
            </a:r>
            <a:r>
              <a:rPr lang="en-US" sz="2400" kern="0" dirty="0">
                <a:solidFill>
                  <a:schemeClr val="bg1"/>
                </a:solidFill>
                <a:latin typeface="Arial" pitchFamily="34" charset="0"/>
                <a:cs typeface="Arial" pitchFamily="34" charset="0"/>
              </a:rPr>
              <a:t> </a:t>
            </a:r>
            <a:r>
              <a:rPr lang="en-US" sz="2400" kern="0" dirty="0" err="1">
                <a:solidFill>
                  <a:schemeClr val="bg1"/>
                </a:solidFill>
                <a:latin typeface="Arial" pitchFamily="34" charset="0"/>
                <a:cs typeface="Arial" pitchFamily="34" charset="0"/>
              </a:rPr>
              <a:t>vasos</a:t>
            </a:r>
            <a:r>
              <a:rPr lang="en-US" sz="2400" kern="0" dirty="0">
                <a:solidFill>
                  <a:schemeClr val="bg1"/>
                </a:solidFill>
                <a:latin typeface="Arial" pitchFamily="34" charset="0"/>
                <a:cs typeface="Arial" pitchFamily="34" charset="0"/>
              </a:rPr>
              <a:t> </a:t>
            </a:r>
            <a:r>
              <a:rPr lang="en-US" sz="2400" kern="0" dirty="0" err="1">
                <a:solidFill>
                  <a:schemeClr val="bg1"/>
                </a:solidFill>
                <a:latin typeface="Arial" pitchFamily="34" charset="0"/>
                <a:cs typeface="Arial" pitchFamily="34" charset="0"/>
              </a:rPr>
              <a:t>sanguineos</a:t>
            </a:r>
            <a:r>
              <a:rPr lang="en-US" sz="2400" kern="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18772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5" y="1524000"/>
            <a:ext cx="48656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bwMode="auto">
          <a:xfrm>
            <a:off x="0" y="38100"/>
            <a:ext cx="9144000" cy="536058"/>
          </a:xfrm>
          <a:prstGeom prst="rect">
            <a:avLst/>
          </a:prstGeom>
          <a:solidFill>
            <a:srgbClr val="FF0000"/>
          </a:solidFill>
          <a:ln w="9525">
            <a:noFill/>
            <a:miter lim="800000"/>
            <a:headEnd/>
            <a:tailEnd/>
          </a:ln>
        </p:spPr>
        <p:txBody>
          <a:bodyPr anchor="ctr"/>
          <a:lstStyle/>
          <a:p>
            <a:pPr algn="ctr">
              <a:defRPr/>
            </a:pPr>
            <a:r>
              <a:rPr lang="en-US" sz="2400" kern="0" dirty="0" err="1">
                <a:solidFill>
                  <a:schemeClr val="bg1"/>
                </a:solidFill>
                <a:latin typeface="Arial" pitchFamily="34" charset="0"/>
                <a:cs typeface="Arial" pitchFamily="34" charset="0"/>
              </a:rPr>
              <a:t>Efecto</a:t>
            </a:r>
            <a:r>
              <a:rPr lang="en-US" sz="2400" kern="0" dirty="0">
                <a:solidFill>
                  <a:schemeClr val="bg1"/>
                </a:solidFill>
                <a:latin typeface="Arial" pitchFamily="34" charset="0"/>
                <a:cs typeface="Arial" pitchFamily="34" charset="0"/>
              </a:rPr>
              <a:t> de nab-paclitaxel </a:t>
            </a:r>
            <a:r>
              <a:rPr lang="en-US" sz="2400" kern="0" dirty="0" err="1">
                <a:solidFill>
                  <a:schemeClr val="bg1"/>
                </a:solidFill>
                <a:latin typeface="Arial" pitchFamily="34" charset="0"/>
                <a:cs typeface="Arial" pitchFamily="34" charset="0"/>
              </a:rPr>
              <a:t>sobre</a:t>
            </a:r>
            <a:r>
              <a:rPr lang="en-US" sz="2400" kern="0" dirty="0">
                <a:solidFill>
                  <a:schemeClr val="bg1"/>
                </a:solidFill>
                <a:latin typeface="Arial" pitchFamily="34" charset="0"/>
                <a:cs typeface="Arial" pitchFamily="34" charset="0"/>
              </a:rPr>
              <a:t> el delivery de </a:t>
            </a:r>
            <a:r>
              <a:rPr lang="en-US" sz="2400" kern="0" dirty="0" err="1">
                <a:solidFill>
                  <a:schemeClr val="bg1"/>
                </a:solidFill>
                <a:latin typeface="Arial" pitchFamily="34" charset="0"/>
                <a:cs typeface="Arial" pitchFamily="34" charset="0"/>
              </a:rPr>
              <a:t>gemcitabina</a:t>
            </a:r>
            <a:endParaRPr lang="en-US" sz="2400"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4888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89CBF32-06B6-472C-8CFD-FCAD2E6549B2}"/>
              </a:ext>
            </a:extLst>
          </p:cNvPr>
          <p:cNvSpPr txBox="1"/>
          <p:nvPr/>
        </p:nvSpPr>
        <p:spPr>
          <a:xfrm>
            <a:off x="4719199" y="656172"/>
            <a:ext cx="2914686" cy="553998"/>
          </a:xfrm>
          <a:prstGeom prst="rect">
            <a:avLst/>
          </a:prstGeom>
          <a:noFill/>
        </p:spPr>
        <p:txBody>
          <a:bodyPr wrap="square" rtlCol="0">
            <a:spAutoFit/>
          </a:bodyPr>
          <a:lstStyle/>
          <a:p>
            <a:pPr algn="r"/>
            <a:r>
              <a:rPr lang="es-AR" dirty="0" err="1">
                <a:latin typeface="Arial" panose="020B0604020202020204" pitchFamily="34" charset="0"/>
                <a:cs typeface="Arial" panose="020B0604020202020204" pitchFamily="34" charset="0"/>
              </a:rPr>
              <a:t>Abraxane</a:t>
            </a:r>
            <a:r>
              <a:rPr lang="en-US"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manufacturado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Abraxis</a:t>
            </a:r>
            <a:r>
              <a:rPr lang="en-US" sz="1200" dirty="0">
                <a:latin typeface="Arial" panose="020B0604020202020204" pitchFamily="34" charset="0"/>
                <a:cs typeface="Arial" panose="020B0604020202020204" pitchFamily="34" charset="0"/>
              </a:rPr>
              <a:t> Bioscience)</a:t>
            </a:r>
            <a:endParaRPr lang="es-AR" sz="12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64248FA-7DA4-4AC3-AFFA-111D9B2CE36E}"/>
              </a:ext>
            </a:extLst>
          </p:cNvPr>
          <p:cNvSpPr txBox="1"/>
          <p:nvPr/>
        </p:nvSpPr>
        <p:spPr>
          <a:xfrm>
            <a:off x="576468" y="699492"/>
            <a:ext cx="1338470" cy="646331"/>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2005 FDA</a:t>
            </a:r>
          </a:p>
          <a:p>
            <a:pPr algn="r"/>
            <a:r>
              <a:rPr lang="es-AR" dirty="0">
                <a:latin typeface="Arial" panose="020B0604020202020204" pitchFamily="34" charset="0"/>
                <a:cs typeface="Arial" panose="020B0604020202020204" pitchFamily="34" charset="0"/>
              </a:rPr>
              <a:t>2008 EMA</a:t>
            </a:r>
          </a:p>
        </p:txBody>
      </p:sp>
      <p:sp>
        <p:nvSpPr>
          <p:cNvPr id="7" name="CuadroTexto 6">
            <a:extLst>
              <a:ext uri="{FF2B5EF4-FFF2-40B4-BE49-F238E27FC236}">
                <a16:creationId xmlns:a16="http://schemas.microsoft.com/office/drawing/2014/main" id="{7885B831-3D64-4797-A212-51939867BAAE}"/>
              </a:ext>
            </a:extLst>
          </p:cNvPr>
          <p:cNvSpPr txBox="1"/>
          <p:nvPr/>
        </p:nvSpPr>
        <p:spPr>
          <a:xfrm>
            <a:off x="2239417" y="509685"/>
            <a:ext cx="2796210" cy="923330"/>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2</a:t>
            </a:r>
            <a:r>
              <a:rPr lang="es-AR" baseline="30000" dirty="0">
                <a:latin typeface="Arial" panose="020B0604020202020204" pitchFamily="34" charset="0"/>
                <a:cs typeface="Arial" panose="020B0604020202020204" pitchFamily="34" charset="0"/>
              </a:rPr>
              <a:t>da</a:t>
            </a:r>
            <a:r>
              <a:rPr lang="es-AR" dirty="0">
                <a:latin typeface="Arial" panose="020B0604020202020204" pitchFamily="34" charset="0"/>
                <a:cs typeface="Arial" panose="020B0604020202020204" pitchFamily="34" charset="0"/>
              </a:rPr>
              <a:t> línea pacientes MBC con resistencia a </a:t>
            </a:r>
            <a:r>
              <a:rPr lang="es-AR" dirty="0" err="1">
                <a:latin typeface="Arial" panose="020B0604020202020204" pitchFamily="34" charset="0"/>
                <a:cs typeface="Arial" panose="020B0604020202020204" pitchFamily="34" charset="0"/>
              </a:rPr>
              <a:t>antraclinas</a:t>
            </a:r>
            <a:r>
              <a:rPr lang="es-AR" dirty="0">
                <a:latin typeface="Arial" panose="020B0604020202020204" pitchFamily="34" charset="0"/>
                <a:cs typeface="Arial" panose="020B0604020202020204" pitchFamily="34" charset="0"/>
              </a:rPr>
              <a:t> + </a:t>
            </a:r>
            <a:r>
              <a:rPr lang="es-AR" dirty="0" err="1">
                <a:latin typeface="Arial" panose="020B0604020202020204" pitchFamily="34" charset="0"/>
                <a:cs typeface="Arial" panose="020B0604020202020204" pitchFamily="34" charset="0"/>
              </a:rPr>
              <a:t>taxanos</a:t>
            </a:r>
            <a:r>
              <a:rPr lang="es-AR" dirty="0">
                <a:latin typeface="Arial" panose="020B0604020202020204" pitchFamily="34" charset="0"/>
                <a:cs typeface="Arial" panose="020B0604020202020204" pitchFamily="34" charset="0"/>
              </a:rPr>
              <a:t> </a:t>
            </a:r>
          </a:p>
        </p:txBody>
      </p:sp>
      <p:sp>
        <p:nvSpPr>
          <p:cNvPr id="8" name="CuadroTexto 7">
            <a:extLst>
              <a:ext uri="{FF2B5EF4-FFF2-40B4-BE49-F238E27FC236}">
                <a16:creationId xmlns:a16="http://schemas.microsoft.com/office/drawing/2014/main" id="{1CA16C23-A102-4C1D-A0ED-FC19072379DA}"/>
              </a:ext>
            </a:extLst>
          </p:cNvPr>
          <p:cNvSpPr txBox="1"/>
          <p:nvPr/>
        </p:nvSpPr>
        <p:spPr>
          <a:xfrm>
            <a:off x="576469" y="1683026"/>
            <a:ext cx="6861562" cy="646331"/>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Superior a </a:t>
            </a:r>
            <a:r>
              <a:rPr lang="es-AR" dirty="0" err="1">
                <a:latin typeface="Arial" panose="020B0604020202020204" pitchFamily="34" charset="0"/>
                <a:cs typeface="Arial" panose="020B0604020202020204" pitchFamily="34" charset="0"/>
              </a:rPr>
              <a:t>Taxol</a:t>
            </a:r>
            <a:r>
              <a:rPr lang="es-AR" dirty="0">
                <a:latin typeface="Arial" panose="020B0604020202020204" pitchFamily="34" charset="0"/>
                <a:cs typeface="Arial" panose="020B0604020202020204" pitchFamily="34" charset="0"/>
              </a:rPr>
              <a:t> en términos de </a:t>
            </a:r>
            <a:r>
              <a:rPr lang="es-AR" dirty="0">
                <a:latin typeface="Arial" panose="020B0604020202020204" pitchFamily="34" charset="0"/>
                <a:cs typeface="Arial" panose="020B0604020202020204" pitchFamily="34" charset="0"/>
                <a:sym typeface="Symbol" panose="05050102010706020507" pitchFamily="18" charset="2"/>
              </a:rPr>
              <a:t> toxicidad ,  máxima dosis tolerada (MTD)</a:t>
            </a:r>
            <a:endParaRPr lang="es-AR"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BC7027E3-A0BA-4182-A8F0-48EBC0D482F1}"/>
              </a:ext>
            </a:extLst>
          </p:cNvPr>
          <p:cNvSpPr txBox="1"/>
          <p:nvPr/>
        </p:nvSpPr>
        <p:spPr>
          <a:xfrm>
            <a:off x="4327915" y="2082194"/>
            <a:ext cx="3305970" cy="923330"/>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2010: </a:t>
            </a:r>
            <a:r>
              <a:rPr lang="es-AR" dirty="0" err="1">
                <a:latin typeface="Arial" panose="020B0604020202020204" pitchFamily="34" charset="0"/>
                <a:cs typeface="Arial" panose="020B0604020202020204" pitchFamily="34" charset="0"/>
              </a:rPr>
              <a:t>Abraxane</a:t>
            </a:r>
            <a:r>
              <a:rPr lang="en-US" dirty="0">
                <a:latin typeface="Calibri" panose="020F0502020204030204" pitchFamily="34" charset="0"/>
                <a:cs typeface="Arial" panose="020B0604020202020204" pitchFamily="34" charset="0"/>
              </a:rPr>
              <a:t>/ </a:t>
            </a:r>
            <a:r>
              <a:rPr lang="en-US" dirty="0" err="1">
                <a:latin typeface="Calibri" panose="020F0502020204030204" pitchFamily="34" charset="0"/>
                <a:cs typeface="Arial" panose="020B0604020202020204" pitchFamily="34" charset="0"/>
              </a:rPr>
              <a:t>Abraxis</a:t>
            </a:r>
            <a:r>
              <a:rPr lang="en-US" dirty="0">
                <a:latin typeface="Calibri" panose="020F0502020204030204" pitchFamily="34" charset="0"/>
                <a:cs typeface="Arial" panose="020B0604020202020204" pitchFamily="34" charset="0"/>
              </a:rPr>
              <a:t> </a:t>
            </a:r>
            <a:r>
              <a:rPr lang="en-US" dirty="0" err="1">
                <a:latin typeface="Calibri" panose="020F0502020204030204" pitchFamily="34" charset="0"/>
                <a:cs typeface="Arial" panose="020B0604020202020204" pitchFamily="34" charset="0"/>
              </a:rPr>
              <a:t>Biosciencies</a:t>
            </a:r>
            <a:r>
              <a:rPr lang="en-US" dirty="0">
                <a:latin typeface="Calibri" panose="020F0502020204030204" pitchFamily="34" charset="0"/>
                <a:cs typeface="Arial" panose="020B0604020202020204" pitchFamily="34" charset="0"/>
              </a:rPr>
              <a:t>: </a:t>
            </a:r>
            <a:r>
              <a:rPr lang="en-US" dirty="0" err="1">
                <a:latin typeface="Calibri" panose="020F0502020204030204" pitchFamily="34" charset="0"/>
                <a:cs typeface="Arial" panose="020B0604020202020204" pitchFamily="34" charset="0"/>
              </a:rPr>
              <a:t>adquirida</a:t>
            </a:r>
            <a:r>
              <a:rPr lang="en-US" dirty="0">
                <a:latin typeface="Calibri" panose="020F0502020204030204" pitchFamily="34" charset="0"/>
                <a:cs typeface="Arial" panose="020B0604020202020204" pitchFamily="34" charset="0"/>
              </a:rPr>
              <a:t> </a:t>
            </a:r>
            <a:r>
              <a:rPr lang="en-US" dirty="0" err="1">
                <a:latin typeface="Calibri" panose="020F0502020204030204" pitchFamily="34" charset="0"/>
                <a:cs typeface="Arial" panose="020B0604020202020204" pitchFamily="34" charset="0"/>
              </a:rPr>
              <a:t>por</a:t>
            </a:r>
            <a:r>
              <a:rPr lang="en-US" dirty="0">
                <a:latin typeface="Calibri" panose="020F0502020204030204" pitchFamily="34" charset="0"/>
                <a:cs typeface="Arial" panose="020B0604020202020204" pitchFamily="34" charset="0"/>
              </a:rPr>
              <a:t> Celgene Corporation $ 2.9 billion</a:t>
            </a:r>
            <a:endParaRPr lang="es-AR"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E84B2271-1CC8-4FCA-9E09-1CAEDA74FF68}"/>
              </a:ext>
            </a:extLst>
          </p:cNvPr>
          <p:cNvSpPr/>
          <p:nvPr/>
        </p:nvSpPr>
        <p:spPr>
          <a:xfrm>
            <a:off x="2382077" y="5179385"/>
            <a:ext cx="4572000" cy="923330"/>
          </a:xfrm>
          <a:prstGeom prst="rect">
            <a:avLst/>
          </a:prstGeom>
        </p:spPr>
        <p:txBody>
          <a:bodyPr>
            <a:spAutoFit/>
          </a:bodyPr>
          <a:lstStyle/>
          <a:p>
            <a:r>
              <a:rPr lang="en-US" dirty="0" err="1">
                <a:latin typeface="Arial" panose="020B0604020202020204" pitchFamily="34" charset="0"/>
                <a:cs typeface="Arial" panose="020B0604020202020204" pitchFamily="34" charset="0"/>
              </a:rPr>
              <a:t>Aprobado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tratamiento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primera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linea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combinacion</a:t>
            </a:r>
            <a:r>
              <a:rPr lang="en-US" dirty="0">
                <a:latin typeface="Arial" panose="020B0604020202020204" pitchFamily="34" charset="0"/>
                <a:cs typeface="Arial" panose="020B0604020202020204" pitchFamily="34" charset="0"/>
              </a:rPr>
              <a:t> con gemcitabine para adenocarcinoma </a:t>
            </a:r>
            <a:r>
              <a:rPr lang="en-US" dirty="0" err="1">
                <a:latin typeface="Arial" panose="020B0604020202020204" pitchFamily="34" charset="0"/>
                <a:cs typeface="Arial" panose="020B0604020202020204" pitchFamily="34" charset="0"/>
              </a:rPr>
              <a:t>pancreatico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metastasico</a:t>
            </a:r>
            <a:r>
              <a:rPr lang="en-US" dirty="0">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7D8816AA-7634-433D-8575-D9E1602AC9D2}"/>
              </a:ext>
            </a:extLst>
          </p:cNvPr>
          <p:cNvSpPr txBox="1"/>
          <p:nvPr/>
        </p:nvSpPr>
        <p:spPr>
          <a:xfrm>
            <a:off x="427185" y="3419159"/>
            <a:ext cx="8183219" cy="923330"/>
          </a:xfrm>
          <a:prstGeom prst="rect">
            <a:avLst/>
          </a:prstGeom>
          <a:noFill/>
        </p:spPr>
        <p:txBody>
          <a:bodyPr wrap="square" rtlCol="0">
            <a:spAutoFit/>
          </a:bodyPr>
          <a:lstStyle/>
          <a:p>
            <a:pPr algn="ctr"/>
            <a:r>
              <a:rPr lang="es-AR" dirty="0" err="1">
                <a:latin typeface="Arial" panose="020B0604020202020204" pitchFamily="34" charset="0"/>
                <a:cs typeface="Arial" panose="020B0604020202020204" pitchFamily="34" charset="0"/>
                <a:sym typeface="Symbol" panose="05050102010706020507" pitchFamily="18" charset="2"/>
              </a:rPr>
              <a:t>Clinical</a:t>
            </a:r>
            <a:r>
              <a:rPr lang="es-AR" dirty="0">
                <a:latin typeface="Arial" panose="020B0604020202020204" pitchFamily="34" charset="0"/>
                <a:cs typeface="Arial" panose="020B0604020202020204" pitchFamily="34" charset="0"/>
                <a:sym typeface="Symbol" panose="05050102010706020507" pitchFamily="18" charset="2"/>
              </a:rPr>
              <a:t> </a:t>
            </a:r>
            <a:r>
              <a:rPr lang="es-AR" dirty="0" err="1">
                <a:latin typeface="Arial" panose="020B0604020202020204" pitchFamily="34" charset="0"/>
                <a:cs typeface="Arial" panose="020B0604020202020204" pitchFamily="34" charset="0"/>
                <a:sym typeface="Symbol" panose="05050102010706020507" pitchFamily="18" charset="2"/>
              </a:rPr>
              <a:t>trials</a:t>
            </a:r>
            <a:r>
              <a:rPr lang="es-AR" dirty="0">
                <a:latin typeface="Arial" panose="020B0604020202020204" pitchFamily="34" charset="0"/>
                <a:cs typeface="Arial" panose="020B0604020202020204" pitchFamily="34" charset="0"/>
                <a:sym typeface="Symbol" panose="05050102010706020507" pitchFamily="18" charset="2"/>
              </a:rPr>
              <a:t> fase III exitosos</a:t>
            </a:r>
            <a:r>
              <a:rPr lang="en-US" dirty="0">
                <a:latin typeface="Calibri" panose="020F0502020204030204" pitchFamily="34" charset="0"/>
              </a:rPr>
              <a:t> </a:t>
            </a:r>
            <a:r>
              <a:rPr lang="en-US" dirty="0">
                <a:solidFill>
                  <a:srgbClr val="FF0000"/>
                </a:solidFill>
                <a:latin typeface="Calibri" panose="020F0502020204030204" pitchFamily="34" charset="0"/>
              </a:rPr>
              <a:t>[(NCT00540514: comparison of </a:t>
            </a:r>
            <a:r>
              <a:rPr lang="en-US" dirty="0" err="1">
                <a:solidFill>
                  <a:srgbClr val="FF0000"/>
                </a:solidFill>
                <a:latin typeface="Calibri" panose="020F0502020204030204" pitchFamily="34" charset="0"/>
              </a:rPr>
              <a:t>Abraxane</a:t>
            </a:r>
            <a:r>
              <a:rPr lang="en-US" dirty="0">
                <a:solidFill>
                  <a:srgbClr val="FF0000"/>
                </a:solidFill>
                <a:latin typeface="Calibri" panose="020F0502020204030204" pitchFamily="34" charset="0"/>
              </a:rPr>
              <a:t> and carboplatin versus Taxol and carboplatin, and NCT00844649: </a:t>
            </a:r>
            <a:r>
              <a:rPr lang="en-US" dirty="0" err="1">
                <a:solidFill>
                  <a:srgbClr val="FF0000"/>
                </a:solidFill>
                <a:latin typeface="Calibri" panose="020F0502020204030204" pitchFamily="34" charset="0"/>
              </a:rPr>
              <a:t>Abraxane</a:t>
            </a:r>
            <a:r>
              <a:rPr lang="en-US" dirty="0">
                <a:solidFill>
                  <a:srgbClr val="FF0000"/>
                </a:solidFill>
                <a:latin typeface="Calibri" panose="020F0502020204030204" pitchFamily="34" charset="0"/>
              </a:rPr>
              <a:t> and gemcitabine versus gemcitabine)</a:t>
            </a:r>
            <a:r>
              <a:rPr lang="es-AR" dirty="0">
                <a:solidFill>
                  <a:srgbClr val="FF0000"/>
                </a:solidFill>
                <a:latin typeface="Arial" panose="020B0604020202020204" pitchFamily="34" charset="0"/>
                <a:cs typeface="Arial" panose="020B0604020202020204" pitchFamily="34" charset="0"/>
                <a:sym typeface="Symbol" panose="05050102010706020507" pitchFamily="18" charset="2"/>
              </a:rPr>
              <a:t> ]</a:t>
            </a:r>
            <a:endParaRPr lang="es-AR" dirty="0">
              <a:solidFill>
                <a:srgbClr val="FF0000"/>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A4A8C5A4-DEF3-493A-B0E3-D3717760278C}"/>
              </a:ext>
            </a:extLst>
          </p:cNvPr>
          <p:cNvSpPr txBox="1"/>
          <p:nvPr/>
        </p:nvSpPr>
        <p:spPr>
          <a:xfrm>
            <a:off x="-52416" y="4563250"/>
            <a:ext cx="1989311" cy="1200329"/>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2012 FDA</a:t>
            </a:r>
          </a:p>
          <a:p>
            <a:pPr algn="r"/>
            <a:endParaRPr lang="es-AR" dirty="0">
              <a:latin typeface="Arial" panose="020B0604020202020204" pitchFamily="34" charset="0"/>
              <a:cs typeface="Arial" panose="020B0604020202020204" pitchFamily="34" charset="0"/>
            </a:endParaRPr>
          </a:p>
          <a:p>
            <a:pPr algn="r"/>
            <a:endParaRPr lang="es-AR" dirty="0">
              <a:latin typeface="Arial" panose="020B0604020202020204" pitchFamily="34" charset="0"/>
              <a:cs typeface="Arial" panose="020B0604020202020204" pitchFamily="34" charset="0"/>
            </a:endParaRPr>
          </a:p>
          <a:p>
            <a:pPr algn="r"/>
            <a:r>
              <a:rPr lang="es-AR" dirty="0">
                <a:latin typeface="Arial" panose="020B0604020202020204" pitchFamily="34" charset="0"/>
                <a:cs typeface="Arial" panose="020B0604020202020204" pitchFamily="34" charset="0"/>
              </a:rPr>
              <a:t>2013 FDA, EMA</a:t>
            </a:r>
          </a:p>
        </p:txBody>
      </p:sp>
      <p:sp>
        <p:nvSpPr>
          <p:cNvPr id="14" name="Rectángulo 13">
            <a:extLst>
              <a:ext uri="{FF2B5EF4-FFF2-40B4-BE49-F238E27FC236}">
                <a16:creationId xmlns:a16="http://schemas.microsoft.com/office/drawing/2014/main" id="{8FB6762C-75F3-46BA-A291-AF3895C3D7B3}"/>
              </a:ext>
            </a:extLst>
          </p:cNvPr>
          <p:cNvSpPr/>
          <p:nvPr/>
        </p:nvSpPr>
        <p:spPr>
          <a:xfrm>
            <a:off x="2433199" y="4292383"/>
            <a:ext cx="4572001" cy="923330"/>
          </a:xfrm>
          <a:prstGeom prst="rect">
            <a:avLst/>
          </a:prstGeom>
        </p:spPr>
        <p:txBody>
          <a:bodyPr>
            <a:spAutoFit/>
          </a:bodyPr>
          <a:lstStyle/>
          <a:p>
            <a:r>
              <a:rPr lang="en-US" dirty="0" err="1">
                <a:latin typeface="Arial" panose="020B0604020202020204" pitchFamily="34" charset="0"/>
                <a:cs typeface="Arial" panose="020B0604020202020204" pitchFamily="34" charset="0"/>
              </a:rPr>
              <a:t>Aprobado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tratamiento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primera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linea</a:t>
            </a:r>
            <a:r>
              <a:rPr lang="en-US" dirty="0">
                <a:latin typeface="Arial" panose="020B0604020202020204" pitchFamily="34" charset="0"/>
                <a:cs typeface="Arial" panose="020B0604020202020204" pitchFamily="34" charset="0"/>
              </a:rPr>
              <a:t> para NSCLC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combinacion</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carboplatino</a:t>
            </a:r>
            <a:r>
              <a:rPr lang="en-US" dirty="0">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p:txBody>
      </p:sp>
      <p:sp>
        <p:nvSpPr>
          <p:cNvPr id="15" name="Abrir llave 14">
            <a:extLst>
              <a:ext uri="{FF2B5EF4-FFF2-40B4-BE49-F238E27FC236}">
                <a16:creationId xmlns:a16="http://schemas.microsoft.com/office/drawing/2014/main" id="{9885A957-2A61-4B0E-9BA0-E97E8A5EB785}"/>
              </a:ext>
            </a:extLst>
          </p:cNvPr>
          <p:cNvSpPr/>
          <p:nvPr/>
        </p:nvSpPr>
        <p:spPr>
          <a:xfrm>
            <a:off x="2074460" y="583325"/>
            <a:ext cx="232976" cy="7429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6" name="Abrir llave 15">
            <a:extLst>
              <a:ext uri="{FF2B5EF4-FFF2-40B4-BE49-F238E27FC236}">
                <a16:creationId xmlns:a16="http://schemas.microsoft.com/office/drawing/2014/main" id="{2EFF4D99-A05E-4058-93A5-6D4086CE2091}"/>
              </a:ext>
            </a:extLst>
          </p:cNvPr>
          <p:cNvSpPr/>
          <p:nvPr/>
        </p:nvSpPr>
        <p:spPr>
          <a:xfrm>
            <a:off x="2200223" y="4382556"/>
            <a:ext cx="232976" cy="7429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7" name="Abrir llave 16">
            <a:extLst>
              <a:ext uri="{FF2B5EF4-FFF2-40B4-BE49-F238E27FC236}">
                <a16:creationId xmlns:a16="http://schemas.microsoft.com/office/drawing/2014/main" id="{EE15303B-9FE6-4ACD-B854-DA78C429244D}"/>
              </a:ext>
            </a:extLst>
          </p:cNvPr>
          <p:cNvSpPr/>
          <p:nvPr/>
        </p:nvSpPr>
        <p:spPr>
          <a:xfrm>
            <a:off x="2233538" y="5287721"/>
            <a:ext cx="232976" cy="7429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8" name="CuadroTexto 17">
            <a:extLst>
              <a:ext uri="{FF2B5EF4-FFF2-40B4-BE49-F238E27FC236}">
                <a16:creationId xmlns:a16="http://schemas.microsoft.com/office/drawing/2014/main" id="{E7A12948-26BD-4A74-85B6-F8FCC214D67C}"/>
              </a:ext>
            </a:extLst>
          </p:cNvPr>
          <p:cNvSpPr txBox="1"/>
          <p:nvPr/>
        </p:nvSpPr>
        <p:spPr>
          <a:xfrm>
            <a:off x="5375885" y="3109110"/>
            <a:ext cx="3768115"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2011 Ventas: $ 387 millones USD </a:t>
            </a:r>
          </a:p>
        </p:txBody>
      </p:sp>
      <p:sp>
        <p:nvSpPr>
          <p:cNvPr id="19" name="CuadroTexto 18">
            <a:extLst>
              <a:ext uri="{FF2B5EF4-FFF2-40B4-BE49-F238E27FC236}">
                <a16:creationId xmlns:a16="http://schemas.microsoft.com/office/drawing/2014/main" id="{D5A9C480-05F8-4F76-8CE5-DE465C93DBF5}"/>
              </a:ext>
            </a:extLst>
          </p:cNvPr>
          <p:cNvSpPr txBox="1"/>
          <p:nvPr/>
        </p:nvSpPr>
        <p:spPr>
          <a:xfrm>
            <a:off x="5406017" y="6072846"/>
            <a:ext cx="3768115" cy="369332"/>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2015 Ventas: $ 967 millones USD </a:t>
            </a:r>
          </a:p>
        </p:txBody>
      </p:sp>
      <p:sp>
        <p:nvSpPr>
          <p:cNvPr id="20" name="CuadroTexto 19">
            <a:extLst>
              <a:ext uri="{FF2B5EF4-FFF2-40B4-BE49-F238E27FC236}">
                <a16:creationId xmlns:a16="http://schemas.microsoft.com/office/drawing/2014/main" id="{5B5B6AAC-DCD7-4274-B723-739F166E6E80}"/>
              </a:ext>
            </a:extLst>
          </p:cNvPr>
          <p:cNvSpPr txBox="1"/>
          <p:nvPr/>
        </p:nvSpPr>
        <p:spPr>
          <a:xfrm>
            <a:off x="5419664" y="6335012"/>
            <a:ext cx="3768115" cy="369332"/>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2016 Ventas: $ 973 millones USD </a:t>
            </a:r>
          </a:p>
        </p:txBody>
      </p:sp>
      <p:sp>
        <p:nvSpPr>
          <p:cNvPr id="21" name="CuadroTexto 20">
            <a:extLst>
              <a:ext uri="{FF2B5EF4-FFF2-40B4-BE49-F238E27FC236}">
                <a16:creationId xmlns:a16="http://schemas.microsoft.com/office/drawing/2014/main" id="{CC0E7922-DBC0-49A9-B2E7-49197DC889DC}"/>
              </a:ext>
            </a:extLst>
          </p:cNvPr>
          <p:cNvSpPr txBox="1"/>
          <p:nvPr/>
        </p:nvSpPr>
        <p:spPr>
          <a:xfrm>
            <a:off x="4121623" y="6569884"/>
            <a:ext cx="5107099" cy="369332"/>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Proyección 2020 Ventas: $ 1.9 billones USD </a:t>
            </a:r>
          </a:p>
        </p:txBody>
      </p:sp>
      <p:sp>
        <p:nvSpPr>
          <p:cNvPr id="22" name="CuadroTexto 21">
            <a:extLst>
              <a:ext uri="{FF2B5EF4-FFF2-40B4-BE49-F238E27FC236}">
                <a16:creationId xmlns:a16="http://schemas.microsoft.com/office/drawing/2014/main" id="{B8A35CEC-5162-4744-9ADE-F04BD5FB56BD}"/>
              </a:ext>
            </a:extLst>
          </p:cNvPr>
          <p:cNvSpPr txBox="1"/>
          <p:nvPr/>
        </p:nvSpPr>
        <p:spPr>
          <a:xfrm>
            <a:off x="0" y="40093"/>
            <a:ext cx="914400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Taxol</a:t>
            </a:r>
            <a:r>
              <a:rPr lang="es-AR" sz="2400" b="1" dirty="0">
                <a:solidFill>
                  <a:schemeClr val="bg1"/>
                </a:solidFill>
                <a:latin typeface="Arial" panose="020B0604020202020204" pitchFamily="34" charset="0"/>
                <a:cs typeface="Arial" panose="020B0604020202020204" pitchFamily="34" charset="0"/>
              </a:rPr>
              <a:t> (</a:t>
            </a:r>
            <a:r>
              <a:rPr lang="es-AR" sz="2400" b="1" dirty="0" err="1">
                <a:solidFill>
                  <a:schemeClr val="bg1"/>
                </a:solidFill>
                <a:latin typeface="Arial" panose="020B0604020202020204" pitchFamily="34" charset="0"/>
                <a:cs typeface="Arial" panose="020B0604020202020204" pitchFamily="34" charset="0"/>
              </a:rPr>
              <a:t>sv-paclitaxel</a:t>
            </a:r>
            <a:r>
              <a:rPr lang="es-AR" sz="2400" b="1" dirty="0">
                <a:solidFill>
                  <a:schemeClr val="bg1"/>
                </a:solidFill>
                <a:latin typeface="Arial" panose="020B0604020202020204" pitchFamily="34" charset="0"/>
                <a:cs typeface="Arial" panose="020B0604020202020204" pitchFamily="34" charset="0"/>
              </a:rPr>
              <a:t>) vs </a:t>
            </a:r>
            <a:r>
              <a:rPr lang="es-AR" sz="2400" b="1" dirty="0" err="1">
                <a:solidFill>
                  <a:schemeClr val="bg1"/>
                </a:solidFill>
                <a:latin typeface="Arial" panose="020B0604020202020204" pitchFamily="34" charset="0"/>
                <a:cs typeface="Arial" panose="020B0604020202020204" pitchFamily="34" charset="0"/>
              </a:rPr>
              <a:t>Abraxane</a:t>
            </a:r>
            <a:endParaRPr lang="es-A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56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C1FE55-9B38-4B2E-A610-7CB97E03C1C2}"/>
              </a:ext>
            </a:extLst>
          </p:cNvPr>
          <p:cNvPicPr>
            <a:picLocks noChangeAspect="1"/>
          </p:cNvPicPr>
          <p:nvPr/>
        </p:nvPicPr>
        <p:blipFill rotWithShape="1">
          <a:blip r:embed="rId2"/>
          <a:srcRect l="11337" r="11031"/>
          <a:stretch/>
        </p:blipFill>
        <p:spPr>
          <a:xfrm>
            <a:off x="251103" y="806403"/>
            <a:ext cx="8797535" cy="4523438"/>
          </a:xfrm>
          <a:prstGeom prst="rect">
            <a:avLst/>
          </a:prstGeom>
        </p:spPr>
      </p:pic>
      <p:sp>
        <p:nvSpPr>
          <p:cNvPr id="5" name="Rectángulo 4">
            <a:extLst>
              <a:ext uri="{FF2B5EF4-FFF2-40B4-BE49-F238E27FC236}">
                <a16:creationId xmlns:a16="http://schemas.microsoft.com/office/drawing/2014/main" id="{4C300B6F-88F1-44DD-B8EA-AC17E603CAF2}"/>
              </a:ext>
            </a:extLst>
          </p:cNvPr>
          <p:cNvSpPr/>
          <p:nvPr/>
        </p:nvSpPr>
        <p:spPr>
          <a:xfrm>
            <a:off x="0" y="0"/>
            <a:ext cx="9144000" cy="1200329"/>
          </a:xfrm>
          <a:prstGeom prst="rect">
            <a:avLst/>
          </a:prstGeom>
          <a:solidFill>
            <a:srgbClr val="FF0000"/>
          </a:solidFill>
        </p:spPr>
        <p:txBody>
          <a:bodyPr wrap="square">
            <a:spAutoFit/>
          </a:bodyPr>
          <a:lstStyle/>
          <a:p>
            <a:pPr algn="ctr"/>
            <a:r>
              <a:rPr lang="es-AR" dirty="0">
                <a:solidFill>
                  <a:schemeClr val="bg1"/>
                </a:solidFill>
                <a:latin typeface="Arial" panose="020B0604020202020204" pitchFamily="34" charset="0"/>
                <a:cs typeface="Arial" panose="020B0604020202020204" pitchFamily="34" charset="0"/>
              </a:rPr>
              <a:t>Compañías en el mundo explorando los beneficios de </a:t>
            </a: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liposomales</a:t>
            </a:r>
            <a:r>
              <a:rPr lang="es-AR" dirty="0">
                <a:solidFill>
                  <a:schemeClr val="bg1"/>
                </a:solidFill>
                <a:latin typeface="Arial" panose="020B0604020202020204" pitchFamily="34" charset="0"/>
                <a:cs typeface="Arial" panose="020B0604020202020204" pitchFamily="34" charset="0"/>
              </a:rPr>
              <a:t> y </a:t>
            </a:r>
            <a:r>
              <a:rPr lang="es-AR" dirty="0" err="1">
                <a:solidFill>
                  <a:schemeClr val="bg1"/>
                </a:solidFill>
                <a:latin typeface="Arial" panose="020B0604020202020204" pitchFamily="34" charset="0"/>
                <a:cs typeface="Arial" panose="020B0604020202020204" pitchFamily="34" charset="0"/>
              </a:rPr>
              <a:t>micelares</a:t>
            </a:r>
            <a:r>
              <a:rPr lang="es-AR" dirty="0">
                <a:solidFill>
                  <a:schemeClr val="bg1"/>
                </a:solidFill>
                <a:latin typeface="Arial" panose="020B0604020202020204" pitchFamily="34" charset="0"/>
                <a:cs typeface="Arial" panose="020B0604020202020204" pitchFamily="34" charset="0"/>
              </a:rPr>
              <a:t>) para </a:t>
            </a:r>
            <a:r>
              <a:rPr lang="es-AR" i="1" dirty="0" err="1">
                <a:solidFill>
                  <a:schemeClr val="bg1"/>
                </a:solidFill>
                <a:latin typeface="Arial" panose="020B0604020202020204" pitchFamily="34" charset="0"/>
                <a:cs typeface="Arial" panose="020B0604020202020204" pitchFamily="34" charset="0"/>
              </a:rPr>
              <a:t>delivery</a:t>
            </a:r>
            <a:r>
              <a:rPr lang="es-AR" dirty="0">
                <a:solidFill>
                  <a:schemeClr val="bg1"/>
                </a:solidFill>
                <a:latin typeface="Arial" panose="020B0604020202020204" pitchFamily="34" charset="0"/>
                <a:cs typeface="Arial" panose="020B0604020202020204" pitchFamily="34" charset="0"/>
              </a:rPr>
              <a:t> de </a:t>
            </a:r>
            <a:r>
              <a:rPr lang="es-AR" dirty="0" err="1">
                <a:solidFill>
                  <a:schemeClr val="bg1"/>
                </a:solidFill>
                <a:latin typeface="Arial" panose="020B0604020202020204" pitchFamily="34" charset="0"/>
                <a:cs typeface="Arial" panose="020B0604020202020204" pitchFamily="34" charset="0"/>
              </a:rPr>
              <a:t>paclitaxel</a:t>
            </a:r>
            <a:r>
              <a:rPr lang="es-AR" dirty="0">
                <a:solidFill>
                  <a:schemeClr val="bg1"/>
                </a:solidFill>
                <a:latin typeface="Arial" panose="020B0604020202020204" pitchFamily="34" charset="0"/>
                <a:cs typeface="Arial" panose="020B0604020202020204" pitchFamily="34" charset="0"/>
              </a:rPr>
              <a:t> (PTX), en evaluación para tratamiento de canceres pancreáticos, pulmonar células pequeñas, mama, ovario, vesícula, gástricos, entre otros. </a:t>
            </a:r>
          </a:p>
        </p:txBody>
      </p:sp>
      <p:sp>
        <p:nvSpPr>
          <p:cNvPr id="6" name="Rectángulo 5">
            <a:extLst>
              <a:ext uri="{FF2B5EF4-FFF2-40B4-BE49-F238E27FC236}">
                <a16:creationId xmlns:a16="http://schemas.microsoft.com/office/drawing/2014/main" id="{BE561F1E-577E-4723-ABEF-6E24C67CCB09}"/>
              </a:ext>
            </a:extLst>
          </p:cNvPr>
          <p:cNvSpPr/>
          <p:nvPr/>
        </p:nvSpPr>
        <p:spPr>
          <a:xfrm>
            <a:off x="0" y="5103674"/>
            <a:ext cx="9143999" cy="1754326"/>
          </a:xfrm>
          <a:prstGeom prst="rect">
            <a:avLst/>
          </a:prstGeom>
        </p:spPr>
        <p:txBody>
          <a:bodyPr wrap="square">
            <a:spAutoFit/>
          </a:bodyPr>
          <a:lstStyle/>
          <a:p>
            <a:pPr algn="just"/>
            <a:r>
              <a:rPr lang="es-AR" b="1" dirty="0">
                <a:latin typeface="Arial" panose="020B0604020202020204" pitchFamily="34" charset="0"/>
                <a:cs typeface="Arial" panose="020B0604020202020204" pitchFamily="34" charset="0"/>
              </a:rPr>
              <a:t>Competidores industriales en el mercado global de PTX </a:t>
            </a:r>
          </a:p>
          <a:p>
            <a:pPr algn="just"/>
            <a:r>
              <a:rPr lang="es-AR" b="1" dirty="0">
                <a:solidFill>
                  <a:schemeClr val="bg1">
                    <a:lumMod val="50000"/>
                  </a:schemeClr>
                </a:solidFill>
                <a:latin typeface="Arial" panose="020B0604020202020204" pitchFamily="34" charset="0"/>
                <a:cs typeface="Arial" panose="020B0604020202020204" pitchFamily="34" charset="0"/>
              </a:rPr>
              <a:t>línea gris</a:t>
            </a:r>
            <a:r>
              <a:rPr lang="es-AR" dirty="0">
                <a:latin typeface="Arial" panose="020B0604020202020204" pitchFamily="34" charset="0"/>
                <a:cs typeface="Arial" panose="020B0604020202020204" pitchFamily="34" charset="0"/>
              </a:rPr>
              <a:t>: desarrollo de formulaciones y/o manufactura  </a:t>
            </a:r>
          </a:p>
          <a:p>
            <a:pPr algn="just"/>
            <a:r>
              <a:rPr lang="es-AR" b="1" dirty="0">
                <a:solidFill>
                  <a:srgbClr val="00B050"/>
                </a:solidFill>
                <a:latin typeface="Arial" panose="020B0604020202020204" pitchFamily="34" charset="0"/>
                <a:cs typeface="Arial" panose="020B0604020202020204" pitchFamily="34" charset="0"/>
              </a:rPr>
              <a:t>línea verde: </a:t>
            </a:r>
            <a:r>
              <a:rPr lang="es-AR" dirty="0">
                <a:solidFill>
                  <a:srgbClr val="00B050"/>
                </a:solidFill>
                <a:latin typeface="Arial" panose="020B0604020202020204" pitchFamily="34" charset="0"/>
                <a:cs typeface="Arial" panose="020B0604020202020204" pitchFamily="34" charset="0"/>
              </a:rPr>
              <a:t>adquisición de formulaciones de droga o derechos de distribución</a:t>
            </a:r>
            <a:r>
              <a:rPr lang="es-AR" dirty="0">
                <a:latin typeface="Arial" panose="020B0604020202020204" pitchFamily="34" charset="0"/>
                <a:cs typeface="Arial" panose="020B0604020202020204" pitchFamily="34" charset="0"/>
              </a:rPr>
              <a:t> </a:t>
            </a:r>
          </a:p>
          <a:p>
            <a:pPr algn="just"/>
            <a:r>
              <a:rPr lang="es-AR" b="1" dirty="0">
                <a:solidFill>
                  <a:srgbClr val="0000FF"/>
                </a:solidFill>
                <a:latin typeface="Arial" panose="020B0604020202020204" pitchFamily="34" charset="0"/>
                <a:cs typeface="Arial" panose="020B0604020202020204" pitchFamily="34" charset="0"/>
              </a:rPr>
              <a:t>línea azul: </a:t>
            </a:r>
            <a:r>
              <a:rPr lang="es-AR" dirty="0">
                <a:solidFill>
                  <a:srgbClr val="0000FF"/>
                </a:solidFill>
                <a:latin typeface="Arial" panose="020B0604020202020204" pitchFamily="34" charset="0"/>
                <a:cs typeface="Arial" panose="020B0604020202020204" pitchFamily="34" charset="0"/>
              </a:rPr>
              <a:t>fusión entre compañías</a:t>
            </a:r>
          </a:p>
          <a:p>
            <a:pPr algn="just"/>
            <a:r>
              <a:rPr lang="es-AR" b="1" dirty="0">
                <a:solidFill>
                  <a:srgbClr val="FF0000"/>
                </a:solidFill>
                <a:latin typeface="Arial" panose="020B0604020202020204" pitchFamily="34" charset="0"/>
                <a:cs typeface="Arial" panose="020B0604020202020204" pitchFamily="34" charset="0"/>
              </a:rPr>
              <a:t>línea roja:  </a:t>
            </a:r>
            <a:r>
              <a:rPr lang="es-AR" dirty="0">
                <a:solidFill>
                  <a:srgbClr val="FF0000"/>
                </a:solidFill>
                <a:latin typeface="Arial" panose="020B0604020202020204" pitchFamily="34" charset="0"/>
                <a:cs typeface="Arial" panose="020B0604020202020204" pitchFamily="34" charset="0"/>
              </a:rPr>
              <a:t>adquisición de compañías</a:t>
            </a:r>
            <a:r>
              <a:rPr lang="es-AR" dirty="0">
                <a:latin typeface="Arial" panose="020B0604020202020204" pitchFamily="34" charset="0"/>
                <a:cs typeface="Arial" panose="020B0604020202020204" pitchFamily="34" charset="0"/>
              </a:rPr>
              <a:t> </a:t>
            </a:r>
          </a:p>
          <a:p>
            <a:pPr algn="just"/>
            <a:r>
              <a:rPr lang="es-AR" dirty="0">
                <a:latin typeface="Arial" panose="020B0604020202020204" pitchFamily="34" charset="0"/>
                <a:cs typeface="Arial" panose="020B0604020202020204" pitchFamily="34" charset="0"/>
              </a:rPr>
              <a:t>$: transacción &lt; 0.1 </a:t>
            </a:r>
            <a:r>
              <a:rPr lang="es-AR" dirty="0" err="1">
                <a:latin typeface="Arial" panose="020B0604020202020204" pitchFamily="34" charset="0"/>
                <a:cs typeface="Arial" panose="020B0604020202020204" pitchFamily="34" charset="0"/>
              </a:rPr>
              <a:t>billon</a:t>
            </a:r>
            <a:r>
              <a:rPr lang="es-AR" dirty="0">
                <a:latin typeface="Arial" panose="020B0604020202020204" pitchFamily="34" charset="0"/>
                <a:cs typeface="Arial" panose="020B0604020202020204" pitchFamily="34" charset="0"/>
              </a:rPr>
              <a:t>; $$: entre 0.1-1 </a:t>
            </a:r>
            <a:r>
              <a:rPr lang="es-AR" dirty="0" err="1">
                <a:latin typeface="Arial" panose="020B0604020202020204" pitchFamily="34" charset="0"/>
                <a:cs typeface="Arial" panose="020B0604020202020204" pitchFamily="34" charset="0"/>
              </a:rPr>
              <a:t>billon</a:t>
            </a:r>
            <a:r>
              <a:rPr lang="es-AR" dirty="0">
                <a:latin typeface="Arial" panose="020B0604020202020204" pitchFamily="34" charset="0"/>
                <a:cs typeface="Arial" panose="020B0604020202020204" pitchFamily="34" charset="0"/>
              </a:rPr>
              <a:t>; $$$: entre1-10 </a:t>
            </a:r>
            <a:r>
              <a:rPr lang="es-AR" dirty="0" err="1">
                <a:latin typeface="Arial" panose="020B0604020202020204" pitchFamily="34" charset="0"/>
                <a:cs typeface="Arial" panose="020B0604020202020204" pitchFamily="34" charset="0"/>
              </a:rPr>
              <a:t>billon</a:t>
            </a:r>
            <a:r>
              <a:rPr lang="es-AR" dirty="0">
                <a:latin typeface="Arial" panose="020B0604020202020204" pitchFamily="34" charset="0"/>
                <a:cs typeface="Arial" panose="020B0604020202020204" pitchFamily="34" charset="0"/>
              </a:rPr>
              <a:t>; $$$$ &gt;10 </a:t>
            </a:r>
            <a:r>
              <a:rPr lang="es-AR" dirty="0" err="1">
                <a:latin typeface="Arial" panose="020B0604020202020204" pitchFamily="34" charset="0"/>
                <a:cs typeface="Arial" panose="020B0604020202020204" pitchFamily="34" charset="0"/>
              </a:rPr>
              <a:t>billon</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95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FB2327-ADC1-437C-BCAB-C4F6F6FC86DD}"/>
              </a:ext>
            </a:extLst>
          </p:cNvPr>
          <p:cNvSpPr txBox="1"/>
          <p:nvPr/>
        </p:nvSpPr>
        <p:spPr>
          <a:xfrm>
            <a:off x="0" y="50848"/>
            <a:ext cx="9144000" cy="830997"/>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Scintigrafia</a:t>
            </a:r>
            <a:r>
              <a:rPr lang="es-AR" sz="2400" dirty="0">
                <a:solidFill>
                  <a:schemeClr val="bg1"/>
                </a:solidFill>
                <a:latin typeface="Arial" panose="020B0604020202020204" pitchFamily="34" charset="0"/>
                <a:cs typeface="Arial" panose="020B0604020202020204" pitchFamily="34" charset="0"/>
              </a:rPr>
              <a:t> Gamma luego de inyectar liposomas </a:t>
            </a:r>
            <a:r>
              <a:rPr lang="es-AR" sz="2400" dirty="0" err="1">
                <a:solidFill>
                  <a:schemeClr val="bg1"/>
                </a:solidFill>
                <a:latin typeface="Arial" panose="020B0604020202020204" pitchFamily="34" charset="0"/>
                <a:cs typeface="Arial" panose="020B0604020202020204" pitchFamily="34" charset="0"/>
              </a:rPr>
              <a:t>estericamente</a:t>
            </a:r>
            <a:r>
              <a:rPr lang="es-AR" sz="2400" dirty="0">
                <a:solidFill>
                  <a:schemeClr val="bg1"/>
                </a:solidFill>
                <a:latin typeface="Arial" panose="020B0604020202020204" pitchFamily="34" charset="0"/>
                <a:cs typeface="Arial" panose="020B0604020202020204" pitchFamily="34" charset="0"/>
              </a:rPr>
              <a:t> estabilizados [DTPA-In</a:t>
            </a:r>
            <a:r>
              <a:rPr lang="es-AR" sz="2400" baseline="30000" dirty="0">
                <a:solidFill>
                  <a:schemeClr val="bg1"/>
                </a:solidFill>
                <a:latin typeface="Arial" panose="020B0604020202020204" pitchFamily="34" charset="0"/>
                <a:cs typeface="Arial" panose="020B0604020202020204" pitchFamily="34" charset="0"/>
              </a:rPr>
              <a:t>111</a:t>
            </a:r>
            <a:r>
              <a:rPr lang="es-AR" sz="2400" dirty="0">
                <a:solidFill>
                  <a:schemeClr val="bg1"/>
                </a:solidFill>
                <a:latin typeface="Arial" panose="020B0604020202020204" pitchFamily="34" charset="0"/>
                <a:cs typeface="Arial" panose="020B0604020202020204" pitchFamily="34" charset="0"/>
              </a:rPr>
              <a:t>] </a:t>
            </a:r>
          </a:p>
        </p:txBody>
      </p:sp>
      <p:pic>
        <p:nvPicPr>
          <p:cNvPr id="2" name="Imagen 1">
            <a:extLst>
              <a:ext uri="{FF2B5EF4-FFF2-40B4-BE49-F238E27FC236}">
                <a16:creationId xmlns:a16="http://schemas.microsoft.com/office/drawing/2014/main" id="{BD91267E-5E44-4B2F-9C3B-364465228EEA}"/>
              </a:ext>
            </a:extLst>
          </p:cNvPr>
          <p:cNvPicPr>
            <a:picLocks noChangeAspect="1"/>
          </p:cNvPicPr>
          <p:nvPr/>
        </p:nvPicPr>
        <p:blipFill>
          <a:blip r:embed="rId2"/>
          <a:stretch>
            <a:fillRect/>
          </a:stretch>
        </p:blipFill>
        <p:spPr>
          <a:xfrm>
            <a:off x="529737" y="1376719"/>
            <a:ext cx="4532943" cy="4071094"/>
          </a:xfrm>
          <a:prstGeom prst="rect">
            <a:avLst/>
          </a:prstGeom>
        </p:spPr>
      </p:pic>
      <p:sp>
        <p:nvSpPr>
          <p:cNvPr id="4" name="Rectángulo 3">
            <a:extLst>
              <a:ext uri="{FF2B5EF4-FFF2-40B4-BE49-F238E27FC236}">
                <a16:creationId xmlns:a16="http://schemas.microsoft.com/office/drawing/2014/main" id="{489C02C8-97FD-471C-BB22-E2E379A03680}"/>
              </a:ext>
            </a:extLst>
          </p:cNvPr>
          <p:cNvSpPr/>
          <p:nvPr/>
        </p:nvSpPr>
        <p:spPr>
          <a:xfrm>
            <a:off x="5186855" y="1376719"/>
            <a:ext cx="3837875" cy="4247317"/>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Fig. 6 </a:t>
            </a:r>
            <a:r>
              <a:rPr lang="en-US" dirty="0">
                <a:latin typeface="Arial" panose="020B0604020202020204" pitchFamily="34" charset="0"/>
                <a:cs typeface="Arial" panose="020B0604020202020204" pitchFamily="34" charset="0"/>
              </a:rPr>
              <a:t>Serial whole body gamma</a:t>
            </a:r>
          </a:p>
          <a:p>
            <a:r>
              <a:rPr lang="en-US" dirty="0">
                <a:latin typeface="Arial" panose="020B0604020202020204" pitchFamily="34" charset="0"/>
                <a:cs typeface="Arial" panose="020B0604020202020204" pitchFamily="34" charset="0"/>
              </a:rPr>
              <a:t>camera images over 7 days of a patient with stage </a:t>
            </a:r>
            <a:r>
              <a:rPr lang="en-US" b="1" dirty="0">
                <a:latin typeface="Arial" panose="020B0604020202020204" pitchFamily="34" charset="0"/>
                <a:cs typeface="Arial" panose="020B0604020202020204" pitchFamily="34" charset="0"/>
              </a:rPr>
              <a:t>T</a:t>
            </a:r>
            <a:r>
              <a:rPr lang="en-US" sz="800" b="1"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I</a:t>
            </a:r>
            <a:r>
              <a:rPr lang="en-US" sz="800" b="1"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S</a:t>
            </a:r>
            <a:r>
              <a:rPr lang="en-US" sz="800" b="1" dirty="0">
                <a:latin typeface="Arial" panose="020B0604020202020204" pitchFamily="34" charset="0"/>
                <a:cs typeface="Arial" panose="020B0604020202020204" pitchFamily="34" charset="0"/>
              </a:rPr>
              <a:t>1 </a:t>
            </a:r>
            <a:r>
              <a:rPr lang="en-US" b="1" dirty="0">
                <a:latin typeface="Arial" panose="020B0604020202020204" pitchFamily="34" charset="0"/>
                <a:cs typeface="Arial" panose="020B0604020202020204" pitchFamily="34" charset="0"/>
              </a:rPr>
              <a:t>AIDS-KS</a:t>
            </a:r>
            <a:r>
              <a:rPr lang="en-US" dirty="0">
                <a:latin typeface="Arial" panose="020B0604020202020204" pitchFamily="34" charset="0"/>
                <a:cs typeface="Arial" panose="020B0604020202020204" pitchFamily="34" charset="0"/>
              </a:rPr>
              <a:t>. Multiple areas of uptake of radiolabeled liposomes are seen in the left foot and leg, right arm, and face. Each of these areas corresponded with a typical Kaposi sarcoma lesion. </a:t>
            </a:r>
            <a:r>
              <a:rPr lang="en-US" b="1" dirty="0">
                <a:latin typeface="Arial" panose="020B0604020202020204" pitchFamily="34" charset="0"/>
                <a:cs typeface="Arial" panose="020B0604020202020204" pitchFamily="34" charset="0"/>
              </a:rPr>
              <a:t>Prolonged retention of the radiolabel is seen despite significant </a:t>
            </a:r>
            <a:r>
              <a:rPr lang="es-AR" b="1" dirty="0" err="1">
                <a:latin typeface="Arial" panose="020B0604020202020204" pitchFamily="34" charset="0"/>
                <a:cs typeface="Arial" panose="020B0604020202020204" pitchFamily="34" charset="0"/>
              </a:rPr>
              <a:t>clearance</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of</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circulating</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liposomes</a:t>
            </a:r>
            <a:r>
              <a:rPr lang="es-AR" b="1" dirty="0">
                <a:latin typeface="Arial" panose="020B0604020202020204" pitchFamily="34" charset="0"/>
                <a:cs typeface="Arial" panose="020B0604020202020204" pitchFamily="34" charset="0"/>
              </a:rPr>
              <a:t>,</a:t>
            </a:r>
          </a:p>
          <a:p>
            <a:pPr algn="just"/>
            <a:r>
              <a:rPr lang="en-US" b="1" dirty="0">
                <a:latin typeface="Arial" panose="020B0604020202020204" pitchFamily="34" charset="0"/>
                <a:cs typeface="Arial" panose="020B0604020202020204" pitchFamily="34" charset="0"/>
              </a:rPr>
              <a:t>as </a:t>
            </a:r>
            <a:r>
              <a:rPr lang="en-US" b="1" dirty="0">
                <a:solidFill>
                  <a:srgbClr val="0000FF"/>
                </a:solidFill>
                <a:latin typeface="Arial" panose="020B0604020202020204" pitchFamily="34" charset="0"/>
                <a:cs typeface="Arial" panose="020B0604020202020204" pitchFamily="34" charset="0"/>
              </a:rPr>
              <a:t>demonstrated by disappearance of the cardiac blood pool image</a:t>
            </a:r>
            <a:r>
              <a:rPr lang="en-US" b="1" dirty="0">
                <a:latin typeface="Arial" panose="020B0604020202020204" pitchFamily="34" charset="0"/>
                <a:cs typeface="Arial" panose="020B0604020202020204" pitchFamily="34" charset="0"/>
              </a:rPr>
              <a:t>.</a:t>
            </a:r>
            <a:endParaRPr lang="es-AR"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850E5D56-DCD5-4625-8B85-E92F0CB9EAFE}"/>
              </a:ext>
            </a:extLst>
          </p:cNvPr>
          <p:cNvSpPr/>
          <p:nvPr/>
        </p:nvSpPr>
        <p:spPr>
          <a:xfrm>
            <a:off x="1" y="6211669"/>
            <a:ext cx="9143999" cy="646331"/>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Effective Targeting of Solid Tumors in Patients With Locally Advanced Cancers by Radiolabeled </a:t>
            </a:r>
            <a:r>
              <a:rPr lang="en-US" sz="1200" b="1" dirty="0" err="1">
                <a:latin typeface="Arial" panose="020B0604020202020204" pitchFamily="34" charset="0"/>
                <a:cs typeface="Arial" panose="020B0604020202020204" pitchFamily="34" charset="0"/>
              </a:rPr>
              <a:t>Pegylated</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Liposomes</a:t>
            </a:r>
            <a:r>
              <a:rPr lang="en-US" sz="1200" i="1" dirty="0" err="1">
                <a:latin typeface="Arial" panose="020B0604020202020204" pitchFamily="34" charset="0"/>
                <a:cs typeface="Arial" panose="020B0604020202020204" pitchFamily="34" charset="0"/>
              </a:rPr>
              <a:t>ol</a:t>
            </a:r>
            <a:r>
              <a:rPr lang="en-US" sz="1200" i="1" dirty="0">
                <a:latin typeface="Arial" panose="020B0604020202020204" pitchFamily="34" charset="0"/>
                <a:cs typeface="Arial" panose="020B0604020202020204" pitchFamily="34" charset="0"/>
              </a:rPr>
              <a:t>. 7, 243–254, February 2001 </a:t>
            </a:r>
            <a:r>
              <a:rPr lang="en-US" sz="1200" dirty="0">
                <a:latin typeface="Arial" panose="020B0604020202020204" pitchFamily="34" charset="0"/>
                <a:cs typeface="Arial" panose="020B0604020202020204" pitchFamily="34" charset="0"/>
              </a:rPr>
              <a:t>Clinical Cancer Research </a:t>
            </a:r>
            <a:r>
              <a:rPr lang="en-US" sz="1200" b="1" dirty="0">
                <a:latin typeface="Arial" panose="020B0604020202020204" pitchFamily="34" charset="0"/>
                <a:cs typeface="Arial" panose="020B0604020202020204" pitchFamily="34" charset="0"/>
              </a:rPr>
              <a:t>243</a:t>
            </a:r>
            <a:r>
              <a:rPr lang="it-IT" sz="1200" b="1" dirty="0">
                <a:latin typeface="Arial" panose="020B0604020202020204" pitchFamily="34" charset="0"/>
                <a:cs typeface="Arial" panose="020B0604020202020204" pitchFamily="34" charset="0"/>
              </a:rPr>
              <a:t>Kevin J. Harrington,1 Sima Mohammadtaghi, </a:t>
            </a:r>
            <a:r>
              <a:rPr lang="de-DE" sz="1200" b="1" dirty="0">
                <a:latin typeface="Arial" panose="020B0604020202020204" pitchFamily="34" charset="0"/>
                <a:cs typeface="Arial" panose="020B0604020202020204" pitchFamily="34" charset="0"/>
              </a:rPr>
              <a:t>Paul S. Uster, Daphne Glass, A. Michael Peters, </a:t>
            </a:r>
            <a:r>
              <a:rPr lang="en-US" sz="1200" b="1" dirty="0">
                <a:latin typeface="Arial" panose="020B0604020202020204" pitchFamily="34" charset="0"/>
                <a:cs typeface="Arial" panose="020B0604020202020204" pitchFamily="34" charset="0"/>
              </a:rPr>
              <a:t>Richard G. Vile, and J. Simon W. Stewart</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05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98E0B3-9A9C-4266-8217-D9EB7E72BF1C}"/>
              </a:ext>
            </a:extLst>
          </p:cNvPr>
          <p:cNvPicPr>
            <a:picLocks noChangeAspect="1"/>
          </p:cNvPicPr>
          <p:nvPr/>
        </p:nvPicPr>
        <p:blipFill>
          <a:blip r:embed="rId2"/>
          <a:stretch>
            <a:fillRect/>
          </a:stretch>
        </p:blipFill>
        <p:spPr>
          <a:xfrm>
            <a:off x="1223769" y="509305"/>
            <a:ext cx="6553200" cy="4362450"/>
          </a:xfrm>
          <a:prstGeom prst="rect">
            <a:avLst/>
          </a:prstGeom>
        </p:spPr>
      </p:pic>
      <p:pic>
        <p:nvPicPr>
          <p:cNvPr id="4" name="Imagen 3">
            <a:extLst>
              <a:ext uri="{FF2B5EF4-FFF2-40B4-BE49-F238E27FC236}">
                <a16:creationId xmlns:a16="http://schemas.microsoft.com/office/drawing/2014/main" id="{830AC994-BB3F-4FC1-9E19-8FE25A9A9CAF}"/>
              </a:ext>
            </a:extLst>
          </p:cNvPr>
          <p:cNvPicPr>
            <a:picLocks noChangeAspect="1"/>
          </p:cNvPicPr>
          <p:nvPr/>
        </p:nvPicPr>
        <p:blipFill>
          <a:blip r:embed="rId3"/>
          <a:stretch>
            <a:fillRect/>
          </a:stretch>
        </p:blipFill>
        <p:spPr>
          <a:xfrm>
            <a:off x="284731" y="3525417"/>
            <a:ext cx="8431275" cy="3094032"/>
          </a:xfrm>
          <a:prstGeom prst="rect">
            <a:avLst/>
          </a:prstGeom>
        </p:spPr>
      </p:pic>
      <p:sp>
        <p:nvSpPr>
          <p:cNvPr id="6" name="CuadroTexto 5">
            <a:extLst>
              <a:ext uri="{FF2B5EF4-FFF2-40B4-BE49-F238E27FC236}">
                <a16:creationId xmlns:a16="http://schemas.microsoft.com/office/drawing/2014/main" id="{EE84793A-C6AD-4E37-A126-9920C3D4D058}"/>
              </a:ext>
            </a:extLst>
          </p:cNvPr>
          <p:cNvSpPr txBox="1"/>
          <p:nvPr/>
        </p:nvSpPr>
        <p:spPr>
          <a:xfrm>
            <a:off x="0" y="143253"/>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Antitumorales </a:t>
            </a:r>
            <a:r>
              <a:rPr lang="es-AR" sz="2400" dirty="0" err="1">
                <a:solidFill>
                  <a:schemeClr val="bg1"/>
                </a:solidFill>
                <a:latin typeface="Arial" panose="020B0604020202020204" pitchFamily="34" charset="0"/>
                <a:cs typeface="Arial" panose="020B0604020202020204" pitchFamily="34" charset="0"/>
              </a:rPr>
              <a:t>liposomales</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Doxil</a:t>
            </a:r>
            <a:endParaRPr lang="es-AR" sz="2400" dirty="0">
              <a:solidFill>
                <a:schemeClr val="bg1"/>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16FEEB00-437F-46F2-9830-A0C49ACD7ED6}"/>
              </a:ext>
            </a:extLst>
          </p:cNvPr>
          <p:cNvSpPr txBox="1"/>
          <p:nvPr/>
        </p:nvSpPr>
        <p:spPr>
          <a:xfrm>
            <a:off x="556592" y="2321198"/>
            <a:ext cx="1603513"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Y. </a:t>
            </a:r>
            <a:r>
              <a:rPr lang="es-AR" dirty="0" err="1">
                <a:latin typeface="Arial" panose="020B0604020202020204" pitchFamily="34" charset="0"/>
                <a:cs typeface="Arial" panose="020B0604020202020204" pitchFamily="34" charset="0"/>
              </a:rPr>
              <a:t>Barenholz</a:t>
            </a:r>
            <a:r>
              <a:rPr lang="es-AR" dirty="0">
                <a:latin typeface="Arial" panose="020B0604020202020204" pitchFamily="34" charset="0"/>
                <a:cs typeface="Arial" panose="020B0604020202020204" pitchFamily="34" charset="0"/>
              </a:rPr>
              <a:t> </a:t>
            </a:r>
          </a:p>
        </p:txBody>
      </p:sp>
      <p:sp>
        <p:nvSpPr>
          <p:cNvPr id="7" name="CuadroTexto 6">
            <a:extLst>
              <a:ext uri="{FF2B5EF4-FFF2-40B4-BE49-F238E27FC236}">
                <a16:creationId xmlns:a16="http://schemas.microsoft.com/office/drawing/2014/main" id="{D4C26526-8196-4518-9EE4-3E6A61776EAD}"/>
              </a:ext>
            </a:extLst>
          </p:cNvPr>
          <p:cNvSpPr txBox="1"/>
          <p:nvPr/>
        </p:nvSpPr>
        <p:spPr>
          <a:xfrm>
            <a:off x="5108904" y="2321198"/>
            <a:ext cx="1603513"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A. </a:t>
            </a:r>
            <a:r>
              <a:rPr lang="es-AR" dirty="0" err="1">
                <a:latin typeface="Arial" panose="020B0604020202020204" pitchFamily="34" charset="0"/>
                <a:cs typeface="Arial" panose="020B0604020202020204" pitchFamily="34" charset="0"/>
              </a:rPr>
              <a:t>Gabizon</a:t>
            </a:r>
            <a:r>
              <a:rPr lang="es-AR"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8432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B647150-047D-4F7B-BD8B-D29B7E357BA8}"/>
              </a:ext>
            </a:extLst>
          </p:cNvPr>
          <p:cNvSpPr txBox="1"/>
          <p:nvPr/>
        </p:nvSpPr>
        <p:spPr>
          <a:xfrm>
            <a:off x="148855" y="1162634"/>
            <a:ext cx="3426984" cy="5262979"/>
          </a:xfrm>
          <a:prstGeom prst="rect">
            <a:avLst/>
          </a:prstGeom>
          <a:noFill/>
        </p:spPr>
        <p:txBody>
          <a:bodyPr wrap="square" rtlCol="0">
            <a:spAutoFit/>
          </a:bodyPr>
          <a:lstStyle/>
          <a:p>
            <a:pPr algn="just"/>
            <a:r>
              <a:rPr lang="es-AR" dirty="0">
                <a:solidFill>
                  <a:srgbClr val="0000FF"/>
                </a:solidFill>
                <a:latin typeface="Arial" panose="020B0604020202020204" pitchFamily="34" charset="0"/>
                <a:cs typeface="Arial" panose="020B0604020202020204" pitchFamily="34" charset="0"/>
              </a:rPr>
              <a:t>3 variables afectan la actividad biológica y perfil de toxicidad de una formulación </a:t>
            </a:r>
            <a:r>
              <a:rPr lang="es-AR" dirty="0" err="1">
                <a:solidFill>
                  <a:srgbClr val="0000FF"/>
                </a:solidFill>
                <a:latin typeface="Arial" panose="020B0604020202020204" pitchFamily="34" charset="0"/>
                <a:cs typeface="Arial" panose="020B0604020202020204" pitchFamily="34" charset="0"/>
              </a:rPr>
              <a:t>nanoliposomal</a:t>
            </a:r>
            <a:r>
              <a:rPr lang="es-AR" dirty="0">
                <a:solidFill>
                  <a:srgbClr val="0000FF"/>
                </a:solidFill>
                <a:latin typeface="Arial" panose="020B0604020202020204" pitchFamily="34" charset="0"/>
                <a:cs typeface="Arial" panose="020B0604020202020204" pitchFamily="34" charset="0"/>
              </a:rPr>
              <a:t>:</a:t>
            </a:r>
          </a:p>
          <a:p>
            <a:pPr marL="342900" indent="-342900" algn="just">
              <a:buAutoNum type="arabicParenR"/>
            </a:pPr>
            <a:r>
              <a:rPr lang="es-AR" sz="1200" dirty="0">
                <a:latin typeface="Arial" panose="020B0604020202020204" pitchFamily="34" charset="0"/>
                <a:cs typeface="Arial" panose="020B0604020202020204" pitchFamily="34" charset="0"/>
              </a:rPr>
              <a:t>Composición de bicapa lipídica y 	compartimiento acuoso</a:t>
            </a:r>
          </a:p>
          <a:p>
            <a:pPr marL="342900" indent="-342900" algn="just">
              <a:buAutoNum type="arabicParenR"/>
            </a:pPr>
            <a:r>
              <a:rPr lang="es-AR" sz="1200" dirty="0">
                <a:latin typeface="Arial" panose="020B0604020202020204" pitchFamily="34" charset="0"/>
                <a:cs typeface="Arial" panose="020B0604020202020204" pitchFamily="34" charset="0"/>
              </a:rPr>
              <a:t>Propiedades de droga encapsulada</a:t>
            </a:r>
          </a:p>
          <a:p>
            <a:pPr marL="342900" indent="-342900" algn="just">
              <a:buAutoNum type="arabicParenR"/>
            </a:pPr>
            <a:r>
              <a:rPr lang="es-AR" sz="1200" dirty="0">
                <a:latin typeface="Arial" panose="020B0604020202020204" pitchFamily="34" charset="0"/>
                <a:cs typeface="Arial" panose="020B0604020202020204" pitchFamily="34" charset="0"/>
              </a:rPr>
              <a:t>Naturaleza de interacción entre droga y 	compartimientos vesiculares</a:t>
            </a:r>
          </a:p>
          <a:p>
            <a:pPr marL="342900" indent="-342900">
              <a:buAutoNum type="arabicParenR"/>
            </a:pPr>
            <a:endParaRPr lang="es-AR" sz="1200" dirty="0">
              <a:latin typeface="Arial" panose="020B0604020202020204" pitchFamily="34" charset="0"/>
              <a:cs typeface="Arial" panose="020B0604020202020204" pitchFamily="34" charset="0"/>
            </a:endParaRPr>
          </a:p>
          <a:p>
            <a:pPr algn="just"/>
            <a:r>
              <a:rPr lang="es-AR" dirty="0">
                <a:solidFill>
                  <a:srgbClr val="0000FF"/>
                </a:solidFill>
                <a:latin typeface="Arial" panose="020B0604020202020204" pitchFamily="34" charset="0"/>
                <a:cs typeface="Arial" panose="020B0604020202020204" pitchFamily="34" charset="0"/>
              </a:rPr>
              <a:t>3 principales mecanismos de eliminación de nanopartículas inyectadas </a:t>
            </a:r>
            <a:r>
              <a:rPr lang="es-AR" dirty="0" err="1">
                <a:solidFill>
                  <a:srgbClr val="0000FF"/>
                </a:solidFill>
                <a:latin typeface="Arial" panose="020B0604020202020204" pitchFamily="34" charset="0"/>
                <a:cs typeface="Arial" panose="020B0604020202020204" pitchFamily="34" charset="0"/>
              </a:rPr>
              <a:t>endovenosamente</a:t>
            </a:r>
            <a:r>
              <a:rPr lang="es-AR" dirty="0">
                <a:solidFill>
                  <a:srgbClr val="0000FF"/>
                </a:solidFill>
                <a:latin typeface="Arial" panose="020B0604020202020204" pitchFamily="34" charset="0"/>
                <a:cs typeface="Arial" panose="020B0604020202020204" pitchFamily="34" charset="0"/>
              </a:rPr>
              <a:t>:</a:t>
            </a:r>
          </a:p>
          <a:p>
            <a:pPr algn="just"/>
            <a:r>
              <a:rPr lang="es-AR" sz="1200" dirty="0">
                <a:latin typeface="Arial" panose="020B0604020202020204" pitchFamily="34" charset="0"/>
                <a:cs typeface="Arial" panose="020B0604020202020204" pitchFamily="34" charset="0"/>
              </a:rPr>
              <a:t>1) Captura en circulación por parte de 	células 	de RES (hígado, bazo, medula 	ósea) + metabolización y 	excreción de droga</a:t>
            </a:r>
          </a:p>
          <a:p>
            <a:pPr algn="just"/>
            <a:r>
              <a:rPr lang="es-AR" sz="1200" dirty="0">
                <a:latin typeface="Arial" panose="020B0604020202020204" pitchFamily="34" charset="0"/>
                <a:cs typeface="Arial" panose="020B0604020202020204" pitchFamily="34" charset="0"/>
              </a:rPr>
              <a:t>2) “</a:t>
            </a:r>
            <a:r>
              <a:rPr lang="es-AR" sz="1200" i="1" dirty="0" err="1">
                <a:latin typeface="Arial" panose="020B0604020202020204" pitchFamily="34" charset="0"/>
                <a:cs typeface="Arial" panose="020B0604020202020204" pitchFamily="34" charset="0"/>
              </a:rPr>
              <a:t>Leakage</a:t>
            </a:r>
            <a:r>
              <a:rPr lang="es-AR" sz="1200" dirty="0">
                <a:latin typeface="Arial" panose="020B0604020202020204" pitchFamily="34" charset="0"/>
                <a:cs typeface="Arial" panose="020B0604020202020204" pitchFamily="34" charset="0"/>
              </a:rPr>
              <a:t>” de drogas desde 	</a:t>
            </a:r>
            <a:r>
              <a:rPr lang="es-AR" sz="1200" dirty="0" err="1">
                <a:latin typeface="Arial" panose="020B0604020202020204" pitchFamily="34" charset="0"/>
                <a:cs typeface="Arial" panose="020B0604020202020204" pitchFamily="34" charset="0"/>
              </a:rPr>
              <a:t>nanoliposomas</a:t>
            </a:r>
            <a:r>
              <a:rPr lang="es-AR" sz="1200" dirty="0">
                <a:latin typeface="Arial" panose="020B0604020202020204" pitchFamily="34" charset="0"/>
                <a:cs typeface="Arial" panose="020B0604020202020204" pitchFamily="34" charset="0"/>
              </a:rPr>
              <a:t> a 	circulación+ captura 	veloz y 	extensa por tejidos y 	eliminación 	de droga libre </a:t>
            </a:r>
          </a:p>
          <a:p>
            <a:pPr algn="just"/>
            <a:r>
              <a:rPr lang="es-AR" sz="1200" dirty="0">
                <a:latin typeface="Arial" panose="020B0604020202020204" pitchFamily="34" charset="0"/>
                <a:cs typeface="Arial" panose="020B0604020202020204" pitchFamily="34" charset="0"/>
              </a:rPr>
              <a:t>3) Acumulación de droga encapsulada en 	</a:t>
            </a:r>
            <a:r>
              <a:rPr lang="es-AR" sz="1200" dirty="0" err="1">
                <a:latin typeface="Arial" panose="020B0604020202020204" pitchFamily="34" charset="0"/>
                <a:cs typeface="Arial" panose="020B0604020202020204" pitchFamily="34" charset="0"/>
              </a:rPr>
              <a:t>nanoliposomes</a:t>
            </a:r>
            <a:r>
              <a:rPr lang="es-AR" sz="1200" dirty="0">
                <a:latin typeface="Arial" panose="020B0604020202020204" pitchFamily="34" charset="0"/>
                <a:cs typeface="Arial" panose="020B0604020202020204" pitchFamily="34" charset="0"/>
              </a:rPr>
              <a:t> en tejidos con 	permeabilidad vascular 	aumentada</a:t>
            </a:r>
            <a:endParaRPr lang="es-AR" dirty="0"/>
          </a:p>
        </p:txBody>
      </p:sp>
      <p:sp>
        <p:nvSpPr>
          <p:cNvPr id="5" name="CuadroTexto 4">
            <a:extLst>
              <a:ext uri="{FF2B5EF4-FFF2-40B4-BE49-F238E27FC236}">
                <a16:creationId xmlns:a16="http://schemas.microsoft.com/office/drawing/2014/main" id="{326053A5-A4F7-41AA-A42F-1BEFBD006630}"/>
              </a:ext>
            </a:extLst>
          </p:cNvPr>
          <p:cNvSpPr txBox="1"/>
          <p:nvPr/>
        </p:nvSpPr>
        <p:spPr>
          <a:xfrm>
            <a:off x="0" y="143253"/>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Antitumorales </a:t>
            </a:r>
            <a:r>
              <a:rPr lang="es-AR" sz="2400" dirty="0" err="1">
                <a:solidFill>
                  <a:schemeClr val="bg1"/>
                </a:solidFill>
                <a:latin typeface="Arial" panose="020B0604020202020204" pitchFamily="34" charset="0"/>
                <a:cs typeface="Arial" panose="020B0604020202020204" pitchFamily="34" charset="0"/>
              </a:rPr>
              <a:t>liposomales</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Doxil</a:t>
            </a:r>
            <a:endParaRPr lang="es-AR" sz="2400" dirty="0">
              <a:solidFill>
                <a:schemeClr val="bg1"/>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4C9393FC-5CDA-4AA5-8553-360D65647E99}"/>
              </a:ext>
            </a:extLst>
          </p:cNvPr>
          <p:cNvPicPr>
            <a:picLocks noChangeAspect="1"/>
          </p:cNvPicPr>
          <p:nvPr/>
        </p:nvPicPr>
        <p:blipFill>
          <a:blip r:embed="rId2"/>
          <a:stretch>
            <a:fillRect/>
          </a:stretch>
        </p:blipFill>
        <p:spPr>
          <a:xfrm>
            <a:off x="3575839" y="1374164"/>
            <a:ext cx="5717016" cy="3419719"/>
          </a:xfrm>
          <a:prstGeom prst="rect">
            <a:avLst/>
          </a:prstGeom>
        </p:spPr>
      </p:pic>
      <p:sp>
        <p:nvSpPr>
          <p:cNvPr id="7" name="Rectángulo 6">
            <a:extLst>
              <a:ext uri="{FF2B5EF4-FFF2-40B4-BE49-F238E27FC236}">
                <a16:creationId xmlns:a16="http://schemas.microsoft.com/office/drawing/2014/main" id="{F761C88D-309A-4DDE-8841-EBFAF4944688}"/>
              </a:ext>
            </a:extLst>
          </p:cNvPr>
          <p:cNvSpPr/>
          <p:nvPr/>
        </p:nvSpPr>
        <p:spPr>
          <a:xfrm>
            <a:off x="4444408" y="5332296"/>
            <a:ext cx="4550735" cy="461665"/>
          </a:xfrm>
          <a:prstGeom prst="rect">
            <a:avLst/>
          </a:prstGeom>
        </p:spPr>
        <p:txBody>
          <a:bodyPr wrap="square">
            <a:spAutoFit/>
          </a:bodyPr>
          <a:lstStyle/>
          <a:p>
            <a:pPr algn="ctr"/>
            <a:r>
              <a:rPr lang="en-US" sz="1200" dirty="0" err="1">
                <a:solidFill>
                  <a:srgbClr val="0000FF"/>
                </a:solidFill>
                <a:latin typeface="Arial" panose="020B0604020202020204" pitchFamily="34" charset="0"/>
                <a:cs typeface="Arial" panose="020B0604020202020204" pitchFamily="34" charset="0"/>
              </a:rPr>
              <a:t>Doxorubicina</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empaquetada</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en</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alta</a:t>
            </a:r>
            <a:r>
              <a:rPr lang="en-US" sz="1200" dirty="0">
                <a:solidFill>
                  <a:srgbClr val="0000FF"/>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concentración</a:t>
            </a:r>
            <a:r>
              <a:rPr lang="en-US" sz="1200" dirty="0">
                <a:solidFill>
                  <a:srgbClr val="0000FF"/>
                </a:solidFill>
                <a:latin typeface="Arial" panose="020B0604020202020204" pitchFamily="34" charset="0"/>
                <a:cs typeface="Arial" panose="020B0604020202020204" pitchFamily="34" charset="0"/>
              </a:rPr>
              <a:t> (10 000–15 000 </a:t>
            </a:r>
            <a:r>
              <a:rPr lang="es-AR" sz="1200" dirty="0">
                <a:solidFill>
                  <a:srgbClr val="0000FF"/>
                </a:solidFill>
                <a:latin typeface="Arial" panose="020B0604020202020204" pitchFamily="34" charset="0"/>
                <a:cs typeface="Arial" panose="020B0604020202020204" pitchFamily="34" charset="0"/>
              </a:rPr>
              <a:t>moléculas</a:t>
            </a:r>
            <a:r>
              <a:rPr lang="en-US" sz="1200" dirty="0">
                <a:solidFill>
                  <a:srgbClr val="0000FF"/>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por liposoma en fase gel.</a:t>
            </a:r>
          </a:p>
        </p:txBody>
      </p:sp>
      <p:sp>
        <p:nvSpPr>
          <p:cNvPr id="8" name="Rectángulo 7">
            <a:extLst>
              <a:ext uri="{FF2B5EF4-FFF2-40B4-BE49-F238E27FC236}">
                <a16:creationId xmlns:a16="http://schemas.microsoft.com/office/drawing/2014/main" id="{10F52EAD-F1BD-4888-A4E5-4C34FBC3A7A3}"/>
              </a:ext>
            </a:extLst>
          </p:cNvPr>
          <p:cNvSpPr/>
          <p:nvPr/>
        </p:nvSpPr>
        <p:spPr>
          <a:xfrm>
            <a:off x="0" y="6396335"/>
            <a:ext cx="9143999" cy="461665"/>
          </a:xfrm>
          <a:prstGeom prst="rect">
            <a:avLst/>
          </a:prstGeom>
        </p:spPr>
        <p:txBody>
          <a:bodyPr wrap="square">
            <a:spAutoFit/>
          </a:bodyPr>
          <a:lstStyle/>
          <a:p>
            <a:pPr algn="r"/>
            <a:r>
              <a:rPr lang="es-AR" sz="1200" b="1" dirty="0" err="1">
                <a:solidFill>
                  <a:srgbClr val="231F20"/>
                </a:solidFill>
                <a:latin typeface="Arial" panose="020B0604020202020204" pitchFamily="34" charset="0"/>
                <a:cs typeface="Arial" panose="020B0604020202020204" pitchFamily="34" charset="0"/>
              </a:rPr>
              <a:t>Pharmacokinetics</a:t>
            </a:r>
            <a:r>
              <a:rPr lang="es-AR" sz="1200" b="1" dirty="0">
                <a:solidFill>
                  <a:srgbClr val="231F20"/>
                </a:solidFill>
                <a:latin typeface="Arial" panose="020B0604020202020204" pitchFamily="34" charset="0"/>
                <a:cs typeface="Arial" panose="020B0604020202020204" pitchFamily="34" charset="0"/>
              </a:rPr>
              <a:t> </a:t>
            </a:r>
            <a:r>
              <a:rPr lang="es-AR" sz="1200" b="1" dirty="0" err="1">
                <a:solidFill>
                  <a:srgbClr val="231F20"/>
                </a:solidFill>
                <a:latin typeface="Arial" panose="020B0604020202020204" pitchFamily="34" charset="0"/>
                <a:cs typeface="Arial" panose="020B0604020202020204" pitchFamily="34" charset="0"/>
              </a:rPr>
              <a:t>of</a:t>
            </a:r>
            <a:r>
              <a:rPr lang="es-AR" sz="1200" b="1" dirty="0">
                <a:solidFill>
                  <a:srgbClr val="231F20"/>
                </a:solidFill>
                <a:latin typeface="Arial" panose="020B0604020202020204" pitchFamily="34" charset="0"/>
                <a:cs typeface="Arial" panose="020B0604020202020204" pitchFamily="34" charset="0"/>
              </a:rPr>
              <a:t> </a:t>
            </a:r>
            <a:r>
              <a:rPr lang="es-AR" sz="1200" b="1" dirty="0" err="1">
                <a:solidFill>
                  <a:srgbClr val="231F20"/>
                </a:solidFill>
                <a:latin typeface="Arial" panose="020B0604020202020204" pitchFamily="34" charset="0"/>
                <a:cs typeface="Arial" panose="020B0604020202020204" pitchFamily="34" charset="0"/>
              </a:rPr>
              <a:t>Pegylated</a:t>
            </a:r>
            <a:r>
              <a:rPr lang="es-AR" sz="1200" b="1" dirty="0">
                <a:solidFill>
                  <a:srgbClr val="231F20"/>
                </a:solidFill>
                <a:latin typeface="Arial" panose="020B0604020202020204" pitchFamily="34" charset="0"/>
                <a:cs typeface="Arial" panose="020B0604020202020204" pitchFamily="34" charset="0"/>
              </a:rPr>
              <a:t> </a:t>
            </a:r>
            <a:r>
              <a:rPr lang="es-AR" sz="1200" b="1" dirty="0" err="1">
                <a:solidFill>
                  <a:srgbClr val="231F20"/>
                </a:solidFill>
                <a:latin typeface="Arial" panose="020B0604020202020204" pitchFamily="34" charset="0"/>
                <a:cs typeface="Arial" panose="020B0604020202020204" pitchFamily="34" charset="0"/>
              </a:rPr>
              <a:t>Liposomal</a:t>
            </a:r>
            <a:r>
              <a:rPr lang="es-AR" sz="1200" b="1" dirty="0">
                <a:solidFill>
                  <a:srgbClr val="231F20"/>
                </a:solidFill>
                <a:latin typeface="Arial" panose="020B0604020202020204" pitchFamily="34" charset="0"/>
                <a:cs typeface="Arial" panose="020B0604020202020204" pitchFamily="34" charset="0"/>
              </a:rPr>
              <a:t> </a:t>
            </a:r>
            <a:r>
              <a:rPr lang="es-AR" sz="1200" b="1" dirty="0" err="1">
                <a:solidFill>
                  <a:srgbClr val="231F20"/>
                </a:solidFill>
                <a:latin typeface="Arial" panose="020B0604020202020204" pitchFamily="34" charset="0"/>
                <a:cs typeface="Arial" panose="020B0604020202020204" pitchFamily="34" charset="0"/>
              </a:rPr>
              <a:t>Doxorubicin</a:t>
            </a:r>
            <a:r>
              <a:rPr lang="es-AR" sz="1200" b="1" dirty="0">
                <a:solidFill>
                  <a:srgbClr val="231F20"/>
                </a:solidFill>
                <a:latin typeface="Arial" panose="020B0604020202020204" pitchFamily="34" charset="0"/>
                <a:cs typeface="Arial" panose="020B0604020202020204" pitchFamily="34" charset="0"/>
              </a:rPr>
              <a:t> </a:t>
            </a:r>
            <a:r>
              <a:rPr lang="en-US" sz="1200" b="1" dirty="0">
                <a:solidFill>
                  <a:srgbClr val="231F20"/>
                </a:solidFill>
                <a:latin typeface="Arial" panose="020B0604020202020204" pitchFamily="34" charset="0"/>
                <a:cs typeface="Arial" panose="020B0604020202020204" pitchFamily="34" charset="0"/>
              </a:rPr>
              <a:t>Review of Animal and Human Studies</a:t>
            </a:r>
          </a:p>
          <a:p>
            <a:pPr algn="r"/>
            <a:r>
              <a:rPr lang="es-AR" sz="1200" i="1" dirty="0">
                <a:solidFill>
                  <a:srgbClr val="231F20"/>
                </a:solidFill>
                <a:latin typeface="Arial" panose="020B0604020202020204" pitchFamily="34" charset="0"/>
                <a:cs typeface="Arial" panose="020B0604020202020204" pitchFamily="34" charset="0"/>
              </a:rPr>
              <a:t>Alberto Gabizon</a:t>
            </a:r>
            <a:r>
              <a:rPr lang="es-AR" sz="1200" dirty="0">
                <a:solidFill>
                  <a:srgbClr val="231F20"/>
                </a:solidFill>
                <a:latin typeface="Arial" panose="020B0604020202020204" pitchFamily="34" charset="0"/>
                <a:cs typeface="Arial" panose="020B0604020202020204" pitchFamily="34" charset="0"/>
              </a:rPr>
              <a:t>,1,2 </a:t>
            </a:r>
            <a:r>
              <a:rPr lang="es-AR" sz="1200" i="1" dirty="0">
                <a:solidFill>
                  <a:srgbClr val="231F20"/>
                </a:solidFill>
                <a:latin typeface="Arial" panose="020B0604020202020204" pitchFamily="34" charset="0"/>
                <a:cs typeface="Arial" panose="020B0604020202020204" pitchFamily="34" charset="0"/>
              </a:rPr>
              <a:t>Hilary Shmeeda</a:t>
            </a:r>
            <a:r>
              <a:rPr lang="es-AR" sz="1200" dirty="0">
                <a:solidFill>
                  <a:srgbClr val="231F20"/>
                </a:solidFill>
                <a:latin typeface="Arial" panose="020B0604020202020204" pitchFamily="34" charset="0"/>
                <a:cs typeface="Arial" panose="020B0604020202020204" pitchFamily="34" charset="0"/>
              </a:rPr>
              <a:t>1 and </a:t>
            </a:r>
            <a:r>
              <a:rPr lang="es-AR" sz="1200" i="1" dirty="0" err="1">
                <a:solidFill>
                  <a:srgbClr val="231F20"/>
                </a:solidFill>
                <a:latin typeface="Arial" panose="020B0604020202020204" pitchFamily="34" charset="0"/>
                <a:cs typeface="Arial" panose="020B0604020202020204" pitchFamily="34" charset="0"/>
              </a:rPr>
              <a:t>Yechezkel</a:t>
            </a:r>
            <a:r>
              <a:rPr lang="es-AR" sz="1200" i="1" dirty="0">
                <a:solidFill>
                  <a:srgbClr val="231F20"/>
                </a:solidFill>
                <a:latin typeface="Arial" panose="020B0604020202020204" pitchFamily="34" charset="0"/>
                <a:cs typeface="Arial" panose="020B0604020202020204" pitchFamily="34" charset="0"/>
              </a:rPr>
              <a:t> Barenholz</a:t>
            </a:r>
            <a:r>
              <a:rPr lang="es-AR" sz="1200" dirty="0">
                <a:solidFill>
                  <a:srgbClr val="231F20"/>
                </a:solidFill>
                <a:latin typeface="Arial" panose="020B0604020202020204" pitchFamily="34" charset="0"/>
                <a:cs typeface="Arial" panose="020B0604020202020204" pitchFamily="34" charset="0"/>
              </a:rPr>
              <a:t>2. </a:t>
            </a:r>
            <a:r>
              <a:rPr lang="fi-FI" sz="1200" dirty="0">
                <a:latin typeface="Arial" panose="020B0604020202020204" pitchFamily="34" charset="0"/>
                <a:cs typeface="Arial" panose="020B0604020202020204" pitchFamily="34" charset="0"/>
              </a:rPr>
              <a:t>Clin Pharmacokinet 2003; 42 (5): 419-436</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61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3623F5-172A-42A0-841B-CAE84BED1E33}"/>
              </a:ext>
            </a:extLst>
          </p:cNvPr>
          <p:cNvPicPr>
            <a:picLocks noChangeAspect="1"/>
          </p:cNvPicPr>
          <p:nvPr/>
        </p:nvPicPr>
        <p:blipFill rotWithShape="1">
          <a:blip r:embed="rId2"/>
          <a:srcRect t="12801"/>
          <a:stretch/>
        </p:blipFill>
        <p:spPr>
          <a:xfrm>
            <a:off x="464845" y="1192696"/>
            <a:ext cx="8203883" cy="5370900"/>
          </a:xfrm>
          <a:prstGeom prst="rect">
            <a:avLst/>
          </a:prstGeom>
        </p:spPr>
      </p:pic>
      <p:sp>
        <p:nvSpPr>
          <p:cNvPr id="3" name="CuadroTexto 2">
            <a:extLst>
              <a:ext uri="{FF2B5EF4-FFF2-40B4-BE49-F238E27FC236}">
                <a16:creationId xmlns:a16="http://schemas.microsoft.com/office/drawing/2014/main" id="{BB8A5306-4450-4CB5-A2BC-8876B3D0BC55}"/>
              </a:ext>
            </a:extLst>
          </p:cNvPr>
          <p:cNvSpPr txBox="1"/>
          <p:nvPr/>
        </p:nvSpPr>
        <p:spPr>
          <a:xfrm>
            <a:off x="0" y="143253"/>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Antitumorales </a:t>
            </a:r>
            <a:r>
              <a:rPr lang="es-AR" sz="2400" dirty="0" err="1">
                <a:solidFill>
                  <a:schemeClr val="bg1"/>
                </a:solidFill>
                <a:latin typeface="Arial" panose="020B0604020202020204" pitchFamily="34" charset="0"/>
                <a:cs typeface="Arial" panose="020B0604020202020204" pitchFamily="34" charset="0"/>
              </a:rPr>
              <a:t>liposomales</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Doxil</a:t>
            </a:r>
            <a:r>
              <a:rPr lang="es-AR" sz="2400" dirty="0">
                <a:solidFill>
                  <a:schemeClr val="bg1"/>
                </a:solidFill>
                <a:latin typeface="Arial" panose="020B0604020202020204" pitchFamily="34" charset="0"/>
                <a:cs typeface="Arial" panose="020B0604020202020204" pitchFamily="34" charset="0"/>
              </a:rPr>
              <a:t>/</a:t>
            </a:r>
            <a:r>
              <a:rPr lang="es-AR" sz="2400" dirty="0" err="1">
                <a:solidFill>
                  <a:schemeClr val="bg1"/>
                </a:solidFill>
                <a:latin typeface="Arial" panose="020B0604020202020204" pitchFamily="34" charset="0"/>
                <a:cs typeface="Arial" panose="020B0604020202020204" pitchFamily="34" charset="0"/>
              </a:rPr>
              <a:t>Caelix</a:t>
            </a:r>
            <a:endParaRPr lang="es-A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6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3763</Words>
  <Application>Microsoft Office PowerPoint</Application>
  <PresentationFormat>Presentación en pantalla (4:3)</PresentationFormat>
  <Paragraphs>242</Paragraphs>
  <Slides>57</Slides>
  <Notes>6</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2</vt:i4>
      </vt:variant>
      <vt:variant>
        <vt:lpstr>Títulos de diapositiva</vt:lpstr>
      </vt:variant>
      <vt:variant>
        <vt:i4>57</vt:i4>
      </vt:variant>
    </vt:vector>
  </HeadingPairs>
  <TitlesOfParts>
    <vt:vector size="73" baseType="lpstr">
      <vt:lpstr>ＭＳ Ｐゴシック</vt:lpstr>
      <vt:lpstr>AdvTT5235d5a9</vt:lpstr>
      <vt:lpstr>Arial</vt:lpstr>
      <vt:lpstr>Arial Unicode MS</vt:lpstr>
      <vt:lpstr>Calibri</vt:lpstr>
      <vt:lpstr>Calibri Light</vt:lpstr>
      <vt:lpstr>Comic Sans MS</vt:lpstr>
      <vt:lpstr>Helvetica</vt:lpstr>
      <vt:lpstr>Imago</vt:lpstr>
      <vt:lpstr>Symbol</vt:lpstr>
      <vt:lpstr>TimesNewRomanPS-BoldMT2</vt:lpstr>
      <vt:lpstr>TimesNewRomanPS-ItalicMT</vt:lpstr>
      <vt:lpstr>TimesNewRomanPSMT</vt:lpstr>
      <vt:lpstr>Tema de Office</vt:lpstr>
      <vt:lpstr>Image File</vt:lpstr>
      <vt:lpstr>Prism Project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Micelizacion (surfactantes no ionicos) de taxanos: Taxol </vt:lpstr>
      <vt:lpstr>Presentación de PowerPoint</vt:lpstr>
      <vt:lpstr>Presentación de PowerPoint</vt:lpstr>
      <vt:lpstr>Presentación de PowerPoint</vt:lpstr>
      <vt:lpstr>Mecanismo de acción de nab-Paclitaxel </vt:lpstr>
      <vt:lpstr>Transcitosis de paclitaxel mediada por albumina</vt:lpstr>
      <vt:lpstr>Presentación de PowerPoint</vt:lpstr>
      <vt:lpstr>Presentación de PowerPoint</vt:lpstr>
      <vt:lpstr>Peritumoral Fibroblast SPARC Expression and Patient Outcome With Resectable Pancreatic Adenocarcinoma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Eder Lilia</dc:creator>
  <cp:lastModifiedBy>Eder Lilia</cp:lastModifiedBy>
  <cp:revision>243</cp:revision>
  <dcterms:created xsi:type="dcterms:W3CDTF">2017-06-29T16:29:51Z</dcterms:created>
  <dcterms:modified xsi:type="dcterms:W3CDTF">2018-06-05T16:56:34Z</dcterms:modified>
</cp:coreProperties>
</file>