
<file path=[Content_Types].xml><?xml version="1.0" encoding="utf-8"?>
<Types xmlns="http://schemas.openxmlformats.org/package/2006/content-types">
  <Default ContentType="image/x-emf" Extension="emf"/>
  <Default ContentType="image/png" Extension="png"/>
  <Default ContentType="image/gif" Extension="gif"/>
  <Default ContentType="application/vnd.openxmlformats-package.relationships+xml" Extension="rels"/>
  <Default ContentType="application/xml" Extension="xml"/>
  <Default ContentType="image/jpeg" Extension="jpeg"/>
  <Override ContentType="application/vnd.openxmlformats-officedocument.presentationml.notesSlide+xml" PartName="/ppt/notesSlides/notesSlide1.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4.xml"/>
  <Override ContentType="application/vnd.openxmlformats-officedocument.presentationml.slideLayout+xml" PartName="/ppt/slideLayouts/slideLayout9.xml"/>
  <Override ContentType="application/vnd.openxmlformats-officedocument.presentationml.slideLayout+xml" PartName="/ppt/slideLayouts/slideLayout11.xml"/>
  <Override ContentType="application/vnd.openxmlformats-officedocument.presentationml.slideLayout+xml" PartName="/ppt/slideLayouts/slideLayout5.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notesMaster+xml" PartName="/ppt/notesMasters/notesMaster1.xml"/>
  <Override ContentType="application/vnd.openxmlformats-officedocument.presentationml.slide+xml" PartName="/ppt/slides/slide8.xml"/>
  <Override ContentType="application/vnd.openxmlformats-officedocument.presentationml.slide+xml" PartName="/ppt/slides/slide10.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3.xml"/>
  <Override ContentType="application/vnd.openxmlformats-officedocument.presentationml.slide+xml" PartName="/ppt/slides/slide27.xml"/>
  <Override ContentType="application/vnd.openxmlformats-officedocument.presentationml.slide+xml" PartName="/ppt/slides/slide48.xml"/>
  <Override ContentType="application/vnd.openxmlformats-officedocument.presentationml.slide+xml" PartName="/ppt/slides/slide39.xml"/>
  <Override ContentType="application/vnd.openxmlformats-officedocument.presentationml.slide+xml" PartName="/ppt/slides/slide38.xml"/>
  <Override ContentType="application/vnd.openxmlformats-officedocument.presentationml.slide+xml" PartName="/ppt/slides/slide23.xml"/>
  <Override ContentType="application/vnd.openxmlformats-officedocument.presentationml.slide+xml" PartName="/ppt/slides/slide19.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5.xml"/>
  <Override ContentType="application/vnd.openxmlformats-officedocument.presentationml.slide+xml" PartName="/ppt/slides/slide25.xml"/>
  <Override ContentType="application/vnd.openxmlformats-officedocument.presentationml.slide+xml" PartName="/ppt/slides/slide45.xml"/>
  <Override ContentType="application/vnd.openxmlformats-officedocument.presentationml.slide+xml" PartName="/ppt/slides/slide47.xml"/>
  <Override ContentType="application/vnd.openxmlformats-officedocument.presentationml.slide+xml" PartName="/ppt/slides/slide2.xml"/>
  <Override ContentType="application/vnd.openxmlformats-officedocument.presentationml.slide+xml" PartName="/ppt/slides/slide33.xml"/>
  <Override ContentType="application/vnd.openxmlformats-officedocument.presentationml.slide+xml" PartName="/ppt/slides/slide31.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7.xml"/>
  <Override ContentType="application/vnd.openxmlformats-officedocument.presentationml.slide+xml" PartName="/ppt/slides/slide4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4.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5.xml"/>
  <Override ContentType="application/vnd.openxmlformats-officedocument.presentationml.slide+xml" PartName="/ppt/slides/slide22.xml"/>
  <Override ContentType="application/vnd.openxmlformats-officedocument.presentationml.slide+xml" PartName="/ppt/slides/slide36.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26.xml"/>
  <Override ContentType="application/vnd.openxmlformats-officedocument.presentationml.slide+xml" PartName="/ppt/slides/slide32.xml"/>
  <Override ContentType="application/vnd.openxmlformats-officedocument.presentationml.slide+xml" PartName="/ppt/slides/slide4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6.xml"/>
  <Override ContentType="application/vnd.openxmlformats-officedocument.presentationml.slide+xml" PartName="/ppt/slides/slide20.xml"/>
  <Override ContentType="application/vnd.openxmlformats-officedocument.presentationml.slide+xml" PartName="/ppt/slides/slide42.xml"/>
  <Override ContentType="application/vnd.openxmlformats-officedocument.presentationml.slide+xml" PartName="/ppt/slides/slide49.xml"/>
  <Override ContentType="application/vnd.openxmlformats-officedocument.presentationml.slide+xml" PartName="/ppt/slides/slide1.xml"/>
  <Override ContentType="application/vnd.openxmlformats-officedocument.presentationml.slide+xml" PartName="/ppt/slides/slide24.xml"/>
  <Override ContentType="application/vnd.openxmlformats-officedocument.presentationml.slide+xml" PartName="/ppt/slides/slide12.xml"/>
  <Override ContentType="application/vnd.openxmlformats-officedocument.presentationml.slide+xml" PartName="/ppt/slides/slide40.xml"/>
  <Override ContentType="application/vnd.openxmlformats-officedocument.presentationml.slide+xml" PartName="/ppt/slides/slide9.xml"/>
  <Override ContentType="application/vnd.openxmlformats-officedocument.presentationml.slide+xml" PartName="/ppt/slides/slide21.xml"/>
  <Override ContentType="application/vnd.openxmlformats-officedocument.presentationml.presentation.main+xml" PartName="/ppt/presentation.xml"/>
  <Override ContentType="application/vnd.openxmlformats-officedocument.presentationml.presProps+xml" PartName="/ppt/pres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Lst>
  <p:sldSz cy="6858000" cx="9144000"/>
  <p:notesSz cx="7053250" cy="9309100"/>
  <p:defaultTextStyle>
    <a:defPPr lvl="0">
      <a:defRPr lang="en-US"/>
    </a:defPPr>
    <a:lvl1pPr defTabSz="457200" eaLnBrk="1" hangingPunct="1" latinLnBrk="0" lvl="0" marL="0" rtl="0" algn="l">
      <a:defRPr kern="1200" sz="1800">
        <a:solidFill>
          <a:schemeClr val="tx1"/>
        </a:solidFill>
        <a:latin typeface="+mn-lt"/>
        <a:ea typeface="+mn-ea"/>
        <a:cs typeface="+mn-cs"/>
      </a:defRPr>
    </a:lvl1pPr>
    <a:lvl2pPr defTabSz="457200" eaLnBrk="1" hangingPunct="1" latinLnBrk="0" lvl="1" marL="457200" rtl="0" algn="l">
      <a:defRPr kern="1200" sz="1800">
        <a:solidFill>
          <a:schemeClr val="tx1"/>
        </a:solidFill>
        <a:latin typeface="+mn-lt"/>
        <a:ea typeface="+mn-ea"/>
        <a:cs typeface="+mn-cs"/>
      </a:defRPr>
    </a:lvl2pPr>
    <a:lvl3pPr defTabSz="457200" eaLnBrk="1" hangingPunct="1" latinLnBrk="0" lvl="2" marL="914400" rtl="0" algn="l">
      <a:defRPr kern="1200" sz="1800">
        <a:solidFill>
          <a:schemeClr val="tx1"/>
        </a:solidFill>
        <a:latin typeface="+mn-lt"/>
        <a:ea typeface="+mn-ea"/>
        <a:cs typeface="+mn-cs"/>
      </a:defRPr>
    </a:lvl3pPr>
    <a:lvl4pPr defTabSz="457200" eaLnBrk="1" hangingPunct="1" latinLnBrk="0" lvl="3" marL="1371600" rtl="0" algn="l">
      <a:defRPr kern="1200" sz="1800">
        <a:solidFill>
          <a:schemeClr val="tx1"/>
        </a:solidFill>
        <a:latin typeface="+mn-lt"/>
        <a:ea typeface="+mn-ea"/>
        <a:cs typeface="+mn-cs"/>
      </a:defRPr>
    </a:lvl4pPr>
    <a:lvl5pPr defTabSz="457200" eaLnBrk="1" hangingPunct="1" latinLnBrk="0" lvl="4" marL="1828800" rtl="0" algn="l">
      <a:defRPr kern="1200" sz="1800">
        <a:solidFill>
          <a:schemeClr val="tx1"/>
        </a:solidFill>
        <a:latin typeface="+mn-lt"/>
        <a:ea typeface="+mn-ea"/>
        <a:cs typeface="+mn-cs"/>
      </a:defRPr>
    </a:lvl5pPr>
    <a:lvl6pPr defTabSz="457200" eaLnBrk="1" hangingPunct="1" latinLnBrk="0" lvl="5" marL="2286000" rtl="0" algn="l">
      <a:defRPr kern="1200" sz="1800">
        <a:solidFill>
          <a:schemeClr val="tx1"/>
        </a:solidFill>
        <a:latin typeface="+mn-lt"/>
        <a:ea typeface="+mn-ea"/>
        <a:cs typeface="+mn-cs"/>
      </a:defRPr>
    </a:lvl6pPr>
    <a:lvl7pPr defTabSz="457200" eaLnBrk="1" hangingPunct="1" latinLnBrk="0" lvl="6" marL="2743200" rtl="0" algn="l">
      <a:defRPr kern="1200" sz="1800">
        <a:solidFill>
          <a:schemeClr val="tx1"/>
        </a:solidFill>
        <a:latin typeface="+mn-lt"/>
        <a:ea typeface="+mn-ea"/>
        <a:cs typeface="+mn-cs"/>
      </a:defRPr>
    </a:lvl7pPr>
    <a:lvl8pPr defTabSz="457200" eaLnBrk="1" hangingPunct="1" latinLnBrk="0" lvl="7" marL="3200400" rtl="0" algn="l">
      <a:defRPr kern="1200" sz="1800">
        <a:solidFill>
          <a:schemeClr val="tx1"/>
        </a:solidFill>
        <a:latin typeface="+mn-lt"/>
        <a:ea typeface="+mn-ea"/>
        <a:cs typeface="+mn-cs"/>
      </a:defRPr>
    </a:lvl8pPr>
    <a:lvl9pPr defTabSz="4572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2" Type="http://schemas.openxmlformats.org/officeDocument/2006/relationships/slide" Target="slides/slide7.xml"/><Relationship Id="rId50" Type="http://schemas.openxmlformats.org/officeDocument/2006/relationships/slide" Target="slides/slide45.xml"/><Relationship Id="rId38" Type="http://schemas.openxmlformats.org/officeDocument/2006/relationships/slide" Target="slides/slide33.xml"/><Relationship Id="rId15" Type="http://schemas.openxmlformats.org/officeDocument/2006/relationships/slide" Target="slides/slide10.xml"/><Relationship Id="rId46" Type="http://schemas.openxmlformats.org/officeDocument/2006/relationships/slide" Target="slides/slide41.xml"/><Relationship Id="rId25" Type="http://schemas.openxmlformats.org/officeDocument/2006/relationships/slide" Target="slides/slide20.xml"/><Relationship Id="rId29" Type="http://schemas.openxmlformats.org/officeDocument/2006/relationships/slide" Target="slides/slide24.xml"/><Relationship Id="rId13" Type="http://schemas.openxmlformats.org/officeDocument/2006/relationships/slide" Target="slides/slide8.xml"/><Relationship Id="rId8" Type="http://schemas.openxmlformats.org/officeDocument/2006/relationships/slide" Target="slides/slide3.xml"/><Relationship Id="rId35" Type="http://schemas.openxmlformats.org/officeDocument/2006/relationships/slide" Target="slides/slide30.xml"/><Relationship Id="rId4" Type="http://schemas.openxmlformats.org/officeDocument/2006/relationships/notesMaster" Target="notesMasters/notesMaster1.xml"/><Relationship Id="rId42" Type="http://schemas.openxmlformats.org/officeDocument/2006/relationships/slide" Target="slides/slide37.xml"/><Relationship Id="rId9" Type="http://schemas.openxmlformats.org/officeDocument/2006/relationships/slide" Target="slides/slide4.xml"/><Relationship Id="rId31" Type="http://schemas.openxmlformats.org/officeDocument/2006/relationships/slide" Target="slides/slide26.xml"/><Relationship Id="rId48" Type="http://schemas.openxmlformats.org/officeDocument/2006/relationships/slide" Target="slides/slide43.xml"/><Relationship Id="rId43" Type="http://schemas.openxmlformats.org/officeDocument/2006/relationships/slide" Target="slides/slide38.xml"/><Relationship Id="rId33" Type="http://schemas.openxmlformats.org/officeDocument/2006/relationships/slide" Target="slides/slide28.xml"/><Relationship Id="rId44" Type="http://schemas.openxmlformats.org/officeDocument/2006/relationships/slide" Target="slides/slide39.xml"/><Relationship Id="rId5" Type="http://schemas.openxmlformats.org/officeDocument/2006/relationships/slide" Target="slides/slide1.xml"/><Relationship Id="rId24" Type="http://schemas.openxmlformats.org/officeDocument/2006/relationships/slide" Target="slides/slide19.xml"/><Relationship Id="rId36" Type="http://schemas.openxmlformats.org/officeDocument/2006/relationships/slide" Target="slides/slide31.xml"/><Relationship Id="rId23" Type="http://schemas.openxmlformats.org/officeDocument/2006/relationships/slide" Target="slides/slide18.xml"/><Relationship Id="rId2" Type="http://schemas.openxmlformats.org/officeDocument/2006/relationships/presProps" Target="presProps1.xml"/><Relationship Id="rId45" Type="http://schemas.openxmlformats.org/officeDocument/2006/relationships/slide" Target="slides/slide40.xml"/><Relationship Id="rId6" Type="http://schemas.openxmlformats.org/officeDocument/2006/relationships/slide" Target="slides/slide49.xml"/><Relationship Id="rId41" Type="http://schemas.openxmlformats.org/officeDocument/2006/relationships/slide" Target="slides/slide36.xml"/><Relationship Id="rId51" Type="http://schemas.openxmlformats.org/officeDocument/2006/relationships/slide" Target="slides/slide46.xml"/><Relationship Id="rId40" Type="http://schemas.openxmlformats.org/officeDocument/2006/relationships/slide" Target="slides/slide35.xml"/><Relationship Id="rId16" Type="http://schemas.openxmlformats.org/officeDocument/2006/relationships/slide" Target="slides/slide11.xml"/><Relationship Id="rId28" Type="http://schemas.openxmlformats.org/officeDocument/2006/relationships/slide" Target="slides/slide23.xml"/><Relationship Id="rId20" Type="http://schemas.openxmlformats.org/officeDocument/2006/relationships/slide" Target="slides/slide15.xml"/><Relationship Id="rId39" Type="http://schemas.openxmlformats.org/officeDocument/2006/relationships/slide" Target="slides/slide34.xml"/><Relationship Id="rId11" Type="http://schemas.openxmlformats.org/officeDocument/2006/relationships/slide" Target="slides/slide6.xml"/><Relationship Id="rId14" Type="http://schemas.openxmlformats.org/officeDocument/2006/relationships/slide" Target="slides/slide9.xml"/><Relationship Id="rId7" Type="http://schemas.openxmlformats.org/officeDocument/2006/relationships/slide" Target="slides/slide2.xml"/><Relationship Id="rId27" Type="http://schemas.openxmlformats.org/officeDocument/2006/relationships/slide" Target="slides/slide22.xml"/><Relationship Id="rId53" Type="http://schemas.openxmlformats.org/officeDocument/2006/relationships/slide" Target="slides/slide48.xml"/><Relationship Id="rId34" Type="http://schemas.openxmlformats.org/officeDocument/2006/relationships/slide" Target="slides/slide29.xml"/><Relationship Id="rId22" Type="http://schemas.openxmlformats.org/officeDocument/2006/relationships/slide" Target="slides/slide17.xml"/><Relationship Id="rId1" Type="http://schemas.openxmlformats.org/officeDocument/2006/relationships/theme" Target="theme/theme1.xml"/><Relationship Id="rId18" Type="http://schemas.openxmlformats.org/officeDocument/2006/relationships/slide" Target="slides/slide13.xml"/><Relationship Id="rId30" Type="http://schemas.openxmlformats.org/officeDocument/2006/relationships/slide" Target="slides/slide25.xml"/><Relationship Id="rId26" Type="http://schemas.openxmlformats.org/officeDocument/2006/relationships/slide" Target="slides/slide21.xml"/><Relationship Id="rId49" Type="http://schemas.openxmlformats.org/officeDocument/2006/relationships/slide" Target="slides/slide44.xml"/><Relationship Id="rId21" Type="http://schemas.openxmlformats.org/officeDocument/2006/relationships/slide" Target="slides/slide16.xml"/><Relationship Id="rId10" Type="http://schemas.openxmlformats.org/officeDocument/2006/relationships/slide" Target="slides/slide5.xml"/><Relationship Id="rId32" Type="http://schemas.openxmlformats.org/officeDocument/2006/relationships/slide" Target="slides/slide27.xml"/><Relationship Id="rId19" Type="http://schemas.openxmlformats.org/officeDocument/2006/relationships/slide" Target="slides/slide14.xml"/><Relationship Id="rId52" Type="http://schemas.openxmlformats.org/officeDocument/2006/relationships/slide" Target="slides/slide47.xml"/><Relationship Id="rId17" Type="http://schemas.openxmlformats.org/officeDocument/2006/relationships/slide" Target="slides/slide12.xml"/><Relationship Id="rId3" Type="http://schemas.openxmlformats.org/officeDocument/2006/relationships/slideMaster" Target="slideMasters/slideMaster1.xml"/><Relationship Id="rId37" Type="http://schemas.openxmlformats.org/officeDocument/2006/relationships/slide" Target="slides/slide32.xml"/><Relationship Id="rId47" Type="http://schemas.openxmlformats.org/officeDocument/2006/relationships/slide" Target="slides/slide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3" name="Shape 4103"/>
        <p:cNvGrpSpPr/>
        <p:nvPr/>
      </p:nvGrpSpPr>
      <p:grpSpPr>
        <a:xfrm>
          <a:off x="0" y="0"/>
          <a:ext cx="0" cy="0"/>
          <a:chOff x="0" y="0"/>
          <a:chExt cx="0" cy="0"/>
        </a:xfrm>
      </p:grpSpPr>
      <p:sp>
        <p:nvSpPr>
          <p:cNvPr id="4104" name="Shape 4104"/>
          <p:cNvSpPr/>
          <p:nvPr>
            <p:ph idx="2" type="sldImg"/>
          </p:nvPr>
        </p:nvSpPr>
        <p:spPr>
          <a:xfrm>
            <a:off x="1175775" y="698175"/>
            <a:ext cx="4702500" cy="34908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5" name="Shape 4105"/>
          <p:cNvSpPr txBox="1"/>
          <p:nvPr>
            <p:ph idx="1" type="body"/>
          </p:nvPr>
        </p:nvSpPr>
        <p:spPr>
          <a:xfrm>
            <a:off x="705325" y="4421800"/>
            <a:ext cx="5642700" cy="4189200"/>
          </a:xfrm>
          <a:prstGeom prst="rect">
            <a:avLst/>
          </a:prstGeom>
          <a:noFill/>
          <a:ln>
            <a:noFill/>
          </a:ln>
        </p:spPr>
        <p:txBody>
          <a:bodyPr anchorCtr="0" anchor="t" bIns="91425" lIns="91425" spcFirstLastPara="1" rIns="91425" wrap="square" tIns="91425"/>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6" name="Shape 4106"/>
        <p:cNvGrpSpPr/>
        <p:nvPr/>
      </p:nvGrpSpPr>
      <p:grpSpPr>
        <a:xfrm>
          <a:off x="0" y="0"/>
          <a:ext cx="0" cy="0"/>
          <a:chOff x="0" y="0"/>
          <a:chExt cx="0" cy="0"/>
        </a:xfrm>
      </p:grpSpPr>
      <p:sp>
        <p:nvSpPr>
          <p:cNvPr id="4107" name="Shape 4107"/>
          <p:cNvSpPr/>
          <p:nvPr>
            <p:ph idx="2" type="sldImg"/>
          </p:nvPr>
        </p:nvSpPr>
        <p:spPr>
          <a:xfrm>
            <a:off x="1175775" y="698175"/>
            <a:ext cx="4702500" cy="34908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8" name="Shape 4108"/>
          <p:cNvSpPr txBox="1"/>
          <p:nvPr>
            <p:ph idx="1" type="body"/>
          </p:nvPr>
        </p:nvSpPr>
        <p:spPr>
          <a:xfrm>
            <a:off x="705325" y="4421800"/>
            <a:ext cx="5642700" cy="4189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3DDA9E9-30E8-4A6C-84EE-9A9BCDBD611C}" type="datetimeFigureOut">
              <a:rPr lang="es-AR" smtClean="0"/>
              <a:t>20/04/2018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117CD52-CF1D-48B3-BDE5-27B22ED7F584}" type="slidenum">
              <a:rPr lang="es-AR" smtClean="0"/>
              <a:t>‹Nº›</a:t>
            </a:fld>
            <a:endParaRPr lang="es-AR"/>
          </a:p>
        </p:txBody>
      </p:sp>
    </p:spTree>
    <p:extLst>
      <p:ext uri="{BB962C8B-B14F-4D97-AF65-F5344CB8AC3E}">
        <p14:creationId xmlns:p14="http://schemas.microsoft.com/office/powerpoint/2010/main" val="3640838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3DDA9E9-30E8-4A6C-84EE-9A9BCDBD611C}" type="datetimeFigureOut">
              <a:rPr lang="es-AR" smtClean="0"/>
              <a:t>20/04/2018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117CD52-CF1D-48B3-BDE5-27B22ED7F584}" type="slidenum">
              <a:rPr lang="es-AR" smtClean="0"/>
              <a:t>‹Nº›</a:t>
            </a:fld>
            <a:endParaRPr lang="es-AR"/>
          </a:p>
        </p:txBody>
      </p:sp>
    </p:spTree>
    <p:extLst>
      <p:ext uri="{BB962C8B-B14F-4D97-AF65-F5344CB8AC3E}">
        <p14:creationId xmlns:p14="http://schemas.microsoft.com/office/powerpoint/2010/main" val="3242254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3DDA9E9-30E8-4A6C-84EE-9A9BCDBD611C}" type="datetimeFigureOut">
              <a:rPr lang="es-AR" smtClean="0"/>
              <a:t>20/04/2018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117CD52-CF1D-48B3-BDE5-27B22ED7F584}" type="slidenum">
              <a:rPr lang="es-AR" smtClean="0"/>
              <a:t>‹Nº›</a:t>
            </a:fld>
            <a:endParaRPr lang="es-AR"/>
          </a:p>
        </p:txBody>
      </p:sp>
    </p:spTree>
    <p:extLst>
      <p:ext uri="{BB962C8B-B14F-4D97-AF65-F5344CB8AC3E}">
        <p14:creationId xmlns:p14="http://schemas.microsoft.com/office/powerpoint/2010/main" val="4121524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3DDA9E9-30E8-4A6C-84EE-9A9BCDBD611C}" type="datetimeFigureOut">
              <a:rPr lang="es-AR" smtClean="0"/>
              <a:t>20/04/2018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117CD52-CF1D-48B3-BDE5-27B22ED7F584}" type="slidenum">
              <a:rPr lang="es-AR" smtClean="0"/>
              <a:t>‹Nº›</a:t>
            </a:fld>
            <a:endParaRPr lang="es-AR"/>
          </a:p>
        </p:txBody>
      </p:sp>
    </p:spTree>
    <p:extLst>
      <p:ext uri="{BB962C8B-B14F-4D97-AF65-F5344CB8AC3E}">
        <p14:creationId xmlns:p14="http://schemas.microsoft.com/office/powerpoint/2010/main" val="2044450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13DDA9E9-30E8-4A6C-84EE-9A9BCDBD611C}" type="datetimeFigureOut">
              <a:rPr lang="es-AR" smtClean="0"/>
              <a:t>20/04/2018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6117CD52-CF1D-48B3-BDE5-27B22ED7F584}" type="slidenum">
              <a:rPr lang="es-AR" smtClean="0"/>
              <a:t>‹Nº›</a:t>
            </a:fld>
            <a:endParaRPr lang="es-AR"/>
          </a:p>
        </p:txBody>
      </p:sp>
    </p:spTree>
    <p:extLst>
      <p:ext uri="{BB962C8B-B14F-4D97-AF65-F5344CB8AC3E}">
        <p14:creationId xmlns:p14="http://schemas.microsoft.com/office/powerpoint/2010/main" val="3305629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3DDA9E9-30E8-4A6C-84EE-9A9BCDBD611C}" type="datetimeFigureOut">
              <a:rPr lang="es-AR" smtClean="0"/>
              <a:t>20/04/2018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6117CD52-CF1D-48B3-BDE5-27B22ED7F584}" type="slidenum">
              <a:rPr lang="es-AR" smtClean="0"/>
              <a:t>‹Nº›</a:t>
            </a:fld>
            <a:endParaRPr lang="es-AR"/>
          </a:p>
        </p:txBody>
      </p:sp>
    </p:spTree>
    <p:extLst>
      <p:ext uri="{BB962C8B-B14F-4D97-AF65-F5344CB8AC3E}">
        <p14:creationId xmlns:p14="http://schemas.microsoft.com/office/powerpoint/2010/main" val="2702301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3DDA9E9-30E8-4A6C-84EE-9A9BCDBD611C}" type="datetimeFigureOut">
              <a:rPr lang="es-AR" smtClean="0"/>
              <a:t>20/04/2018</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6117CD52-CF1D-48B3-BDE5-27B22ED7F584}" type="slidenum">
              <a:rPr lang="es-AR" smtClean="0"/>
              <a:t>‹Nº›</a:t>
            </a:fld>
            <a:endParaRPr lang="es-AR"/>
          </a:p>
        </p:txBody>
      </p:sp>
    </p:spTree>
    <p:extLst>
      <p:ext uri="{BB962C8B-B14F-4D97-AF65-F5344CB8AC3E}">
        <p14:creationId xmlns:p14="http://schemas.microsoft.com/office/powerpoint/2010/main" val="144754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3DDA9E9-30E8-4A6C-84EE-9A9BCDBD611C}" type="datetimeFigureOut">
              <a:rPr lang="es-AR" smtClean="0"/>
              <a:t>20/04/2018</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6117CD52-CF1D-48B3-BDE5-27B22ED7F584}" type="slidenum">
              <a:rPr lang="es-AR" smtClean="0"/>
              <a:t>‹Nº›</a:t>
            </a:fld>
            <a:endParaRPr lang="es-AR"/>
          </a:p>
        </p:txBody>
      </p:sp>
    </p:spTree>
    <p:extLst>
      <p:ext uri="{BB962C8B-B14F-4D97-AF65-F5344CB8AC3E}">
        <p14:creationId xmlns:p14="http://schemas.microsoft.com/office/powerpoint/2010/main" val="3101294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DA9E9-30E8-4A6C-84EE-9A9BCDBD611C}" type="datetimeFigureOut">
              <a:rPr lang="es-AR" smtClean="0"/>
              <a:t>20/04/2018</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6117CD52-CF1D-48B3-BDE5-27B22ED7F584}" type="slidenum">
              <a:rPr lang="es-AR" smtClean="0"/>
              <a:t>‹Nº›</a:t>
            </a:fld>
            <a:endParaRPr lang="es-AR"/>
          </a:p>
        </p:txBody>
      </p:sp>
    </p:spTree>
    <p:extLst>
      <p:ext uri="{BB962C8B-B14F-4D97-AF65-F5344CB8AC3E}">
        <p14:creationId xmlns:p14="http://schemas.microsoft.com/office/powerpoint/2010/main" val="245154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3DDA9E9-30E8-4A6C-84EE-9A9BCDBD611C}" type="datetimeFigureOut">
              <a:rPr lang="es-AR" smtClean="0"/>
              <a:t>20/04/2018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6117CD52-CF1D-48B3-BDE5-27B22ED7F584}" type="slidenum">
              <a:rPr lang="es-AR" smtClean="0"/>
              <a:t>‹Nº›</a:t>
            </a:fld>
            <a:endParaRPr lang="es-AR"/>
          </a:p>
        </p:txBody>
      </p:sp>
    </p:spTree>
    <p:extLst>
      <p:ext uri="{BB962C8B-B14F-4D97-AF65-F5344CB8AC3E}">
        <p14:creationId xmlns:p14="http://schemas.microsoft.com/office/powerpoint/2010/main" val="1773358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3DDA9E9-30E8-4A6C-84EE-9A9BCDBD611C}" type="datetimeFigureOut">
              <a:rPr lang="es-AR" smtClean="0"/>
              <a:t>20/04/2018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6117CD52-CF1D-48B3-BDE5-27B22ED7F584}" type="slidenum">
              <a:rPr lang="es-AR" smtClean="0"/>
              <a:t>‹Nº›</a:t>
            </a:fld>
            <a:endParaRPr lang="es-AR"/>
          </a:p>
        </p:txBody>
      </p:sp>
    </p:spTree>
    <p:extLst>
      <p:ext uri="{BB962C8B-B14F-4D97-AF65-F5344CB8AC3E}">
        <p14:creationId xmlns:p14="http://schemas.microsoft.com/office/powerpoint/2010/main" val="4001820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DA9E9-30E8-4A6C-84EE-9A9BCDBD611C}" type="datetimeFigureOut">
              <a:rPr lang="es-AR" smtClean="0"/>
              <a:t>20/04/2018</a:t>
            </a:fld>
            <a:endParaRPr lang="es-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7CD52-CF1D-48B3-BDE5-27B22ED7F584}" type="slidenum">
              <a:rPr lang="es-AR" smtClean="0"/>
              <a:t>‹Nº›</a:t>
            </a:fld>
            <a:endParaRPr lang="es-AR"/>
          </a:p>
        </p:txBody>
      </p:sp>
    </p:spTree>
    <p:extLst>
      <p:ext uri="{BB962C8B-B14F-4D97-AF65-F5344CB8AC3E}">
        <p14:creationId xmlns:p14="http://schemas.microsoft.com/office/powerpoint/2010/main" val="2303213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bionumbers.hms.harvard.edu/bionumber.aspx?id=10881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26.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BF3C8A7-F004-4571-A207-750123FAF19D}"/>
              </a:ext>
            </a:extLst>
          </p:cNvPr>
          <p:cNvSpPr/>
          <p:nvPr/>
        </p:nvSpPr>
        <p:spPr>
          <a:xfrm>
            <a:off x="0" y="2119745"/>
            <a:ext cx="9144000" cy="523220"/>
          </a:xfrm>
          <a:prstGeom prst="rect">
            <a:avLst/>
          </a:prstGeom>
          <a:solidFill>
            <a:schemeClr val="bg2">
              <a:lumMod val="90000"/>
            </a:schemeClr>
          </a:solidFill>
        </p:spPr>
        <p:txBody>
          <a:bodyPr wrap="square">
            <a:spAutoFit/>
          </a:bodyPr>
          <a:lstStyle/>
          <a:p>
            <a:pPr algn="ctr"/>
            <a:r>
              <a:rPr lang="es-AR" sz="2800" b="1" dirty="0">
                <a:solidFill>
                  <a:srgbClr val="3333FF"/>
                </a:solidFill>
                <a:latin typeface="Arial" panose="020B0604020202020204" pitchFamily="34" charset="0"/>
                <a:cs typeface="Arial" panose="020B0604020202020204" pitchFamily="34" charset="0"/>
              </a:rPr>
              <a:t>Elementos de </a:t>
            </a:r>
            <a:r>
              <a:rPr lang="es-AR" sz="2800" b="1" dirty="0" err="1">
                <a:solidFill>
                  <a:srgbClr val="3333FF"/>
                </a:solidFill>
                <a:latin typeface="Arial" panose="020B0604020202020204" pitchFamily="34" charset="0"/>
                <a:cs typeface="Arial" panose="020B0604020202020204" pitchFamily="34" charset="0"/>
              </a:rPr>
              <a:t>nanobiomecanica</a:t>
            </a:r>
            <a:endParaRPr lang="es-AR" sz="2800" dirty="0">
              <a:solidFill>
                <a:srgbClr val="3333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8662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D3C4B881-9811-4689-A087-24E520DC298A}"/>
              </a:ext>
            </a:extLst>
          </p:cNvPr>
          <p:cNvSpPr/>
          <p:nvPr/>
        </p:nvSpPr>
        <p:spPr>
          <a:xfrm>
            <a:off x="206583" y="1413063"/>
            <a:ext cx="4129890" cy="4770537"/>
          </a:xfrm>
          <a:prstGeom prst="rect">
            <a:avLst/>
          </a:prstGeom>
        </p:spPr>
        <p:txBody>
          <a:bodyPr wrap="square">
            <a:spAutoFit/>
          </a:bodyPr>
          <a:lstStyle/>
          <a:p>
            <a:pPr algn="just"/>
            <a:r>
              <a:rPr lang="en-US" sz="2800" b="1" dirty="0">
                <a:latin typeface="Arial" panose="020B0604020202020204" pitchFamily="34" charset="0"/>
                <a:cs typeface="Arial" panose="020B0604020202020204" pitchFamily="34" charset="0"/>
              </a:rPr>
              <a:t>Gravity: </a:t>
            </a:r>
            <a:r>
              <a:rPr lang="en-US" sz="1200" dirty="0">
                <a:latin typeface="Arial" panose="020B0604020202020204" pitchFamily="34" charset="0"/>
                <a:cs typeface="Arial" panose="020B0604020202020204" pitchFamily="34" charset="0"/>
              </a:rPr>
              <a:t>We feel force by the sensation to the muscles of our body when we lift a weight against the gravity, or when we suddenly accelerate our car, for example. Since force is the product of mass (</a:t>
            </a:r>
            <a:r>
              <a:rPr lang="en-US" sz="1200" i="1" dirty="0">
                <a:latin typeface="Arial" panose="020B0604020202020204" pitchFamily="34" charset="0"/>
                <a:cs typeface="Arial" panose="020B0604020202020204" pitchFamily="34" charset="0"/>
              </a:rPr>
              <a:t>m</a:t>
            </a:r>
            <a:r>
              <a:rPr lang="en-US" sz="1200" dirty="0">
                <a:latin typeface="Arial" panose="020B0604020202020204" pitchFamily="34" charset="0"/>
                <a:cs typeface="Arial" panose="020B0604020202020204" pitchFamily="34" charset="0"/>
              </a:rPr>
              <a:t>) and acceleration (</a:t>
            </a:r>
            <a:r>
              <a:rPr lang="en-US" sz="1200" i="1" dirty="0">
                <a:latin typeface="Arial" panose="020B0604020202020204" pitchFamily="34" charset="0"/>
                <a:cs typeface="Arial" panose="020B0604020202020204" pitchFamily="34" charset="0"/>
              </a:rPr>
              <a:t>a</a:t>
            </a:r>
            <a:r>
              <a:rPr lang="en-US" sz="1200" dirty="0">
                <a:latin typeface="Arial" panose="020B0604020202020204" pitchFamily="34" charset="0"/>
                <a:cs typeface="Arial" panose="020B0604020202020204" pitchFamily="34" charset="0"/>
              </a:rPr>
              <a:t>), </a:t>
            </a:r>
            <a:r>
              <a:rPr lang="en-US" sz="1200" dirty="0">
                <a:solidFill>
                  <a:srgbClr val="FF0000"/>
                </a:solidFill>
                <a:highlight>
                  <a:srgbClr val="FFFF00"/>
                </a:highlight>
                <a:latin typeface="Arial" panose="020B0604020202020204" pitchFamily="34" charset="0"/>
                <a:cs typeface="Arial" panose="020B0604020202020204" pitchFamily="34" charset="0"/>
              </a:rPr>
              <a:t>we feel it when the car is accelerating, but do not feel it when the vehicle is gliding at a constant speed (</a:t>
            </a:r>
            <a:r>
              <a:rPr lang="en-US" sz="1200" i="1" dirty="0">
                <a:solidFill>
                  <a:srgbClr val="FF0000"/>
                </a:solidFill>
                <a:highlight>
                  <a:srgbClr val="FFFF00"/>
                </a:highlight>
                <a:latin typeface="Arial" panose="020B0604020202020204" pitchFamily="34" charset="0"/>
                <a:cs typeface="Arial" panose="020B0604020202020204" pitchFamily="34" charset="0"/>
              </a:rPr>
              <a:t>i.e.</a:t>
            </a:r>
            <a:r>
              <a:rPr lang="en-US" sz="1200" dirty="0">
                <a:solidFill>
                  <a:srgbClr val="FF0000"/>
                </a:solidFill>
                <a:highlight>
                  <a:srgbClr val="FFFF00"/>
                </a:highlight>
                <a:latin typeface="Arial" panose="020B0604020202020204" pitchFamily="34" charset="0"/>
                <a:cs typeface="Arial" panose="020B0604020202020204" pitchFamily="34" charset="0"/>
              </a:rPr>
              <a:t>, when </a:t>
            </a:r>
            <a:r>
              <a:rPr lang="en-US" sz="1200" i="1" dirty="0">
                <a:solidFill>
                  <a:srgbClr val="FF0000"/>
                </a:solidFill>
                <a:highlight>
                  <a:srgbClr val="FFFF00"/>
                </a:highlight>
                <a:latin typeface="Arial" panose="020B0604020202020204" pitchFamily="34" charset="0"/>
                <a:cs typeface="Arial" panose="020B0604020202020204" pitchFamily="34" charset="0"/>
              </a:rPr>
              <a:t>a </a:t>
            </a:r>
            <a:r>
              <a:rPr lang="en-US" sz="1200" dirty="0">
                <a:solidFill>
                  <a:srgbClr val="FF0000"/>
                </a:solidFill>
                <a:highlight>
                  <a:srgbClr val="FFFF00"/>
                </a:highlight>
                <a:latin typeface="Arial" panose="020B0604020202020204" pitchFamily="34" charset="0"/>
                <a:cs typeface="Arial" panose="020B0604020202020204" pitchFamily="34" charset="0"/>
              </a:rPr>
              <a:t>= 0). </a:t>
            </a:r>
            <a:r>
              <a:rPr lang="en-US" sz="1200" dirty="0">
                <a:latin typeface="Arial" panose="020B0604020202020204" pitchFamily="34" charset="0"/>
                <a:cs typeface="Arial" panose="020B0604020202020204" pitchFamily="34" charset="0"/>
              </a:rPr>
              <a:t>When we ride a roller coaster, we feel gravitational as well as centrifugal force as the coasting car swishes around sharp corners.</a:t>
            </a:r>
          </a:p>
          <a:p>
            <a:pPr algn="just"/>
            <a:r>
              <a:rPr lang="en-US" sz="1200" dirty="0">
                <a:latin typeface="Arial" panose="020B0604020202020204" pitchFamily="34" charset="0"/>
                <a:cs typeface="Arial" panose="020B0604020202020204" pitchFamily="34" charset="0"/>
              </a:rPr>
              <a:t>We also feel force as a shock when someone suddenly pushes us from behind. A sudden application of a force as described in the above case is called an ‘impact’. </a:t>
            </a:r>
            <a:r>
              <a:rPr lang="en-US" dirty="0">
                <a:solidFill>
                  <a:srgbClr val="FF0000"/>
                </a:solidFill>
                <a:highlight>
                  <a:srgbClr val="FFFF00"/>
                </a:highlight>
                <a:latin typeface="Arial" panose="020B0604020202020204" pitchFamily="34" charset="0"/>
                <a:cs typeface="Arial" panose="020B0604020202020204" pitchFamily="34" charset="0"/>
              </a:rPr>
              <a:t>Force is, thus, something that can be felt as a bodily sensation when we are pushed around</a:t>
            </a:r>
            <a:r>
              <a:rPr lang="en-US" sz="1200" dirty="0">
                <a:highlight>
                  <a:srgbClr val="FFFF00"/>
                </a:highlight>
                <a:latin typeface="Arial" panose="020B0604020202020204" pitchFamily="34" charset="0"/>
                <a:cs typeface="Arial" panose="020B0604020202020204" pitchFamily="34" charset="0"/>
              </a:rPr>
              <a:t>.</a:t>
            </a:r>
          </a:p>
          <a:p>
            <a:pPr algn="just"/>
            <a:endParaRPr lang="en-US" sz="1200" dirty="0">
              <a:highlight>
                <a:srgbClr val="FFFF00"/>
              </a:highlight>
              <a:latin typeface="Arial" panose="020B0604020202020204" pitchFamily="34" charset="0"/>
              <a:cs typeface="Arial" panose="020B0604020202020204" pitchFamily="34" charset="0"/>
            </a:endParaRPr>
          </a:p>
          <a:p>
            <a:pPr algn="just"/>
            <a:r>
              <a:rPr lang="en-US" dirty="0">
                <a:solidFill>
                  <a:srgbClr val="FF0000"/>
                </a:solidFill>
                <a:latin typeface="Arial" panose="020B0604020202020204" pitchFamily="34" charset="0"/>
                <a:cs typeface="Arial" panose="020B0604020202020204" pitchFamily="34" charset="0"/>
              </a:rPr>
              <a:t>We feel the gravity of the earth because we, with a big and heavy body, </a:t>
            </a:r>
            <a:r>
              <a:rPr lang="en-US" dirty="0">
                <a:solidFill>
                  <a:srgbClr val="FF0000"/>
                </a:solidFill>
                <a:highlight>
                  <a:srgbClr val="00FFFF"/>
                </a:highlight>
                <a:latin typeface="Arial" panose="020B0604020202020204" pitchFamily="34" charset="0"/>
                <a:cs typeface="Arial" panose="020B0604020202020204" pitchFamily="34" charset="0"/>
              </a:rPr>
              <a:t>live in air which has much less density than our body.</a:t>
            </a:r>
          </a:p>
        </p:txBody>
      </p:sp>
      <p:sp>
        <p:nvSpPr>
          <p:cNvPr id="2" name="Rectángulo 1">
            <a:extLst>
              <a:ext uri="{FF2B5EF4-FFF2-40B4-BE49-F238E27FC236}">
                <a16:creationId xmlns:a16="http://schemas.microsoft.com/office/drawing/2014/main" id="{EBC39ADF-F4F5-408E-81F9-CBE348AF0575}"/>
              </a:ext>
            </a:extLst>
          </p:cNvPr>
          <p:cNvSpPr/>
          <p:nvPr/>
        </p:nvSpPr>
        <p:spPr>
          <a:xfrm>
            <a:off x="0" y="273235"/>
            <a:ext cx="9144000" cy="523220"/>
          </a:xfrm>
          <a:prstGeom prst="rect">
            <a:avLst/>
          </a:prstGeom>
          <a:solidFill>
            <a:schemeClr val="bg2">
              <a:lumMod val="90000"/>
            </a:schemeClr>
          </a:solidFill>
        </p:spPr>
        <p:txBody>
          <a:bodyPr wrap="square">
            <a:spAutoFit/>
          </a:bodyPr>
          <a:lstStyle/>
          <a:p>
            <a:pPr algn="ctr"/>
            <a:r>
              <a:rPr lang="en-US" sz="2000" b="1" dirty="0">
                <a:solidFill>
                  <a:srgbClr val="3333FF"/>
                </a:solidFill>
                <a:latin typeface="Arial" panose="020B0604020202020204" pitchFamily="34" charset="0"/>
                <a:cs typeface="Arial" panose="020B0604020202020204" pitchFamily="34" charset="0"/>
              </a:rPr>
              <a:t>Human Body and Force</a:t>
            </a:r>
            <a:r>
              <a:rPr lang="en-US" dirty="0">
                <a:solidFill>
                  <a:srgbClr val="3333FF"/>
                </a:solidFill>
                <a:latin typeface="Arial" panose="020B0604020202020204" pitchFamily="34" charset="0"/>
                <a:cs typeface="Arial" panose="020B0604020202020204" pitchFamily="34" charset="0"/>
              </a:rPr>
              <a:t> </a:t>
            </a:r>
            <a:r>
              <a:rPr lang="en-US" sz="2800" b="1" u="sng" dirty="0">
                <a:solidFill>
                  <a:srgbClr val="3333FF"/>
                </a:solidFill>
                <a:latin typeface="Arial" panose="020B0604020202020204" pitchFamily="34" charset="0"/>
                <a:cs typeface="Arial" panose="020B0604020202020204" pitchFamily="34" charset="0"/>
              </a:rPr>
              <a:t>Gravity</a:t>
            </a:r>
            <a:r>
              <a:rPr lang="en-US" sz="2800" dirty="0">
                <a:solidFill>
                  <a:srgbClr val="3333FF"/>
                </a:solidFill>
                <a:latin typeface="Arial" panose="020B0604020202020204" pitchFamily="34" charset="0"/>
                <a:cs typeface="Arial" panose="020B0604020202020204" pitchFamily="34" charset="0"/>
              </a:rPr>
              <a:t> </a:t>
            </a:r>
            <a:r>
              <a:rPr lang="en-US" dirty="0">
                <a:solidFill>
                  <a:srgbClr val="3333FF"/>
                </a:solidFill>
                <a:latin typeface="Arial" panose="020B0604020202020204" pitchFamily="34" charset="0"/>
                <a:cs typeface="Arial" panose="020B0604020202020204" pitchFamily="34" charset="0"/>
              </a:rPr>
              <a:t>and </a:t>
            </a:r>
            <a:r>
              <a:rPr lang="en-US" sz="2800" b="1" u="sng" dirty="0">
                <a:solidFill>
                  <a:srgbClr val="3333FF"/>
                </a:solidFill>
                <a:latin typeface="Arial" panose="020B0604020202020204" pitchFamily="34" charset="0"/>
                <a:cs typeface="Arial" panose="020B0604020202020204" pitchFamily="34" charset="0"/>
              </a:rPr>
              <a:t>hydrodynamic force</a:t>
            </a:r>
          </a:p>
        </p:txBody>
      </p:sp>
      <p:pic>
        <p:nvPicPr>
          <p:cNvPr id="4" name="Imagen 3">
            <a:extLst>
              <a:ext uri="{FF2B5EF4-FFF2-40B4-BE49-F238E27FC236}">
                <a16:creationId xmlns:a16="http://schemas.microsoft.com/office/drawing/2014/main" id="{F2EAA6CB-D34D-4751-AF13-8CE7D0FBDFD2}"/>
              </a:ext>
            </a:extLst>
          </p:cNvPr>
          <p:cNvPicPr>
            <a:picLocks noChangeAspect="1"/>
          </p:cNvPicPr>
          <p:nvPr/>
        </p:nvPicPr>
        <p:blipFill>
          <a:blip r:embed="rId2"/>
          <a:stretch>
            <a:fillRect/>
          </a:stretch>
        </p:blipFill>
        <p:spPr>
          <a:xfrm>
            <a:off x="4530436" y="1142819"/>
            <a:ext cx="4572000" cy="5164931"/>
          </a:xfrm>
          <a:prstGeom prst="rect">
            <a:avLst/>
          </a:prstGeom>
        </p:spPr>
      </p:pic>
    </p:spTree>
    <p:extLst>
      <p:ext uri="{BB962C8B-B14F-4D97-AF65-F5344CB8AC3E}">
        <p14:creationId xmlns:p14="http://schemas.microsoft.com/office/powerpoint/2010/main" val="2325825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AA0D384-25DB-428C-940B-A3D16A415AB6}"/>
              </a:ext>
            </a:extLst>
          </p:cNvPr>
          <p:cNvPicPr>
            <a:picLocks noChangeAspect="1"/>
          </p:cNvPicPr>
          <p:nvPr/>
        </p:nvPicPr>
        <p:blipFill>
          <a:blip r:embed="rId2"/>
          <a:stretch>
            <a:fillRect/>
          </a:stretch>
        </p:blipFill>
        <p:spPr>
          <a:xfrm>
            <a:off x="3931091" y="3227150"/>
            <a:ext cx="1450542" cy="1022297"/>
          </a:xfrm>
          <a:prstGeom prst="rect">
            <a:avLst/>
          </a:prstGeom>
        </p:spPr>
      </p:pic>
      <p:sp>
        <p:nvSpPr>
          <p:cNvPr id="5" name="Rectángulo 4">
            <a:extLst>
              <a:ext uri="{FF2B5EF4-FFF2-40B4-BE49-F238E27FC236}">
                <a16:creationId xmlns:a16="http://schemas.microsoft.com/office/drawing/2014/main" id="{5CAD438D-552F-4EC8-A34E-E0AE98906EAC}"/>
              </a:ext>
            </a:extLst>
          </p:cNvPr>
          <p:cNvSpPr/>
          <p:nvPr/>
        </p:nvSpPr>
        <p:spPr>
          <a:xfrm>
            <a:off x="457199" y="4577664"/>
            <a:ext cx="5340369" cy="1754326"/>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where </a:t>
            </a:r>
            <a:r>
              <a:rPr lang="en-US" sz="1200" i="1" dirty="0" err="1">
                <a:latin typeface="Arial" panose="020B0604020202020204" pitchFamily="34" charset="0"/>
                <a:cs typeface="Arial" panose="020B0604020202020204" pitchFamily="34" charset="0"/>
              </a:rPr>
              <a:t>ρ,R,v</a:t>
            </a:r>
            <a:r>
              <a:rPr lang="en-US" sz="1200" dirty="0">
                <a:latin typeface="Arial" panose="020B0604020202020204" pitchFamily="34" charset="0"/>
                <a:cs typeface="Arial" panose="020B0604020202020204" pitchFamily="34" charset="0"/>
              </a:rPr>
              <a:t>, and </a:t>
            </a:r>
            <a:r>
              <a:rPr lang="en-US" sz="1200" i="1" dirty="0">
                <a:latin typeface="Arial" panose="020B0604020202020204" pitchFamily="34" charset="0"/>
                <a:cs typeface="Arial" panose="020B0604020202020204" pitchFamily="34" charset="0"/>
              </a:rPr>
              <a:t>η </a:t>
            </a:r>
            <a:r>
              <a:rPr lang="en-US" sz="1200" dirty="0">
                <a:latin typeface="Arial" panose="020B0604020202020204" pitchFamily="34" charset="0"/>
                <a:cs typeface="Arial" panose="020B0604020202020204" pitchFamily="34" charset="0"/>
              </a:rPr>
              <a:t>are the density, the characteristic size and the velocity of the moving body, and the viscosity coefficient of water, respectively. If the Reynolds number is approximately less than 2000, the flow pattern around the moving body is smooth without any turbulence and called a laminar flow, whereas when </a:t>
            </a:r>
            <a:r>
              <a:rPr lang="en-US" sz="1200" i="1" dirty="0">
                <a:latin typeface="Arial" panose="020B0604020202020204" pitchFamily="34" charset="0"/>
                <a:cs typeface="Arial" panose="020B0604020202020204" pitchFamily="34" charset="0"/>
              </a:rPr>
              <a:t>Ry &gt; </a:t>
            </a:r>
            <a:r>
              <a:rPr lang="en-US" sz="1200" dirty="0">
                <a:latin typeface="Arial" panose="020B0604020202020204" pitchFamily="34" charset="0"/>
                <a:cs typeface="Arial" panose="020B0604020202020204" pitchFamily="34" charset="0"/>
              </a:rPr>
              <a:t>2000, the flow tends to be turbulent. In both cases of flow, the moving body experiences inertial resistance as it pushes a body of water aside and viscous resistance from the water sticking to the entire body surface. In a turbulent flow, the moving body must experience a drag force due to an eddy current (</a:t>
            </a:r>
            <a:r>
              <a:rPr lang="en-US" sz="1200" dirty="0" err="1">
                <a:latin typeface="Arial" panose="020B0604020202020204" pitchFamily="34" charset="0"/>
                <a:cs typeface="Arial" panose="020B0604020202020204" pitchFamily="34" charset="0"/>
              </a:rPr>
              <a:t>corriente</a:t>
            </a:r>
            <a:r>
              <a:rPr lang="en-US" sz="1200" dirty="0">
                <a:latin typeface="Arial" panose="020B0604020202020204" pitchFamily="34" charset="0"/>
                <a:cs typeface="Arial" panose="020B0604020202020204" pitchFamily="34" charset="0"/>
              </a:rPr>
              <a:t> de Foucault= </a:t>
            </a:r>
            <a:r>
              <a:rPr lang="en-US" sz="1200" dirty="0" err="1">
                <a:latin typeface="Arial" panose="020B0604020202020204" pitchFamily="34" charset="0"/>
                <a:cs typeface="Arial" panose="020B0604020202020204" pitchFamily="34" charset="0"/>
              </a:rPr>
              <a:t>corriente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parasita</a:t>
            </a:r>
            <a:r>
              <a:rPr lang="en-US" sz="1200" dirty="0">
                <a:latin typeface="Arial" panose="020B0604020202020204" pitchFamily="34" charset="0"/>
                <a:cs typeface="Arial" panose="020B0604020202020204" pitchFamily="34" charset="0"/>
              </a:rPr>
              <a:t>)</a:t>
            </a:r>
            <a:endParaRPr lang="es-AR" sz="1200" dirty="0">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EA42712F-ABA2-405F-8528-8BB56C2D2B1B}"/>
              </a:ext>
            </a:extLst>
          </p:cNvPr>
          <p:cNvSpPr/>
          <p:nvPr/>
        </p:nvSpPr>
        <p:spPr>
          <a:xfrm>
            <a:off x="457199" y="539401"/>
            <a:ext cx="5361709" cy="2831544"/>
          </a:xfrm>
          <a:prstGeom prst="rect">
            <a:avLst/>
          </a:prstGeom>
        </p:spPr>
        <p:txBody>
          <a:bodyPr wrap="square">
            <a:spAutoFit/>
          </a:bodyPr>
          <a:lstStyle/>
          <a:p>
            <a:pPr algn="just"/>
            <a:r>
              <a:rPr lang="en-US" sz="2800" b="1" dirty="0">
                <a:solidFill>
                  <a:srgbClr val="3333FF"/>
                </a:solidFill>
                <a:latin typeface="Arial" panose="020B0604020202020204" pitchFamily="34" charset="0"/>
                <a:cs typeface="Arial" panose="020B0604020202020204" pitchFamily="34" charset="0"/>
              </a:rPr>
              <a:t>Hydrodynamic force: </a:t>
            </a:r>
            <a:r>
              <a:rPr lang="en-US" sz="1200" dirty="0">
                <a:solidFill>
                  <a:srgbClr val="3333FF"/>
                </a:solidFill>
                <a:latin typeface="Arial" panose="020B0604020202020204" pitchFamily="34" charset="0"/>
                <a:cs typeface="Arial" panose="020B0604020202020204" pitchFamily="34" charset="0"/>
              </a:rPr>
              <a:t>If you live in water like whales and fishes do, you probably don’t feel the gravity that much because the gravitational force is largely compensated by the flotation effect in water. As you go down the scale to much smaller levels, you encounter the life without the sensation of gravitational pull. Bacteria, for example, swim around up and down, left and right without feeling much of the gravitational pull. They feel a much more strong effect of viscosity of water. As the scale of your body becomes small, viscosity effect becomes predominant compared with the inertial effect of mass.</a:t>
            </a:r>
          </a:p>
          <a:p>
            <a:pPr algn="just"/>
            <a:r>
              <a:rPr lang="en-US" b="1" dirty="0">
                <a:solidFill>
                  <a:srgbClr val="FF0000"/>
                </a:solidFill>
                <a:latin typeface="Arial" panose="020B0604020202020204" pitchFamily="34" charset="0"/>
                <a:cs typeface="Arial" panose="020B0604020202020204" pitchFamily="34" charset="0"/>
              </a:rPr>
              <a:t>The Reynolds number (</a:t>
            </a:r>
            <a:r>
              <a:rPr lang="en-US" b="1" i="1" dirty="0">
                <a:solidFill>
                  <a:srgbClr val="FF0000"/>
                </a:solidFill>
                <a:latin typeface="Arial" panose="020B0604020202020204" pitchFamily="34" charset="0"/>
                <a:cs typeface="Arial" panose="020B0604020202020204" pitchFamily="34" charset="0"/>
              </a:rPr>
              <a:t>Ry-N</a:t>
            </a:r>
            <a:r>
              <a:rPr lang="en-US" b="1" i="1" baseline="-25000" dirty="0">
                <a:solidFill>
                  <a:srgbClr val="FF0000"/>
                </a:solidFill>
                <a:latin typeface="Arial" panose="020B0604020202020204" pitchFamily="34" charset="0"/>
                <a:cs typeface="Arial" panose="020B0604020202020204" pitchFamily="34" charset="0"/>
              </a:rPr>
              <a:t>R</a:t>
            </a:r>
            <a:r>
              <a:rPr lang="en-US" b="1"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gives a rough estimate of the relative effects of inertial force versus viscous force</a:t>
            </a:r>
            <a:endParaRPr lang="es-AR" dirty="0">
              <a:latin typeface="Arial" panose="020B0604020202020204" pitchFamily="34" charset="0"/>
              <a:cs typeface="Arial" panose="020B0604020202020204" pitchFamily="34" charset="0"/>
            </a:endParaRPr>
          </a:p>
        </p:txBody>
      </p:sp>
      <p:pic>
        <p:nvPicPr>
          <p:cNvPr id="4098" name="Picture 2" descr="Resultado de imagen para hydrodynamic forces">
            <a:extLst>
              <a:ext uri="{FF2B5EF4-FFF2-40B4-BE49-F238E27FC236}">
                <a16:creationId xmlns:a16="http://schemas.microsoft.com/office/drawing/2014/main" id="{114AA9CC-AA18-489D-873D-23BC26068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337" y="1273749"/>
            <a:ext cx="3028950"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866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0" y="2948940"/>
            <a:ext cx="9144000" cy="1446550"/>
          </a:xfrm>
          <a:prstGeom prst="rect">
            <a:avLst/>
          </a:prstGeom>
          <a:solidFill>
            <a:srgbClr val="FF0000"/>
          </a:solidFill>
        </p:spPr>
        <p:txBody>
          <a:bodyPr wrap="square" rtlCol="0">
            <a:spAutoFit/>
          </a:bodyPr>
          <a:lstStyle/>
          <a:p>
            <a:pPr algn="ctr"/>
            <a:r>
              <a:rPr lang="es-AR" sz="2400" b="1" dirty="0">
                <a:solidFill>
                  <a:schemeClr val="bg1"/>
                </a:solidFill>
                <a:latin typeface="Arial" panose="020B0604020202020204" pitchFamily="34" charset="0"/>
                <a:cs typeface="Arial" panose="020B0604020202020204" pitchFamily="34" charset="0"/>
              </a:rPr>
              <a:t>Nuevos fenómenos que ocurren en la </a:t>
            </a:r>
            <a:r>
              <a:rPr lang="es-AR" sz="2400" b="1" dirty="0" err="1">
                <a:solidFill>
                  <a:schemeClr val="bg1"/>
                </a:solidFill>
                <a:latin typeface="Arial" panose="020B0604020202020204" pitchFamily="34" charset="0"/>
                <a:cs typeface="Arial" panose="020B0604020202020204" pitchFamily="34" charset="0"/>
              </a:rPr>
              <a:t>nanoescala</a:t>
            </a:r>
            <a:r>
              <a:rPr lang="es-AR" sz="2400" b="1" dirty="0">
                <a:solidFill>
                  <a:schemeClr val="bg1"/>
                </a:solidFill>
                <a:latin typeface="Arial" panose="020B0604020202020204" pitchFamily="34" charset="0"/>
                <a:cs typeface="Arial" panose="020B0604020202020204" pitchFamily="34" charset="0"/>
              </a:rPr>
              <a:t>: ya que los organismos vivos son 70 % de su peso agua* </a:t>
            </a:r>
            <a:r>
              <a:rPr lang="es-AR" sz="3200" b="1" dirty="0">
                <a:solidFill>
                  <a:schemeClr val="bg1"/>
                </a:solidFill>
                <a:latin typeface="Arial" panose="020B0604020202020204" pitchFamily="34" charset="0"/>
                <a:cs typeface="Arial" panose="020B0604020202020204" pitchFamily="34" charset="0"/>
              </a:rPr>
              <a:t>entonces es importante saber que…</a:t>
            </a:r>
          </a:p>
        </p:txBody>
      </p:sp>
      <p:sp>
        <p:nvSpPr>
          <p:cNvPr id="3" name="Rectángulo 2"/>
          <p:cNvSpPr/>
          <p:nvPr/>
        </p:nvSpPr>
        <p:spPr>
          <a:xfrm>
            <a:off x="0" y="5849035"/>
            <a:ext cx="9144000" cy="276999"/>
          </a:xfrm>
          <a:prstGeom prst="rect">
            <a:avLst/>
          </a:prstGeom>
        </p:spPr>
        <p:txBody>
          <a:bodyPr wrap="square">
            <a:spAutoFit/>
          </a:bodyPr>
          <a:lstStyle/>
          <a:p>
            <a:pPr algn="r"/>
            <a:r>
              <a:rPr lang="es-AR" sz="1200" dirty="0">
                <a:latin typeface="Arial" panose="020B0604020202020204" pitchFamily="34" charset="0"/>
                <a:cs typeface="Arial" panose="020B0604020202020204" pitchFamily="34" charset="0"/>
                <a:hlinkClick r:id="rId2"/>
              </a:rPr>
              <a:t>* http://bionumbers.hms.harvard.edu/bionumber.aspx?id=108816</a:t>
            </a:r>
            <a:r>
              <a:rPr lang="es-AR" sz="1200" dirty="0">
                <a:latin typeface="Arial" panose="020B0604020202020204" pitchFamily="34" charset="0"/>
                <a:cs typeface="Arial" panose="020B0604020202020204" pitchFamily="34" charset="0"/>
              </a:rPr>
              <a:t> </a:t>
            </a:r>
            <a:endParaRPr lang="es-AR" sz="1200" dirty="0"/>
          </a:p>
        </p:txBody>
      </p:sp>
      <p:sp>
        <p:nvSpPr>
          <p:cNvPr id="4" name="Rectángulo 3"/>
          <p:cNvSpPr/>
          <p:nvPr/>
        </p:nvSpPr>
        <p:spPr>
          <a:xfrm>
            <a:off x="137928" y="5849035"/>
            <a:ext cx="1213794" cy="369332"/>
          </a:xfrm>
          <a:prstGeom prst="rect">
            <a:avLst/>
          </a:prstGeom>
        </p:spPr>
        <p:txBody>
          <a:bodyPr wrap="none">
            <a:spAutoFit/>
          </a:bodyPr>
          <a:lstStyle/>
          <a:p>
            <a:pPr algn="ctr"/>
            <a:r>
              <a:rPr lang="es-AR" b="1" i="1" dirty="0">
                <a:solidFill>
                  <a:srgbClr val="FF0000"/>
                </a:solidFill>
                <a:latin typeface="French Script MT" panose="03020402040607040605" pitchFamily="66" charset="0"/>
                <a:cs typeface="Arial" panose="020B0604020202020204" pitchFamily="34" charset="0"/>
              </a:rPr>
              <a:t>La vie en </a:t>
            </a:r>
            <a:r>
              <a:rPr lang="es-AR" sz="1000" b="1" dirty="0">
                <a:solidFill>
                  <a:srgbClr val="0000FF"/>
                </a:solidFill>
                <a:latin typeface="Arial" panose="020B0604020202020204" pitchFamily="34" charset="0"/>
                <a:cs typeface="Arial" panose="020B0604020202020204" pitchFamily="34" charset="0"/>
              </a:rPr>
              <a:t>nano</a:t>
            </a:r>
            <a:r>
              <a:rPr lang="es-AR" sz="1000" b="1" i="1"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11409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igure_12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280" y="1156677"/>
            <a:ext cx="8531225"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4074942" y="1223220"/>
            <a:ext cx="5069058" cy="1200329"/>
          </a:xfrm>
          <a:prstGeom prst="rect">
            <a:avLst/>
          </a:prstGeom>
        </p:spPr>
        <p:txBody>
          <a:bodyPr wrap="square">
            <a:spAutoFit/>
          </a:bodyPr>
          <a:lstStyle/>
          <a:p>
            <a:r>
              <a:rPr lang="es-AR" dirty="0">
                <a:latin typeface="Arial" panose="020B0604020202020204" pitchFamily="34" charset="0"/>
                <a:cs typeface="Arial" panose="020B0604020202020204" pitchFamily="34" charset="0"/>
              </a:rPr>
              <a:t>A pesar de estar compuesta por  moléculas, el agua puede considerarse como un medio </a:t>
            </a:r>
            <a:r>
              <a:rPr lang="es-AR" b="1" dirty="0">
                <a:latin typeface="Arial" panose="020B0604020202020204" pitchFamily="34" charset="0"/>
                <a:cs typeface="Arial" panose="020B0604020202020204" pitchFamily="34" charset="0"/>
              </a:rPr>
              <a:t>continuo,</a:t>
            </a:r>
            <a:r>
              <a:rPr lang="es-AR" dirty="0">
                <a:latin typeface="Arial" panose="020B0604020202020204" pitchFamily="34" charset="0"/>
                <a:cs typeface="Arial" panose="020B0604020202020204" pitchFamily="34" charset="0"/>
              </a:rPr>
              <a:t> </a:t>
            </a:r>
            <a:r>
              <a:rPr lang="es-AR" b="1" dirty="0">
                <a:latin typeface="Arial" panose="020B0604020202020204" pitchFamily="34" charset="0"/>
                <a:cs typeface="Arial" panose="020B0604020202020204" pitchFamily="34" charset="0"/>
              </a:rPr>
              <a:t>sin estructura interna</a:t>
            </a:r>
            <a:r>
              <a:rPr lang="es-AR" dirty="0">
                <a:latin typeface="Arial" panose="020B0604020202020204" pitchFamily="34" charset="0"/>
                <a:cs typeface="Arial" panose="020B0604020202020204" pitchFamily="34" charset="0"/>
              </a:rPr>
              <a:t>, es decir como un </a:t>
            </a:r>
            <a:r>
              <a:rPr lang="es-AR" b="1" dirty="0">
                <a:latin typeface="Arial" panose="020B0604020202020204" pitchFamily="34" charset="0"/>
                <a:cs typeface="Arial" panose="020B0604020202020204" pitchFamily="34" charset="0"/>
              </a:rPr>
              <a:t>fluido.</a:t>
            </a:r>
          </a:p>
        </p:txBody>
      </p:sp>
      <p:sp>
        <p:nvSpPr>
          <p:cNvPr id="5" name="CuadroTexto 4"/>
          <p:cNvSpPr txBox="1"/>
          <p:nvPr/>
        </p:nvSpPr>
        <p:spPr>
          <a:xfrm>
            <a:off x="0" y="15296"/>
            <a:ext cx="9144000" cy="461665"/>
          </a:xfrm>
          <a:prstGeom prst="rect">
            <a:avLst/>
          </a:prstGeom>
          <a:solidFill>
            <a:srgbClr val="FF0000"/>
          </a:solidFill>
        </p:spPr>
        <p:txBody>
          <a:bodyPr wrap="square" rtlCol="0">
            <a:spAutoFit/>
          </a:bodyPr>
          <a:lstStyle/>
          <a:p>
            <a:pPr algn="ctr"/>
            <a:r>
              <a:rPr lang="es-AR" sz="2400" b="1" dirty="0">
                <a:solidFill>
                  <a:schemeClr val="bg1"/>
                </a:solidFill>
                <a:latin typeface="Arial" panose="020B0604020202020204" pitchFamily="34" charset="0"/>
                <a:cs typeface="Arial" panose="020B0604020202020204" pitchFamily="34" charset="0"/>
              </a:rPr>
              <a:t>El agua se siente diferente en la </a:t>
            </a:r>
            <a:r>
              <a:rPr lang="es-AR" sz="2400" b="1" dirty="0" err="1">
                <a:solidFill>
                  <a:schemeClr val="bg1"/>
                </a:solidFill>
                <a:latin typeface="Arial" panose="020B0604020202020204" pitchFamily="34" charset="0"/>
                <a:cs typeface="Arial" panose="020B0604020202020204" pitchFamily="34" charset="0"/>
              </a:rPr>
              <a:t>nanoescala</a:t>
            </a:r>
            <a:endParaRPr lang="es-AR" dirty="0">
              <a:solidFill>
                <a:schemeClr val="bg1"/>
              </a:solidFill>
            </a:endParaRPr>
          </a:p>
        </p:txBody>
      </p:sp>
      <p:sp>
        <p:nvSpPr>
          <p:cNvPr id="2" name="Rectángulo 1"/>
          <p:cNvSpPr/>
          <p:nvPr/>
        </p:nvSpPr>
        <p:spPr>
          <a:xfrm>
            <a:off x="0" y="5961031"/>
            <a:ext cx="1213794" cy="369332"/>
          </a:xfrm>
          <a:prstGeom prst="rect">
            <a:avLst/>
          </a:prstGeom>
        </p:spPr>
        <p:txBody>
          <a:bodyPr wrap="none">
            <a:spAutoFit/>
          </a:bodyPr>
          <a:lstStyle/>
          <a:p>
            <a:pPr algn="ctr"/>
            <a:r>
              <a:rPr lang="es-AR" b="1" i="1" dirty="0">
                <a:solidFill>
                  <a:srgbClr val="FF0000"/>
                </a:solidFill>
                <a:latin typeface="French Script MT" panose="03020402040607040605" pitchFamily="66" charset="0"/>
                <a:cs typeface="Arial" panose="020B0604020202020204" pitchFamily="34" charset="0"/>
              </a:rPr>
              <a:t>La vie en </a:t>
            </a:r>
            <a:r>
              <a:rPr lang="es-AR" sz="1000" b="1" dirty="0">
                <a:solidFill>
                  <a:srgbClr val="0000FF"/>
                </a:solidFill>
                <a:latin typeface="Arial" panose="020B0604020202020204" pitchFamily="34" charset="0"/>
                <a:cs typeface="Arial" panose="020B0604020202020204" pitchFamily="34" charset="0"/>
              </a:rPr>
              <a:t>nano</a:t>
            </a:r>
            <a:r>
              <a:rPr lang="es-AR" sz="1000" b="1" i="1"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41432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igure_12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1993"/>
            <a:ext cx="6787896" cy="5316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3"/>
          <p:cNvSpPr/>
          <p:nvPr/>
        </p:nvSpPr>
        <p:spPr>
          <a:xfrm>
            <a:off x="6812280" y="117693"/>
            <a:ext cx="4411980" cy="4247317"/>
          </a:xfrm>
          <a:prstGeom prst="rect">
            <a:avLst/>
          </a:prstGeom>
        </p:spPr>
        <p:txBody>
          <a:bodyPr wrap="square">
            <a:spAutoFit/>
          </a:bodyPr>
          <a:lstStyle/>
          <a:p>
            <a:endParaRPr lang="es-AR" dirty="0">
              <a:latin typeface="Arial" panose="020B0604020202020204" pitchFamily="34" charset="0"/>
              <a:cs typeface="Arial" panose="020B0604020202020204" pitchFamily="34" charset="0"/>
            </a:endParaRPr>
          </a:p>
          <a:p>
            <a:endParaRPr lang="es-AR" dirty="0">
              <a:latin typeface="Arial" panose="020B0604020202020204" pitchFamily="34" charset="0"/>
              <a:cs typeface="Arial" panose="020B0604020202020204" pitchFamily="34" charset="0"/>
            </a:endParaRPr>
          </a:p>
          <a:p>
            <a:endParaRPr lang="es-AR" dirty="0">
              <a:latin typeface="Arial" panose="020B0604020202020204" pitchFamily="34" charset="0"/>
              <a:cs typeface="Arial" panose="020B0604020202020204" pitchFamily="34" charset="0"/>
            </a:endParaRPr>
          </a:p>
          <a:p>
            <a:endParaRPr lang="es-AR" dirty="0">
              <a:latin typeface="Arial" panose="020B0604020202020204" pitchFamily="34" charset="0"/>
              <a:cs typeface="Arial" panose="020B0604020202020204" pitchFamily="34" charset="0"/>
            </a:endParaRPr>
          </a:p>
          <a:p>
            <a:endParaRPr lang="es-AR" dirty="0">
              <a:latin typeface="Arial" panose="020B0604020202020204" pitchFamily="34" charset="0"/>
              <a:cs typeface="Arial" panose="020B0604020202020204" pitchFamily="34" charset="0"/>
            </a:endParaRPr>
          </a:p>
          <a:p>
            <a:endParaRPr lang="es-AR" dirty="0">
              <a:latin typeface="Arial" panose="020B0604020202020204" pitchFamily="34" charset="0"/>
              <a:cs typeface="Arial" panose="020B0604020202020204" pitchFamily="34" charset="0"/>
            </a:endParaRPr>
          </a:p>
          <a:p>
            <a:endParaRPr lang="es-AR" dirty="0">
              <a:latin typeface="Arial" panose="020B0604020202020204" pitchFamily="34" charset="0"/>
              <a:cs typeface="Arial" panose="020B0604020202020204" pitchFamily="34" charset="0"/>
            </a:endParaRPr>
          </a:p>
          <a:p>
            <a:endParaRPr lang="es-AR" dirty="0">
              <a:latin typeface="Arial" panose="020B0604020202020204" pitchFamily="34" charset="0"/>
              <a:cs typeface="Arial" panose="020B0604020202020204" pitchFamily="34" charset="0"/>
            </a:endParaRPr>
          </a:p>
          <a:p>
            <a:endParaRPr lang="es-AR" dirty="0">
              <a:latin typeface="Arial" panose="020B0604020202020204" pitchFamily="34" charset="0"/>
              <a:cs typeface="Arial" panose="020B0604020202020204" pitchFamily="34" charset="0"/>
            </a:endParaRPr>
          </a:p>
          <a:p>
            <a:endParaRPr lang="es-AR" dirty="0">
              <a:latin typeface="Arial" panose="020B0604020202020204" pitchFamily="34" charset="0"/>
              <a:cs typeface="Arial" panose="020B0604020202020204" pitchFamily="34" charset="0"/>
            </a:endParaRPr>
          </a:p>
          <a:p>
            <a:endParaRPr lang="es-AR" dirty="0">
              <a:latin typeface="Arial" panose="020B0604020202020204" pitchFamily="34" charset="0"/>
              <a:cs typeface="Arial" panose="020B0604020202020204" pitchFamily="34" charset="0"/>
            </a:endParaRPr>
          </a:p>
          <a:p>
            <a:endParaRPr lang="es-AR" dirty="0">
              <a:latin typeface="Arial" panose="020B0604020202020204" pitchFamily="34" charset="0"/>
              <a:cs typeface="Arial" panose="020B0604020202020204" pitchFamily="34" charset="0"/>
            </a:endParaRPr>
          </a:p>
          <a:p>
            <a:endParaRPr lang="es-AR" dirty="0">
              <a:latin typeface="Arial" panose="020B0604020202020204" pitchFamily="34" charset="0"/>
              <a:cs typeface="Arial" panose="020B0604020202020204" pitchFamily="34" charset="0"/>
            </a:endParaRPr>
          </a:p>
          <a:p>
            <a:endParaRPr lang="es-AR" dirty="0">
              <a:latin typeface="Arial" panose="020B0604020202020204" pitchFamily="34" charset="0"/>
              <a:cs typeface="Arial" panose="020B0604020202020204" pitchFamily="34" charset="0"/>
            </a:endParaRPr>
          </a:p>
          <a:p>
            <a:endParaRPr lang="es-AR" dirty="0">
              <a:latin typeface="Arial" panose="020B0604020202020204" pitchFamily="34" charset="0"/>
              <a:cs typeface="Arial" panose="020B0604020202020204" pitchFamily="34" charset="0"/>
            </a:endParaRPr>
          </a:p>
        </p:txBody>
      </p:sp>
      <p:sp>
        <p:nvSpPr>
          <p:cNvPr id="6" name="CuadroTexto 5"/>
          <p:cNvSpPr txBox="1"/>
          <p:nvPr/>
        </p:nvSpPr>
        <p:spPr>
          <a:xfrm>
            <a:off x="5393576" y="3023579"/>
            <a:ext cx="3709302" cy="3693319"/>
          </a:xfrm>
          <a:prstGeom prst="rect">
            <a:avLst/>
          </a:prstGeom>
          <a:noFill/>
        </p:spPr>
        <p:txBody>
          <a:bodyPr wrap="square" rtlCol="0">
            <a:spAutoFit/>
          </a:bodyPr>
          <a:lstStyle/>
          <a:p>
            <a:pPr algn="just"/>
            <a:r>
              <a:rPr lang="es-AR" dirty="0">
                <a:latin typeface="Arial" panose="020B0604020202020204" pitchFamily="34" charset="0"/>
                <a:cs typeface="Arial" panose="020B0604020202020204" pitchFamily="34" charset="0"/>
              </a:rPr>
              <a:t>La </a:t>
            </a:r>
            <a:r>
              <a:rPr lang="es-AR" b="1" dirty="0">
                <a:solidFill>
                  <a:srgbClr val="FF0000"/>
                </a:solidFill>
                <a:latin typeface="Arial" panose="020B0604020202020204" pitchFamily="34" charset="0"/>
                <a:cs typeface="Arial" panose="020B0604020202020204" pitchFamily="34" charset="0"/>
              </a:rPr>
              <a:t>viscosidad = </a:t>
            </a:r>
            <a:r>
              <a:rPr lang="es-AR" b="1" dirty="0">
                <a:solidFill>
                  <a:srgbClr val="FF0000"/>
                </a:solidFill>
                <a:latin typeface="Arial" panose="020B0604020202020204" pitchFamily="34" charset="0"/>
                <a:cs typeface="Arial" panose="020B0604020202020204" pitchFamily="34" charset="0"/>
                <a:sym typeface="Symbol" panose="05050102010706020507" pitchFamily="18" charset="2"/>
              </a:rPr>
              <a:t> </a:t>
            </a:r>
            <a:r>
              <a:rPr lang="es-AR" dirty="0">
                <a:latin typeface="Arial" panose="020B0604020202020204" pitchFamily="34" charset="0"/>
                <a:cs typeface="Arial" panose="020B0604020202020204" pitchFamily="34" charset="0"/>
              </a:rPr>
              <a:t>es un parámetro de los fluidos que describe sus propiedades materiales; equivale al modulo de Young de los solidos </a:t>
            </a:r>
          </a:p>
          <a:p>
            <a:pPr algn="just"/>
            <a:r>
              <a:rPr lang="es-AR" b="1" dirty="0">
                <a:solidFill>
                  <a:srgbClr val="FF0000"/>
                </a:solidFill>
                <a:latin typeface="Arial" panose="020B0604020202020204" pitchFamily="34" charset="0"/>
                <a:cs typeface="Arial" panose="020B0604020202020204" pitchFamily="34" charset="0"/>
                <a:sym typeface="Symbol" panose="05050102010706020507" pitchFamily="18" charset="2"/>
              </a:rPr>
              <a:t> </a:t>
            </a:r>
            <a:r>
              <a:rPr lang="es-AR" b="1" dirty="0">
                <a:latin typeface="Arial" panose="020B0604020202020204" pitchFamily="34" charset="0"/>
                <a:cs typeface="Arial" panose="020B0604020202020204" pitchFamily="34" charset="0"/>
              </a:rPr>
              <a:t>de un fluido mide su resistencia a fluir en capas bajo la aplicación de una fuerza.</a:t>
            </a:r>
          </a:p>
          <a:p>
            <a:pPr algn="just"/>
            <a:r>
              <a:rPr lang="es-AR" b="1" dirty="0">
                <a:solidFill>
                  <a:srgbClr val="FF0000"/>
                </a:solidFill>
                <a:latin typeface="Arial" panose="020B0604020202020204" pitchFamily="34" charset="0"/>
                <a:cs typeface="Arial" panose="020B0604020202020204" pitchFamily="34" charset="0"/>
                <a:sym typeface="Symbol" panose="05050102010706020507" pitchFamily="18" charset="2"/>
              </a:rPr>
              <a:t></a:t>
            </a:r>
            <a:r>
              <a:rPr lang="es-AR" b="1" dirty="0">
                <a:latin typeface="Arial" panose="020B0604020202020204" pitchFamily="34" charset="0"/>
                <a:cs typeface="Arial" panose="020B0604020202020204" pitchFamily="34" charset="0"/>
                <a:sym typeface="Symbol" panose="05050102010706020507" pitchFamily="18" charset="2"/>
              </a:rPr>
              <a:t> origina </a:t>
            </a:r>
            <a:r>
              <a:rPr lang="es-AR" dirty="0">
                <a:latin typeface="Arial" panose="020B0604020202020204" pitchFamily="34" charset="0"/>
                <a:cs typeface="Arial" panose="020B0604020202020204" pitchFamily="34" charset="0"/>
              </a:rPr>
              <a:t> el </a:t>
            </a:r>
            <a:r>
              <a:rPr lang="es-AR" b="1" dirty="0">
                <a:latin typeface="Arial" panose="020B0604020202020204" pitchFamily="34" charset="0"/>
                <a:cs typeface="Arial" panose="020B0604020202020204" pitchFamily="34" charset="0"/>
              </a:rPr>
              <a:t>arrastre </a:t>
            </a:r>
            <a:r>
              <a:rPr lang="es-AR" dirty="0">
                <a:latin typeface="Arial" panose="020B0604020202020204" pitchFamily="34" charset="0"/>
                <a:cs typeface="Arial" panose="020B0604020202020204" pitchFamily="34" charset="0"/>
              </a:rPr>
              <a:t>que experimenta un </a:t>
            </a:r>
            <a:r>
              <a:rPr lang="es-AR" b="1" dirty="0">
                <a:latin typeface="Arial" panose="020B0604020202020204" pitchFamily="34" charset="0"/>
                <a:cs typeface="Arial" panose="020B0604020202020204" pitchFamily="34" charset="0"/>
              </a:rPr>
              <a:t>objeto en movimiento </a:t>
            </a:r>
            <a:r>
              <a:rPr lang="es-AR" dirty="0">
                <a:latin typeface="Arial" panose="020B0604020202020204" pitchFamily="34" charset="0"/>
                <a:cs typeface="Arial" panose="020B0604020202020204" pitchFamily="34" charset="0"/>
              </a:rPr>
              <a:t>a través de un fluido.</a:t>
            </a:r>
            <a:r>
              <a:rPr lang="es-AR" b="1" dirty="0">
                <a:latin typeface="Arial" panose="020B0604020202020204" pitchFamily="34" charset="0"/>
                <a:cs typeface="Arial" panose="020B0604020202020204" pitchFamily="34" charset="0"/>
              </a:rPr>
              <a:t> </a:t>
            </a:r>
          </a:p>
          <a:p>
            <a:pPr algn="just"/>
            <a:r>
              <a:rPr lang="es-AR" b="1" dirty="0">
                <a:latin typeface="Arial" panose="020B0604020202020204" pitchFamily="34" charset="0"/>
                <a:cs typeface="Arial" panose="020B0604020202020204" pitchFamily="34" charset="0"/>
              </a:rPr>
              <a:t>Unidades </a:t>
            </a:r>
            <a:r>
              <a:rPr lang="es-AR" b="1" dirty="0">
                <a:solidFill>
                  <a:srgbClr val="FF0000"/>
                </a:solidFill>
                <a:latin typeface="Arial" panose="020B0604020202020204" pitchFamily="34" charset="0"/>
                <a:cs typeface="Arial" panose="020B0604020202020204" pitchFamily="34" charset="0"/>
                <a:sym typeface="Symbol" panose="05050102010706020507" pitchFamily="18" charset="2"/>
              </a:rPr>
              <a:t></a:t>
            </a:r>
            <a:r>
              <a:rPr lang="es-AR" b="1" dirty="0">
                <a:latin typeface="Arial" panose="020B0604020202020204" pitchFamily="34" charset="0"/>
                <a:cs typeface="Arial" panose="020B0604020202020204" pitchFamily="34" charset="0"/>
                <a:sym typeface="Symbol" panose="05050102010706020507" pitchFamily="18" charset="2"/>
              </a:rPr>
              <a:t>  (SI): </a:t>
            </a:r>
          </a:p>
          <a:p>
            <a:pPr algn="just"/>
            <a:r>
              <a:rPr lang="es-AR" dirty="0">
                <a:solidFill>
                  <a:srgbClr val="FF0000"/>
                </a:solidFill>
                <a:latin typeface="Arial" panose="020B0604020202020204" pitchFamily="34" charset="0"/>
                <a:cs typeface="Arial" panose="020B0604020202020204" pitchFamily="34" charset="0"/>
                <a:sym typeface="Symbol" panose="05050102010706020507" pitchFamily="18" charset="2"/>
              </a:rPr>
              <a:t>N/m2= Pascal          =   10</a:t>
            </a:r>
            <a:r>
              <a:rPr lang="es-AR" baseline="30000" dirty="0">
                <a:solidFill>
                  <a:srgbClr val="FF0000"/>
                </a:solidFill>
                <a:latin typeface="Arial" panose="020B0604020202020204" pitchFamily="34" charset="0"/>
                <a:cs typeface="Arial" panose="020B0604020202020204" pitchFamily="34" charset="0"/>
                <a:sym typeface="Symbol" panose="05050102010706020507" pitchFamily="18" charset="2"/>
              </a:rPr>
              <a:t>3 </a:t>
            </a:r>
            <a:r>
              <a:rPr lang="es-AR" dirty="0" err="1">
                <a:solidFill>
                  <a:srgbClr val="FF0000"/>
                </a:solidFill>
                <a:latin typeface="Arial" panose="020B0604020202020204" pitchFamily="34" charset="0"/>
                <a:cs typeface="Arial" panose="020B0604020202020204" pitchFamily="34" charset="0"/>
                <a:sym typeface="Symbol" panose="05050102010706020507" pitchFamily="18" charset="2"/>
              </a:rPr>
              <a:t>cPoise</a:t>
            </a:r>
            <a:endParaRPr lang="es-AR" dirty="0">
              <a:solidFill>
                <a:srgbClr val="FF0000"/>
              </a:solidFill>
              <a:latin typeface="Arial" panose="020B0604020202020204" pitchFamily="34" charset="0"/>
              <a:cs typeface="Arial" panose="020B0604020202020204" pitchFamily="34" charset="0"/>
            </a:endParaRPr>
          </a:p>
        </p:txBody>
      </p:sp>
      <p:sp>
        <p:nvSpPr>
          <p:cNvPr id="9" name="CuadroTexto 8"/>
          <p:cNvSpPr txBox="1"/>
          <p:nvPr/>
        </p:nvSpPr>
        <p:spPr>
          <a:xfrm>
            <a:off x="107823" y="268908"/>
            <a:ext cx="5223510" cy="1077218"/>
          </a:xfrm>
          <a:prstGeom prst="rect">
            <a:avLst/>
          </a:prstGeom>
          <a:solidFill>
            <a:schemeClr val="bg1"/>
          </a:solidFill>
        </p:spPr>
        <p:txBody>
          <a:bodyPr wrap="square" rtlCol="0">
            <a:spAutoFit/>
          </a:bodyPr>
          <a:lstStyle/>
          <a:p>
            <a:pPr algn="r"/>
            <a:r>
              <a:rPr lang="es-AR" dirty="0">
                <a:latin typeface="Arial" panose="020B0604020202020204" pitchFamily="34" charset="0"/>
                <a:cs typeface="Arial" panose="020B0604020202020204" pitchFamily="34" charset="0"/>
              </a:rPr>
              <a:t>Placa móvil de área </a:t>
            </a:r>
            <a:r>
              <a:rPr lang="es-AR" sz="3200" b="1" dirty="0">
                <a:solidFill>
                  <a:srgbClr val="FF0000"/>
                </a:solidFill>
                <a:latin typeface="Arial" panose="020B0604020202020204" pitchFamily="34" charset="0"/>
                <a:cs typeface="Arial" panose="020B0604020202020204" pitchFamily="34" charset="0"/>
              </a:rPr>
              <a:t>A</a:t>
            </a:r>
            <a:r>
              <a:rPr lang="es-AR" sz="3200" dirty="0">
                <a:latin typeface="Arial" panose="020B0604020202020204" pitchFamily="34" charset="0"/>
                <a:cs typeface="Arial" panose="020B0604020202020204" pitchFamily="34" charset="0"/>
              </a:rPr>
              <a:t> </a:t>
            </a:r>
            <a:r>
              <a:rPr lang="es-AR" dirty="0">
                <a:latin typeface="Arial" panose="020B0604020202020204" pitchFamily="34" charset="0"/>
                <a:cs typeface="Arial" panose="020B0604020202020204" pitchFamily="34" charset="0"/>
              </a:rPr>
              <a:t>moviéndose a una velocidad </a:t>
            </a:r>
            <a:r>
              <a:rPr lang="es-AR" sz="3200" b="1" i="1" dirty="0">
                <a:solidFill>
                  <a:srgbClr val="FF0000"/>
                </a:solidFill>
                <a:latin typeface="Times New Roman" panose="02020603050405020304" pitchFamily="18" charset="0"/>
                <a:cs typeface="Times New Roman" panose="02020603050405020304" pitchFamily="18" charset="0"/>
              </a:rPr>
              <a:t>v </a:t>
            </a:r>
            <a:r>
              <a:rPr lang="es-AR" dirty="0">
                <a:latin typeface="Arial" panose="020B0604020202020204" pitchFamily="34" charset="0"/>
                <a:cs typeface="Arial" panose="020B0604020202020204" pitchFamily="34" charset="0"/>
              </a:rPr>
              <a:t>ante la aplicación de una fuerza</a:t>
            </a:r>
            <a:r>
              <a:rPr lang="es-AR" sz="3200" dirty="0">
                <a:latin typeface="Arial" panose="020B0604020202020204" pitchFamily="34" charset="0"/>
                <a:cs typeface="Arial" panose="020B0604020202020204" pitchFamily="34" charset="0"/>
              </a:rPr>
              <a:t> </a:t>
            </a:r>
            <a:r>
              <a:rPr lang="es-AR" sz="3200" b="1" dirty="0">
                <a:solidFill>
                  <a:srgbClr val="FF0000"/>
                </a:solidFill>
                <a:latin typeface="Arial" panose="020B0604020202020204" pitchFamily="34" charset="0"/>
                <a:cs typeface="Arial" panose="020B0604020202020204" pitchFamily="34" charset="0"/>
              </a:rPr>
              <a:t>F</a:t>
            </a:r>
          </a:p>
        </p:txBody>
      </p:sp>
      <p:sp>
        <p:nvSpPr>
          <p:cNvPr id="10" name="CuadroTexto 9"/>
          <p:cNvSpPr txBox="1"/>
          <p:nvPr/>
        </p:nvSpPr>
        <p:spPr>
          <a:xfrm>
            <a:off x="40948" y="5074480"/>
            <a:ext cx="2394676" cy="646331"/>
          </a:xfrm>
          <a:prstGeom prst="rect">
            <a:avLst/>
          </a:prstGeom>
          <a:solidFill>
            <a:schemeClr val="bg1"/>
          </a:solidFill>
        </p:spPr>
        <p:txBody>
          <a:bodyPr wrap="square" rtlCol="0">
            <a:spAutoFit/>
          </a:bodyPr>
          <a:lstStyle/>
          <a:p>
            <a:pPr algn="r"/>
            <a:r>
              <a:rPr lang="es-AR" dirty="0">
                <a:latin typeface="Arial" panose="020B0604020202020204" pitchFamily="34" charset="0"/>
                <a:cs typeface="Arial" panose="020B0604020202020204" pitchFamily="34" charset="0"/>
              </a:rPr>
              <a:t>Placa fija</a:t>
            </a:r>
          </a:p>
          <a:p>
            <a:pPr algn="r"/>
            <a:r>
              <a:rPr lang="es-AR" dirty="0">
                <a:latin typeface="Arial" panose="020B0604020202020204" pitchFamily="34" charset="0"/>
                <a:cs typeface="Arial" panose="020B0604020202020204" pitchFamily="34" charset="0"/>
              </a:rPr>
              <a:t> </a:t>
            </a:r>
          </a:p>
        </p:txBody>
      </p:sp>
      <p:sp>
        <p:nvSpPr>
          <p:cNvPr id="11" name="Rectángulo 10"/>
          <p:cNvSpPr/>
          <p:nvPr/>
        </p:nvSpPr>
        <p:spPr>
          <a:xfrm>
            <a:off x="561775" y="3150876"/>
            <a:ext cx="3490251" cy="861774"/>
          </a:xfrm>
          <a:prstGeom prst="rect">
            <a:avLst/>
          </a:prstGeom>
        </p:spPr>
        <p:txBody>
          <a:bodyPr wrap="square">
            <a:spAutoFit/>
          </a:bodyPr>
          <a:lstStyle/>
          <a:p>
            <a:r>
              <a:rPr lang="es-AR" sz="3200" dirty="0">
                <a:solidFill>
                  <a:srgbClr val="FF0000"/>
                </a:solidFill>
                <a:latin typeface="Arial" panose="020B0604020202020204" pitchFamily="34" charset="0"/>
                <a:cs typeface="Arial" panose="020B0604020202020204" pitchFamily="34" charset="0"/>
              </a:rPr>
              <a:t>d</a:t>
            </a:r>
            <a:r>
              <a:rPr lang="es-AR" sz="3200" dirty="0">
                <a:solidFill>
                  <a:schemeClr val="bg1"/>
                </a:solidFill>
                <a:latin typeface="Arial" panose="020B0604020202020204" pitchFamily="34" charset="0"/>
                <a:cs typeface="Arial" panose="020B0604020202020204" pitchFamily="34" charset="0"/>
              </a:rPr>
              <a:t>:</a:t>
            </a:r>
            <a:r>
              <a:rPr lang="es-AR" sz="3200" dirty="0">
                <a:latin typeface="Arial" panose="020B0604020202020204" pitchFamily="34" charset="0"/>
                <a:cs typeface="Arial" panose="020B0604020202020204" pitchFamily="34" charset="0"/>
              </a:rPr>
              <a:t> </a:t>
            </a:r>
            <a:r>
              <a:rPr lang="es-AR" dirty="0">
                <a:solidFill>
                  <a:schemeClr val="bg1"/>
                </a:solidFill>
                <a:latin typeface="Arial" panose="020B0604020202020204" pitchFamily="34" charset="0"/>
                <a:cs typeface="Arial" panose="020B0604020202020204" pitchFamily="34" charset="0"/>
              </a:rPr>
              <a:t>distancia entre placas que separan un fluido</a:t>
            </a:r>
            <a:endParaRPr lang="es-AR" dirty="0">
              <a:solidFill>
                <a:schemeClr val="bg1"/>
              </a:solidFill>
            </a:endParaRPr>
          </a:p>
        </p:txBody>
      </p:sp>
      <p:sp>
        <p:nvSpPr>
          <p:cNvPr id="12" name="CuadroTexto 11"/>
          <p:cNvSpPr txBox="1"/>
          <p:nvPr/>
        </p:nvSpPr>
        <p:spPr>
          <a:xfrm>
            <a:off x="2449953" y="1618543"/>
            <a:ext cx="3614166" cy="1200329"/>
          </a:xfrm>
          <a:prstGeom prst="rect">
            <a:avLst/>
          </a:prstGeom>
          <a:noFill/>
        </p:spPr>
        <p:txBody>
          <a:bodyPr wrap="square" rtlCol="0">
            <a:spAutoFit/>
          </a:bodyPr>
          <a:lstStyle/>
          <a:p>
            <a:pPr algn="just"/>
            <a:r>
              <a:rPr lang="es-AR" dirty="0">
                <a:solidFill>
                  <a:srgbClr val="0033CC"/>
                </a:solidFill>
                <a:latin typeface="Arial" panose="020B0604020202020204" pitchFamily="34" charset="0"/>
                <a:cs typeface="Arial" panose="020B0604020202020204" pitchFamily="34" charset="0"/>
              </a:rPr>
              <a:t>Se establece un gradiente lineal de velocidad: el fluido en contacto con cada placa tiene su misma velocidad</a:t>
            </a:r>
          </a:p>
        </p:txBody>
      </p:sp>
      <p:sp>
        <p:nvSpPr>
          <p:cNvPr id="8" name="CuadroTexto 7"/>
          <p:cNvSpPr txBox="1"/>
          <p:nvPr/>
        </p:nvSpPr>
        <p:spPr>
          <a:xfrm>
            <a:off x="4862948" y="287713"/>
            <a:ext cx="4281052" cy="1200330"/>
          </a:xfrm>
          <a:prstGeom prst="rect">
            <a:avLst/>
          </a:prstGeom>
          <a:noFill/>
        </p:spPr>
        <p:txBody>
          <a:bodyPr wrap="square" rtlCol="0">
            <a:spAutoFit/>
          </a:bodyPr>
          <a:lstStyle/>
          <a:p>
            <a:pPr algn="r"/>
            <a:r>
              <a:rPr lang="es-AR" sz="3600" dirty="0">
                <a:latin typeface="Arial" panose="020B0604020202020204" pitchFamily="34" charset="0"/>
                <a:cs typeface="Arial" panose="020B0604020202020204" pitchFamily="34" charset="0"/>
              </a:rPr>
              <a:t>Fluido newtoniano</a:t>
            </a:r>
          </a:p>
          <a:p>
            <a:pPr algn="r"/>
            <a:r>
              <a:rPr lang="es-AR" sz="3600" dirty="0">
                <a:solidFill>
                  <a:srgbClr val="FF0000"/>
                </a:solidFill>
                <a:latin typeface="Arial" panose="020B0604020202020204" pitchFamily="34" charset="0"/>
                <a:cs typeface="Arial" panose="020B0604020202020204" pitchFamily="34" charset="0"/>
              </a:rPr>
              <a:t>F/A=  </a:t>
            </a:r>
            <a:r>
              <a:rPr lang="es-AR" sz="3600" dirty="0">
                <a:solidFill>
                  <a:srgbClr val="FF0000"/>
                </a:solidFill>
                <a:latin typeface="Arial" panose="020B0604020202020204" pitchFamily="34" charset="0"/>
                <a:cs typeface="Arial" panose="020B0604020202020204" pitchFamily="34" charset="0"/>
                <a:sym typeface="Symbol" panose="05050102010706020507" pitchFamily="18" charset="2"/>
              </a:rPr>
              <a:t></a:t>
            </a:r>
            <a:r>
              <a:rPr lang="es-AR" sz="3600" dirty="0">
                <a:solidFill>
                  <a:srgbClr val="FF0000"/>
                </a:solidFill>
                <a:latin typeface="Arial" panose="020B0604020202020204" pitchFamily="34" charset="0"/>
                <a:cs typeface="Arial" panose="020B0604020202020204" pitchFamily="34" charset="0"/>
              </a:rPr>
              <a:t> </a:t>
            </a:r>
            <a:r>
              <a:rPr lang="es-AR" sz="3600" b="1" i="1" dirty="0">
                <a:solidFill>
                  <a:srgbClr val="FF0000"/>
                </a:solidFill>
                <a:latin typeface="Times New Roman" panose="02020603050405020304" pitchFamily="18" charset="0"/>
                <a:cs typeface="Times New Roman" panose="02020603050405020304" pitchFamily="18" charset="0"/>
              </a:rPr>
              <a:t>v</a:t>
            </a:r>
            <a:r>
              <a:rPr lang="es-AR" sz="3600" dirty="0">
                <a:solidFill>
                  <a:srgbClr val="FF0000"/>
                </a:solidFill>
                <a:latin typeface="Arial" panose="020B0604020202020204" pitchFamily="34" charset="0"/>
                <a:cs typeface="Arial" panose="020B0604020202020204" pitchFamily="34" charset="0"/>
              </a:rPr>
              <a:t>/ d</a:t>
            </a:r>
          </a:p>
        </p:txBody>
      </p:sp>
      <p:grpSp>
        <p:nvGrpSpPr>
          <p:cNvPr id="2" name="Grupo 1"/>
          <p:cNvGrpSpPr/>
          <p:nvPr/>
        </p:nvGrpSpPr>
        <p:grpSpPr>
          <a:xfrm>
            <a:off x="6490260" y="1465135"/>
            <a:ext cx="2792424" cy="1520863"/>
            <a:chOff x="5440334" y="1521922"/>
            <a:chExt cx="2792424" cy="1520863"/>
          </a:xfrm>
        </p:grpSpPr>
        <p:sp>
          <p:nvSpPr>
            <p:cNvPr id="13" name="CuadroTexto 12"/>
            <p:cNvSpPr txBox="1"/>
            <p:nvPr/>
          </p:nvSpPr>
          <p:spPr>
            <a:xfrm>
              <a:off x="5440334" y="1888769"/>
              <a:ext cx="1614152" cy="923330"/>
            </a:xfrm>
            <a:prstGeom prst="rect">
              <a:avLst/>
            </a:prstGeom>
            <a:noFill/>
          </p:spPr>
          <p:txBody>
            <a:bodyPr wrap="square" rtlCol="0">
              <a:spAutoFit/>
            </a:bodyPr>
            <a:lstStyle/>
            <a:p>
              <a:pPr algn="ctr"/>
              <a:r>
                <a:rPr lang="es-AR" dirty="0" err="1">
                  <a:latin typeface="Arial" panose="020B0604020202020204" pitchFamily="34" charset="0"/>
                  <a:cs typeface="Arial" panose="020B0604020202020204" pitchFamily="34" charset="0"/>
                </a:rPr>
                <a:t>Shear</a:t>
              </a:r>
              <a:r>
                <a:rPr lang="es-AR" dirty="0">
                  <a:latin typeface="Arial" panose="020B0604020202020204" pitchFamily="34" charset="0"/>
                  <a:cs typeface="Arial" panose="020B0604020202020204" pitchFamily="34" charset="0"/>
                </a:rPr>
                <a:t> </a:t>
              </a:r>
              <a:r>
                <a:rPr lang="es-AR" b="1" dirty="0">
                  <a:latin typeface="Arial" panose="020B0604020202020204" pitchFamily="34" charset="0"/>
                  <a:cs typeface="Arial" panose="020B0604020202020204" pitchFamily="34" charset="0"/>
                </a:rPr>
                <a:t>stress </a:t>
              </a:r>
            </a:p>
            <a:p>
              <a:pPr algn="ctr"/>
              <a:r>
                <a:rPr lang="es-AR" b="1" dirty="0" err="1">
                  <a:solidFill>
                    <a:srgbClr val="3333FF"/>
                  </a:solidFill>
                  <a:latin typeface="Arial" panose="020B0604020202020204" pitchFamily="34" charset="0"/>
                  <a:cs typeface="Arial" panose="020B0604020202020204" pitchFamily="34" charset="0"/>
                </a:rPr>
                <a:t>tension</a:t>
              </a:r>
              <a:r>
                <a:rPr lang="es-AR" dirty="0">
                  <a:solidFill>
                    <a:srgbClr val="3333FF"/>
                  </a:solidFill>
                  <a:latin typeface="Arial" panose="020B0604020202020204" pitchFamily="34" charset="0"/>
                  <a:cs typeface="Arial" panose="020B0604020202020204" pitchFamily="34" charset="0"/>
                </a:rPr>
                <a:t> tangencial</a:t>
              </a:r>
            </a:p>
          </p:txBody>
        </p:sp>
        <p:sp>
          <p:nvSpPr>
            <p:cNvPr id="14" name="CuadroTexto 13"/>
            <p:cNvSpPr txBox="1"/>
            <p:nvPr/>
          </p:nvSpPr>
          <p:spPr>
            <a:xfrm>
              <a:off x="7078870" y="1842456"/>
              <a:ext cx="1153888" cy="1200329"/>
            </a:xfrm>
            <a:prstGeom prst="rect">
              <a:avLst/>
            </a:prstGeom>
            <a:noFill/>
          </p:spPr>
          <p:txBody>
            <a:bodyPr wrap="square" rtlCol="0">
              <a:spAutoFit/>
            </a:bodyPr>
            <a:lstStyle/>
            <a:p>
              <a:pPr algn="ctr"/>
              <a:r>
                <a:rPr lang="es-AR" dirty="0" err="1">
                  <a:latin typeface="Arial" panose="020B0604020202020204" pitchFamily="34" charset="0"/>
                  <a:cs typeface="Arial" panose="020B0604020202020204" pitchFamily="34" charset="0"/>
                </a:rPr>
                <a:t>Shear</a:t>
              </a:r>
              <a:r>
                <a:rPr lang="es-AR" dirty="0">
                  <a:latin typeface="Arial" panose="020B0604020202020204" pitchFamily="34" charset="0"/>
                  <a:cs typeface="Arial" panose="020B0604020202020204" pitchFamily="34" charset="0"/>
                </a:rPr>
                <a:t> </a:t>
              </a:r>
              <a:r>
                <a:rPr lang="es-AR" dirty="0" err="1">
                  <a:latin typeface="Arial" panose="020B0604020202020204" pitchFamily="34" charset="0"/>
                  <a:cs typeface="Arial" panose="020B0604020202020204" pitchFamily="34" charset="0"/>
                </a:rPr>
                <a:t>rate</a:t>
              </a:r>
              <a:endParaRPr lang="es-AR" dirty="0">
                <a:latin typeface="Arial" panose="020B0604020202020204" pitchFamily="34" charset="0"/>
                <a:cs typeface="Arial" panose="020B0604020202020204" pitchFamily="34" charset="0"/>
              </a:endParaRPr>
            </a:p>
            <a:p>
              <a:pPr algn="ctr"/>
              <a:r>
                <a:rPr lang="es-AR" b="1" dirty="0">
                  <a:solidFill>
                    <a:srgbClr val="3333FF"/>
                  </a:solidFill>
                  <a:latin typeface="Arial" panose="020B0604020202020204" pitchFamily="34" charset="0"/>
                  <a:cs typeface="Arial" panose="020B0604020202020204" pitchFamily="34" charset="0"/>
                </a:rPr>
                <a:t>tasa de corte</a:t>
              </a:r>
            </a:p>
          </p:txBody>
        </p:sp>
        <p:sp>
          <p:nvSpPr>
            <p:cNvPr id="15" name="Abrir llave 14"/>
            <p:cNvSpPr/>
            <p:nvPr/>
          </p:nvSpPr>
          <p:spPr>
            <a:xfrm rot="16200000">
              <a:off x="5900997" y="1241065"/>
              <a:ext cx="232562" cy="794276"/>
            </a:xfrm>
            <a:prstGeom prst="leftBrace">
              <a:avLst/>
            </a:prstGeom>
            <a:solidFill>
              <a:schemeClr val="bg1"/>
            </a:solidFill>
            <a:ln w="38100">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6" name="Abrir llave 15"/>
            <p:cNvSpPr/>
            <p:nvPr/>
          </p:nvSpPr>
          <p:spPr>
            <a:xfrm rot="16200000">
              <a:off x="7539533" y="1258239"/>
              <a:ext cx="232562" cy="794276"/>
            </a:xfrm>
            <a:prstGeom prst="leftBrace">
              <a:avLst/>
            </a:prstGeom>
            <a:solidFill>
              <a:schemeClr val="bg1"/>
            </a:solidFill>
            <a:ln w="38100">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grpSp>
      <p:sp>
        <p:nvSpPr>
          <p:cNvPr id="18" name="CuadroTexto 17"/>
          <p:cNvSpPr txBox="1"/>
          <p:nvPr/>
        </p:nvSpPr>
        <p:spPr>
          <a:xfrm>
            <a:off x="0" y="0"/>
            <a:ext cx="9144000" cy="461665"/>
          </a:xfrm>
          <a:prstGeom prst="rect">
            <a:avLst/>
          </a:prstGeom>
          <a:solidFill>
            <a:srgbClr val="FF0000"/>
          </a:solidFill>
        </p:spPr>
        <p:txBody>
          <a:bodyPr wrap="square" rtlCol="0">
            <a:spAutoFit/>
          </a:bodyPr>
          <a:lstStyle/>
          <a:p>
            <a:pPr algn="ctr"/>
            <a:r>
              <a:rPr lang="es-AR" sz="2400" b="1" dirty="0">
                <a:solidFill>
                  <a:schemeClr val="bg1"/>
                </a:solidFill>
                <a:latin typeface="Arial" panose="020B0604020202020204" pitchFamily="34" charset="0"/>
                <a:cs typeface="Arial" panose="020B0604020202020204" pitchFamily="34" charset="0"/>
              </a:rPr>
              <a:t>El agua se siente diferente en la </a:t>
            </a:r>
            <a:r>
              <a:rPr lang="es-AR" sz="2400" b="1" dirty="0" err="1">
                <a:solidFill>
                  <a:schemeClr val="bg1"/>
                </a:solidFill>
                <a:latin typeface="Arial" panose="020B0604020202020204" pitchFamily="34" charset="0"/>
                <a:cs typeface="Arial" panose="020B0604020202020204" pitchFamily="34" charset="0"/>
              </a:rPr>
              <a:t>nanoescala</a:t>
            </a:r>
            <a:endParaRPr lang="es-AR" dirty="0">
              <a:solidFill>
                <a:schemeClr val="bg1"/>
              </a:solidFill>
            </a:endParaRPr>
          </a:p>
        </p:txBody>
      </p:sp>
      <p:sp>
        <p:nvSpPr>
          <p:cNvPr id="3" name="Rectángulo 2"/>
          <p:cNvSpPr/>
          <p:nvPr/>
        </p:nvSpPr>
        <p:spPr>
          <a:xfrm>
            <a:off x="5393576" y="6042874"/>
            <a:ext cx="1968516" cy="7385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7" name="Rectángulo 6"/>
          <p:cNvSpPr/>
          <p:nvPr/>
        </p:nvSpPr>
        <p:spPr>
          <a:xfrm>
            <a:off x="0" y="5922401"/>
            <a:ext cx="1213794" cy="369332"/>
          </a:xfrm>
          <a:prstGeom prst="rect">
            <a:avLst/>
          </a:prstGeom>
        </p:spPr>
        <p:txBody>
          <a:bodyPr wrap="none">
            <a:spAutoFit/>
          </a:bodyPr>
          <a:lstStyle/>
          <a:p>
            <a:pPr algn="ctr"/>
            <a:r>
              <a:rPr lang="es-AR" b="1" i="1" dirty="0">
                <a:solidFill>
                  <a:srgbClr val="FF0000"/>
                </a:solidFill>
                <a:latin typeface="French Script MT" panose="03020402040607040605" pitchFamily="66" charset="0"/>
                <a:cs typeface="Arial" panose="020B0604020202020204" pitchFamily="34" charset="0"/>
              </a:rPr>
              <a:t>La vie en </a:t>
            </a:r>
            <a:r>
              <a:rPr lang="es-AR" sz="1000" b="1" dirty="0">
                <a:solidFill>
                  <a:srgbClr val="0000FF"/>
                </a:solidFill>
                <a:latin typeface="Arial" panose="020B0604020202020204" pitchFamily="34" charset="0"/>
                <a:cs typeface="Arial" panose="020B0604020202020204" pitchFamily="34" charset="0"/>
              </a:rPr>
              <a:t>nano</a:t>
            </a:r>
            <a:r>
              <a:rPr lang="es-AR" sz="1000" b="1" i="1"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94975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D5A052C-1935-48AF-A3D1-24667795CA8D}"/>
              </a:ext>
            </a:extLst>
          </p:cNvPr>
          <p:cNvPicPr>
            <a:picLocks noChangeAspect="1"/>
          </p:cNvPicPr>
          <p:nvPr/>
        </p:nvPicPr>
        <p:blipFill>
          <a:blip r:embed="rId2"/>
          <a:stretch>
            <a:fillRect/>
          </a:stretch>
        </p:blipFill>
        <p:spPr>
          <a:xfrm>
            <a:off x="904875" y="1139687"/>
            <a:ext cx="7334250" cy="5029200"/>
          </a:xfrm>
          <a:prstGeom prst="rect">
            <a:avLst/>
          </a:prstGeom>
        </p:spPr>
      </p:pic>
    </p:spTree>
    <p:extLst>
      <p:ext uri="{BB962C8B-B14F-4D97-AF65-F5344CB8AC3E}">
        <p14:creationId xmlns:p14="http://schemas.microsoft.com/office/powerpoint/2010/main" val="3463184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iscosity of Newtonian, Shear Thinning and Shear Tickening Fluids">
            <a:extLst>
              <a:ext uri="{FF2B5EF4-FFF2-40B4-BE49-F238E27FC236}">
                <a16:creationId xmlns:a16="http://schemas.microsoft.com/office/drawing/2014/main" id="{FC572735-B927-4572-A46A-9423DC6FB0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6390" y="1573075"/>
            <a:ext cx="3533775"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153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709" y="2500927"/>
            <a:ext cx="4350121" cy="1754326"/>
            <a:chOff x="-492517" y="3424323"/>
            <a:chExt cx="8307013" cy="1754326"/>
          </a:xfrm>
        </p:grpSpPr>
        <p:sp>
          <p:nvSpPr>
            <p:cNvPr id="5" name="Rectángulo 4"/>
            <p:cNvSpPr/>
            <p:nvPr/>
          </p:nvSpPr>
          <p:spPr>
            <a:xfrm>
              <a:off x="-492517" y="3839821"/>
              <a:ext cx="4229099" cy="923330"/>
            </a:xfrm>
            <a:prstGeom prst="rect">
              <a:avLst/>
            </a:prstGeom>
          </p:spPr>
          <p:txBody>
            <a:bodyPr wrap="square">
              <a:spAutoFit/>
            </a:bodyPr>
            <a:lstStyle/>
            <a:p>
              <a:pPr algn="ctr"/>
              <a:r>
                <a:rPr lang="es-AR" b="1" dirty="0">
                  <a:latin typeface="Arial" panose="020B0604020202020204" pitchFamily="34" charset="0"/>
                  <a:cs typeface="Arial" panose="020B0604020202020204" pitchFamily="34" charset="0"/>
                </a:rPr>
                <a:t>N</a:t>
              </a:r>
              <a:r>
                <a:rPr lang="es-AR" b="1" baseline="-25000" dirty="0">
                  <a:latin typeface="Arial" panose="020B0604020202020204" pitchFamily="34" charset="0"/>
                  <a:cs typeface="Arial" panose="020B0604020202020204" pitchFamily="34" charset="0"/>
                </a:rPr>
                <a:t>R</a:t>
              </a:r>
              <a:r>
                <a:rPr lang="es-AR" b="1" dirty="0">
                  <a:latin typeface="Arial" panose="020B0604020202020204" pitchFamily="34" charset="0"/>
                  <a:cs typeface="Arial" panose="020B0604020202020204" pitchFamily="34" charset="0"/>
                </a:rPr>
                <a:t> </a:t>
              </a:r>
              <a:r>
                <a:rPr lang="es-AR" dirty="0">
                  <a:latin typeface="Arial" panose="020B0604020202020204" pitchFamily="34" charset="0"/>
                  <a:cs typeface="Arial" panose="020B0604020202020204" pitchFamily="34" charset="0"/>
                </a:rPr>
                <a:t>permite clasificar a los </a:t>
              </a:r>
              <a:r>
                <a:rPr lang="es-AR" b="1" dirty="0">
                  <a:latin typeface="Arial" panose="020B0604020202020204" pitchFamily="34" charset="0"/>
                  <a:cs typeface="Arial" panose="020B0604020202020204" pitchFamily="34" charset="0"/>
                </a:rPr>
                <a:t>flujos</a:t>
              </a:r>
              <a:r>
                <a:rPr lang="es-AR" dirty="0">
                  <a:latin typeface="Arial" panose="020B0604020202020204" pitchFamily="34" charset="0"/>
                  <a:cs typeface="Arial" panose="020B0604020202020204" pitchFamily="34" charset="0"/>
                </a:rPr>
                <a:t> como </a:t>
              </a:r>
              <a:r>
                <a:rPr lang="es-AR" dirty="0"/>
                <a:t> </a:t>
              </a:r>
            </a:p>
          </p:txBody>
        </p:sp>
        <p:sp>
          <p:nvSpPr>
            <p:cNvPr id="6" name="Rectángulo 5"/>
            <p:cNvSpPr/>
            <p:nvPr/>
          </p:nvSpPr>
          <p:spPr>
            <a:xfrm>
              <a:off x="3585397" y="3424323"/>
              <a:ext cx="4229099" cy="1754326"/>
            </a:xfrm>
            <a:prstGeom prst="rect">
              <a:avLst/>
            </a:prstGeom>
          </p:spPr>
          <p:txBody>
            <a:bodyPr wrap="square">
              <a:spAutoFit/>
            </a:bodyPr>
            <a:lstStyle/>
            <a:p>
              <a:pPr algn="ctr"/>
              <a:r>
                <a:rPr lang="es-AR" b="1" dirty="0">
                  <a:latin typeface="Arial" panose="020B0604020202020204" pitchFamily="34" charset="0"/>
                  <a:cs typeface="Arial" panose="020B0604020202020204" pitchFamily="34" charset="0"/>
                </a:rPr>
                <a:t>Turbulentos: N</a:t>
              </a:r>
              <a:r>
                <a:rPr lang="es-AR" b="1" baseline="-25000" dirty="0">
                  <a:latin typeface="Arial" panose="020B0604020202020204" pitchFamily="34" charset="0"/>
                  <a:cs typeface="Arial" panose="020B0604020202020204" pitchFamily="34" charset="0"/>
                </a:rPr>
                <a:t>R</a:t>
              </a:r>
              <a:r>
                <a:rPr lang="es-AR" b="1" dirty="0">
                  <a:latin typeface="Arial" panose="020B0604020202020204" pitchFamily="34" charset="0"/>
                  <a:cs typeface="Arial" panose="020B0604020202020204" pitchFamily="34" charset="0"/>
                </a:rPr>
                <a:t> </a:t>
              </a:r>
              <a:r>
                <a:rPr lang="es-AR" b="1" dirty="0">
                  <a:latin typeface="Arial" panose="020B0604020202020204" pitchFamily="34" charset="0"/>
                  <a:cs typeface="Arial" panose="020B0604020202020204" pitchFamily="34" charset="0"/>
                  <a:sym typeface="Symbol" panose="05050102010706020507" pitchFamily="18" charset="2"/>
                </a:rPr>
                <a:t></a:t>
              </a:r>
              <a:endParaRPr lang="es-AR" b="1" dirty="0">
                <a:latin typeface="Arial" panose="020B0604020202020204" pitchFamily="34" charset="0"/>
                <a:cs typeface="Arial" panose="020B0604020202020204" pitchFamily="34" charset="0"/>
              </a:endParaRPr>
            </a:p>
            <a:p>
              <a:pPr algn="ctr"/>
              <a:endParaRPr lang="es-AR" b="1" dirty="0">
                <a:latin typeface="Arial" panose="020B0604020202020204" pitchFamily="34" charset="0"/>
                <a:cs typeface="Arial" panose="020B0604020202020204" pitchFamily="34" charset="0"/>
              </a:endParaRPr>
            </a:p>
            <a:p>
              <a:pPr algn="ctr"/>
              <a:endParaRPr lang="es-AR" b="1" dirty="0">
                <a:latin typeface="Arial" panose="020B0604020202020204" pitchFamily="34" charset="0"/>
                <a:cs typeface="Arial" panose="020B0604020202020204" pitchFamily="34" charset="0"/>
              </a:endParaRPr>
            </a:p>
            <a:p>
              <a:pPr algn="ctr"/>
              <a:r>
                <a:rPr lang="es-AR" b="1" dirty="0">
                  <a:solidFill>
                    <a:srgbClr val="FF0000"/>
                  </a:solidFill>
                  <a:latin typeface="Arial" panose="020B0604020202020204" pitchFamily="34" charset="0"/>
                  <a:cs typeface="Arial" panose="020B0604020202020204" pitchFamily="34" charset="0"/>
                </a:rPr>
                <a:t>Laminares: N</a:t>
              </a:r>
              <a:r>
                <a:rPr lang="es-AR" b="1" baseline="-25000" dirty="0">
                  <a:solidFill>
                    <a:srgbClr val="FF0000"/>
                  </a:solidFill>
                  <a:latin typeface="Arial" panose="020B0604020202020204" pitchFamily="34" charset="0"/>
                  <a:cs typeface="Arial" panose="020B0604020202020204" pitchFamily="34" charset="0"/>
                </a:rPr>
                <a:t>R</a:t>
              </a:r>
              <a:r>
                <a:rPr lang="es-AR" b="1" dirty="0">
                  <a:solidFill>
                    <a:srgbClr val="FF0000"/>
                  </a:solidFill>
                  <a:latin typeface="Arial" panose="020B0604020202020204" pitchFamily="34" charset="0"/>
                  <a:cs typeface="Arial" panose="020B0604020202020204" pitchFamily="34" charset="0"/>
                </a:rPr>
                <a:t> </a:t>
              </a:r>
              <a:r>
                <a:rPr lang="es-AR" b="1" dirty="0">
                  <a:solidFill>
                    <a:srgbClr val="FF0000"/>
                  </a:solidFill>
                  <a:latin typeface="Arial" panose="020B0604020202020204" pitchFamily="34" charset="0"/>
                  <a:cs typeface="Arial" panose="020B0604020202020204" pitchFamily="34" charset="0"/>
                  <a:sym typeface="Symbol" panose="05050102010706020507" pitchFamily="18" charset="2"/>
                </a:rPr>
                <a:t></a:t>
              </a:r>
              <a:endParaRPr lang="es-AR" dirty="0">
                <a:solidFill>
                  <a:srgbClr val="FF0000"/>
                </a:solidFill>
              </a:endParaRPr>
            </a:p>
          </p:txBody>
        </p:sp>
      </p:grpSp>
      <p:sp>
        <p:nvSpPr>
          <p:cNvPr id="7" name="CuadroTexto 6"/>
          <p:cNvSpPr txBox="1"/>
          <p:nvPr/>
        </p:nvSpPr>
        <p:spPr>
          <a:xfrm>
            <a:off x="0" y="0"/>
            <a:ext cx="9144000" cy="461665"/>
          </a:xfrm>
          <a:prstGeom prst="rect">
            <a:avLst/>
          </a:prstGeom>
          <a:solidFill>
            <a:srgbClr val="FF0000"/>
          </a:solidFill>
        </p:spPr>
        <p:txBody>
          <a:bodyPr wrap="square" rtlCol="0">
            <a:spAutoFit/>
          </a:bodyPr>
          <a:lstStyle/>
          <a:p>
            <a:pPr algn="ctr"/>
            <a:r>
              <a:rPr lang="es-AR" sz="2400" b="1" dirty="0">
                <a:solidFill>
                  <a:schemeClr val="bg1"/>
                </a:solidFill>
                <a:latin typeface="Arial" panose="020B0604020202020204" pitchFamily="34" charset="0"/>
                <a:cs typeface="Arial" panose="020B0604020202020204" pitchFamily="34" charset="0"/>
              </a:rPr>
              <a:t>El agua se siente diferente en la </a:t>
            </a:r>
            <a:r>
              <a:rPr lang="es-AR" sz="2400" b="1" dirty="0" err="1">
                <a:solidFill>
                  <a:schemeClr val="bg1"/>
                </a:solidFill>
                <a:latin typeface="Arial" panose="020B0604020202020204" pitchFamily="34" charset="0"/>
                <a:cs typeface="Arial" panose="020B0604020202020204" pitchFamily="34" charset="0"/>
              </a:rPr>
              <a:t>nanoescala</a:t>
            </a:r>
            <a:endParaRPr lang="es-AR" dirty="0">
              <a:solidFill>
                <a:schemeClr val="bg1"/>
              </a:solidFill>
            </a:endParaRPr>
          </a:p>
        </p:txBody>
      </p:sp>
      <p:pic>
        <p:nvPicPr>
          <p:cNvPr id="8" name="Picture 2" descr="figure_12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4941" y="544512"/>
            <a:ext cx="3729038" cy="631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brir llave 8"/>
          <p:cNvSpPr/>
          <p:nvPr/>
        </p:nvSpPr>
        <p:spPr>
          <a:xfrm>
            <a:off x="2140184" y="2752514"/>
            <a:ext cx="331579" cy="1276790"/>
          </a:xfrm>
          <a:prstGeom prst="leftBrace">
            <a:avLst>
              <a:gd name="adj1" fmla="val 38399"/>
              <a:gd name="adj2" fmla="val 50000"/>
            </a:avLst>
          </a:prstGeom>
          <a:ln w="38100">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dirty="0"/>
          </a:p>
        </p:txBody>
      </p:sp>
      <p:sp>
        <p:nvSpPr>
          <p:cNvPr id="2" name="CuadroTexto 1"/>
          <p:cNvSpPr txBox="1"/>
          <p:nvPr/>
        </p:nvSpPr>
        <p:spPr>
          <a:xfrm>
            <a:off x="2357354" y="1451804"/>
            <a:ext cx="1997476" cy="923330"/>
          </a:xfrm>
          <a:prstGeom prst="rect">
            <a:avLst/>
          </a:prstGeom>
          <a:noFill/>
        </p:spPr>
        <p:txBody>
          <a:bodyPr wrap="square" rtlCol="0">
            <a:spAutoFit/>
          </a:bodyPr>
          <a:lstStyle/>
          <a:p>
            <a:r>
              <a:rPr lang="es-AR" dirty="0">
                <a:latin typeface="Arial" panose="020B0604020202020204" pitchFamily="34" charset="0"/>
                <a:cs typeface="Arial" panose="020B0604020202020204" pitchFamily="34" charset="0"/>
              </a:rPr>
              <a:t>Irreversibles </a:t>
            </a:r>
          </a:p>
          <a:p>
            <a:r>
              <a:rPr lang="es-AR" dirty="0">
                <a:latin typeface="Arial" panose="020B0604020202020204" pitchFamily="34" charset="0"/>
                <a:cs typeface="Arial" panose="020B0604020202020204" pitchFamily="34" charset="0"/>
              </a:rPr>
              <a:t>Gran intercambio de masa</a:t>
            </a:r>
          </a:p>
        </p:txBody>
      </p:sp>
      <p:sp>
        <p:nvSpPr>
          <p:cNvPr id="10" name="CuadroTexto 9"/>
          <p:cNvSpPr txBox="1"/>
          <p:nvPr/>
        </p:nvSpPr>
        <p:spPr>
          <a:xfrm>
            <a:off x="2471763" y="4414396"/>
            <a:ext cx="1997476" cy="1754326"/>
          </a:xfrm>
          <a:prstGeom prst="rect">
            <a:avLst/>
          </a:prstGeom>
          <a:noFill/>
        </p:spPr>
        <p:txBody>
          <a:bodyPr wrap="square" rtlCol="0">
            <a:spAutoFit/>
          </a:bodyPr>
          <a:lstStyle/>
          <a:p>
            <a:r>
              <a:rPr lang="es-AR" dirty="0">
                <a:latin typeface="Arial" panose="020B0604020202020204" pitchFamily="34" charset="0"/>
                <a:cs typeface="Arial" panose="020B0604020202020204" pitchFamily="34" charset="0"/>
              </a:rPr>
              <a:t>Reversibles </a:t>
            </a:r>
          </a:p>
          <a:p>
            <a:r>
              <a:rPr lang="es-AR" dirty="0">
                <a:latin typeface="Arial" panose="020B0604020202020204" pitchFamily="34" charset="0"/>
                <a:cs typeface="Arial" panose="020B0604020202020204" pitchFamily="34" charset="0"/>
              </a:rPr>
              <a:t>En laminas que no se mezclan, hay intercambio molecular entre ellas</a:t>
            </a:r>
          </a:p>
        </p:txBody>
      </p:sp>
      <p:sp>
        <p:nvSpPr>
          <p:cNvPr id="3" name="Rectángulo 2"/>
          <p:cNvSpPr/>
          <p:nvPr/>
        </p:nvSpPr>
        <p:spPr>
          <a:xfrm>
            <a:off x="0" y="5984056"/>
            <a:ext cx="1213794" cy="369332"/>
          </a:xfrm>
          <a:prstGeom prst="rect">
            <a:avLst/>
          </a:prstGeom>
        </p:spPr>
        <p:txBody>
          <a:bodyPr wrap="none">
            <a:spAutoFit/>
          </a:bodyPr>
          <a:lstStyle/>
          <a:p>
            <a:pPr algn="ctr"/>
            <a:r>
              <a:rPr lang="es-AR" b="1" i="1" dirty="0">
                <a:solidFill>
                  <a:srgbClr val="FF0000"/>
                </a:solidFill>
                <a:latin typeface="French Script MT" panose="03020402040607040605" pitchFamily="66" charset="0"/>
                <a:cs typeface="Arial" panose="020B0604020202020204" pitchFamily="34" charset="0"/>
              </a:rPr>
              <a:t>La vie en </a:t>
            </a:r>
            <a:r>
              <a:rPr lang="es-AR" sz="1000" b="1" dirty="0">
                <a:solidFill>
                  <a:srgbClr val="0000FF"/>
                </a:solidFill>
                <a:latin typeface="Arial" panose="020B0604020202020204" pitchFamily="34" charset="0"/>
                <a:cs typeface="Arial" panose="020B0604020202020204" pitchFamily="34" charset="0"/>
              </a:rPr>
              <a:t>nano</a:t>
            </a:r>
            <a:r>
              <a:rPr lang="es-AR" sz="1000" b="1" i="1"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01974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939" y="466223"/>
            <a:ext cx="9144000" cy="923330"/>
          </a:xfrm>
          <a:prstGeom prst="rect">
            <a:avLst/>
          </a:prstGeom>
          <a:noFill/>
        </p:spPr>
        <p:txBody>
          <a:bodyPr wrap="square" rtlCol="0">
            <a:spAutoFit/>
          </a:bodyPr>
          <a:lstStyle/>
          <a:p>
            <a:pPr algn="ctr"/>
            <a:r>
              <a:rPr lang="es-AR" b="1" dirty="0">
                <a:latin typeface="Arial" panose="020B0604020202020204" pitchFamily="34" charset="0"/>
                <a:cs typeface="Arial" panose="020B0604020202020204" pitchFamily="34" charset="0"/>
              </a:rPr>
              <a:t>Los fluidos se caracterizan </a:t>
            </a:r>
            <a:r>
              <a:rPr lang="es-AR" dirty="0">
                <a:latin typeface="Arial" panose="020B0604020202020204" pitchFamily="34" charset="0"/>
                <a:cs typeface="Arial" panose="020B0604020202020204" pitchFamily="34" charset="0"/>
              </a:rPr>
              <a:t>por el numero adimensional de Reynolds (</a:t>
            </a:r>
            <a:r>
              <a:rPr lang="es-AR" b="1" dirty="0">
                <a:latin typeface="Arial" panose="020B0604020202020204" pitchFamily="34" charset="0"/>
                <a:cs typeface="Arial" panose="020B0604020202020204" pitchFamily="34" charset="0"/>
              </a:rPr>
              <a:t>N</a:t>
            </a:r>
            <a:r>
              <a:rPr lang="es-AR" b="1" baseline="-25000" dirty="0">
                <a:latin typeface="Arial" panose="020B0604020202020204" pitchFamily="34" charset="0"/>
                <a:cs typeface="Arial" panose="020B0604020202020204" pitchFamily="34" charset="0"/>
              </a:rPr>
              <a:t>R</a:t>
            </a:r>
            <a:r>
              <a:rPr lang="es-AR" dirty="0">
                <a:latin typeface="Arial" panose="020B0604020202020204" pitchFamily="34" charset="0"/>
                <a:cs typeface="Arial" panose="020B0604020202020204" pitchFamily="34" charset="0"/>
              </a:rPr>
              <a:t>), que se deriva de la ecuación de </a:t>
            </a:r>
            <a:r>
              <a:rPr lang="es-AR" dirty="0" err="1">
                <a:latin typeface="Arial" panose="020B0604020202020204" pitchFamily="34" charset="0"/>
                <a:cs typeface="Arial" panose="020B0604020202020204" pitchFamily="34" charset="0"/>
              </a:rPr>
              <a:t>Navier</a:t>
            </a:r>
            <a:r>
              <a:rPr lang="es-AR" dirty="0">
                <a:latin typeface="Arial" panose="020B0604020202020204" pitchFamily="34" charset="0"/>
                <a:cs typeface="Arial" panose="020B0604020202020204" pitchFamily="34" charset="0"/>
              </a:rPr>
              <a:t>-Stokes (en la condición especial de  eliminación del termino no lineal, para fluidos dominados por la viscosidad) </a:t>
            </a:r>
            <a:endParaRPr lang="es-AR" dirty="0"/>
          </a:p>
        </p:txBody>
      </p:sp>
      <p:sp>
        <p:nvSpPr>
          <p:cNvPr id="5" name="Rectángulo 4"/>
          <p:cNvSpPr/>
          <p:nvPr/>
        </p:nvSpPr>
        <p:spPr>
          <a:xfrm>
            <a:off x="382855" y="2155617"/>
            <a:ext cx="724878" cy="369332"/>
          </a:xfrm>
          <a:prstGeom prst="rect">
            <a:avLst/>
          </a:prstGeom>
        </p:spPr>
        <p:txBody>
          <a:bodyPr wrap="none">
            <a:spAutoFit/>
          </a:bodyPr>
          <a:lstStyle/>
          <a:p>
            <a:r>
              <a:rPr lang="es-AR" b="1" dirty="0">
                <a:latin typeface="Arial" panose="020B0604020202020204" pitchFamily="34" charset="0"/>
                <a:cs typeface="Arial" panose="020B0604020202020204" pitchFamily="34" charset="0"/>
              </a:rPr>
              <a:t>N</a:t>
            </a:r>
            <a:r>
              <a:rPr lang="es-AR" b="1" baseline="-25000" dirty="0">
                <a:latin typeface="Arial" panose="020B0604020202020204" pitchFamily="34" charset="0"/>
                <a:cs typeface="Arial" panose="020B0604020202020204" pitchFamily="34" charset="0"/>
              </a:rPr>
              <a:t>R</a:t>
            </a:r>
            <a:r>
              <a:rPr lang="es-AR" b="1" dirty="0">
                <a:latin typeface="Arial" panose="020B0604020202020204" pitchFamily="34" charset="0"/>
                <a:cs typeface="Arial" panose="020B0604020202020204" pitchFamily="34" charset="0"/>
              </a:rPr>
              <a:t> </a:t>
            </a:r>
            <a:r>
              <a:rPr lang="es-AR" dirty="0">
                <a:latin typeface="Arial" panose="020B0604020202020204" pitchFamily="34" charset="0"/>
                <a:cs typeface="Arial" panose="020B0604020202020204" pitchFamily="34" charset="0"/>
              </a:rPr>
              <a:t>= </a:t>
            </a:r>
            <a:endParaRPr lang="es-AR" dirty="0"/>
          </a:p>
        </p:txBody>
      </p:sp>
      <p:sp>
        <p:nvSpPr>
          <p:cNvPr id="6" name="CuadroTexto 5"/>
          <p:cNvSpPr txBox="1"/>
          <p:nvPr/>
        </p:nvSpPr>
        <p:spPr>
          <a:xfrm>
            <a:off x="1225354" y="1771650"/>
            <a:ext cx="2548890" cy="584775"/>
          </a:xfrm>
          <a:prstGeom prst="rect">
            <a:avLst/>
          </a:prstGeom>
          <a:noFill/>
        </p:spPr>
        <p:txBody>
          <a:bodyPr wrap="square" rtlCol="0">
            <a:spAutoFit/>
          </a:bodyPr>
          <a:lstStyle/>
          <a:p>
            <a:pPr algn="ctr"/>
            <a:r>
              <a:rPr lang="es-AR" dirty="0" err="1">
                <a:latin typeface="Arial" panose="020B0604020202020204" pitchFamily="34" charset="0"/>
                <a:cs typeface="Arial" panose="020B0604020202020204" pitchFamily="34" charset="0"/>
              </a:rPr>
              <a:t>fuerzas</a:t>
            </a:r>
            <a:r>
              <a:rPr lang="es-AR" sz="3200" dirty="0" err="1">
                <a:latin typeface="Arial" panose="020B0604020202020204" pitchFamily="34" charset="0"/>
                <a:cs typeface="Arial" panose="020B0604020202020204" pitchFamily="34" charset="0"/>
              </a:rPr>
              <a:t>inercia</a:t>
            </a:r>
            <a:endParaRPr lang="es-AR" sz="3200" dirty="0">
              <a:latin typeface="Arial" panose="020B0604020202020204" pitchFamily="34" charset="0"/>
              <a:cs typeface="Arial" panose="020B0604020202020204" pitchFamily="34" charset="0"/>
            </a:endParaRPr>
          </a:p>
        </p:txBody>
      </p:sp>
      <p:sp>
        <p:nvSpPr>
          <p:cNvPr id="7" name="CuadroTexto 6"/>
          <p:cNvSpPr txBox="1"/>
          <p:nvPr/>
        </p:nvSpPr>
        <p:spPr>
          <a:xfrm>
            <a:off x="1225354" y="2399364"/>
            <a:ext cx="2666511" cy="584775"/>
          </a:xfrm>
          <a:prstGeom prst="rect">
            <a:avLst/>
          </a:prstGeom>
          <a:noFill/>
        </p:spPr>
        <p:txBody>
          <a:bodyPr wrap="square" rtlCol="0">
            <a:spAutoFit/>
          </a:bodyPr>
          <a:lstStyle/>
          <a:p>
            <a:pPr algn="ctr"/>
            <a:r>
              <a:rPr lang="es-AR" dirty="0" err="1">
                <a:latin typeface="Arial" panose="020B0604020202020204" pitchFamily="34" charset="0"/>
                <a:cs typeface="Arial" panose="020B0604020202020204" pitchFamily="34" charset="0"/>
              </a:rPr>
              <a:t>fuerzas</a:t>
            </a:r>
            <a:r>
              <a:rPr lang="es-AR" sz="3200" dirty="0" err="1">
                <a:latin typeface="Arial" panose="020B0604020202020204" pitchFamily="34" charset="0"/>
                <a:cs typeface="Arial" panose="020B0604020202020204" pitchFamily="34" charset="0"/>
              </a:rPr>
              <a:t>fricción</a:t>
            </a:r>
            <a:endParaRPr lang="es-AR" sz="3200" dirty="0">
              <a:latin typeface="Arial" panose="020B0604020202020204" pitchFamily="34" charset="0"/>
              <a:cs typeface="Arial" panose="020B0604020202020204" pitchFamily="34" charset="0"/>
            </a:endParaRPr>
          </a:p>
        </p:txBody>
      </p:sp>
      <p:cxnSp>
        <p:nvCxnSpPr>
          <p:cNvPr id="9" name="Conector recto 8"/>
          <p:cNvCxnSpPr>
            <a:cxnSpLocks/>
          </p:cNvCxnSpPr>
          <p:nvPr/>
        </p:nvCxnSpPr>
        <p:spPr>
          <a:xfrm>
            <a:off x="1427773" y="2340283"/>
            <a:ext cx="210644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ángulo 11"/>
          <p:cNvSpPr/>
          <p:nvPr/>
        </p:nvSpPr>
        <p:spPr>
          <a:xfrm>
            <a:off x="93784" y="1574731"/>
            <a:ext cx="4229100" cy="15311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0" name="CuadroTexto 9"/>
          <p:cNvSpPr txBox="1"/>
          <p:nvPr/>
        </p:nvSpPr>
        <p:spPr>
          <a:xfrm>
            <a:off x="0" y="15296"/>
            <a:ext cx="9144000" cy="461665"/>
          </a:xfrm>
          <a:prstGeom prst="rect">
            <a:avLst/>
          </a:prstGeom>
          <a:solidFill>
            <a:srgbClr val="FF0000"/>
          </a:solidFill>
        </p:spPr>
        <p:txBody>
          <a:bodyPr wrap="square" rtlCol="0">
            <a:spAutoFit/>
          </a:bodyPr>
          <a:lstStyle/>
          <a:p>
            <a:pPr algn="ctr"/>
            <a:r>
              <a:rPr lang="es-AR" sz="2400" b="1" dirty="0">
                <a:solidFill>
                  <a:schemeClr val="bg1"/>
                </a:solidFill>
                <a:latin typeface="Arial" panose="020B0604020202020204" pitchFamily="34" charset="0"/>
                <a:cs typeface="Arial" panose="020B0604020202020204" pitchFamily="34" charset="0"/>
              </a:rPr>
              <a:t>El agua se siente diferente en la </a:t>
            </a:r>
            <a:r>
              <a:rPr lang="es-AR" sz="2400" b="1" dirty="0" err="1">
                <a:solidFill>
                  <a:schemeClr val="bg1"/>
                </a:solidFill>
                <a:latin typeface="Arial" panose="020B0604020202020204" pitchFamily="34" charset="0"/>
                <a:cs typeface="Arial" panose="020B0604020202020204" pitchFamily="34" charset="0"/>
              </a:rPr>
              <a:t>nanoescala</a:t>
            </a:r>
            <a:endParaRPr lang="es-AR" dirty="0">
              <a:solidFill>
                <a:schemeClr val="bg1"/>
              </a:solidFill>
            </a:endParaRPr>
          </a:p>
        </p:txBody>
      </p:sp>
      <p:sp>
        <p:nvSpPr>
          <p:cNvPr id="17" name="CuadroTexto 16"/>
          <p:cNvSpPr txBox="1"/>
          <p:nvPr/>
        </p:nvSpPr>
        <p:spPr>
          <a:xfrm>
            <a:off x="-17878" y="1232553"/>
            <a:ext cx="9151054" cy="553998"/>
          </a:xfrm>
          <a:prstGeom prst="rect">
            <a:avLst/>
          </a:prstGeom>
          <a:noFill/>
        </p:spPr>
        <p:txBody>
          <a:bodyPr wrap="square" rtlCol="0">
            <a:spAutoFit/>
          </a:bodyPr>
          <a:lstStyle/>
          <a:p>
            <a:pPr algn="r"/>
            <a:r>
              <a:rPr lang="es-AR" b="1" dirty="0">
                <a:solidFill>
                  <a:srgbClr val="0033CC"/>
                </a:solidFill>
                <a:latin typeface="Arial" panose="020B0604020202020204" pitchFamily="34" charset="0"/>
                <a:cs typeface="Arial" panose="020B0604020202020204" pitchFamily="34" charset="0"/>
              </a:rPr>
              <a:t>Inercia: </a:t>
            </a:r>
            <a:r>
              <a:rPr lang="es-AR" dirty="0">
                <a:solidFill>
                  <a:srgbClr val="0033CC"/>
                </a:solidFill>
                <a:latin typeface="Arial" panose="020B0604020202020204" pitchFamily="34" charset="0"/>
                <a:cs typeface="Arial" panose="020B0604020202020204" pitchFamily="34" charset="0"/>
              </a:rPr>
              <a:t>Propiedad de un </a:t>
            </a:r>
            <a:r>
              <a:rPr lang="es-AR" b="1" dirty="0">
                <a:solidFill>
                  <a:srgbClr val="0033CC"/>
                </a:solidFill>
                <a:latin typeface="Arial" panose="020B0604020202020204" pitchFamily="34" charset="0"/>
                <a:cs typeface="Arial" panose="020B0604020202020204" pitchFamily="34" charset="0"/>
              </a:rPr>
              <a:t>objeto</a:t>
            </a:r>
            <a:r>
              <a:rPr lang="es-AR" dirty="0">
                <a:solidFill>
                  <a:srgbClr val="0033CC"/>
                </a:solidFill>
                <a:latin typeface="Arial" panose="020B0604020202020204" pitchFamily="34" charset="0"/>
                <a:cs typeface="Arial" panose="020B0604020202020204" pitchFamily="34" charset="0"/>
              </a:rPr>
              <a:t> de permanecer a </a:t>
            </a:r>
            <a:r>
              <a:rPr lang="es-AR" b="1" dirty="0">
                <a:solidFill>
                  <a:srgbClr val="0033CC"/>
                </a:solidFill>
                <a:latin typeface="Arial" panose="020B0604020202020204" pitchFamily="34" charset="0"/>
                <a:cs typeface="Arial" panose="020B0604020202020204" pitchFamily="34" charset="0"/>
              </a:rPr>
              <a:t>velocidad constante </a:t>
            </a:r>
            <a:r>
              <a:rPr lang="es-AR" sz="1200" dirty="0">
                <a:solidFill>
                  <a:srgbClr val="0033CC"/>
                </a:solidFill>
                <a:latin typeface="Arial" panose="020B0604020202020204" pitchFamily="34" charset="0"/>
                <a:cs typeface="Arial" panose="020B0604020202020204" pitchFamily="34" charset="0"/>
              </a:rPr>
              <a:t>(a menos que una fuerza actúe sobre el)</a:t>
            </a:r>
          </a:p>
        </p:txBody>
      </p:sp>
      <p:sp>
        <p:nvSpPr>
          <p:cNvPr id="18" name="CuadroTexto 17"/>
          <p:cNvSpPr txBox="1"/>
          <p:nvPr/>
        </p:nvSpPr>
        <p:spPr>
          <a:xfrm>
            <a:off x="4434546" y="1712128"/>
            <a:ext cx="4572000" cy="1200329"/>
          </a:xfrm>
          <a:prstGeom prst="rect">
            <a:avLst/>
          </a:prstGeom>
          <a:noFill/>
        </p:spPr>
        <p:txBody>
          <a:bodyPr wrap="square" rtlCol="0">
            <a:spAutoFit/>
          </a:bodyPr>
          <a:lstStyle/>
          <a:p>
            <a:r>
              <a:rPr lang="es-AR" b="1" dirty="0">
                <a:solidFill>
                  <a:srgbClr val="0033CC"/>
                </a:solidFill>
                <a:latin typeface="Arial" panose="020B0604020202020204" pitchFamily="34" charset="0"/>
                <a:cs typeface="Arial" panose="020B0604020202020204" pitchFamily="34" charset="0"/>
                <a:sym typeface="Symbol" panose="05050102010706020507" pitchFamily="18" charset="2"/>
              </a:rPr>
              <a:t></a:t>
            </a:r>
            <a:r>
              <a:rPr lang="es-AR" b="1" dirty="0">
                <a:solidFill>
                  <a:srgbClr val="0033CC"/>
                </a:solidFill>
                <a:latin typeface="Arial" panose="020B0604020202020204" pitchFamily="34" charset="0"/>
                <a:cs typeface="Arial" panose="020B0604020202020204" pitchFamily="34" charset="0"/>
              </a:rPr>
              <a:t>inercia: objeto </a:t>
            </a:r>
            <a:r>
              <a:rPr lang="es-AR" dirty="0">
                <a:solidFill>
                  <a:srgbClr val="0033CC"/>
                </a:solidFill>
                <a:latin typeface="Arial" panose="020B0604020202020204" pitchFamily="34" charset="0"/>
                <a:cs typeface="Arial" panose="020B0604020202020204" pitchFamily="34" charset="0"/>
              </a:rPr>
              <a:t>difícil de frenar (o de poner en movimiento)</a:t>
            </a:r>
          </a:p>
          <a:p>
            <a:r>
              <a:rPr lang="es-AR" b="1" dirty="0">
                <a:solidFill>
                  <a:srgbClr val="0033CC"/>
                </a:solidFill>
                <a:latin typeface="Arial" panose="020B0604020202020204" pitchFamily="34" charset="0"/>
                <a:cs typeface="Arial" panose="020B0604020202020204" pitchFamily="34" charset="0"/>
                <a:sym typeface="Symbol" panose="05050102010706020507" pitchFamily="18" charset="2"/>
              </a:rPr>
              <a:t>inercia: objeto </a:t>
            </a:r>
            <a:r>
              <a:rPr lang="es-AR" dirty="0">
                <a:solidFill>
                  <a:srgbClr val="0033CC"/>
                </a:solidFill>
                <a:latin typeface="Arial" panose="020B0604020202020204" pitchFamily="34" charset="0"/>
                <a:cs typeface="Arial" panose="020B0604020202020204" pitchFamily="34" charset="0"/>
                <a:sym typeface="Symbol" panose="05050102010706020507" pitchFamily="18" charset="2"/>
              </a:rPr>
              <a:t>sencillo de frenar (o de mover casi instantáneamente) </a:t>
            </a:r>
            <a:endParaRPr lang="es-AR" dirty="0">
              <a:solidFill>
                <a:srgbClr val="0033CC"/>
              </a:solidFill>
              <a:latin typeface="Arial" panose="020B0604020202020204" pitchFamily="34" charset="0"/>
              <a:cs typeface="Arial" panose="020B0604020202020204" pitchFamily="34" charset="0"/>
            </a:endParaRPr>
          </a:p>
        </p:txBody>
      </p:sp>
      <p:grpSp>
        <p:nvGrpSpPr>
          <p:cNvPr id="23" name="Grupo 22"/>
          <p:cNvGrpSpPr/>
          <p:nvPr/>
        </p:nvGrpSpPr>
        <p:grpSpPr>
          <a:xfrm>
            <a:off x="782213" y="3189455"/>
            <a:ext cx="7134098" cy="1754326"/>
            <a:chOff x="93783" y="3476063"/>
            <a:chExt cx="7134098" cy="1754326"/>
          </a:xfrm>
        </p:grpSpPr>
        <p:grpSp>
          <p:nvGrpSpPr>
            <p:cNvPr id="19" name="Grupo 18"/>
            <p:cNvGrpSpPr/>
            <p:nvPr/>
          </p:nvGrpSpPr>
          <p:grpSpPr>
            <a:xfrm>
              <a:off x="93783" y="3476063"/>
              <a:ext cx="7134098" cy="1754326"/>
              <a:chOff x="31825" y="3265672"/>
              <a:chExt cx="5680004" cy="1754326"/>
            </a:xfrm>
          </p:grpSpPr>
          <p:sp>
            <p:nvSpPr>
              <p:cNvPr id="20" name="Rectángulo 19"/>
              <p:cNvSpPr/>
              <p:nvPr/>
            </p:nvSpPr>
            <p:spPr>
              <a:xfrm>
                <a:off x="31825" y="3824728"/>
                <a:ext cx="1598709" cy="369332"/>
              </a:xfrm>
              <a:prstGeom prst="rect">
                <a:avLst/>
              </a:prstGeom>
            </p:spPr>
            <p:txBody>
              <a:bodyPr wrap="square">
                <a:spAutoFit/>
              </a:bodyPr>
              <a:lstStyle/>
              <a:p>
                <a:pPr algn="ctr"/>
                <a:r>
                  <a:rPr lang="es-AR" b="1" dirty="0">
                    <a:latin typeface="Arial" panose="020B0604020202020204" pitchFamily="34" charset="0"/>
                    <a:cs typeface="Arial" panose="020B0604020202020204" pitchFamily="34" charset="0"/>
                  </a:rPr>
                  <a:t>N</a:t>
                </a:r>
                <a:r>
                  <a:rPr lang="es-AR" b="1" baseline="-25000" dirty="0">
                    <a:latin typeface="Arial" panose="020B0604020202020204" pitchFamily="34" charset="0"/>
                    <a:cs typeface="Arial" panose="020B0604020202020204" pitchFamily="34" charset="0"/>
                  </a:rPr>
                  <a:t>R</a:t>
                </a:r>
                <a:endParaRPr lang="es-AR" dirty="0"/>
              </a:p>
            </p:txBody>
          </p:sp>
          <p:sp>
            <p:nvSpPr>
              <p:cNvPr id="21" name="Rectángulo 20"/>
              <p:cNvSpPr/>
              <p:nvPr/>
            </p:nvSpPr>
            <p:spPr>
              <a:xfrm>
                <a:off x="1482728" y="3265672"/>
                <a:ext cx="4229101" cy="1754326"/>
              </a:xfrm>
              <a:prstGeom prst="rect">
                <a:avLst/>
              </a:prstGeom>
            </p:spPr>
            <p:txBody>
              <a:bodyPr wrap="square">
                <a:spAutoFit/>
              </a:bodyPr>
              <a:lstStyle/>
              <a:p>
                <a:pPr algn="just"/>
                <a:r>
                  <a:rPr lang="es-AR" b="1" dirty="0">
                    <a:latin typeface="Arial" panose="020B0604020202020204" pitchFamily="34" charset="0"/>
                    <a:cs typeface="Arial" panose="020B0604020202020204" pitchFamily="34" charset="0"/>
                  </a:rPr>
                  <a:t>ALTOS</a:t>
                </a:r>
              </a:p>
              <a:p>
                <a:pPr algn="just"/>
                <a:endParaRPr lang="es-AR" b="1" dirty="0">
                  <a:latin typeface="Arial" panose="020B0604020202020204" pitchFamily="34" charset="0"/>
                  <a:cs typeface="Arial" panose="020B0604020202020204" pitchFamily="34" charset="0"/>
                </a:endParaRPr>
              </a:p>
              <a:p>
                <a:pPr algn="just"/>
                <a:endParaRPr lang="es-AR" b="1" dirty="0">
                  <a:latin typeface="Arial" panose="020B0604020202020204" pitchFamily="34" charset="0"/>
                  <a:cs typeface="Arial" panose="020B0604020202020204" pitchFamily="34" charset="0"/>
                </a:endParaRPr>
              </a:p>
              <a:p>
                <a:pPr algn="just"/>
                <a:r>
                  <a:rPr lang="es-AR" b="1" dirty="0">
                    <a:latin typeface="Arial" panose="020B0604020202020204" pitchFamily="34" charset="0"/>
                    <a:cs typeface="Arial" panose="020B0604020202020204" pitchFamily="34" charset="0"/>
                  </a:rPr>
                  <a:t>BAJOS  </a:t>
                </a:r>
                <a:r>
                  <a:rPr lang="es-AR" b="1" dirty="0">
                    <a:latin typeface="Arial" panose="020B0604020202020204" pitchFamily="34" charset="0"/>
                    <a:cs typeface="Arial" panose="020B0604020202020204" pitchFamily="34" charset="0"/>
                    <a:sym typeface="Symbol" panose="05050102010706020507" pitchFamily="18" charset="2"/>
                  </a:rPr>
                  <a:t>: la energía cinética de un elemento de fluido es </a:t>
                </a:r>
                <a:r>
                  <a:rPr lang="es-AR" b="1" dirty="0">
                    <a:solidFill>
                      <a:srgbClr val="FF0000"/>
                    </a:solidFill>
                    <a:latin typeface="Arial" panose="020B0604020202020204" pitchFamily="34" charset="0"/>
                    <a:cs typeface="Arial" panose="020B0604020202020204" pitchFamily="34" charset="0"/>
                    <a:sym typeface="Symbol" panose="05050102010706020507" pitchFamily="18" charset="2"/>
                  </a:rPr>
                  <a:t>rápidamente disipada por la fricción</a:t>
                </a:r>
                <a:endParaRPr lang="es-AR" dirty="0">
                  <a:solidFill>
                    <a:srgbClr val="FF0000"/>
                  </a:solidFill>
                </a:endParaRPr>
              </a:p>
              <a:p>
                <a:pPr algn="just"/>
                <a:endParaRPr lang="es-AR" b="1" dirty="0">
                  <a:latin typeface="Arial" panose="020B0604020202020204" pitchFamily="34" charset="0"/>
                  <a:cs typeface="Arial" panose="020B0604020202020204" pitchFamily="34" charset="0"/>
                </a:endParaRPr>
              </a:p>
            </p:txBody>
          </p:sp>
        </p:grpSp>
        <p:sp>
          <p:nvSpPr>
            <p:cNvPr id="22" name="Abrir llave 21"/>
            <p:cNvSpPr/>
            <p:nvPr/>
          </p:nvSpPr>
          <p:spPr>
            <a:xfrm>
              <a:off x="1427773" y="3576332"/>
              <a:ext cx="331579" cy="1276790"/>
            </a:xfrm>
            <a:prstGeom prst="leftBrace">
              <a:avLst>
                <a:gd name="adj1" fmla="val 38399"/>
                <a:gd name="adj2" fmla="val 50000"/>
              </a:avLst>
            </a:prstGeom>
            <a:ln w="38100">
              <a:solidFill>
                <a:srgbClr val="00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dirty="0"/>
            </a:p>
          </p:txBody>
        </p:sp>
      </p:grpSp>
      <p:sp>
        <p:nvSpPr>
          <p:cNvPr id="24" name="CuadroTexto 23"/>
          <p:cNvSpPr txBox="1"/>
          <p:nvPr/>
        </p:nvSpPr>
        <p:spPr>
          <a:xfrm>
            <a:off x="93783" y="5355683"/>
            <a:ext cx="2855075" cy="646331"/>
          </a:xfrm>
          <a:prstGeom prst="rect">
            <a:avLst/>
          </a:prstGeom>
          <a:noFill/>
        </p:spPr>
        <p:txBody>
          <a:bodyPr wrap="square" rtlCol="0">
            <a:spAutoFit/>
          </a:bodyPr>
          <a:lstStyle/>
          <a:p>
            <a:pPr algn="r"/>
            <a:r>
              <a:rPr lang="es-AR" dirty="0">
                <a:latin typeface="Arial" panose="020B0604020202020204" pitchFamily="34" charset="0"/>
                <a:cs typeface="Arial" panose="020B0604020202020204" pitchFamily="34" charset="0"/>
              </a:rPr>
              <a:t>Otra forma de interpretar </a:t>
            </a:r>
            <a:r>
              <a:rPr lang="es-AR" b="1" dirty="0">
                <a:latin typeface="Arial" panose="020B0604020202020204" pitchFamily="34" charset="0"/>
                <a:cs typeface="Arial" panose="020B0604020202020204" pitchFamily="34" charset="0"/>
              </a:rPr>
              <a:t>N</a:t>
            </a:r>
            <a:r>
              <a:rPr lang="es-AR" b="1" baseline="-25000" dirty="0">
                <a:latin typeface="Arial" panose="020B0604020202020204" pitchFamily="34" charset="0"/>
                <a:cs typeface="Arial" panose="020B0604020202020204" pitchFamily="34" charset="0"/>
              </a:rPr>
              <a:t>R</a:t>
            </a:r>
            <a:r>
              <a:rPr lang="es-AR" dirty="0">
                <a:latin typeface="Arial" panose="020B0604020202020204" pitchFamily="34" charset="0"/>
                <a:cs typeface="Arial" panose="020B0604020202020204" pitchFamily="34" charset="0"/>
              </a:rPr>
              <a:t> es:</a:t>
            </a:r>
          </a:p>
        </p:txBody>
      </p:sp>
      <p:grpSp>
        <p:nvGrpSpPr>
          <p:cNvPr id="31" name="Grupo 30"/>
          <p:cNvGrpSpPr/>
          <p:nvPr/>
        </p:nvGrpSpPr>
        <p:grpSpPr>
          <a:xfrm>
            <a:off x="3194332" y="4982933"/>
            <a:ext cx="5938844" cy="1803912"/>
            <a:chOff x="3651532" y="4974675"/>
            <a:chExt cx="5938844" cy="1803912"/>
          </a:xfrm>
        </p:grpSpPr>
        <p:sp>
          <p:nvSpPr>
            <p:cNvPr id="25" name="Rectángulo 24"/>
            <p:cNvSpPr/>
            <p:nvPr/>
          </p:nvSpPr>
          <p:spPr>
            <a:xfrm>
              <a:off x="3651532" y="5419685"/>
              <a:ext cx="1127232" cy="584775"/>
            </a:xfrm>
            <a:prstGeom prst="rect">
              <a:avLst/>
            </a:prstGeom>
          </p:spPr>
          <p:txBody>
            <a:bodyPr wrap="none">
              <a:spAutoFit/>
            </a:bodyPr>
            <a:lstStyle/>
            <a:p>
              <a:r>
                <a:rPr lang="es-AR" sz="3200" b="1" dirty="0">
                  <a:latin typeface="Arial" panose="020B0604020202020204" pitchFamily="34" charset="0"/>
                  <a:cs typeface="Arial" panose="020B0604020202020204" pitchFamily="34" charset="0"/>
                </a:rPr>
                <a:t>N</a:t>
              </a:r>
              <a:r>
                <a:rPr lang="es-AR" sz="3200" b="1" baseline="-25000" dirty="0">
                  <a:latin typeface="Arial" panose="020B0604020202020204" pitchFamily="34" charset="0"/>
                  <a:cs typeface="Arial" panose="020B0604020202020204" pitchFamily="34" charset="0"/>
                </a:rPr>
                <a:t>R </a:t>
              </a:r>
              <a:r>
                <a:rPr lang="es-AR" sz="3200" b="1" dirty="0">
                  <a:latin typeface="Arial" panose="020B0604020202020204" pitchFamily="34" charset="0"/>
                  <a:cs typeface="Arial" panose="020B0604020202020204" pitchFamily="34" charset="0"/>
                  <a:sym typeface="Symbol" panose="05050102010706020507" pitchFamily="18" charset="2"/>
                </a:rPr>
                <a:t></a:t>
              </a:r>
              <a:r>
                <a:rPr lang="es-AR" sz="3200" dirty="0">
                  <a:latin typeface="Arial" panose="020B0604020202020204" pitchFamily="34" charset="0"/>
                  <a:cs typeface="Arial" panose="020B0604020202020204" pitchFamily="34" charset="0"/>
                </a:rPr>
                <a:t> </a:t>
              </a:r>
              <a:endParaRPr lang="es-AR" sz="3200" dirty="0"/>
            </a:p>
          </p:txBody>
        </p:sp>
        <p:sp>
          <p:nvSpPr>
            <p:cNvPr id="26" name="CuadroTexto 25"/>
            <p:cNvSpPr txBox="1"/>
            <p:nvPr/>
          </p:nvSpPr>
          <p:spPr>
            <a:xfrm>
              <a:off x="4564986" y="5701369"/>
              <a:ext cx="5025390" cy="1077218"/>
            </a:xfrm>
            <a:prstGeom prst="rect">
              <a:avLst/>
            </a:prstGeom>
            <a:noFill/>
          </p:spPr>
          <p:txBody>
            <a:bodyPr wrap="square" rtlCol="0">
              <a:spAutoFit/>
            </a:bodyPr>
            <a:lstStyle/>
            <a:p>
              <a:r>
                <a:rPr lang="es-AR" sz="3200" b="1" dirty="0" err="1">
                  <a:solidFill>
                    <a:srgbClr val="FF0000"/>
                  </a:solidFill>
                  <a:latin typeface="Arial" panose="020B0604020202020204" pitchFamily="34" charset="0"/>
                  <a:cs typeface="Arial" panose="020B0604020202020204" pitchFamily="34" charset="0"/>
                </a:rPr>
                <a:t>fc:Fuerza</a:t>
              </a:r>
              <a:r>
                <a:rPr lang="es-AR" sz="3200" b="1" dirty="0">
                  <a:solidFill>
                    <a:srgbClr val="FF0000"/>
                  </a:solidFill>
                  <a:latin typeface="Arial" panose="020B0604020202020204" pitchFamily="34" charset="0"/>
                  <a:cs typeface="Arial" panose="020B0604020202020204" pitchFamily="34" charset="0"/>
                </a:rPr>
                <a:t> critica viscosa =[</a:t>
              </a:r>
              <a:r>
                <a:rPr lang="es-AR" sz="3200" b="1" dirty="0">
                  <a:solidFill>
                    <a:srgbClr val="FF0000"/>
                  </a:solidFill>
                  <a:latin typeface="Arial" panose="020B0604020202020204" pitchFamily="34" charset="0"/>
                  <a:cs typeface="Arial" panose="020B0604020202020204" pitchFamily="34" charset="0"/>
                  <a:sym typeface="Symbol" panose="05050102010706020507" pitchFamily="18" charset="2"/>
                </a:rPr>
                <a:t>]</a:t>
              </a:r>
              <a:r>
                <a:rPr lang="es-AR" sz="3200" b="1" baseline="30000" dirty="0">
                  <a:solidFill>
                    <a:srgbClr val="FF0000"/>
                  </a:solidFill>
                  <a:latin typeface="Arial" panose="020B0604020202020204" pitchFamily="34" charset="0"/>
                  <a:cs typeface="Arial" panose="020B0604020202020204" pitchFamily="34" charset="0"/>
                  <a:sym typeface="Symbol" panose="05050102010706020507" pitchFamily="18" charset="2"/>
                </a:rPr>
                <a:t>2</a:t>
              </a:r>
              <a:r>
                <a:rPr lang="es-AR" sz="3200" b="1" dirty="0">
                  <a:solidFill>
                    <a:srgbClr val="FF0000"/>
                  </a:solidFill>
                  <a:latin typeface="Arial" panose="020B0604020202020204" pitchFamily="34" charset="0"/>
                  <a:cs typeface="Arial" panose="020B0604020202020204" pitchFamily="34" charset="0"/>
                  <a:sym typeface="Symbol" panose="05050102010706020507" pitchFamily="18" charset="2"/>
                </a:rPr>
                <a:t>/</a:t>
              </a:r>
              <a:endParaRPr lang="es-AR" sz="3200" b="1" dirty="0">
                <a:solidFill>
                  <a:srgbClr val="FF0000"/>
                </a:solidFill>
                <a:latin typeface="Arial" panose="020B0604020202020204" pitchFamily="34" charset="0"/>
                <a:cs typeface="Arial" panose="020B0604020202020204" pitchFamily="34" charset="0"/>
              </a:endParaRPr>
            </a:p>
          </p:txBody>
        </p:sp>
        <p:sp>
          <p:nvSpPr>
            <p:cNvPr id="27" name="CuadroTexto 26"/>
            <p:cNvSpPr txBox="1"/>
            <p:nvPr/>
          </p:nvSpPr>
          <p:spPr>
            <a:xfrm>
              <a:off x="4535127" y="4974675"/>
              <a:ext cx="4729004" cy="584775"/>
            </a:xfrm>
            <a:prstGeom prst="rect">
              <a:avLst/>
            </a:prstGeom>
            <a:noFill/>
          </p:spPr>
          <p:txBody>
            <a:bodyPr wrap="square" rtlCol="0">
              <a:spAutoFit/>
            </a:bodyPr>
            <a:lstStyle/>
            <a:p>
              <a:r>
                <a:rPr lang="es-AR" sz="3200" b="1" dirty="0">
                  <a:latin typeface="Arial" panose="020B0604020202020204" pitchFamily="34" charset="0"/>
                  <a:cs typeface="Arial" panose="020B0604020202020204" pitchFamily="34" charset="0"/>
                </a:rPr>
                <a:t>f</a:t>
              </a:r>
              <a:r>
                <a:rPr lang="es-AR" sz="3200" dirty="0">
                  <a:latin typeface="Arial" panose="020B0604020202020204" pitchFamily="34" charset="0"/>
                  <a:cs typeface="Arial" panose="020B0604020202020204" pitchFamily="34" charset="0"/>
                </a:rPr>
                <a:t>:Fuerza externa al fluido</a:t>
              </a:r>
            </a:p>
          </p:txBody>
        </p:sp>
        <p:cxnSp>
          <p:nvCxnSpPr>
            <p:cNvPr id="29" name="Conector recto 28"/>
            <p:cNvCxnSpPr>
              <a:cxnSpLocks/>
            </p:cNvCxnSpPr>
            <p:nvPr/>
          </p:nvCxnSpPr>
          <p:spPr>
            <a:xfrm>
              <a:off x="4806462" y="5701369"/>
              <a:ext cx="43285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Rectángulo 31"/>
          <p:cNvSpPr/>
          <p:nvPr/>
        </p:nvSpPr>
        <p:spPr>
          <a:xfrm>
            <a:off x="3105626" y="4943781"/>
            <a:ext cx="6027550" cy="1843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8" name="Rectángulo 27"/>
          <p:cNvSpPr/>
          <p:nvPr/>
        </p:nvSpPr>
        <p:spPr>
          <a:xfrm>
            <a:off x="0" y="5984056"/>
            <a:ext cx="1213794" cy="369332"/>
          </a:xfrm>
          <a:prstGeom prst="rect">
            <a:avLst/>
          </a:prstGeom>
        </p:spPr>
        <p:txBody>
          <a:bodyPr wrap="none">
            <a:spAutoFit/>
          </a:bodyPr>
          <a:lstStyle/>
          <a:p>
            <a:pPr algn="ctr"/>
            <a:r>
              <a:rPr lang="es-AR" b="1" i="1" dirty="0">
                <a:solidFill>
                  <a:srgbClr val="FF0000"/>
                </a:solidFill>
                <a:latin typeface="French Script MT" panose="03020402040607040605" pitchFamily="66" charset="0"/>
                <a:cs typeface="Arial" panose="020B0604020202020204" pitchFamily="34" charset="0"/>
              </a:rPr>
              <a:t>La vie en </a:t>
            </a:r>
            <a:r>
              <a:rPr lang="es-AR" sz="1000" b="1" dirty="0">
                <a:solidFill>
                  <a:srgbClr val="0000FF"/>
                </a:solidFill>
                <a:latin typeface="Arial" panose="020B0604020202020204" pitchFamily="34" charset="0"/>
                <a:cs typeface="Arial" panose="020B0604020202020204" pitchFamily="34" charset="0"/>
              </a:rPr>
              <a:t>nano</a:t>
            </a:r>
            <a:r>
              <a:rPr lang="es-AR" sz="1000" b="1" i="1"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58704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675411" y="1771565"/>
            <a:ext cx="5809452" cy="369332"/>
          </a:xfrm>
          <a:prstGeom prst="rect">
            <a:avLst/>
          </a:prstGeom>
        </p:spPr>
        <p:txBody>
          <a:bodyPr wrap="square">
            <a:spAutoFit/>
          </a:bodyPr>
          <a:lstStyle/>
          <a:p>
            <a:pPr algn="ctr"/>
            <a:r>
              <a:rPr lang="es-AR" b="1" dirty="0">
                <a:latin typeface="Arial" panose="020B0604020202020204" pitchFamily="34" charset="0"/>
                <a:cs typeface="Arial" panose="020B0604020202020204" pitchFamily="34" charset="0"/>
              </a:rPr>
              <a:t>N</a:t>
            </a:r>
            <a:r>
              <a:rPr lang="es-AR" b="1" baseline="-25000" dirty="0">
                <a:latin typeface="Arial" panose="020B0604020202020204" pitchFamily="34" charset="0"/>
                <a:cs typeface="Arial" panose="020B0604020202020204" pitchFamily="34" charset="0"/>
              </a:rPr>
              <a:t>R</a:t>
            </a:r>
            <a:r>
              <a:rPr lang="es-AR" b="1" dirty="0">
                <a:latin typeface="Arial" panose="020B0604020202020204" pitchFamily="34" charset="0"/>
                <a:cs typeface="Arial" panose="020B0604020202020204" pitchFamily="34" charset="0"/>
              </a:rPr>
              <a:t> </a:t>
            </a:r>
            <a:r>
              <a:rPr lang="es-AR" dirty="0">
                <a:latin typeface="Arial" panose="020B0604020202020204" pitchFamily="34" charset="0"/>
                <a:cs typeface="Arial" panose="020B0604020202020204" pitchFamily="34" charset="0"/>
              </a:rPr>
              <a:t>= (densidad  x velocidad x tamaño)/viscosidad</a:t>
            </a:r>
            <a:r>
              <a:rPr lang="es-AR" dirty="0"/>
              <a:t> </a:t>
            </a:r>
          </a:p>
        </p:txBody>
      </p:sp>
      <p:grpSp>
        <p:nvGrpSpPr>
          <p:cNvPr id="13" name="Grupo 12"/>
          <p:cNvGrpSpPr/>
          <p:nvPr/>
        </p:nvGrpSpPr>
        <p:grpSpPr>
          <a:xfrm>
            <a:off x="1667274" y="2236980"/>
            <a:ext cx="5809452" cy="679184"/>
            <a:chOff x="1667274" y="2356382"/>
            <a:chExt cx="5809452" cy="679184"/>
          </a:xfrm>
        </p:grpSpPr>
        <p:sp>
          <p:nvSpPr>
            <p:cNvPr id="5" name="Rectángulo 4"/>
            <p:cNvSpPr/>
            <p:nvPr/>
          </p:nvSpPr>
          <p:spPr>
            <a:xfrm>
              <a:off x="2457450" y="2356382"/>
              <a:ext cx="4229100" cy="6791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Rectángulo 5"/>
            <p:cNvSpPr/>
            <p:nvPr/>
          </p:nvSpPr>
          <p:spPr>
            <a:xfrm>
              <a:off x="1667274" y="2372626"/>
              <a:ext cx="5809452" cy="584775"/>
            </a:xfrm>
            <a:prstGeom prst="rect">
              <a:avLst/>
            </a:prstGeom>
          </p:spPr>
          <p:txBody>
            <a:bodyPr wrap="square">
              <a:spAutoFit/>
            </a:bodyPr>
            <a:lstStyle/>
            <a:p>
              <a:pPr algn="ctr"/>
              <a:r>
                <a:rPr lang="es-AR" b="1" dirty="0">
                  <a:latin typeface="Arial" panose="020B0604020202020204" pitchFamily="34" charset="0"/>
                  <a:cs typeface="Arial" panose="020B0604020202020204" pitchFamily="34" charset="0"/>
                </a:rPr>
                <a:t>N</a:t>
              </a:r>
              <a:r>
                <a:rPr lang="es-AR" b="1" baseline="-25000" dirty="0">
                  <a:latin typeface="Arial" panose="020B0604020202020204" pitchFamily="34" charset="0"/>
                  <a:cs typeface="Arial" panose="020B0604020202020204" pitchFamily="34" charset="0"/>
                </a:rPr>
                <a:t>R</a:t>
              </a:r>
              <a:r>
                <a:rPr lang="es-AR" b="1" dirty="0">
                  <a:latin typeface="Arial" panose="020B0604020202020204" pitchFamily="34" charset="0"/>
                  <a:cs typeface="Arial" panose="020B0604020202020204" pitchFamily="34" charset="0"/>
                </a:rPr>
                <a:t> </a:t>
              </a:r>
              <a:r>
                <a:rPr lang="es-AR" dirty="0">
                  <a:latin typeface="Arial" panose="020B0604020202020204" pitchFamily="34" charset="0"/>
                  <a:cs typeface="Arial" panose="020B0604020202020204" pitchFamily="34" charset="0"/>
                </a:rPr>
                <a:t>= </a:t>
              </a:r>
              <a:r>
                <a:rPr lang="es-AR" sz="3200" dirty="0">
                  <a:latin typeface="Arial" panose="020B0604020202020204" pitchFamily="34" charset="0"/>
                  <a:cs typeface="Arial" panose="020B0604020202020204" pitchFamily="34" charset="0"/>
                </a:rPr>
                <a:t>(</a:t>
              </a:r>
              <a:r>
                <a:rPr lang="es-AR" sz="3200" dirty="0">
                  <a:latin typeface="Arial" panose="020B0604020202020204" pitchFamily="34" charset="0"/>
                  <a:cs typeface="Arial" panose="020B0604020202020204" pitchFamily="34" charset="0"/>
                  <a:sym typeface="Symbol" panose="05050102010706020507" pitchFamily="18" charset="2"/>
                </a:rPr>
                <a:t>.  . </a:t>
              </a:r>
              <a:r>
                <a:rPr lang="es-AR" sz="3200" dirty="0">
                  <a:latin typeface="Arial" panose="020B0604020202020204" pitchFamily="34" charset="0"/>
                  <a:cs typeface="Arial" panose="020B0604020202020204" pitchFamily="34" charset="0"/>
                </a:rPr>
                <a:t> r )/</a:t>
              </a:r>
              <a:r>
                <a:rPr lang="es-AR" sz="3200" dirty="0">
                  <a:latin typeface="Arial" panose="020B0604020202020204" pitchFamily="34" charset="0"/>
                  <a:cs typeface="Arial" panose="020B0604020202020204" pitchFamily="34" charset="0"/>
                  <a:sym typeface="Symbol" panose="05050102010706020507" pitchFamily="18" charset="2"/>
                </a:rPr>
                <a:t></a:t>
              </a:r>
              <a:r>
                <a:rPr lang="es-AR" sz="3200" dirty="0"/>
                <a:t> </a:t>
              </a:r>
            </a:p>
          </p:txBody>
        </p:sp>
      </p:grpSp>
      <p:sp>
        <p:nvSpPr>
          <p:cNvPr id="11" name="CuadroTexto 10"/>
          <p:cNvSpPr txBox="1"/>
          <p:nvPr/>
        </p:nvSpPr>
        <p:spPr>
          <a:xfrm>
            <a:off x="0" y="15296"/>
            <a:ext cx="9144000" cy="461665"/>
          </a:xfrm>
          <a:prstGeom prst="rect">
            <a:avLst/>
          </a:prstGeom>
          <a:solidFill>
            <a:srgbClr val="FF0000"/>
          </a:solidFill>
        </p:spPr>
        <p:txBody>
          <a:bodyPr wrap="square" rtlCol="0">
            <a:spAutoFit/>
          </a:bodyPr>
          <a:lstStyle/>
          <a:p>
            <a:pPr algn="ctr"/>
            <a:r>
              <a:rPr lang="es-AR" sz="2400" b="1" dirty="0">
                <a:solidFill>
                  <a:schemeClr val="bg1"/>
                </a:solidFill>
                <a:latin typeface="Arial" panose="020B0604020202020204" pitchFamily="34" charset="0"/>
                <a:cs typeface="Arial" panose="020B0604020202020204" pitchFamily="34" charset="0"/>
              </a:rPr>
              <a:t>El agua se siente diferente en la </a:t>
            </a:r>
            <a:r>
              <a:rPr lang="es-AR" sz="2400" b="1" dirty="0" err="1">
                <a:solidFill>
                  <a:schemeClr val="bg1"/>
                </a:solidFill>
                <a:latin typeface="Arial" panose="020B0604020202020204" pitchFamily="34" charset="0"/>
                <a:cs typeface="Arial" panose="020B0604020202020204" pitchFamily="34" charset="0"/>
              </a:rPr>
              <a:t>nanoescala</a:t>
            </a:r>
            <a:endParaRPr lang="es-AR" dirty="0">
              <a:solidFill>
                <a:schemeClr val="bg1"/>
              </a:solidFill>
            </a:endParaRPr>
          </a:p>
        </p:txBody>
      </p:sp>
      <p:sp>
        <p:nvSpPr>
          <p:cNvPr id="12" name="Rectángulo 11"/>
          <p:cNvSpPr/>
          <p:nvPr/>
        </p:nvSpPr>
        <p:spPr>
          <a:xfrm>
            <a:off x="0" y="795781"/>
            <a:ext cx="9144000" cy="923330"/>
          </a:xfrm>
          <a:prstGeom prst="rect">
            <a:avLst/>
          </a:prstGeom>
        </p:spPr>
        <p:txBody>
          <a:bodyPr wrap="square">
            <a:spAutoFit/>
          </a:bodyPr>
          <a:lstStyle/>
          <a:p>
            <a:pPr algn="ctr"/>
            <a:r>
              <a:rPr lang="es-AR" b="1" dirty="0">
                <a:latin typeface="Arial" panose="020B0604020202020204" pitchFamily="34" charset="0"/>
                <a:cs typeface="Arial" panose="020B0604020202020204" pitchFamily="34" charset="0"/>
              </a:rPr>
              <a:t>El N</a:t>
            </a:r>
            <a:r>
              <a:rPr lang="es-AR" b="1" baseline="-25000" dirty="0">
                <a:latin typeface="Arial" panose="020B0604020202020204" pitchFamily="34" charset="0"/>
                <a:cs typeface="Arial" panose="020B0604020202020204" pitchFamily="34" charset="0"/>
              </a:rPr>
              <a:t>R</a:t>
            </a:r>
            <a:r>
              <a:rPr lang="es-AR" b="1" dirty="0">
                <a:latin typeface="Arial" panose="020B0604020202020204" pitchFamily="34" charset="0"/>
                <a:cs typeface="Arial" panose="020B0604020202020204" pitchFamily="34" charset="0"/>
              </a:rPr>
              <a:t>  puede calcularse tanto a un </a:t>
            </a:r>
            <a:r>
              <a:rPr lang="es-AR" b="1" u="sng" dirty="0">
                <a:solidFill>
                  <a:srgbClr val="0033CC"/>
                </a:solidFill>
                <a:latin typeface="Arial" panose="020B0604020202020204" pitchFamily="34" charset="0"/>
                <a:cs typeface="Arial" panose="020B0604020202020204" pitchFamily="34" charset="0"/>
              </a:rPr>
              <a:t>fluido en una tubería </a:t>
            </a:r>
            <a:r>
              <a:rPr lang="es-AR" b="1" dirty="0">
                <a:latin typeface="Arial" panose="020B0604020202020204" pitchFamily="34" charset="0"/>
                <a:cs typeface="Arial" panose="020B0604020202020204" pitchFamily="34" charset="0"/>
              </a:rPr>
              <a:t>como a un </a:t>
            </a:r>
            <a:r>
              <a:rPr lang="es-AR" b="1" u="sng" dirty="0">
                <a:solidFill>
                  <a:srgbClr val="FF0000"/>
                </a:solidFill>
                <a:latin typeface="Arial" panose="020B0604020202020204" pitchFamily="34" charset="0"/>
                <a:cs typeface="Arial" panose="020B0604020202020204" pitchFamily="34" charset="0"/>
              </a:rPr>
              <a:t>objeto </a:t>
            </a:r>
            <a:r>
              <a:rPr lang="es-AR" dirty="0">
                <a:latin typeface="Arial" panose="020B0604020202020204" pitchFamily="34" charset="0"/>
                <a:cs typeface="Arial" panose="020B0604020202020204" pitchFamily="34" charset="0"/>
              </a:rPr>
              <a:t>(macroscópicos o </a:t>
            </a:r>
            <a:r>
              <a:rPr lang="es-AR" dirty="0">
                <a:solidFill>
                  <a:srgbClr val="FF0000"/>
                </a:solidFill>
                <a:latin typeface="Arial" panose="020B0604020202020204" pitchFamily="34" charset="0"/>
                <a:cs typeface="Arial" panose="020B0604020202020204" pitchFamily="34" charset="0"/>
              </a:rPr>
              <a:t>microscópicos como microrganismos, células…moléculas moviéndose en el agua o la sangre</a:t>
            </a:r>
            <a:r>
              <a:rPr lang="es-AR" dirty="0">
                <a:latin typeface="Arial" panose="020B0604020202020204" pitchFamily="34" charset="0"/>
                <a:cs typeface="Arial" panose="020B0604020202020204" pitchFamily="34" charset="0"/>
              </a:rPr>
              <a:t>) </a:t>
            </a:r>
          </a:p>
        </p:txBody>
      </p:sp>
      <p:grpSp>
        <p:nvGrpSpPr>
          <p:cNvPr id="19" name="Grupo 18"/>
          <p:cNvGrpSpPr/>
          <p:nvPr/>
        </p:nvGrpSpPr>
        <p:grpSpPr>
          <a:xfrm>
            <a:off x="640754" y="3372112"/>
            <a:ext cx="2053039" cy="1275900"/>
            <a:chOff x="2862862" y="3314902"/>
            <a:chExt cx="2053039" cy="1275900"/>
          </a:xfrm>
        </p:grpSpPr>
        <p:sp>
          <p:nvSpPr>
            <p:cNvPr id="14" name="Rectángulo 13"/>
            <p:cNvSpPr/>
            <p:nvPr/>
          </p:nvSpPr>
          <p:spPr>
            <a:xfrm>
              <a:off x="2862862" y="3678674"/>
              <a:ext cx="1127232" cy="584775"/>
            </a:xfrm>
            <a:prstGeom prst="rect">
              <a:avLst/>
            </a:prstGeom>
          </p:spPr>
          <p:txBody>
            <a:bodyPr wrap="none">
              <a:spAutoFit/>
            </a:bodyPr>
            <a:lstStyle/>
            <a:p>
              <a:r>
                <a:rPr lang="es-AR" sz="3200" b="1" dirty="0">
                  <a:latin typeface="Arial" panose="020B0604020202020204" pitchFamily="34" charset="0"/>
                  <a:cs typeface="Arial" panose="020B0604020202020204" pitchFamily="34" charset="0"/>
                </a:rPr>
                <a:t>N</a:t>
              </a:r>
              <a:r>
                <a:rPr lang="es-AR" sz="3200" b="1" baseline="-25000" dirty="0">
                  <a:latin typeface="Arial" panose="020B0604020202020204" pitchFamily="34" charset="0"/>
                  <a:cs typeface="Arial" panose="020B0604020202020204" pitchFamily="34" charset="0"/>
                </a:rPr>
                <a:t>R </a:t>
              </a:r>
              <a:r>
                <a:rPr lang="es-AR" sz="3200" b="1" dirty="0">
                  <a:latin typeface="Arial" panose="020B0604020202020204" pitchFamily="34" charset="0"/>
                  <a:cs typeface="Arial" panose="020B0604020202020204" pitchFamily="34" charset="0"/>
                  <a:sym typeface="Symbol" panose="05050102010706020507" pitchFamily="18" charset="2"/>
                </a:rPr>
                <a:t></a:t>
              </a:r>
              <a:r>
                <a:rPr lang="es-AR" sz="3200" dirty="0">
                  <a:latin typeface="Arial" panose="020B0604020202020204" pitchFamily="34" charset="0"/>
                  <a:cs typeface="Arial" panose="020B0604020202020204" pitchFamily="34" charset="0"/>
                </a:rPr>
                <a:t> </a:t>
              </a:r>
              <a:endParaRPr lang="es-AR" sz="3200" dirty="0"/>
            </a:p>
          </p:txBody>
        </p:sp>
        <p:sp>
          <p:nvSpPr>
            <p:cNvPr id="15" name="CuadroTexto 14"/>
            <p:cNvSpPr txBox="1"/>
            <p:nvPr/>
          </p:nvSpPr>
          <p:spPr>
            <a:xfrm>
              <a:off x="3977484" y="3314902"/>
              <a:ext cx="880266" cy="584775"/>
            </a:xfrm>
            <a:prstGeom prst="rect">
              <a:avLst/>
            </a:prstGeom>
            <a:noFill/>
          </p:spPr>
          <p:txBody>
            <a:bodyPr wrap="square" rtlCol="0">
              <a:spAutoFit/>
            </a:bodyPr>
            <a:lstStyle/>
            <a:p>
              <a:pPr algn="ctr"/>
              <a:r>
                <a:rPr lang="es-AR" sz="3200" dirty="0">
                  <a:latin typeface="Arial" panose="020B0604020202020204" pitchFamily="34" charset="0"/>
                  <a:cs typeface="Arial" panose="020B0604020202020204" pitchFamily="34" charset="0"/>
                </a:rPr>
                <a:t>f</a:t>
              </a:r>
              <a:endParaRPr lang="es-AR" dirty="0"/>
            </a:p>
          </p:txBody>
        </p:sp>
        <p:sp>
          <p:nvSpPr>
            <p:cNvPr id="16" name="CuadroTexto 15"/>
            <p:cNvSpPr txBox="1"/>
            <p:nvPr/>
          </p:nvSpPr>
          <p:spPr>
            <a:xfrm>
              <a:off x="3977484" y="4006027"/>
              <a:ext cx="938417" cy="584775"/>
            </a:xfrm>
            <a:prstGeom prst="rect">
              <a:avLst/>
            </a:prstGeom>
            <a:noFill/>
          </p:spPr>
          <p:txBody>
            <a:bodyPr wrap="square" rtlCol="0">
              <a:spAutoFit/>
            </a:bodyPr>
            <a:lstStyle/>
            <a:p>
              <a:pPr algn="ctr"/>
              <a:r>
                <a:rPr lang="es-AR" sz="3200" dirty="0" err="1">
                  <a:latin typeface="Arial" panose="020B0604020202020204" pitchFamily="34" charset="0"/>
                  <a:cs typeface="Arial" panose="020B0604020202020204" pitchFamily="34" charset="0"/>
                </a:rPr>
                <a:t>fc</a:t>
              </a:r>
              <a:endParaRPr lang="es-AR" dirty="0"/>
            </a:p>
          </p:txBody>
        </p:sp>
        <p:cxnSp>
          <p:nvCxnSpPr>
            <p:cNvPr id="18" name="Conector recto 17"/>
            <p:cNvCxnSpPr>
              <a:stCxn id="14" idx="3"/>
            </p:cNvCxnSpPr>
            <p:nvPr/>
          </p:nvCxnSpPr>
          <p:spPr>
            <a:xfrm flipV="1">
              <a:off x="3990094" y="3971061"/>
              <a:ext cx="86765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CuadroTexto 19"/>
          <p:cNvSpPr txBox="1"/>
          <p:nvPr/>
        </p:nvSpPr>
        <p:spPr>
          <a:xfrm>
            <a:off x="3244428" y="4730086"/>
            <a:ext cx="2671418" cy="2031325"/>
          </a:xfrm>
          <a:prstGeom prst="rect">
            <a:avLst/>
          </a:prstGeom>
          <a:noFill/>
        </p:spPr>
        <p:txBody>
          <a:bodyPr wrap="square" rtlCol="0">
            <a:spAutoFit/>
          </a:bodyPr>
          <a:lstStyle/>
          <a:p>
            <a:r>
              <a:rPr lang="es-AR" dirty="0">
                <a:solidFill>
                  <a:srgbClr val="FF0000"/>
                </a:solidFill>
                <a:latin typeface="Arial" panose="020B0604020202020204" pitchFamily="34" charset="0"/>
                <a:cs typeface="Arial" panose="020B0604020202020204" pitchFamily="34" charset="0"/>
              </a:rPr>
              <a:t>&lt;&lt;&lt;1: flujo laminar: (“pegajoso”)</a:t>
            </a:r>
            <a:r>
              <a:rPr lang="es-AR" b="1" dirty="0">
                <a:solidFill>
                  <a:srgbClr val="FF0000"/>
                </a:solidFill>
                <a:latin typeface="Arial" panose="020B0604020202020204" pitchFamily="34" charset="0"/>
                <a:cs typeface="Arial" panose="020B0604020202020204" pitchFamily="34" charset="0"/>
              </a:rPr>
              <a:t>la viscosidad predomina sobre la inercia</a:t>
            </a:r>
          </a:p>
          <a:p>
            <a:r>
              <a:rPr lang="es-AR" b="1" dirty="0">
                <a:solidFill>
                  <a:srgbClr val="FF0000"/>
                </a:solidFill>
                <a:latin typeface="Arial" panose="020B0604020202020204" pitchFamily="34" charset="0"/>
                <a:cs typeface="Arial" panose="020B0604020202020204" pitchFamily="34" charset="0"/>
              </a:rPr>
              <a:t>nadadores microscópicos NANOMUNDO</a:t>
            </a:r>
          </a:p>
        </p:txBody>
      </p:sp>
      <p:sp>
        <p:nvSpPr>
          <p:cNvPr id="21" name="CuadroTexto 20"/>
          <p:cNvSpPr txBox="1"/>
          <p:nvPr/>
        </p:nvSpPr>
        <p:spPr>
          <a:xfrm>
            <a:off x="3175233" y="2997220"/>
            <a:ext cx="3076498" cy="1477328"/>
          </a:xfrm>
          <a:prstGeom prst="rect">
            <a:avLst/>
          </a:prstGeom>
          <a:noFill/>
        </p:spPr>
        <p:txBody>
          <a:bodyPr wrap="square" rtlCol="0">
            <a:spAutoFit/>
          </a:bodyPr>
          <a:lstStyle/>
          <a:p>
            <a:r>
              <a:rPr lang="es-AR" dirty="0">
                <a:latin typeface="Arial" panose="020B0604020202020204" pitchFamily="34" charset="0"/>
                <a:cs typeface="Arial" panose="020B0604020202020204" pitchFamily="34" charset="0"/>
              </a:rPr>
              <a:t>&gt;&gt;&gt;1: flujo turbulento: la inercia predomina sobre la viscosidad</a:t>
            </a:r>
          </a:p>
          <a:p>
            <a:r>
              <a:rPr lang="es-AR" b="1" dirty="0">
                <a:latin typeface="Arial" panose="020B0604020202020204" pitchFamily="34" charset="0"/>
                <a:cs typeface="Arial" panose="020B0604020202020204" pitchFamily="34" charset="0"/>
              </a:rPr>
              <a:t>nadadores macroscópicos </a:t>
            </a:r>
          </a:p>
        </p:txBody>
      </p:sp>
      <p:sp>
        <p:nvSpPr>
          <p:cNvPr id="22" name="CuadroTexto 21"/>
          <p:cNvSpPr txBox="1"/>
          <p:nvPr/>
        </p:nvSpPr>
        <p:spPr>
          <a:xfrm>
            <a:off x="5997907" y="4701471"/>
            <a:ext cx="2595108" cy="2031325"/>
          </a:xfrm>
          <a:prstGeom prst="rect">
            <a:avLst/>
          </a:prstGeom>
          <a:noFill/>
        </p:spPr>
        <p:txBody>
          <a:bodyPr wrap="square" rtlCol="0">
            <a:spAutoFit/>
          </a:bodyPr>
          <a:lstStyle/>
          <a:p>
            <a:r>
              <a:rPr lang="es-AR" dirty="0">
                <a:solidFill>
                  <a:srgbClr val="FF0000"/>
                </a:solidFill>
                <a:latin typeface="Arial" panose="020B0604020202020204" pitchFamily="34" charset="0"/>
                <a:cs typeface="Arial" panose="020B0604020202020204" pitchFamily="34" charset="0"/>
              </a:rPr>
              <a:t>Teorema de Stokes: en esta condición, los </a:t>
            </a:r>
            <a:r>
              <a:rPr lang="es-AR" b="1" dirty="0">
                <a:solidFill>
                  <a:srgbClr val="FF0000"/>
                </a:solidFill>
                <a:latin typeface="Arial" panose="020B0604020202020204" pitchFamily="34" charset="0"/>
                <a:cs typeface="Arial" panose="020B0604020202020204" pitchFamily="34" charset="0"/>
              </a:rPr>
              <a:t>objetos en el fluido experimentarán una fuerza de arrastre </a:t>
            </a:r>
            <a:r>
              <a:rPr lang="es-AR" dirty="0">
                <a:solidFill>
                  <a:srgbClr val="FF0000"/>
                </a:solidFill>
                <a:latin typeface="Arial" panose="020B0604020202020204" pitchFamily="34" charset="0"/>
                <a:cs typeface="Arial" panose="020B0604020202020204" pitchFamily="34" charset="0"/>
              </a:rPr>
              <a:t>(</a:t>
            </a:r>
            <a:r>
              <a:rPr lang="es-AR" i="1" dirty="0" err="1">
                <a:solidFill>
                  <a:srgbClr val="FF0000"/>
                </a:solidFill>
                <a:latin typeface="Arial" panose="020B0604020202020204" pitchFamily="34" charset="0"/>
                <a:cs typeface="Arial" panose="020B0604020202020204" pitchFamily="34" charset="0"/>
              </a:rPr>
              <a:t>drag</a:t>
            </a:r>
            <a:r>
              <a:rPr lang="es-AR" i="1" dirty="0">
                <a:solidFill>
                  <a:srgbClr val="FF0000"/>
                </a:solidFill>
                <a:latin typeface="Arial" panose="020B0604020202020204" pitchFamily="34" charset="0"/>
                <a:cs typeface="Arial" panose="020B0604020202020204" pitchFamily="34" charset="0"/>
              </a:rPr>
              <a:t> </a:t>
            </a:r>
            <a:r>
              <a:rPr lang="es-AR" i="1" dirty="0" err="1">
                <a:solidFill>
                  <a:srgbClr val="FF0000"/>
                </a:solidFill>
                <a:latin typeface="Arial" panose="020B0604020202020204" pitchFamily="34" charset="0"/>
                <a:cs typeface="Arial" panose="020B0604020202020204" pitchFamily="34" charset="0"/>
              </a:rPr>
              <a:t>force</a:t>
            </a:r>
            <a:r>
              <a:rPr lang="es-AR" dirty="0">
                <a:solidFill>
                  <a:srgbClr val="FF0000"/>
                </a:solidFill>
                <a:latin typeface="Arial" panose="020B0604020202020204" pitchFamily="34" charset="0"/>
                <a:cs typeface="Arial" panose="020B0604020202020204" pitchFamily="34" charset="0"/>
              </a:rPr>
              <a:t>)</a:t>
            </a:r>
          </a:p>
          <a:p>
            <a:r>
              <a:rPr lang="es-AR" dirty="0" err="1">
                <a:solidFill>
                  <a:srgbClr val="FF0000"/>
                </a:solidFill>
                <a:latin typeface="Arial" panose="020B0604020202020204" pitchFamily="34" charset="0"/>
                <a:cs typeface="Arial" panose="020B0604020202020204" pitchFamily="34" charset="0"/>
              </a:rPr>
              <a:t>Fd</a:t>
            </a:r>
            <a:r>
              <a:rPr lang="es-AR" dirty="0">
                <a:solidFill>
                  <a:srgbClr val="FF0000"/>
                </a:solidFill>
                <a:latin typeface="Arial" panose="020B0604020202020204" pitchFamily="34" charset="0"/>
                <a:cs typeface="Arial" panose="020B0604020202020204" pitchFamily="34" charset="0"/>
              </a:rPr>
              <a:t>= 6 </a:t>
            </a:r>
            <a:r>
              <a:rPr lang="es-AR" dirty="0">
                <a:solidFill>
                  <a:srgbClr val="FF0000"/>
                </a:solidFill>
                <a:latin typeface="Arial" panose="020B0604020202020204" pitchFamily="34" charset="0"/>
                <a:cs typeface="Arial" panose="020B0604020202020204" pitchFamily="34" charset="0"/>
                <a:sym typeface="Symbol" panose="05050102010706020507" pitchFamily="18" charset="2"/>
              </a:rPr>
              <a:t>   </a:t>
            </a:r>
            <a:r>
              <a:rPr lang="es-AR" b="1" dirty="0">
                <a:solidFill>
                  <a:srgbClr val="FF0000"/>
                </a:solidFill>
                <a:latin typeface="Arial" panose="020B0604020202020204" pitchFamily="34" charset="0"/>
                <a:cs typeface="Arial" panose="020B0604020202020204" pitchFamily="34" charset="0"/>
                <a:sym typeface="Symbol" panose="05050102010706020507" pitchFamily="18" charset="2"/>
              </a:rPr>
              <a:t>r </a:t>
            </a:r>
            <a:r>
              <a:rPr lang="es-AR" dirty="0">
                <a:solidFill>
                  <a:srgbClr val="FF0000"/>
                </a:solidFill>
                <a:latin typeface="Arial" panose="020B0604020202020204" pitchFamily="34" charset="0"/>
                <a:cs typeface="Arial" panose="020B0604020202020204" pitchFamily="34" charset="0"/>
                <a:sym typeface="Symbol" panose="05050102010706020507" pitchFamily="18" charset="2"/>
              </a:rPr>
              <a:t></a:t>
            </a:r>
            <a:endParaRPr lang="es-AR" dirty="0">
              <a:solidFill>
                <a:srgbClr val="FF0000"/>
              </a:solidFill>
              <a:latin typeface="Arial" panose="020B0604020202020204" pitchFamily="34" charset="0"/>
              <a:cs typeface="Arial" panose="020B0604020202020204" pitchFamily="34" charset="0"/>
            </a:endParaRPr>
          </a:p>
        </p:txBody>
      </p:sp>
      <p:sp>
        <p:nvSpPr>
          <p:cNvPr id="23" name="Abrir llave 22"/>
          <p:cNvSpPr/>
          <p:nvPr/>
        </p:nvSpPr>
        <p:spPr>
          <a:xfrm>
            <a:off x="2904161" y="3171702"/>
            <a:ext cx="340266" cy="178307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dirty="0"/>
          </a:p>
        </p:txBody>
      </p:sp>
      <p:sp>
        <p:nvSpPr>
          <p:cNvPr id="24" name="Rectángulo 23"/>
          <p:cNvSpPr/>
          <p:nvPr/>
        </p:nvSpPr>
        <p:spPr>
          <a:xfrm>
            <a:off x="3244427" y="4718392"/>
            <a:ext cx="5430650" cy="20144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26" name="Rectángulo 25"/>
          <p:cNvSpPr/>
          <p:nvPr/>
        </p:nvSpPr>
        <p:spPr>
          <a:xfrm>
            <a:off x="550985" y="5202687"/>
            <a:ext cx="196429" cy="584775"/>
          </a:xfrm>
          <a:prstGeom prst="rect">
            <a:avLst/>
          </a:prstGeom>
        </p:spPr>
        <p:txBody>
          <a:bodyPr wrap="none">
            <a:spAutoFit/>
          </a:bodyPr>
          <a:lstStyle/>
          <a:p>
            <a:endParaRPr lang="es-AR" sz="3200" dirty="0"/>
          </a:p>
        </p:txBody>
      </p:sp>
      <p:sp>
        <p:nvSpPr>
          <p:cNvPr id="35" name="CuadroTexto 34"/>
          <p:cNvSpPr txBox="1"/>
          <p:nvPr/>
        </p:nvSpPr>
        <p:spPr>
          <a:xfrm>
            <a:off x="7476726" y="1453005"/>
            <a:ext cx="1404384" cy="923330"/>
          </a:xfrm>
          <a:prstGeom prst="rect">
            <a:avLst/>
          </a:prstGeom>
          <a:noFill/>
        </p:spPr>
        <p:txBody>
          <a:bodyPr wrap="square" rtlCol="0">
            <a:spAutoFit/>
          </a:bodyPr>
          <a:lstStyle/>
          <a:p>
            <a:r>
              <a:rPr lang="es-AR" b="1" dirty="0">
                <a:latin typeface="Arial" panose="020B0604020202020204" pitchFamily="34" charset="0"/>
                <a:cs typeface="Arial" panose="020B0604020202020204" pitchFamily="34" charset="0"/>
              </a:rPr>
              <a:t>radio</a:t>
            </a:r>
            <a:r>
              <a:rPr lang="es-AR" dirty="0">
                <a:latin typeface="Arial" panose="020B0604020202020204" pitchFamily="34" charset="0"/>
                <a:cs typeface="Arial" panose="020B0604020202020204" pitchFamily="34" charset="0"/>
              </a:rPr>
              <a:t> del objeto o de la tubería </a:t>
            </a:r>
          </a:p>
        </p:txBody>
      </p:sp>
      <p:sp>
        <p:nvSpPr>
          <p:cNvPr id="36" name="CuadroTexto 35"/>
          <p:cNvSpPr txBox="1"/>
          <p:nvPr/>
        </p:nvSpPr>
        <p:spPr>
          <a:xfrm>
            <a:off x="7484863" y="2880874"/>
            <a:ext cx="1404384" cy="923330"/>
          </a:xfrm>
          <a:prstGeom prst="rect">
            <a:avLst/>
          </a:prstGeom>
          <a:noFill/>
        </p:spPr>
        <p:txBody>
          <a:bodyPr wrap="square" rtlCol="0">
            <a:spAutoFit/>
          </a:bodyPr>
          <a:lstStyle/>
          <a:p>
            <a:r>
              <a:rPr lang="es-AR" b="1" dirty="0">
                <a:latin typeface="Arial" panose="020B0604020202020204" pitchFamily="34" charset="0"/>
                <a:cs typeface="Arial" panose="020B0604020202020204" pitchFamily="34" charset="0"/>
              </a:rPr>
              <a:t>velocidad </a:t>
            </a:r>
            <a:r>
              <a:rPr lang="es-AR" dirty="0">
                <a:latin typeface="Arial" panose="020B0604020202020204" pitchFamily="34" charset="0"/>
                <a:cs typeface="Arial" panose="020B0604020202020204" pitchFamily="34" charset="0"/>
              </a:rPr>
              <a:t>del objeto o del fluido </a:t>
            </a:r>
          </a:p>
        </p:txBody>
      </p:sp>
      <p:sp>
        <p:nvSpPr>
          <p:cNvPr id="37" name="CuadroTexto 36"/>
          <p:cNvSpPr txBox="1"/>
          <p:nvPr/>
        </p:nvSpPr>
        <p:spPr>
          <a:xfrm>
            <a:off x="264970" y="1841030"/>
            <a:ext cx="1404384" cy="646331"/>
          </a:xfrm>
          <a:prstGeom prst="rect">
            <a:avLst/>
          </a:prstGeom>
          <a:noFill/>
        </p:spPr>
        <p:txBody>
          <a:bodyPr wrap="square" rtlCol="0">
            <a:spAutoFit/>
          </a:bodyPr>
          <a:lstStyle/>
          <a:p>
            <a:pPr algn="r"/>
            <a:r>
              <a:rPr lang="es-AR" b="1" dirty="0">
                <a:latin typeface="Arial" panose="020B0604020202020204" pitchFamily="34" charset="0"/>
                <a:cs typeface="Arial" panose="020B0604020202020204" pitchFamily="34" charset="0"/>
              </a:rPr>
              <a:t>densidad </a:t>
            </a:r>
            <a:r>
              <a:rPr lang="es-AR" dirty="0">
                <a:latin typeface="Arial" panose="020B0604020202020204" pitchFamily="34" charset="0"/>
                <a:cs typeface="Arial" panose="020B0604020202020204" pitchFamily="34" charset="0"/>
              </a:rPr>
              <a:t>del fluido </a:t>
            </a:r>
          </a:p>
        </p:txBody>
      </p:sp>
      <p:sp>
        <p:nvSpPr>
          <p:cNvPr id="38" name="CuadroTexto 37"/>
          <p:cNvSpPr txBox="1"/>
          <p:nvPr/>
        </p:nvSpPr>
        <p:spPr>
          <a:xfrm>
            <a:off x="290534" y="2781890"/>
            <a:ext cx="1404384" cy="646331"/>
          </a:xfrm>
          <a:prstGeom prst="rect">
            <a:avLst/>
          </a:prstGeom>
          <a:noFill/>
        </p:spPr>
        <p:txBody>
          <a:bodyPr wrap="square" rtlCol="0">
            <a:spAutoFit/>
          </a:bodyPr>
          <a:lstStyle/>
          <a:p>
            <a:pPr algn="r"/>
            <a:r>
              <a:rPr lang="es-AR" b="1" dirty="0">
                <a:latin typeface="Arial" panose="020B0604020202020204" pitchFamily="34" charset="0"/>
                <a:cs typeface="Arial" panose="020B0604020202020204" pitchFamily="34" charset="0"/>
              </a:rPr>
              <a:t>viscosidad </a:t>
            </a:r>
            <a:r>
              <a:rPr lang="es-AR" dirty="0">
                <a:latin typeface="Arial" panose="020B0604020202020204" pitchFamily="34" charset="0"/>
                <a:cs typeface="Arial" panose="020B0604020202020204" pitchFamily="34" charset="0"/>
              </a:rPr>
              <a:t>del fluido </a:t>
            </a:r>
          </a:p>
        </p:txBody>
      </p:sp>
      <p:pic>
        <p:nvPicPr>
          <p:cNvPr id="2050" name="Picture 2" descr="Imagen titulada Draw a circle Step 1 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1769" y="2288685"/>
            <a:ext cx="689650" cy="62747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Imagen titulada Draw a circle Step 1 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0324" y="2288685"/>
            <a:ext cx="661985" cy="602308"/>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upo 43"/>
          <p:cNvGrpSpPr/>
          <p:nvPr/>
        </p:nvGrpSpPr>
        <p:grpSpPr>
          <a:xfrm>
            <a:off x="5075500" y="1719111"/>
            <a:ext cx="2455663" cy="665630"/>
            <a:chOff x="5029200" y="1719111"/>
            <a:chExt cx="2455663" cy="665630"/>
          </a:xfrm>
        </p:grpSpPr>
        <p:cxnSp>
          <p:nvCxnSpPr>
            <p:cNvPr id="41" name="Conector recto 40"/>
            <p:cNvCxnSpPr/>
            <p:nvPr/>
          </p:nvCxnSpPr>
          <p:spPr>
            <a:xfrm>
              <a:off x="5029200" y="1719111"/>
              <a:ext cx="2455663"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ector recto de flecha 42"/>
            <p:cNvCxnSpPr/>
            <p:nvPr/>
          </p:nvCxnSpPr>
          <p:spPr>
            <a:xfrm>
              <a:off x="5034987" y="1719111"/>
              <a:ext cx="0" cy="6656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55" name="Grupo 2054"/>
          <p:cNvGrpSpPr/>
          <p:nvPr/>
        </p:nvGrpSpPr>
        <p:grpSpPr>
          <a:xfrm>
            <a:off x="4541316" y="2740272"/>
            <a:ext cx="2989847" cy="337770"/>
            <a:chOff x="4541316" y="2740272"/>
            <a:chExt cx="2989847" cy="337770"/>
          </a:xfrm>
        </p:grpSpPr>
        <p:cxnSp>
          <p:nvCxnSpPr>
            <p:cNvPr id="47" name="Conector recto 46"/>
            <p:cNvCxnSpPr>
              <a:cxnSpLocks/>
            </p:cNvCxnSpPr>
            <p:nvPr/>
          </p:nvCxnSpPr>
          <p:spPr>
            <a:xfrm>
              <a:off x="4541316" y="3078042"/>
              <a:ext cx="2989847"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ector recto de flecha 47"/>
            <p:cNvCxnSpPr>
              <a:cxnSpLocks/>
            </p:cNvCxnSpPr>
            <p:nvPr/>
          </p:nvCxnSpPr>
          <p:spPr>
            <a:xfrm flipV="1">
              <a:off x="4541316" y="2740272"/>
              <a:ext cx="1" cy="3377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54" name="Grupo 2053"/>
          <p:cNvGrpSpPr/>
          <p:nvPr/>
        </p:nvGrpSpPr>
        <p:grpSpPr>
          <a:xfrm>
            <a:off x="1870856" y="2133636"/>
            <a:ext cx="2214587" cy="258674"/>
            <a:chOff x="1767986" y="2133636"/>
            <a:chExt cx="2214587" cy="258674"/>
          </a:xfrm>
        </p:grpSpPr>
        <p:cxnSp>
          <p:nvCxnSpPr>
            <p:cNvPr id="52" name="Conector recto 51"/>
            <p:cNvCxnSpPr>
              <a:cxnSpLocks/>
            </p:cNvCxnSpPr>
            <p:nvPr/>
          </p:nvCxnSpPr>
          <p:spPr>
            <a:xfrm flipV="1">
              <a:off x="1767986" y="2133636"/>
              <a:ext cx="2214587" cy="3253"/>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ector recto de flecha 53"/>
            <p:cNvCxnSpPr>
              <a:cxnSpLocks/>
            </p:cNvCxnSpPr>
            <p:nvPr/>
          </p:nvCxnSpPr>
          <p:spPr>
            <a:xfrm>
              <a:off x="3982573" y="2140897"/>
              <a:ext cx="0" cy="25141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56" name="Grupo 2055"/>
          <p:cNvGrpSpPr/>
          <p:nvPr/>
        </p:nvGrpSpPr>
        <p:grpSpPr>
          <a:xfrm>
            <a:off x="1644414" y="2804878"/>
            <a:ext cx="4107175" cy="546466"/>
            <a:chOff x="1667274" y="2804878"/>
            <a:chExt cx="4107175" cy="546466"/>
          </a:xfrm>
        </p:grpSpPr>
        <p:cxnSp>
          <p:nvCxnSpPr>
            <p:cNvPr id="62" name="Conector recto 61"/>
            <p:cNvCxnSpPr>
              <a:cxnSpLocks/>
            </p:cNvCxnSpPr>
            <p:nvPr/>
          </p:nvCxnSpPr>
          <p:spPr>
            <a:xfrm flipV="1">
              <a:off x="1667274" y="3333580"/>
              <a:ext cx="4107174" cy="896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ector recto de flecha 63"/>
            <p:cNvCxnSpPr>
              <a:cxnSpLocks/>
            </p:cNvCxnSpPr>
            <p:nvPr/>
          </p:nvCxnSpPr>
          <p:spPr>
            <a:xfrm flipV="1">
              <a:off x="5774448" y="2804878"/>
              <a:ext cx="1" cy="5464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Rectángulo 38"/>
          <p:cNvSpPr/>
          <p:nvPr/>
        </p:nvSpPr>
        <p:spPr>
          <a:xfrm>
            <a:off x="0" y="5984056"/>
            <a:ext cx="1213794" cy="369332"/>
          </a:xfrm>
          <a:prstGeom prst="rect">
            <a:avLst/>
          </a:prstGeom>
        </p:spPr>
        <p:txBody>
          <a:bodyPr wrap="none">
            <a:spAutoFit/>
          </a:bodyPr>
          <a:lstStyle/>
          <a:p>
            <a:pPr algn="ctr"/>
            <a:r>
              <a:rPr lang="es-AR" b="1" i="1" dirty="0">
                <a:solidFill>
                  <a:srgbClr val="FF0000"/>
                </a:solidFill>
                <a:latin typeface="French Script MT" panose="03020402040607040605" pitchFamily="66" charset="0"/>
                <a:cs typeface="Arial" panose="020B0604020202020204" pitchFamily="34" charset="0"/>
              </a:rPr>
              <a:t>La vie en </a:t>
            </a:r>
            <a:r>
              <a:rPr lang="es-AR" sz="1000" b="1" dirty="0">
                <a:solidFill>
                  <a:srgbClr val="0000FF"/>
                </a:solidFill>
                <a:latin typeface="Arial" panose="020B0604020202020204" pitchFamily="34" charset="0"/>
                <a:cs typeface="Arial" panose="020B0604020202020204" pitchFamily="34" charset="0"/>
              </a:rPr>
              <a:t>nano</a:t>
            </a:r>
            <a:r>
              <a:rPr lang="es-AR" sz="1000" b="1" i="1"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65042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2F5CE85-5ED6-400F-AAA1-A7EB7F57CD0A}"/>
              </a:ext>
            </a:extLst>
          </p:cNvPr>
          <p:cNvSpPr/>
          <p:nvPr/>
        </p:nvSpPr>
        <p:spPr>
          <a:xfrm>
            <a:off x="0" y="0"/>
            <a:ext cx="9144000" cy="1692771"/>
          </a:xfrm>
          <a:prstGeom prst="rect">
            <a:avLst/>
          </a:prstGeom>
          <a:solidFill>
            <a:srgbClr val="FFFF00"/>
          </a:solidFill>
        </p:spPr>
        <p:txBody>
          <a:bodyPr wrap="square">
            <a:spAutoFit/>
          </a:bodyPr>
          <a:lstStyle/>
          <a:p>
            <a:pPr algn="ctr"/>
            <a:r>
              <a:rPr lang="en-US" sz="2800" dirty="0">
                <a:latin typeface="Arial" panose="020B0604020202020204" pitchFamily="34" charset="0"/>
                <a:cs typeface="Arial" panose="020B0604020202020204" pitchFamily="34" charset="0"/>
              </a:rPr>
              <a:t>Living cells in the human body are constantly subjected to mechanical stimulations throughout life.</a:t>
            </a:r>
          </a:p>
          <a:p>
            <a:pPr algn="ctr"/>
            <a:r>
              <a:rPr lang="en-US" sz="1200" dirty="0">
                <a:latin typeface="Arial" panose="020B0604020202020204" pitchFamily="34" charset="0"/>
                <a:cs typeface="Arial" panose="020B0604020202020204" pitchFamily="34" charset="0"/>
              </a:rPr>
              <a:t>These </a:t>
            </a:r>
            <a:r>
              <a:rPr lang="en-US" dirty="0">
                <a:latin typeface="Arial" panose="020B0604020202020204" pitchFamily="34" charset="0"/>
                <a:cs typeface="Arial" panose="020B0604020202020204" pitchFamily="34" charset="0"/>
              </a:rPr>
              <a:t>stresses and strains [</a:t>
            </a:r>
            <a:r>
              <a:rPr lang="en-US" b="1" dirty="0" err="1">
                <a:solidFill>
                  <a:srgbClr val="FF0000"/>
                </a:solidFill>
                <a:latin typeface="Arial" panose="020B0604020202020204" pitchFamily="34" charset="0"/>
                <a:cs typeface="Arial" panose="020B0604020202020204" pitchFamily="34" charset="0"/>
              </a:rPr>
              <a:t>tensiones</a:t>
            </a:r>
            <a:r>
              <a:rPr lang="en-US" b="1" dirty="0">
                <a:solidFill>
                  <a:srgbClr val="FF0000"/>
                </a:solidFill>
                <a:latin typeface="Arial" panose="020B0604020202020204" pitchFamily="34" charset="0"/>
                <a:cs typeface="Arial" panose="020B0604020202020204" pitchFamily="34" charset="0"/>
              </a:rPr>
              <a:t> y </a:t>
            </a:r>
            <a:r>
              <a:rPr lang="en-US" b="1" dirty="0" err="1">
                <a:solidFill>
                  <a:srgbClr val="FF0000"/>
                </a:solidFill>
                <a:latin typeface="Arial" panose="020B0604020202020204" pitchFamily="34" charset="0"/>
                <a:cs typeface="Arial" panose="020B0604020202020204" pitchFamily="34" charset="0"/>
              </a:rPr>
              <a:t>deformaciones</a:t>
            </a:r>
            <a:r>
              <a:rPr lang="en-US"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can arise from both the </a:t>
            </a:r>
            <a:r>
              <a:rPr lang="es-AR" b="1" dirty="0" err="1">
                <a:latin typeface="Arial" panose="020B0604020202020204" pitchFamily="34" charset="0"/>
                <a:cs typeface="Arial" panose="020B0604020202020204" pitchFamily="34" charset="0"/>
              </a:rPr>
              <a:t>external</a:t>
            </a:r>
            <a:r>
              <a:rPr lang="es-AR" b="1" dirty="0">
                <a:latin typeface="Arial" panose="020B0604020202020204" pitchFamily="34" charset="0"/>
                <a:cs typeface="Arial" panose="020B0604020202020204" pitchFamily="34" charset="0"/>
              </a:rPr>
              <a:t> </a:t>
            </a:r>
            <a:r>
              <a:rPr lang="es-AR" b="1" dirty="0" err="1">
                <a:latin typeface="Arial" panose="020B0604020202020204" pitchFamily="34" charset="0"/>
                <a:cs typeface="Arial" panose="020B0604020202020204" pitchFamily="34" charset="0"/>
              </a:rPr>
              <a:t>environmental</a:t>
            </a:r>
            <a:r>
              <a:rPr lang="es-AR" b="1" dirty="0">
                <a:latin typeface="Arial" panose="020B0604020202020204" pitchFamily="34" charset="0"/>
                <a:cs typeface="Arial" panose="020B0604020202020204" pitchFamily="34" charset="0"/>
              </a:rPr>
              <a:t> and </a:t>
            </a:r>
            <a:r>
              <a:rPr lang="es-AR" b="1" dirty="0" err="1">
                <a:latin typeface="Arial" panose="020B0604020202020204" pitchFamily="34" charset="0"/>
                <a:cs typeface="Arial" panose="020B0604020202020204" pitchFamily="34" charset="0"/>
              </a:rPr>
              <a:t>internal</a:t>
            </a:r>
            <a:r>
              <a:rPr lang="es-AR" b="1" dirty="0">
                <a:latin typeface="Arial" panose="020B0604020202020204" pitchFamily="34" charset="0"/>
                <a:cs typeface="Arial" panose="020B0604020202020204" pitchFamily="34" charset="0"/>
              </a:rPr>
              <a:t> </a:t>
            </a:r>
            <a:r>
              <a:rPr lang="es-AR" b="1" dirty="0" err="1">
                <a:latin typeface="Arial" panose="020B0604020202020204" pitchFamily="34" charset="0"/>
                <a:cs typeface="Arial" panose="020B0604020202020204" pitchFamily="34" charset="0"/>
              </a:rPr>
              <a:t>physiological</a:t>
            </a:r>
            <a:r>
              <a:rPr lang="es-AR" b="1" dirty="0">
                <a:latin typeface="Arial" panose="020B0604020202020204" pitchFamily="34" charset="0"/>
                <a:cs typeface="Arial" panose="020B0604020202020204" pitchFamily="34" charset="0"/>
              </a:rPr>
              <a:t> </a:t>
            </a:r>
            <a:r>
              <a:rPr lang="es-AR" b="1" dirty="0" err="1">
                <a:latin typeface="Arial" panose="020B0604020202020204" pitchFamily="34" charset="0"/>
                <a:cs typeface="Arial" panose="020B0604020202020204" pitchFamily="34" charset="0"/>
              </a:rPr>
              <a:t>conditions</a:t>
            </a:r>
            <a:r>
              <a:rPr lang="es-AR" b="1" dirty="0">
                <a:latin typeface="Arial" panose="020B0604020202020204" pitchFamily="34" charset="0"/>
                <a:cs typeface="Arial" panose="020B0604020202020204" pitchFamily="34" charset="0"/>
              </a:rPr>
              <a:t>.</a:t>
            </a:r>
          </a:p>
          <a:p>
            <a:pPr algn="ctr"/>
            <a:r>
              <a:rPr lang="en-US" sz="1200" dirty="0">
                <a:latin typeface="Arial" panose="020B0604020202020204" pitchFamily="34" charset="0"/>
                <a:cs typeface="Arial" panose="020B0604020202020204" pitchFamily="34" charset="0"/>
              </a:rPr>
              <a:t>Depending on the magnitude, direction and distribution of these mechanical stimuli, cells can respond in a variety of ways. </a:t>
            </a:r>
          </a:p>
        </p:txBody>
      </p:sp>
      <p:grpSp>
        <p:nvGrpSpPr>
          <p:cNvPr id="9" name="Grupo 8">
            <a:extLst>
              <a:ext uri="{FF2B5EF4-FFF2-40B4-BE49-F238E27FC236}">
                <a16:creationId xmlns:a16="http://schemas.microsoft.com/office/drawing/2014/main" id="{ED755C2E-981C-4AD0-848C-DEFF76B4949E}"/>
              </a:ext>
            </a:extLst>
          </p:cNvPr>
          <p:cNvGrpSpPr/>
          <p:nvPr/>
        </p:nvGrpSpPr>
        <p:grpSpPr>
          <a:xfrm>
            <a:off x="-1" y="2375903"/>
            <a:ext cx="9144000" cy="4482097"/>
            <a:chOff x="-1" y="2375903"/>
            <a:chExt cx="9144000" cy="4482097"/>
          </a:xfrm>
        </p:grpSpPr>
        <p:sp>
          <p:nvSpPr>
            <p:cNvPr id="6" name="Rectángulo 5">
              <a:extLst>
                <a:ext uri="{FF2B5EF4-FFF2-40B4-BE49-F238E27FC236}">
                  <a16:creationId xmlns:a16="http://schemas.microsoft.com/office/drawing/2014/main" id="{E3676F62-FC22-4C76-ADDD-CF7C292129F7}"/>
                </a:ext>
              </a:extLst>
            </p:cNvPr>
            <p:cNvSpPr/>
            <p:nvPr/>
          </p:nvSpPr>
          <p:spPr>
            <a:xfrm>
              <a:off x="-1" y="6396335"/>
              <a:ext cx="9144000" cy="461665"/>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Fluid shear, intercellular stress, and endothelial cell alignment  </a:t>
              </a:r>
              <a:r>
                <a:rPr lang="es-AR" sz="1200" b="1" dirty="0">
                  <a:latin typeface="Arial" panose="020B0604020202020204" pitchFamily="34" charset="0"/>
                  <a:cs typeface="Arial" panose="020B0604020202020204" pitchFamily="34" charset="0"/>
                </a:rPr>
                <a:t>Robert Steward, Jr.,1 </a:t>
              </a:r>
              <a:r>
                <a:rPr lang="es-AR" sz="1200" b="1" dirty="0" err="1">
                  <a:latin typeface="Arial" panose="020B0604020202020204" pitchFamily="34" charset="0"/>
                  <a:cs typeface="Arial" panose="020B0604020202020204" pitchFamily="34" charset="0"/>
                </a:rPr>
                <a:t>Dhananjay</a:t>
              </a:r>
              <a:r>
                <a:rPr lang="es-AR" sz="1200" b="1" dirty="0">
                  <a:latin typeface="Arial" panose="020B0604020202020204" pitchFamily="34" charset="0"/>
                  <a:cs typeface="Arial" panose="020B0604020202020204" pitchFamily="34" charset="0"/>
                </a:rPr>
                <a:t> Tambe,2 C. Corey Hardin,3 </a:t>
              </a:r>
              <a:r>
                <a:rPr lang="es-AR" sz="1200" b="1" dirty="0" err="1">
                  <a:latin typeface="Arial" panose="020B0604020202020204" pitchFamily="34" charset="0"/>
                  <a:cs typeface="Arial" panose="020B0604020202020204" pitchFamily="34" charset="0"/>
                </a:rPr>
                <a:t>Ramaswamy</a:t>
              </a:r>
              <a:r>
                <a:rPr lang="es-AR" sz="1200" b="1" dirty="0">
                  <a:latin typeface="Arial" panose="020B0604020202020204" pitchFamily="34" charset="0"/>
                  <a:cs typeface="Arial" panose="020B0604020202020204" pitchFamily="34" charset="0"/>
                </a:rPr>
                <a:t> Krishnan,4 and Jeffrey J. Fredberg1</a:t>
              </a:r>
              <a:r>
                <a:rPr lang="es-AR" sz="1200" i="1" dirty="0">
                  <a:latin typeface="Arial" panose="020B0604020202020204" pitchFamily="34" charset="0"/>
                  <a:cs typeface="Arial" panose="020B0604020202020204" pitchFamily="34" charset="0"/>
                </a:rPr>
                <a:t>Am J </a:t>
              </a:r>
              <a:r>
                <a:rPr lang="es-AR" sz="1200" i="1" dirty="0" err="1">
                  <a:latin typeface="Arial" panose="020B0604020202020204" pitchFamily="34" charset="0"/>
                  <a:cs typeface="Arial" panose="020B0604020202020204" pitchFamily="34" charset="0"/>
                </a:rPr>
                <a:t>Physiol</a:t>
              </a:r>
              <a:r>
                <a:rPr lang="es-AR" sz="1200" i="1" dirty="0">
                  <a:latin typeface="Arial" panose="020B0604020202020204" pitchFamily="34" charset="0"/>
                  <a:cs typeface="Arial" panose="020B0604020202020204" pitchFamily="34" charset="0"/>
                </a:rPr>
                <a:t> Cell </a:t>
              </a:r>
              <a:r>
                <a:rPr lang="es-AR" sz="1200" i="1" dirty="0" err="1">
                  <a:latin typeface="Arial" panose="020B0604020202020204" pitchFamily="34" charset="0"/>
                  <a:cs typeface="Arial" panose="020B0604020202020204" pitchFamily="34" charset="0"/>
                </a:rPr>
                <a:t>Physiol</a:t>
              </a:r>
              <a:r>
                <a:rPr lang="es-AR" sz="1200" i="1" dirty="0">
                  <a:latin typeface="Arial" panose="020B0604020202020204" pitchFamily="34" charset="0"/>
                  <a:cs typeface="Arial" panose="020B0604020202020204" pitchFamily="34" charset="0"/>
                </a:rPr>
                <a:t> </a:t>
              </a:r>
              <a:r>
                <a:rPr lang="es-AR" sz="1200" dirty="0">
                  <a:latin typeface="Arial" panose="020B0604020202020204" pitchFamily="34" charset="0"/>
                  <a:cs typeface="Arial" panose="020B0604020202020204" pitchFamily="34" charset="0"/>
                </a:rPr>
                <a:t>308: C657–C664, 2015.</a:t>
              </a:r>
            </a:p>
          </p:txBody>
        </p:sp>
        <p:pic>
          <p:nvPicPr>
            <p:cNvPr id="7" name="Imagen 6">
              <a:extLst>
                <a:ext uri="{FF2B5EF4-FFF2-40B4-BE49-F238E27FC236}">
                  <a16:creationId xmlns:a16="http://schemas.microsoft.com/office/drawing/2014/main" id="{18B38464-01E9-4B55-A67B-A99107A123F1}"/>
                </a:ext>
              </a:extLst>
            </p:cNvPr>
            <p:cNvPicPr>
              <a:picLocks noChangeAspect="1"/>
            </p:cNvPicPr>
            <p:nvPr/>
          </p:nvPicPr>
          <p:blipFill>
            <a:blip r:embed="rId2"/>
            <a:stretch>
              <a:fillRect/>
            </a:stretch>
          </p:blipFill>
          <p:spPr>
            <a:xfrm>
              <a:off x="3559812" y="2375903"/>
              <a:ext cx="5464917" cy="4020432"/>
            </a:xfrm>
            <a:prstGeom prst="rect">
              <a:avLst/>
            </a:prstGeom>
          </p:spPr>
        </p:pic>
        <p:sp>
          <p:nvSpPr>
            <p:cNvPr id="8" name="Rectángulo 7">
              <a:extLst>
                <a:ext uri="{FF2B5EF4-FFF2-40B4-BE49-F238E27FC236}">
                  <a16:creationId xmlns:a16="http://schemas.microsoft.com/office/drawing/2014/main" id="{F9C33B4A-D648-4CE1-B58D-8DA3C56DE3CF}"/>
                </a:ext>
              </a:extLst>
            </p:cNvPr>
            <p:cNvSpPr/>
            <p:nvPr/>
          </p:nvSpPr>
          <p:spPr>
            <a:xfrm>
              <a:off x="177649" y="2645675"/>
              <a:ext cx="3443053" cy="3600986"/>
            </a:xfrm>
            <a:prstGeom prst="rect">
              <a:avLst/>
            </a:prstGeom>
          </p:spPr>
          <p:txBody>
            <a:bodyPr wrap="square">
              <a:spAutoFit/>
            </a:bodyPr>
            <a:lstStyle/>
            <a:p>
              <a:pPr algn="just"/>
              <a:r>
                <a:rPr lang="en-US" sz="1200" dirty="0">
                  <a:latin typeface="Times-Roman"/>
                </a:rPr>
                <a:t>Experimental setup and human umbilical vein endothelial cell (HUVEC) morphology. </a:t>
              </a:r>
              <a:r>
                <a:rPr lang="en-US" sz="1200" i="1" dirty="0">
                  <a:latin typeface="Times-Italic"/>
                </a:rPr>
                <a:t>A</a:t>
              </a:r>
              <a:r>
                <a:rPr lang="en-US" sz="1200" dirty="0">
                  <a:latin typeface="Times-Roman"/>
                </a:rPr>
                <a:t>: schematic of the experimental system used to exert a steady</a:t>
              </a:r>
            </a:p>
            <a:p>
              <a:pPr algn="just"/>
              <a:r>
                <a:rPr lang="en-US" sz="1200" dirty="0">
                  <a:latin typeface="Times-Roman"/>
                </a:rPr>
                <a:t>laminar fluid flow of 1 Pa on HUVEC monolayers. </a:t>
              </a:r>
              <a:r>
                <a:rPr lang="en-US" sz="1200" i="1" dirty="0">
                  <a:latin typeface="Times-Italic"/>
                </a:rPr>
                <a:t>B</a:t>
              </a:r>
              <a:r>
                <a:rPr lang="en-US" sz="1200" dirty="0">
                  <a:latin typeface="Times-Roman"/>
                </a:rPr>
                <a:t>: phase-contrast image of a representative micropatterned HUVEC monolayer (1.5 mm diameter). Within the interior of this monolayer, a 500 </a:t>
              </a:r>
              <a:r>
                <a:rPr lang="en-US" sz="1200" dirty="0">
                  <a:latin typeface="Universal-GreekwithMathPi"/>
                </a:rPr>
                <a:t> </a:t>
              </a:r>
              <a:r>
                <a:rPr lang="en-US" sz="1200" dirty="0">
                  <a:latin typeface="Times-Roman"/>
                </a:rPr>
                <a:t>500 m square area was used to analyze cell body and intercellular stress orientations. </a:t>
              </a:r>
              <a:r>
                <a:rPr lang="en-US" sz="1200" i="1" dirty="0">
                  <a:latin typeface="Times-Italic"/>
                </a:rPr>
                <a:t>C</a:t>
              </a:r>
              <a:r>
                <a:rPr lang="en-US" sz="1200" dirty="0">
                  <a:latin typeface="Times-Roman"/>
                </a:rPr>
                <a:t>–</a:t>
              </a:r>
              <a:r>
                <a:rPr lang="en-US" sz="1200" i="1" dirty="0">
                  <a:latin typeface="Times-Italic"/>
                </a:rPr>
                <a:t>E</a:t>
              </a:r>
              <a:r>
                <a:rPr lang="en-US" sz="1200" dirty="0">
                  <a:latin typeface="Times-Roman"/>
                </a:rPr>
                <a:t>: phase-contrast images of HUVECs in static conditions at 0 h (</a:t>
              </a:r>
              <a:r>
                <a:rPr lang="en-US" sz="1200" i="1" dirty="0">
                  <a:latin typeface="Times-Italic"/>
                </a:rPr>
                <a:t>C</a:t>
              </a:r>
              <a:r>
                <a:rPr lang="en-US" sz="1200" dirty="0">
                  <a:latin typeface="Times-Roman"/>
                </a:rPr>
                <a:t>), 12 h (</a:t>
              </a:r>
              <a:r>
                <a:rPr lang="en-US" sz="1200" i="1" dirty="0">
                  <a:latin typeface="Times-Italic"/>
                </a:rPr>
                <a:t>D</a:t>
              </a:r>
              <a:r>
                <a:rPr lang="en-US" sz="1200" dirty="0">
                  <a:latin typeface="Times-Roman"/>
                </a:rPr>
                <a:t>), and 24 h (</a:t>
              </a:r>
              <a:r>
                <a:rPr lang="en-US" sz="1200" i="1" dirty="0">
                  <a:latin typeface="Times-Italic"/>
                </a:rPr>
                <a:t>E</a:t>
              </a:r>
              <a:r>
                <a:rPr lang="en-US" sz="1200" dirty="0">
                  <a:latin typeface="Times-Roman"/>
                </a:rPr>
                <a:t>) display a cobblestone morphology with no preferred orientation. </a:t>
              </a:r>
              <a:r>
                <a:rPr lang="en-US" sz="1200" i="1" dirty="0">
                  <a:latin typeface="Times-Italic"/>
                </a:rPr>
                <a:t>F</a:t>
              </a:r>
              <a:r>
                <a:rPr lang="en-US" sz="1200" dirty="0">
                  <a:latin typeface="Times-Roman"/>
                </a:rPr>
                <a:t>–</a:t>
              </a:r>
              <a:r>
                <a:rPr lang="en-US" sz="1200" i="1" dirty="0">
                  <a:latin typeface="Times-Italic"/>
                </a:rPr>
                <a:t>H</a:t>
              </a:r>
              <a:r>
                <a:rPr lang="en-US" sz="1200" dirty="0">
                  <a:latin typeface="Times-Roman"/>
                </a:rPr>
                <a:t>: HUVEC morphology at the onset of laminar fluid shear displayed a cobblestone morphology with no preferred orientation (</a:t>
              </a:r>
              <a:r>
                <a:rPr lang="en-US" sz="1200" i="1" dirty="0">
                  <a:latin typeface="Times-Italic"/>
                </a:rPr>
                <a:t>F</a:t>
              </a:r>
              <a:r>
                <a:rPr lang="en-US" sz="1200" dirty="0">
                  <a:latin typeface="Times-Roman"/>
                </a:rPr>
                <a:t>); however, cell body elongation and alignment along the fluid flow direction was observed between 12 h (</a:t>
              </a:r>
              <a:r>
                <a:rPr lang="en-US" sz="1200" i="1" dirty="0">
                  <a:latin typeface="Times-Italic"/>
                </a:rPr>
                <a:t>G</a:t>
              </a:r>
              <a:r>
                <a:rPr lang="en-US" sz="1200" dirty="0">
                  <a:latin typeface="Times-Roman"/>
                </a:rPr>
                <a:t>) and 24 h (</a:t>
              </a:r>
              <a:r>
                <a:rPr lang="en-US" sz="1200" i="1" dirty="0">
                  <a:latin typeface="Times-Italic"/>
                </a:rPr>
                <a:t>H</a:t>
              </a:r>
              <a:r>
                <a:rPr lang="en-US" sz="1200" dirty="0">
                  <a:latin typeface="Times-Roman"/>
                </a:rPr>
                <a:t>) of steady laminar fluid shear. Scale bars, 100 m.</a:t>
              </a:r>
              <a:endParaRPr lang="es-AR" sz="1200" dirty="0"/>
            </a:p>
          </p:txBody>
        </p:sp>
      </p:grpSp>
      <p:sp>
        <p:nvSpPr>
          <p:cNvPr id="5" name="Rectángulo 4">
            <a:extLst>
              <a:ext uri="{FF2B5EF4-FFF2-40B4-BE49-F238E27FC236}">
                <a16:creationId xmlns:a16="http://schemas.microsoft.com/office/drawing/2014/main" id="{323C40EC-1831-4AE1-A5EE-3AA45AF7FF48}"/>
              </a:ext>
            </a:extLst>
          </p:cNvPr>
          <p:cNvSpPr/>
          <p:nvPr/>
        </p:nvSpPr>
        <p:spPr>
          <a:xfrm>
            <a:off x="238538" y="1572672"/>
            <a:ext cx="8666921" cy="923330"/>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1 </a:t>
            </a:r>
            <a:r>
              <a:rPr lang="en-US" dirty="0">
                <a:latin typeface="Arial" panose="020B0604020202020204" pitchFamily="34" charset="0"/>
                <a:cs typeface="Arial" panose="020B0604020202020204" pitchFamily="34" charset="0"/>
              </a:rPr>
              <a:t>For example within the body, fluid </a:t>
            </a:r>
            <a:r>
              <a:rPr lang="en-US" dirty="0">
                <a:solidFill>
                  <a:srgbClr val="FF0000"/>
                </a:solidFill>
                <a:latin typeface="Arial" panose="020B0604020202020204" pitchFamily="34" charset="0"/>
                <a:cs typeface="Arial" panose="020B0604020202020204" pitchFamily="34" charset="0"/>
              </a:rPr>
              <a:t>shear</a:t>
            </a:r>
            <a:r>
              <a:rPr lang="en-US" dirty="0">
                <a:latin typeface="Arial" panose="020B0604020202020204" pitchFamily="34" charset="0"/>
                <a:cs typeface="Arial" panose="020B0604020202020204" pitchFamily="34" charset="0"/>
              </a:rPr>
              <a:t> [shear: </a:t>
            </a:r>
            <a:r>
              <a:rPr lang="en-US" dirty="0" err="1">
                <a:solidFill>
                  <a:srgbClr val="FF0000"/>
                </a:solidFill>
                <a:latin typeface="Arial" panose="020B0604020202020204" pitchFamily="34" charset="0"/>
                <a:cs typeface="Arial" panose="020B0604020202020204" pitchFamily="34" charset="0"/>
              </a:rPr>
              <a:t>pelar-rapar</a:t>
            </a:r>
            <a:r>
              <a:rPr lang="en-US" dirty="0">
                <a:solidFill>
                  <a:srgbClr val="FF0000"/>
                </a:solidFill>
                <a:latin typeface="Arial" panose="020B0604020202020204" pitchFamily="34" charset="0"/>
                <a:cs typeface="Arial" panose="020B0604020202020204" pitchFamily="34" charset="0"/>
              </a:rPr>
              <a:t>: fluid </a:t>
            </a:r>
            <a:r>
              <a:rPr lang="en-US" dirty="0" err="1">
                <a:solidFill>
                  <a:srgbClr val="FF0000"/>
                </a:solidFill>
                <a:latin typeface="Arial" panose="020B0604020202020204" pitchFamily="34" charset="0"/>
                <a:cs typeface="Arial" panose="020B0604020202020204" pitchFamily="34" charset="0"/>
              </a:rPr>
              <a:t>shear”raspado</a:t>
            </a:r>
            <a:r>
              <a:rPr lang="en-US" dirty="0">
                <a:solidFill>
                  <a:srgbClr val="FF0000"/>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of endothelial cells activate hormone release and intracellular calcium signaling as well as stiffen the cells by inducing rearrangement of the </a:t>
            </a:r>
            <a:r>
              <a:rPr lang="es-AR" dirty="0" err="1">
                <a:latin typeface="Arial" panose="020B0604020202020204" pitchFamily="34" charset="0"/>
                <a:cs typeface="Arial" panose="020B0604020202020204" pitchFamily="34" charset="0"/>
              </a:rPr>
              <a:t>cytoskeleton</a:t>
            </a:r>
            <a:endParaRPr lang="es-A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350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320280" y="2885975"/>
            <a:ext cx="2053039" cy="1275900"/>
            <a:chOff x="2862862" y="3314902"/>
            <a:chExt cx="2053039" cy="1275900"/>
          </a:xfrm>
        </p:grpSpPr>
        <p:sp>
          <p:nvSpPr>
            <p:cNvPr id="5" name="Rectángulo 4"/>
            <p:cNvSpPr/>
            <p:nvPr/>
          </p:nvSpPr>
          <p:spPr>
            <a:xfrm>
              <a:off x="2862862" y="3678674"/>
              <a:ext cx="1127232" cy="584775"/>
            </a:xfrm>
            <a:prstGeom prst="rect">
              <a:avLst/>
            </a:prstGeom>
          </p:spPr>
          <p:txBody>
            <a:bodyPr wrap="none">
              <a:spAutoFit/>
            </a:bodyPr>
            <a:lstStyle/>
            <a:p>
              <a:r>
                <a:rPr lang="es-AR" sz="3200" b="1" dirty="0">
                  <a:latin typeface="Arial" panose="020B0604020202020204" pitchFamily="34" charset="0"/>
                  <a:cs typeface="Arial" panose="020B0604020202020204" pitchFamily="34" charset="0"/>
                </a:rPr>
                <a:t>N</a:t>
              </a:r>
              <a:r>
                <a:rPr lang="es-AR" sz="3200" b="1" baseline="-25000" dirty="0">
                  <a:latin typeface="Arial" panose="020B0604020202020204" pitchFamily="34" charset="0"/>
                  <a:cs typeface="Arial" panose="020B0604020202020204" pitchFamily="34" charset="0"/>
                </a:rPr>
                <a:t>R </a:t>
              </a:r>
              <a:r>
                <a:rPr lang="es-AR" sz="3200" b="1" dirty="0">
                  <a:latin typeface="Arial" panose="020B0604020202020204" pitchFamily="34" charset="0"/>
                  <a:cs typeface="Arial" panose="020B0604020202020204" pitchFamily="34" charset="0"/>
                  <a:sym typeface="Symbol" panose="05050102010706020507" pitchFamily="18" charset="2"/>
                </a:rPr>
                <a:t></a:t>
              </a:r>
              <a:r>
                <a:rPr lang="es-AR" sz="3200" dirty="0">
                  <a:latin typeface="Arial" panose="020B0604020202020204" pitchFamily="34" charset="0"/>
                  <a:cs typeface="Arial" panose="020B0604020202020204" pitchFamily="34" charset="0"/>
                </a:rPr>
                <a:t> </a:t>
              </a:r>
              <a:endParaRPr lang="es-AR" sz="3200" dirty="0"/>
            </a:p>
          </p:txBody>
        </p:sp>
        <p:sp>
          <p:nvSpPr>
            <p:cNvPr id="6" name="CuadroTexto 5"/>
            <p:cNvSpPr txBox="1"/>
            <p:nvPr/>
          </p:nvSpPr>
          <p:spPr>
            <a:xfrm>
              <a:off x="3977484" y="3314902"/>
              <a:ext cx="880266" cy="584775"/>
            </a:xfrm>
            <a:prstGeom prst="rect">
              <a:avLst/>
            </a:prstGeom>
            <a:noFill/>
          </p:spPr>
          <p:txBody>
            <a:bodyPr wrap="square" rtlCol="0">
              <a:spAutoFit/>
            </a:bodyPr>
            <a:lstStyle/>
            <a:p>
              <a:pPr algn="ctr"/>
              <a:r>
                <a:rPr lang="es-AR" sz="3200" dirty="0">
                  <a:latin typeface="Arial" panose="020B0604020202020204" pitchFamily="34" charset="0"/>
                  <a:cs typeface="Arial" panose="020B0604020202020204" pitchFamily="34" charset="0"/>
                </a:rPr>
                <a:t>f</a:t>
              </a:r>
              <a:endParaRPr lang="es-AR" dirty="0"/>
            </a:p>
          </p:txBody>
        </p:sp>
        <p:sp>
          <p:nvSpPr>
            <p:cNvPr id="7" name="CuadroTexto 6"/>
            <p:cNvSpPr txBox="1"/>
            <p:nvPr/>
          </p:nvSpPr>
          <p:spPr>
            <a:xfrm>
              <a:off x="3977484" y="4006027"/>
              <a:ext cx="938417" cy="584775"/>
            </a:xfrm>
            <a:prstGeom prst="rect">
              <a:avLst/>
            </a:prstGeom>
            <a:noFill/>
          </p:spPr>
          <p:txBody>
            <a:bodyPr wrap="square" rtlCol="0">
              <a:spAutoFit/>
            </a:bodyPr>
            <a:lstStyle/>
            <a:p>
              <a:pPr algn="ctr"/>
              <a:r>
                <a:rPr lang="es-AR" sz="3200" dirty="0" err="1">
                  <a:latin typeface="Arial" panose="020B0604020202020204" pitchFamily="34" charset="0"/>
                  <a:cs typeface="Arial" panose="020B0604020202020204" pitchFamily="34" charset="0"/>
                </a:rPr>
                <a:t>fc</a:t>
              </a:r>
              <a:endParaRPr lang="es-AR" dirty="0"/>
            </a:p>
          </p:txBody>
        </p:sp>
        <p:cxnSp>
          <p:nvCxnSpPr>
            <p:cNvPr id="8" name="Conector recto 7"/>
            <p:cNvCxnSpPr>
              <a:stCxn id="5" idx="3"/>
            </p:cNvCxnSpPr>
            <p:nvPr/>
          </p:nvCxnSpPr>
          <p:spPr>
            <a:xfrm flipV="1">
              <a:off x="3990094" y="3971061"/>
              <a:ext cx="86765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CuadroTexto 8"/>
          <p:cNvSpPr txBox="1"/>
          <p:nvPr/>
        </p:nvSpPr>
        <p:spPr>
          <a:xfrm>
            <a:off x="0" y="15296"/>
            <a:ext cx="9144000" cy="461665"/>
          </a:xfrm>
          <a:prstGeom prst="rect">
            <a:avLst/>
          </a:prstGeom>
          <a:solidFill>
            <a:srgbClr val="FF0000"/>
          </a:solidFill>
        </p:spPr>
        <p:txBody>
          <a:bodyPr wrap="square" rtlCol="0">
            <a:spAutoFit/>
          </a:bodyPr>
          <a:lstStyle/>
          <a:p>
            <a:pPr algn="ctr"/>
            <a:r>
              <a:rPr lang="es-AR" sz="2400" b="1" dirty="0">
                <a:solidFill>
                  <a:schemeClr val="bg1"/>
                </a:solidFill>
                <a:latin typeface="Arial" panose="020B0604020202020204" pitchFamily="34" charset="0"/>
                <a:cs typeface="Arial" panose="020B0604020202020204" pitchFamily="34" charset="0"/>
              </a:rPr>
              <a:t>El agua se siente diferente en la </a:t>
            </a:r>
            <a:r>
              <a:rPr lang="es-AR" sz="2400" b="1" dirty="0" err="1">
                <a:solidFill>
                  <a:schemeClr val="bg1"/>
                </a:solidFill>
                <a:latin typeface="Arial" panose="020B0604020202020204" pitchFamily="34" charset="0"/>
                <a:cs typeface="Arial" panose="020B0604020202020204" pitchFamily="34" charset="0"/>
              </a:rPr>
              <a:t>nanoescala</a:t>
            </a:r>
            <a:endParaRPr lang="es-AR" dirty="0">
              <a:solidFill>
                <a:schemeClr val="bg1"/>
              </a:solidFill>
            </a:endParaRPr>
          </a:p>
        </p:txBody>
      </p:sp>
      <p:graphicFrame>
        <p:nvGraphicFramePr>
          <p:cNvPr id="13" name="Tabla 12"/>
          <p:cNvGraphicFramePr>
            <a:graphicFrameLocks noGrp="1"/>
          </p:cNvGraphicFramePr>
          <p:nvPr>
            <p:extLst/>
          </p:nvPr>
        </p:nvGraphicFramePr>
        <p:xfrm>
          <a:off x="2956681" y="4531752"/>
          <a:ext cx="6096000" cy="169164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4279741168"/>
                    </a:ext>
                  </a:extLst>
                </a:gridCol>
                <a:gridCol w="1524000">
                  <a:extLst>
                    <a:ext uri="{9D8B030D-6E8A-4147-A177-3AD203B41FA5}">
                      <a16:colId xmlns:a16="http://schemas.microsoft.com/office/drawing/2014/main" val="1665233508"/>
                    </a:ext>
                  </a:extLst>
                </a:gridCol>
                <a:gridCol w="1524000">
                  <a:extLst>
                    <a:ext uri="{9D8B030D-6E8A-4147-A177-3AD203B41FA5}">
                      <a16:colId xmlns:a16="http://schemas.microsoft.com/office/drawing/2014/main" val="655057890"/>
                    </a:ext>
                  </a:extLst>
                </a:gridCol>
                <a:gridCol w="1524000">
                  <a:extLst>
                    <a:ext uri="{9D8B030D-6E8A-4147-A177-3AD203B41FA5}">
                      <a16:colId xmlns:a16="http://schemas.microsoft.com/office/drawing/2014/main" val="1805041184"/>
                    </a:ext>
                  </a:extLst>
                </a:gridCol>
              </a:tblGrid>
              <a:tr h="167439">
                <a:tc>
                  <a:txBody>
                    <a:bodyPr/>
                    <a:lstStyle/>
                    <a:p>
                      <a:endParaRPr lang="es-AR" b="0" i="0" dirty="0">
                        <a:latin typeface="Arial" panose="020B0604020202020204" pitchFamily="34" charset="0"/>
                        <a:cs typeface="Arial" panose="020B0604020202020204" pitchFamily="34" charset="0"/>
                      </a:endParaRPr>
                    </a:p>
                  </a:txBody>
                  <a:tcPr/>
                </a:tc>
                <a:tc>
                  <a:txBody>
                    <a:bodyPr/>
                    <a:lstStyle/>
                    <a:p>
                      <a:r>
                        <a:rPr lang="es-AR" b="0" i="0" dirty="0">
                          <a:latin typeface="Arial" panose="020B0604020202020204" pitchFamily="34" charset="0"/>
                          <a:cs typeface="Arial" panose="020B0604020202020204" pitchFamily="34" charset="0"/>
                          <a:sym typeface="Symbol" panose="05050102010706020507" pitchFamily="18" charset="2"/>
                        </a:rPr>
                        <a:t> (kg/m</a:t>
                      </a:r>
                      <a:r>
                        <a:rPr lang="es-AR" b="0" i="0" baseline="30000" dirty="0">
                          <a:latin typeface="Arial" panose="020B0604020202020204" pitchFamily="34" charset="0"/>
                          <a:cs typeface="Arial" panose="020B0604020202020204" pitchFamily="34" charset="0"/>
                          <a:sym typeface="Symbol" panose="05050102010706020507" pitchFamily="18" charset="2"/>
                        </a:rPr>
                        <a:t>3</a:t>
                      </a:r>
                      <a:r>
                        <a:rPr lang="es-AR" b="0" i="0" dirty="0">
                          <a:latin typeface="Arial" panose="020B0604020202020204" pitchFamily="34" charset="0"/>
                          <a:cs typeface="Arial" panose="020B0604020202020204" pitchFamily="34" charset="0"/>
                          <a:sym typeface="Symbol" panose="05050102010706020507" pitchFamily="18" charset="2"/>
                        </a:rPr>
                        <a:t>)</a:t>
                      </a:r>
                      <a:endParaRPr lang="es-AR" b="0" i="0" dirty="0">
                        <a:latin typeface="Arial" panose="020B0604020202020204" pitchFamily="34" charset="0"/>
                        <a:cs typeface="Arial" panose="020B0604020202020204" pitchFamily="34" charset="0"/>
                      </a:endParaRPr>
                    </a:p>
                  </a:txBody>
                  <a:tcPr/>
                </a:tc>
                <a:tc>
                  <a:txBody>
                    <a:bodyPr/>
                    <a:lstStyle/>
                    <a:p>
                      <a:r>
                        <a:rPr lang="es-AR" b="0" i="0" dirty="0">
                          <a:latin typeface="Arial" panose="020B0604020202020204" pitchFamily="34" charset="0"/>
                          <a:cs typeface="Arial" panose="020B0604020202020204" pitchFamily="34" charset="0"/>
                          <a:sym typeface="Symbol" panose="05050102010706020507" pitchFamily="18" charset="2"/>
                        </a:rPr>
                        <a:t> (Poise)</a:t>
                      </a:r>
                      <a:endParaRPr lang="es-AR" b="0" i="0" dirty="0">
                        <a:latin typeface="Arial" panose="020B0604020202020204" pitchFamily="34" charset="0"/>
                        <a:cs typeface="Arial" panose="020B0604020202020204" pitchFamily="34" charset="0"/>
                      </a:endParaRPr>
                    </a:p>
                  </a:txBody>
                  <a:tcPr/>
                </a:tc>
                <a:tc>
                  <a:txBody>
                    <a:bodyPr/>
                    <a:lstStyle/>
                    <a:p>
                      <a:r>
                        <a:rPr lang="es-AR" sz="3200" b="1" i="0" dirty="0" err="1">
                          <a:latin typeface="Arial" panose="020B0604020202020204" pitchFamily="34" charset="0"/>
                          <a:cs typeface="Arial" panose="020B0604020202020204" pitchFamily="34" charset="0"/>
                        </a:rPr>
                        <a:t>fc</a:t>
                      </a:r>
                      <a:r>
                        <a:rPr lang="es-AR" sz="3200" b="1" i="0" dirty="0">
                          <a:latin typeface="Arial" panose="020B0604020202020204" pitchFamily="34" charset="0"/>
                          <a:cs typeface="Arial" panose="020B0604020202020204" pitchFamily="34" charset="0"/>
                        </a:rPr>
                        <a:t> (N)</a:t>
                      </a:r>
                    </a:p>
                  </a:txBody>
                  <a:tcPr/>
                </a:tc>
                <a:extLst>
                  <a:ext uri="{0D108BD9-81ED-4DB2-BD59-A6C34878D82A}">
                    <a16:rowId xmlns:a16="http://schemas.microsoft.com/office/drawing/2014/main" val="3287590942"/>
                  </a:ext>
                </a:extLst>
              </a:tr>
              <a:tr h="370840">
                <a:tc>
                  <a:txBody>
                    <a:bodyPr/>
                    <a:lstStyle/>
                    <a:p>
                      <a:r>
                        <a:rPr lang="es-AR" b="0" i="0" dirty="0">
                          <a:latin typeface="Arial" panose="020B0604020202020204" pitchFamily="34" charset="0"/>
                          <a:cs typeface="Arial" panose="020B0604020202020204" pitchFamily="34" charset="0"/>
                        </a:rPr>
                        <a:t>aire</a:t>
                      </a:r>
                    </a:p>
                  </a:txBody>
                  <a:tcPr/>
                </a:tc>
                <a:tc>
                  <a:txBody>
                    <a:bodyPr/>
                    <a:lstStyle/>
                    <a:p>
                      <a:r>
                        <a:rPr lang="es-AR" b="0" i="0" dirty="0">
                          <a:latin typeface="Arial" panose="020B0604020202020204" pitchFamily="34" charset="0"/>
                          <a:cs typeface="Arial" panose="020B0604020202020204" pitchFamily="34" charset="0"/>
                        </a:rPr>
                        <a:t>1</a:t>
                      </a:r>
                    </a:p>
                  </a:txBody>
                  <a:tcPr/>
                </a:tc>
                <a:tc>
                  <a:txBody>
                    <a:bodyPr/>
                    <a:lstStyle/>
                    <a:p>
                      <a:r>
                        <a:rPr lang="es-AR" b="0" i="0" dirty="0">
                          <a:latin typeface="Arial" panose="020B0604020202020204" pitchFamily="34" charset="0"/>
                          <a:cs typeface="Arial" panose="020B0604020202020204" pitchFamily="34" charset="0"/>
                        </a:rPr>
                        <a:t>2x 10</a:t>
                      </a:r>
                      <a:r>
                        <a:rPr lang="es-AR" b="0" i="0" baseline="30000" dirty="0">
                          <a:latin typeface="Arial" panose="020B0604020202020204" pitchFamily="34" charset="0"/>
                          <a:cs typeface="Arial" panose="020B0604020202020204" pitchFamily="34" charset="0"/>
                        </a:rPr>
                        <a:t>-5</a:t>
                      </a:r>
                    </a:p>
                  </a:txBody>
                  <a:tcPr/>
                </a:tc>
                <a:tc>
                  <a:txBody>
                    <a:bodyPr/>
                    <a:lstStyle/>
                    <a:p>
                      <a:endParaRPr lang="es-AR"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5122186"/>
                  </a:ext>
                </a:extLst>
              </a:tr>
              <a:tr h="370840">
                <a:tc>
                  <a:txBody>
                    <a:bodyPr/>
                    <a:lstStyle/>
                    <a:p>
                      <a:r>
                        <a:rPr lang="es-AR" b="1" i="0" dirty="0">
                          <a:latin typeface="Arial" panose="020B0604020202020204" pitchFamily="34" charset="0"/>
                          <a:cs typeface="Arial" panose="020B0604020202020204" pitchFamily="34" charset="0"/>
                        </a:rPr>
                        <a:t>agua</a:t>
                      </a:r>
                    </a:p>
                  </a:txBody>
                  <a:tcPr/>
                </a:tc>
                <a:tc>
                  <a:txBody>
                    <a:bodyPr/>
                    <a:lstStyle/>
                    <a:p>
                      <a:r>
                        <a:rPr lang="es-AR" b="1" i="0" dirty="0">
                          <a:latin typeface="Arial" panose="020B0604020202020204" pitchFamily="34" charset="0"/>
                          <a:cs typeface="Arial" panose="020B0604020202020204" pitchFamily="34" charset="0"/>
                        </a:rPr>
                        <a:t>1000</a:t>
                      </a:r>
                    </a:p>
                  </a:txBody>
                  <a:tcPr/>
                </a:tc>
                <a:tc>
                  <a:txBody>
                    <a:bodyPr/>
                    <a:lstStyle/>
                    <a:p>
                      <a:r>
                        <a:rPr lang="es-AR" b="1" i="0" dirty="0">
                          <a:latin typeface="Arial" panose="020B0604020202020204" pitchFamily="34" charset="0"/>
                          <a:cs typeface="Arial" panose="020B0604020202020204" pitchFamily="34" charset="0"/>
                        </a:rPr>
                        <a:t>9 x 10</a:t>
                      </a:r>
                      <a:r>
                        <a:rPr lang="es-AR" b="1" i="0" baseline="30000" dirty="0">
                          <a:latin typeface="Arial" panose="020B0604020202020204" pitchFamily="34" charset="0"/>
                          <a:cs typeface="Arial" panose="020B0604020202020204" pitchFamily="34" charset="0"/>
                        </a:rPr>
                        <a:t>-4</a:t>
                      </a:r>
                    </a:p>
                  </a:txBody>
                  <a:tcPr/>
                </a:tc>
                <a:tc>
                  <a:txBody>
                    <a:bodyPr/>
                    <a:lstStyle/>
                    <a:p>
                      <a:r>
                        <a:rPr lang="es-AR" b="1" i="0" dirty="0">
                          <a:latin typeface="Arial" panose="020B0604020202020204" pitchFamily="34" charset="0"/>
                          <a:cs typeface="Arial" panose="020B0604020202020204" pitchFamily="34" charset="0"/>
                        </a:rPr>
                        <a:t>8 x 10</a:t>
                      </a:r>
                      <a:r>
                        <a:rPr lang="es-AR" b="1" i="0" baseline="30000" dirty="0">
                          <a:latin typeface="Arial" panose="020B0604020202020204" pitchFamily="34" charset="0"/>
                          <a:cs typeface="Arial" panose="020B0604020202020204" pitchFamily="34" charset="0"/>
                        </a:rPr>
                        <a:t>-10</a:t>
                      </a:r>
                    </a:p>
                  </a:txBody>
                  <a:tcPr/>
                </a:tc>
                <a:extLst>
                  <a:ext uri="{0D108BD9-81ED-4DB2-BD59-A6C34878D82A}">
                    <a16:rowId xmlns:a16="http://schemas.microsoft.com/office/drawing/2014/main" val="2969338385"/>
                  </a:ext>
                </a:extLst>
              </a:tr>
              <a:tr h="370840">
                <a:tc>
                  <a:txBody>
                    <a:bodyPr/>
                    <a:lstStyle/>
                    <a:p>
                      <a:r>
                        <a:rPr lang="es-AR" b="0" i="0" dirty="0">
                          <a:latin typeface="Arial" panose="020B0604020202020204" pitchFamily="34" charset="0"/>
                          <a:cs typeface="Arial" panose="020B0604020202020204" pitchFamily="34" charset="0"/>
                        </a:rPr>
                        <a:t>miel</a:t>
                      </a:r>
                    </a:p>
                  </a:txBody>
                  <a:tcPr/>
                </a:tc>
                <a:tc>
                  <a:txBody>
                    <a:bodyPr/>
                    <a:lstStyle/>
                    <a:p>
                      <a:r>
                        <a:rPr lang="es-AR" b="0" i="0" dirty="0">
                          <a:latin typeface="Arial" panose="020B0604020202020204" pitchFamily="34" charset="0"/>
                          <a:cs typeface="Arial" panose="020B0604020202020204" pitchFamily="34" charset="0"/>
                        </a:rPr>
                        <a:t>1000</a:t>
                      </a:r>
                    </a:p>
                  </a:txBody>
                  <a:tcPr/>
                </a:tc>
                <a:tc>
                  <a:txBody>
                    <a:bodyPr/>
                    <a:lstStyle/>
                    <a:p>
                      <a:r>
                        <a:rPr lang="es-AR" b="0" i="0" dirty="0">
                          <a:latin typeface="Arial" panose="020B0604020202020204" pitchFamily="34" charset="0"/>
                          <a:cs typeface="Arial" panose="020B0604020202020204" pitchFamily="34" charset="0"/>
                        </a:rPr>
                        <a:t>5</a:t>
                      </a:r>
                    </a:p>
                  </a:txBody>
                  <a:tcPr/>
                </a:tc>
                <a:tc>
                  <a:txBody>
                    <a:bodyPr/>
                    <a:lstStyle/>
                    <a:p>
                      <a:r>
                        <a:rPr lang="es-AR" b="0" i="0" dirty="0">
                          <a:latin typeface="Arial" panose="020B0604020202020204" pitchFamily="34" charset="0"/>
                          <a:cs typeface="Arial" panose="020B0604020202020204" pitchFamily="34" charset="0"/>
                        </a:rPr>
                        <a:t>0,03</a:t>
                      </a:r>
                    </a:p>
                  </a:txBody>
                  <a:tcPr/>
                </a:tc>
                <a:extLst>
                  <a:ext uri="{0D108BD9-81ED-4DB2-BD59-A6C34878D82A}">
                    <a16:rowId xmlns:a16="http://schemas.microsoft.com/office/drawing/2014/main" val="3442236519"/>
                  </a:ext>
                </a:extLst>
              </a:tr>
            </a:tbl>
          </a:graphicData>
        </a:graphic>
      </p:graphicFrame>
      <p:sp>
        <p:nvSpPr>
          <p:cNvPr id="14" name="CuadroTexto 13"/>
          <p:cNvSpPr txBox="1"/>
          <p:nvPr/>
        </p:nvSpPr>
        <p:spPr>
          <a:xfrm>
            <a:off x="2979325" y="653508"/>
            <a:ext cx="6164675" cy="1077218"/>
          </a:xfrm>
          <a:prstGeom prst="rect">
            <a:avLst/>
          </a:prstGeom>
          <a:noFill/>
        </p:spPr>
        <p:txBody>
          <a:bodyPr wrap="square" rtlCol="0">
            <a:spAutoFit/>
          </a:bodyPr>
          <a:lstStyle/>
          <a:p>
            <a:r>
              <a:rPr lang="es-AR" sz="3200" dirty="0">
                <a:latin typeface="Arial" panose="020B0604020202020204" pitchFamily="34" charset="0"/>
                <a:cs typeface="Arial" panose="020B0604020202020204" pitchFamily="34" charset="0"/>
              </a:rPr>
              <a:t>Fuerzas en el interior celular </a:t>
            </a:r>
            <a:r>
              <a:rPr lang="es-AR" sz="3200" b="1" dirty="0">
                <a:latin typeface="Arial" panose="020B0604020202020204" pitchFamily="34" charset="0"/>
                <a:cs typeface="Arial" panose="020B0604020202020204" pitchFamily="34" charset="0"/>
              </a:rPr>
              <a:t>[</a:t>
            </a:r>
            <a:r>
              <a:rPr lang="es-AR" sz="3200" b="1" dirty="0" err="1">
                <a:latin typeface="Arial" panose="020B0604020202020204" pitchFamily="34" charset="0"/>
                <a:cs typeface="Arial" panose="020B0604020202020204" pitchFamily="34" charset="0"/>
              </a:rPr>
              <a:t>nanomundo</a:t>
            </a:r>
            <a:r>
              <a:rPr lang="es-AR" sz="3200" b="1" dirty="0">
                <a:latin typeface="Arial" panose="020B0604020202020204" pitchFamily="34" charset="0"/>
                <a:cs typeface="Arial" panose="020B0604020202020204" pitchFamily="34" charset="0"/>
              </a:rPr>
              <a:t>]: </a:t>
            </a:r>
            <a:r>
              <a:rPr lang="es-AR" sz="3200" b="1" dirty="0">
                <a:latin typeface="Arial" panose="020B0604020202020204" pitchFamily="34" charset="0"/>
                <a:cs typeface="Arial" panose="020B0604020202020204" pitchFamily="34" charset="0"/>
                <a:sym typeface="Symbol" panose="05050102010706020507" pitchFamily="18" charset="2"/>
              </a:rPr>
              <a:t> </a:t>
            </a:r>
            <a:r>
              <a:rPr lang="es-AR" sz="3200" b="1" dirty="0" err="1">
                <a:latin typeface="Arial" panose="020B0604020202020204" pitchFamily="34" charset="0"/>
                <a:cs typeface="Arial" panose="020B0604020202020204" pitchFamily="34" charset="0"/>
              </a:rPr>
              <a:t>pN</a:t>
            </a:r>
            <a:endParaRPr lang="es-AR" sz="3200" b="1" dirty="0">
              <a:latin typeface="Arial" panose="020B0604020202020204" pitchFamily="34" charset="0"/>
              <a:cs typeface="Arial" panose="020B0604020202020204" pitchFamily="34" charset="0"/>
            </a:endParaRPr>
          </a:p>
        </p:txBody>
      </p:sp>
      <p:sp>
        <p:nvSpPr>
          <p:cNvPr id="15" name="Abrir llave 14"/>
          <p:cNvSpPr/>
          <p:nvPr/>
        </p:nvSpPr>
        <p:spPr>
          <a:xfrm rot="10800000" flipH="1">
            <a:off x="2544768" y="1407167"/>
            <a:ext cx="411913" cy="4269933"/>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6" name="CuadroTexto 15"/>
          <p:cNvSpPr txBox="1"/>
          <p:nvPr/>
        </p:nvSpPr>
        <p:spPr>
          <a:xfrm>
            <a:off x="3375396" y="2033746"/>
            <a:ext cx="5768604" cy="2062103"/>
          </a:xfrm>
          <a:prstGeom prst="rect">
            <a:avLst/>
          </a:prstGeom>
          <a:noFill/>
        </p:spPr>
        <p:txBody>
          <a:bodyPr wrap="square" rtlCol="0">
            <a:spAutoFit/>
          </a:bodyPr>
          <a:lstStyle/>
          <a:p>
            <a:r>
              <a:rPr lang="es-AR" sz="3200" dirty="0">
                <a:latin typeface="Arial" panose="020B0604020202020204" pitchFamily="34" charset="0"/>
                <a:cs typeface="Arial" panose="020B0604020202020204" pitchFamily="34" charset="0"/>
                <a:sym typeface="Symbol" panose="05050102010706020507" pitchFamily="18" charset="2"/>
              </a:rPr>
              <a:t> Para las fuerzas desplegadas en el interior celular, </a:t>
            </a:r>
            <a:r>
              <a:rPr lang="es-AR" sz="3200" b="1" dirty="0">
                <a:latin typeface="Arial" panose="020B0604020202020204" pitchFamily="34" charset="0"/>
                <a:cs typeface="Arial" panose="020B0604020202020204" pitchFamily="34" charset="0"/>
                <a:sym typeface="Symbol" panose="05050102010706020507" pitchFamily="18" charset="2"/>
              </a:rPr>
              <a:t>[f&lt;&lt;&lt;</a:t>
            </a:r>
            <a:r>
              <a:rPr lang="es-AR" sz="3200" b="1" dirty="0" err="1">
                <a:latin typeface="Arial" panose="020B0604020202020204" pitchFamily="34" charset="0"/>
                <a:cs typeface="Arial" panose="020B0604020202020204" pitchFamily="34" charset="0"/>
                <a:sym typeface="Symbol" panose="05050102010706020507" pitchFamily="18" charset="2"/>
              </a:rPr>
              <a:t>fc</a:t>
            </a:r>
            <a:r>
              <a:rPr lang="es-AR" sz="3200" b="1" dirty="0">
                <a:latin typeface="Arial" panose="020B0604020202020204" pitchFamily="34" charset="0"/>
                <a:cs typeface="Arial" panose="020B0604020202020204" pitchFamily="34" charset="0"/>
                <a:sym typeface="Symbol" panose="05050102010706020507" pitchFamily="18" charset="2"/>
              </a:rPr>
              <a:t>]: el agua es un fluido laminar viscoso</a:t>
            </a:r>
            <a:endParaRPr lang="es-AR" sz="3200" b="1" dirty="0">
              <a:latin typeface="Arial" panose="020B0604020202020204" pitchFamily="34" charset="0"/>
              <a:cs typeface="Arial" panose="020B0604020202020204" pitchFamily="34" charset="0"/>
            </a:endParaRPr>
          </a:p>
        </p:txBody>
      </p:sp>
      <p:sp>
        <p:nvSpPr>
          <p:cNvPr id="12" name="Rectángulo 11"/>
          <p:cNvSpPr/>
          <p:nvPr/>
        </p:nvSpPr>
        <p:spPr>
          <a:xfrm>
            <a:off x="0" y="5984056"/>
            <a:ext cx="1213794" cy="369332"/>
          </a:xfrm>
          <a:prstGeom prst="rect">
            <a:avLst/>
          </a:prstGeom>
        </p:spPr>
        <p:txBody>
          <a:bodyPr wrap="none">
            <a:spAutoFit/>
          </a:bodyPr>
          <a:lstStyle/>
          <a:p>
            <a:pPr algn="ctr"/>
            <a:r>
              <a:rPr lang="es-AR" b="1" i="1" dirty="0">
                <a:solidFill>
                  <a:srgbClr val="FF0000"/>
                </a:solidFill>
                <a:latin typeface="French Script MT" panose="03020402040607040605" pitchFamily="66" charset="0"/>
                <a:cs typeface="Arial" panose="020B0604020202020204" pitchFamily="34" charset="0"/>
              </a:rPr>
              <a:t>La vie en </a:t>
            </a:r>
            <a:r>
              <a:rPr lang="es-AR" sz="1000" b="1" dirty="0">
                <a:solidFill>
                  <a:srgbClr val="0000FF"/>
                </a:solidFill>
                <a:latin typeface="Arial" panose="020B0604020202020204" pitchFamily="34" charset="0"/>
                <a:cs typeface="Arial" panose="020B0604020202020204" pitchFamily="34" charset="0"/>
              </a:rPr>
              <a:t>nano</a:t>
            </a:r>
            <a:r>
              <a:rPr lang="es-AR" sz="1000" b="1" i="1"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64377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310707" y="1708757"/>
            <a:ext cx="6297562" cy="646331"/>
          </a:xfrm>
          <a:prstGeom prst="rect">
            <a:avLst/>
          </a:prstGeom>
          <a:noFill/>
        </p:spPr>
        <p:txBody>
          <a:bodyPr wrap="square" rtlCol="0">
            <a:spAutoFit/>
          </a:bodyPr>
          <a:lstStyle/>
          <a:p>
            <a:pPr algn="ctr"/>
            <a:r>
              <a:rPr lang="es-AR" dirty="0">
                <a:latin typeface="Arial" panose="020B0604020202020204" pitchFamily="34" charset="0"/>
                <a:cs typeface="Arial" panose="020B0604020202020204" pitchFamily="34" charset="0"/>
              </a:rPr>
              <a:t>La </a:t>
            </a:r>
            <a:r>
              <a:rPr lang="es-AR" b="1" dirty="0">
                <a:latin typeface="Arial" panose="020B0604020202020204" pitchFamily="34" charset="0"/>
                <a:cs typeface="Arial" panose="020B0604020202020204" pitchFamily="34" charset="0"/>
              </a:rPr>
              <a:t>relación</a:t>
            </a:r>
            <a:r>
              <a:rPr lang="es-AR" dirty="0">
                <a:latin typeface="Arial" panose="020B0604020202020204" pitchFamily="34" charset="0"/>
                <a:cs typeface="Arial" panose="020B0604020202020204" pitchFamily="34" charset="0"/>
              </a:rPr>
              <a:t> entre componente de </a:t>
            </a:r>
            <a:r>
              <a:rPr lang="es-AR" b="1" dirty="0">
                <a:latin typeface="Arial" panose="020B0604020202020204" pitchFamily="34" charset="0"/>
                <a:cs typeface="Arial" panose="020B0604020202020204" pitchFamily="34" charset="0"/>
              </a:rPr>
              <a:t>inercia</a:t>
            </a:r>
            <a:r>
              <a:rPr lang="es-AR" dirty="0">
                <a:latin typeface="Arial" panose="020B0604020202020204" pitchFamily="34" charset="0"/>
                <a:cs typeface="Arial" panose="020B0604020202020204" pitchFamily="34" charset="0"/>
              </a:rPr>
              <a:t> y componente </a:t>
            </a:r>
            <a:r>
              <a:rPr lang="es-AR" b="1" dirty="0">
                <a:latin typeface="Arial" panose="020B0604020202020204" pitchFamily="34" charset="0"/>
                <a:cs typeface="Arial" panose="020B0604020202020204" pitchFamily="34" charset="0"/>
              </a:rPr>
              <a:t>viscoso</a:t>
            </a:r>
            <a:r>
              <a:rPr lang="es-AR" dirty="0">
                <a:latin typeface="Arial" panose="020B0604020202020204" pitchFamily="34" charset="0"/>
                <a:cs typeface="Arial" panose="020B0604020202020204" pitchFamily="34" charset="0"/>
              </a:rPr>
              <a:t>, es dada por el </a:t>
            </a:r>
            <a:r>
              <a:rPr lang="es-AR" b="1" dirty="0">
                <a:latin typeface="Arial" panose="020B0604020202020204" pitchFamily="34" charset="0"/>
                <a:cs typeface="Arial" panose="020B0604020202020204" pitchFamily="34" charset="0"/>
              </a:rPr>
              <a:t>numero de Reynolds, N</a:t>
            </a:r>
            <a:r>
              <a:rPr lang="es-AR" b="1" baseline="-25000" dirty="0">
                <a:latin typeface="Arial" panose="020B0604020202020204" pitchFamily="34" charset="0"/>
                <a:cs typeface="Arial" panose="020B0604020202020204" pitchFamily="34" charset="0"/>
              </a:rPr>
              <a:t>R</a:t>
            </a:r>
            <a:endParaRPr lang="es-AR" b="1" dirty="0">
              <a:latin typeface="Arial" panose="020B0604020202020204" pitchFamily="34" charset="0"/>
              <a:cs typeface="Arial" panose="020B0604020202020204" pitchFamily="34" charset="0"/>
            </a:endParaRPr>
          </a:p>
        </p:txBody>
      </p:sp>
      <p:sp>
        <p:nvSpPr>
          <p:cNvPr id="24" name="CuadroTexto 23"/>
          <p:cNvSpPr txBox="1"/>
          <p:nvPr/>
        </p:nvSpPr>
        <p:spPr>
          <a:xfrm>
            <a:off x="1461315" y="4398544"/>
            <a:ext cx="2998173" cy="1754326"/>
          </a:xfrm>
          <a:prstGeom prst="rect">
            <a:avLst/>
          </a:prstGeom>
          <a:noFill/>
        </p:spPr>
        <p:txBody>
          <a:bodyPr wrap="square" rtlCol="0">
            <a:spAutoFit/>
          </a:bodyPr>
          <a:lstStyle/>
          <a:p>
            <a:pPr algn="ctr"/>
            <a:r>
              <a:rPr lang="es-AR" dirty="0">
                <a:latin typeface="Arial" panose="020B0604020202020204" pitchFamily="34" charset="0"/>
                <a:cs typeface="Arial" panose="020B0604020202020204" pitchFamily="34" charset="0"/>
              </a:rPr>
              <a:t>Alto </a:t>
            </a:r>
            <a:r>
              <a:rPr lang="es-AR" b="1" dirty="0">
                <a:latin typeface="Arial" panose="020B0604020202020204" pitchFamily="34" charset="0"/>
                <a:cs typeface="Arial" panose="020B0604020202020204" pitchFamily="34" charset="0"/>
              </a:rPr>
              <a:t>N</a:t>
            </a:r>
            <a:r>
              <a:rPr lang="es-AR" b="1" baseline="-25000" dirty="0">
                <a:latin typeface="Arial" panose="020B0604020202020204" pitchFamily="34" charset="0"/>
                <a:cs typeface="Arial" panose="020B0604020202020204" pitchFamily="34" charset="0"/>
              </a:rPr>
              <a:t>R</a:t>
            </a:r>
            <a:endParaRPr lang="es-AR" b="1" dirty="0">
              <a:latin typeface="Arial" panose="020B0604020202020204" pitchFamily="34" charset="0"/>
              <a:cs typeface="Arial" panose="020B0604020202020204" pitchFamily="34" charset="0"/>
            </a:endParaRPr>
          </a:p>
          <a:p>
            <a:pPr algn="ctr"/>
            <a:r>
              <a:rPr lang="es-AR" dirty="0">
                <a:latin typeface="Arial" panose="020B0604020202020204" pitchFamily="34" charset="0"/>
                <a:cs typeface="Arial" panose="020B0604020202020204" pitchFamily="34" charset="0"/>
              </a:rPr>
              <a:t>Gran tamaño</a:t>
            </a:r>
          </a:p>
          <a:p>
            <a:pPr algn="ctr"/>
            <a:r>
              <a:rPr lang="es-AR" dirty="0">
                <a:latin typeface="Arial" panose="020B0604020202020204" pitchFamily="34" charset="0"/>
                <a:cs typeface="Arial" panose="020B0604020202020204" pitchFamily="34" charset="0"/>
              </a:rPr>
              <a:t>Alta velocidad</a:t>
            </a:r>
          </a:p>
          <a:p>
            <a:pPr algn="ctr"/>
            <a:r>
              <a:rPr lang="es-AR" dirty="0">
                <a:latin typeface="Arial" panose="020B0604020202020204" pitchFamily="34" charset="0"/>
                <a:cs typeface="Arial" panose="020B0604020202020204" pitchFamily="34" charset="0"/>
              </a:rPr>
              <a:t>Baja viscosidad</a:t>
            </a:r>
          </a:p>
          <a:p>
            <a:pPr algn="ctr"/>
            <a:r>
              <a:rPr lang="es-AR" b="1" dirty="0">
                <a:solidFill>
                  <a:srgbClr val="0000FF"/>
                </a:solidFill>
                <a:latin typeface="Arial" panose="020B0604020202020204" pitchFamily="34" charset="0"/>
                <a:cs typeface="Arial" panose="020B0604020202020204" pitchFamily="34" charset="0"/>
              </a:rPr>
              <a:t>Domina la inercia</a:t>
            </a:r>
          </a:p>
          <a:p>
            <a:pPr algn="ctr"/>
            <a:endParaRPr lang="es-AR" b="1" dirty="0">
              <a:latin typeface="Arial" panose="020B0604020202020204" pitchFamily="34" charset="0"/>
              <a:cs typeface="Arial" panose="020B0604020202020204" pitchFamily="34" charset="0"/>
            </a:endParaRPr>
          </a:p>
        </p:txBody>
      </p:sp>
      <p:sp>
        <p:nvSpPr>
          <p:cNvPr id="25" name="CuadroTexto 24"/>
          <p:cNvSpPr txBox="1"/>
          <p:nvPr/>
        </p:nvSpPr>
        <p:spPr>
          <a:xfrm>
            <a:off x="4736517" y="4398544"/>
            <a:ext cx="2998173" cy="1477328"/>
          </a:xfrm>
          <a:prstGeom prst="rect">
            <a:avLst/>
          </a:prstGeom>
          <a:noFill/>
        </p:spPr>
        <p:txBody>
          <a:bodyPr wrap="square" rtlCol="0">
            <a:spAutoFit/>
          </a:bodyPr>
          <a:lstStyle/>
          <a:p>
            <a:pPr algn="ctr"/>
            <a:r>
              <a:rPr lang="es-AR" dirty="0">
                <a:latin typeface="Arial" panose="020B0604020202020204" pitchFamily="34" charset="0"/>
                <a:cs typeface="Arial" panose="020B0604020202020204" pitchFamily="34" charset="0"/>
              </a:rPr>
              <a:t>Alto </a:t>
            </a:r>
            <a:r>
              <a:rPr lang="es-AR" b="1" dirty="0">
                <a:latin typeface="Arial" panose="020B0604020202020204" pitchFamily="34" charset="0"/>
                <a:cs typeface="Arial" panose="020B0604020202020204" pitchFamily="34" charset="0"/>
              </a:rPr>
              <a:t>N</a:t>
            </a:r>
            <a:r>
              <a:rPr lang="es-AR" b="1" baseline="-25000" dirty="0">
                <a:latin typeface="Arial" panose="020B0604020202020204" pitchFamily="34" charset="0"/>
                <a:cs typeface="Arial" panose="020B0604020202020204" pitchFamily="34" charset="0"/>
              </a:rPr>
              <a:t>R</a:t>
            </a:r>
            <a:endParaRPr lang="es-AR" b="1" dirty="0">
              <a:latin typeface="Arial" panose="020B0604020202020204" pitchFamily="34" charset="0"/>
              <a:cs typeface="Arial" panose="020B0604020202020204" pitchFamily="34" charset="0"/>
            </a:endParaRPr>
          </a:p>
          <a:p>
            <a:pPr algn="ctr"/>
            <a:r>
              <a:rPr lang="es-AR" dirty="0">
                <a:latin typeface="Arial" panose="020B0604020202020204" pitchFamily="34" charset="0"/>
                <a:cs typeface="Arial" panose="020B0604020202020204" pitchFamily="34" charset="0"/>
              </a:rPr>
              <a:t>Tamaño pequeño</a:t>
            </a:r>
          </a:p>
          <a:p>
            <a:pPr algn="ctr"/>
            <a:r>
              <a:rPr lang="es-AR" dirty="0">
                <a:latin typeface="Arial" panose="020B0604020202020204" pitchFamily="34" charset="0"/>
                <a:cs typeface="Arial" panose="020B0604020202020204" pitchFamily="34" charset="0"/>
              </a:rPr>
              <a:t>Baja velocidad</a:t>
            </a:r>
          </a:p>
          <a:p>
            <a:pPr algn="ctr"/>
            <a:r>
              <a:rPr lang="es-AR" dirty="0">
                <a:latin typeface="Arial" panose="020B0604020202020204" pitchFamily="34" charset="0"/>
                <a:cs typeface="Arial" panose="020B0604020202020204" pitchFamily="34" charset="0"/>
              </a:rPr>
              <a:t>Alta viscosidad</a:t>
            </a:r>
          </a:p>
          <a:p>
            <a:pPr algn="ctr"/>
            <a:r>
              <a:rPr lang="es-AR" b="1" dirty="0">
                <a:solidFill>
                  <a:srgbClr val="FF0000"/>
                </a:solidFill>
                <a:latin typeface="Arial" panose="020B0604020202020204" pitchFamily="34" charset="0"/>
                <a:cs typeface="Arial" panose="020B0604020202020204" pitchFamily="34" charset="0"/>
              </a:rPr>
              <a:t>Domina la viscosidad</a:t>
            </a:r>
          </a:p>
        </p:txBody>
      </p:sp>
      <p:grpSp>
        <p:nvGrpSpPr>
          <p:cNvPr id="27" name="Grupo 26"/>
          <p:cNvGrpSpPr/>
          <p:nvPr/>
        </p:nvGrpSpPr>
        <p:grpSpPr>
          <a:xfrm>
            <a:off x="2030476" y="2565824"/>
            <a:ext cx="4858023" cy="1089674"/>
            <a:chOff x="2010785" y="1756649"/>
            <a:chExt cx="4858023" cy="1089674"/>
          </a:xfrm>
        </p:grpSpPr>
        <p:grpSp>
          <p:nvGrpSpPr>
            <p:cNvPr id="23" name="Grupo 22"/>
            <p:cNvGrpSpPr/>
            <p:nvPr/>
          </p:nvGrpSpPr>
          <p:grpSpPr>
            <a:xfrm>
              <a:off x="2010785" y="1822779"/>
              <a:ext cx="4578018" cy="898892"/>
              <a:chOff x="1839335" y="2011409"/>
              <a:chExt cx="4578018" cy="898892"/>
            </a:xfrm>
          </p:grpSpPr>
          <p:grpSp>
            <p:nvGrpSpPr>
              <p:cNvPr id="21" name="Grupo 20"/>
              <p:cNvGrpSpPr/>
              <p:nvPr/>
            </p:nvGrpSpPr>
            <p:grpSpPr>
              <a:xfrm>
                <a:off x="1839335" y="2011409"/>
                <a:ext cx="2690406" cy="898892"/>
                <a:chOff x="3694471" y="2060218"/>
                <a:chExt cx="2690406" cy="898892"/>
              </a:xfrm>
            </p:grpSpPr>
            <p:sp>
              <p:nvSpPr>
                <p:cNvPr id="4" name="CuadroTexto 3"/>
                <p:cNvSpPr txBox="1"/>
                <p:nvPr/>
              </p:nvSpPr>
              <p:spPr>
                <a:xfrm>
                  <a:off x="3694471" y="2293374"/>
                  <a:ext cx="803787" cy="369332"/>
                </a:xfrm>
                <a:prstGeom prst="rect">
                  <a:avLst/>
                </a:prstGeom>
                <a:noFill/>
              </p:spPr>
              <p:txBody>
                <a:bodyPr wrap="square" rtlCol="0">
                  <a:spAutoFit/>
                </a:bodyPr>
                <a:lstStyle/>
                <a:p>
                  <a:r>
                    <a:rPr lang="es-AR" b="1" dirty="0">
                      <a:latin typeface="Arial" panose="020B0604020202020204" pitchFamily="34" charset="0"/>
                      <a:cs typeface="Arial" panose="020B0604020202020204" pitchFamily="34" charset="0"/>
                    </a:rPr>
                    <a:t>N</a:t>
                  </a:r>
                  <a:r>
                    <a:rPr lang="es-AR" b="1" baseline="-25000" dirty="0">
                      <a:latin typeface="Arial" panose="020B0604020202020204" pitchFamily="34" charset="0"/>
                      <a:cs typeface="Arial" panose="020B0604020202020204" pitchFamily="34" charset="0"/>
                    </a:rPr>
                    <a:t>R</a:t>
                  </a:r>
                  <a:r>
                    <a:rPr lang="es-AR" dirty="0">
                      <a:latin typeface="Arial" panose="020B0604020202020204" pitchFamily="34" charset="0"/>
                      <a:cs typeface="Arial" panose="020B0604020202020204" pitchFamily="34" charset="0"/>
                    </a:rPr>
                    <a:t> =</a:t>
                  </a:r>
                </a:p>
              </p:txBody>
            </p:sp>
            <p:grpSp>
              <p:nvGrpSpPr>
                <p:cNvPr id="12" name="Grupo 11"/>
                <p:cNvGrpSpPr/>
                <p:nvPr/>
              </p:nvGrpSpPr>
              <p:grpSpPr>
                <a:xfrm>
                  <a:off x="4459488" y="2060218"/>
                  <a:ext cx="1402996" cy="898892"/>
                  <a:chOff x="4459488" y="2060218"/>
                  <a:chExt cx="1402996" cy="898892"/>
                </a:xfrm>
              </p:grpSpPr>
              <p:sp>
                <p:nvSpPr>
                  <p:cNvPr id="8" name="CuadroTexto 7"/>
                  <p:cNvSpPr txBox="1"/>
                  <p:nvPr/>
                </p:nvSpPr>
                <p:spPr>
                  <a:xfrm>
                    <a:off x="4490884" y="2523618"/>
                    <a:ext cx="1356852" cy="369332"/>
                  </a:xfrm>
                  <a:prstGeom prst="rect">
                    <a:avLst/>
                  </a:prstGeom>
                  <a:noFill/>
                </p:spPr>
                <p:txBody>
                  <a:bodyPr wrap="square" rtlCol="0">
                    <a:spAutoFit/>
                  </a:bodyPr>
                  <a:lstStyle/>
                  <a:p>
                    <a:r>
                      <a:rPr lang="es-AR" dirty="0">
                        <a:solidFill>
                          <a:srgbClr val="FF0000"/>
                        </a:solidFill>
                        <a:latin typeface="Arial" panose="020B0604020202020204" pitchFamily="34" charset="0"/>
                        <a:cs typeface="Arial" panose="020B0604020202020204" pitchFamily="34" charset="0"/>
                      </a:rPr>
                      <a:t>F </a:t>
                    </a:r>
                    <a:r>
                      <a:rPr lang="es-AR" baseline="30000" dirty="0">
                        <a:solidFill>
                          <a:srgbClr val="FF0000"/>
                        </a:solidFill>
                        <a:latin typeface="Arial" panose="020B0604020202020204" pitchFamily="34" charset="0"/>
                        <a:cs typeface="Arial" panose="020B0604020202020204" pitchFamily="34" charset="0"/>
                      </a:rPr>
                      <a:t>VISCOSA</a:t>
                    </a:r>
                  </a:p>
                </p:txBody>
              </p:sp>
              <p:grpSp>
                <p:nvGrpSpPr>
                  <p:cNvPr id="11" name="Grupo 10"/>
                  <p:cNvGrpSpPr/>
                  <p:nvPr/>
                </p:nvGrpSpPr>
                <p:grpSpPr>
                  <a:xfrm>
                    <a:off x="4459488" y="2060218"/>
                    <a:ext cx="1402996" cy="418011"/>
                    <a:chOff x="4459488" y="2060218"/>
                    <a:chExt cx="1402996" cy="418011"/>
                  </a:xfrm>
                </p:grpSpPr>
                <p:sp>
                  <p:nvSpPr>
                    <p:cNvPr id="7" name="CuadroTexto 6"/>
                    <p:cNvSpPr txBox="1"/>
                    <p:nvPr/>
                  </p:nvSpPr>
                  <p:spPr>
                    <a:xfrm>
                      <a:off x="4459488" y="2060218"/>
                      <a:ext cx="1402996" cy="369332"/>
                    </a:xfrm>
                    <a:prstGeom prst="rect">
                      <a:avLst/>
                    </a:prstGeom>
                    <a:noFill/>
                  </p:spPr>
                  <p:txBody>
                    <a:bodyPr wrap="square" rtlCol="0">
                      <a:spAutoFit/>
                    </a:bodyPr>
                    <a:lstStyle/>
                    <a:p>
                      <a:r>
                        <a:rPr lang="es-AR" dirty="0">
                          <a:solidFill>
                            <a:srgbClr val="0000FF"/>
                          </a:solidFill>
                          <a:latin typeface="Arial" panose="020B0604020202020204" pitchFamily="34" charset="0"/>
                          <a:cs typeface="Arial" panose="020B0604020202020204" pitchFamily="34" charset="0"/>
                        </a:rPr>
                        <a:t>F </a:t>
                      </a:r>
                      <a:r>
                        <a:rPr lang="es-AR" baseline="30000" dirty="0">
                          <a:solidFill>
                            <a:srgbClr val="0000FF"/>
                          </a:solidFill>
                          <a:latin typeface="Arial" panose="020B0604020202020204" pitchFamily="34" charset="0"/>
                          <a:cs typeface="Arial" panose="020B0604020202020204" pitchFamily="34" charset="0"/>
                        </a:rPr>
                        <a:t>INERCIA</a:t>
                      </a:r>
                      <a:endParaRPr lang="es-AR" baseline="-25000" dirty="0">
                        <a:solidFill>
                          <a:srgbClr val="0000FF"/>
                        </a:solidFill>
                        <a:latin typeface="Arial" panose="020B0604020202020204" pitchFamily="34" charset="0"/>
                        <a:cs typeface="Arial" panose="020B0604020202020204" pitchFamily="34" charset="0"/>
                      </a:endParaRPr>
                    </a:p>
                  </p:txBody>
                </p:sp>
                <p:sp>
                  <p:nvSpPr>
                    <p:cNvPr id="9" name="Rectángulo 8"/>
                    <p:cNvSpPr/>
                    <p:nvPr/>
                  </p:nvSpPr>
                  <p:spPr>
                    <a:xfrm>
                      <a:off x="4527637" y="2108897"/>
                      <a:ext cx="713657" cy="369332"/>
                    </a:xfrm>
                    <a:prstGeom prst="rect">
                      <a:avLst/>
                    </a:prstGeom>
                  </p:spPr>
                  <p:txBody>
                    <a:bodyPr wrap="none">
                      <a:spAutoFit/>
                    </a:bodyPr>
                    <a:lstStyle/>
                    <a:p>
                      <a:r>
                        <a:rPr lang="es-AR" baseline="-25000" dirty="0">
                          <a:latin typeface="Arial" panose="020B0604020202020204" pitchFamily="34" charset="0"/>
                          <a:cs typeface="Arial" panose="020B0604020202020204" pitchFamily="34" charset="0"/>
                        </a:rPr>
                        <a:t>arrastre</a:t>
                      </a:r>
                      <a:endParaRPr lang="es-AR" dirty="0"/>
                    </a:p>
                  </p:txBody>
                </p:sp>
              </p:grpSp>
              <p:sp>
                <p:nvSpPr>
                  <p:cNvPr id="10" name="Rectángulo 9"/>
                  <p:cNvSpPr/>
                  <p:nvPr/>
                </p:nvSpPr>
                <p:spPr>
                  <a:xfrm>
                    <a:off x="4581014" y="2589778"/>
                    <a:ext cx="713657" cy="369332"/>
                  </a:xfrm>
                  <a:prstGeom prst="rect">
                    <a:avLst/>
                  </a:prstGeom>
                </p:spPr>
                <p:txBody>
                  <a:bodyPr wrap="none">
                    <a:spAutoFit/>
                  </a:bodyPr>
                  <a:lstStyle/>
                  <a:p>
                    <a:r>
                      <a:rPr lang="es-AR" baseline="-25000" dirty="0">
                        <a:latin typeface="Arial" panose="020B0604020202020204" pitchFamily="34" charset="0"/>
                        <a:cs typeface="Arial" panose="020B0604020202020204" pitchFamily="34" charset="0"/>
                      </a:rPr>
                      <a:t>arrastre</a:t>
                    </a:r>
                    <a:endParaRPr lang="es-AR" dirty="0"/>
                  </a:p>
                </p:txBody>
              </p:sp>
            </p:grpSp>
            <p:cxnSp>
              <p:nvCxnSpPr>
                <p:cNvPr id="14" name="Conector recto 13"/>
                <p:cNvCxnSpPr>
                  <a:cxnSpLocks/>
                  <a:stCxn id="4" idx="3"/>
                </p:cNvCxnSpPr>
                <p:nvPr/>
              </p:nvCxnSpPr>
              <p:spPr>
                <a:xfrm>
                  <a:off x="4498258" y="2478040"/>
                  <a:ext cx="7650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5449671" y="2269129"/>
                  <a:ext cx="287593" cy="369332"/>
                </a:xfrm>
                <a:prstGeom prst="rect">
                  <a:avLst/>
                </a:prstGeom>
                <a:noFill/>
              </p:spPr>
              <p:txBody>
                <a:bodyPr wrap="square" rtlCol="0">
                  <a:spAutoFit/>
                </a:bodyPr>
                <a:lstStyle/>
                <a:p>
                  <a:r>
                    <a:rPr lang="es-AR" dirty="0">
                      <a:sym typeface="Symbol" panose="05050102010706020507" pitchFamily="18" charset="2"/>
                    </a:rPr>
                    <a:t></a:t>
                  </a:r>
                  <a:endParaRPr lang="es-AR" dirty="0"/>
                </a:p>
              </p:txBody>
            </p:sp>
            <mc:AlternateContent xmlns:mc="http://schemas.openxmlformats.org/markup-compatibility/2006" xmlns:a14="http://schemas.microsoft.com/office/drawing/2010/main">
              <mc:Choice Requires="a14">
                <p:sp>
                  <p:nvSpPr>
                    <p:cNvPr id="18" name="CuadroTexto 17"/>
                    <p:cNvSpPr txBox="1"/>
                    <p:nvPr/>
                  </p:nvSpPr>
                  <p:spPr>
                    <a:xfrm>
                      <a:off x="5737264" y="2312779"/>
                      <a:ext cx="647613" cy="5734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AR" i="1" smtClean="0">
                                    <a:latin typeface="Cambria Math" panose="02040503050406030204" pitchFamily="18" charset="0"/>
                                  </a:rPr>
                                </m:ctrlPr>
                              </m:fPr>
                              <m:num>
                                <m:r>
                                  <a:rPr lang="es-AR" i="1" smtClean="0">
                                    <a:latin typeface="Cambria Math" panose="02040503050406030204" pitchFamily="18" charset="0"/>
                                    <a:ea typeface="Cambria Math" panose="02040503050406030204" pitchFamily="18" charset="0"/>
                                  </a:rPr>
                                  <m:t>𝛿</m:t>
                                </m:r>
                                <m:r>
                                  <a:rPr lang="es-AR" b="0" i="1" smtClean="0">
                                    <a:latin typeface="Cambria Math" panose="02040503050406030204" pitchFamily="18" charset="0"/>
                                  </a:rPr>
                                  <m:t>𝑟</m:t>
                                </m:r>
                                <m:r>
                                  <a:rPr lang="es-AR" b="0" i="1" baseline="30000" smtClean="0">
                                    <a:latin typeface="Cambria Math" panose="02040503050406030204" pitchFamily="18" charset="0"/>
                                  </a:rPr>
                                  <m:t>2</m:t>
                                </m:r>
                                <m:r>
                                  <a:rPr lang="es-AR" b="0" i="1" smtClean="0">
                                    <a:latin typeface="Cambria Math" panose="02040503050406030204" pitchFamily="18" charset="0"/>
                                  </a:rPr>
                                  <m:t>𝑣</m:t>
                                </m:r>
                                <m:r>
                                  <a:rPr lang="es-AR" b="0" i="1" baseline="30000" smtClean="0">
                                    <a:latin typeface="Cambria Math" panose="02040503050406030204" pitchFamily="18" charset="0"/>
                                  </a:rPr>
                                  <m:t>2  </m:t>
                                </m:r>
                              </m:num>
                              <m:den>
                                <m:r>
                                  <a:rPr lang="es-AR" i="1" smtClean="0">
                                    <a:latin typeface="Cambria Math" panose="02040503050406030204" pitchFamily="18" charset="0"/>
                                    <a:ea typeface="Cambria Math" panose="02040503050406030204" pitchFamily="18" charset="0"/>
                                  </a:rPr>
                                  <m:t>𝜂</m:t>
                                </m:r>
                                <m:r>
                                  <a:rPr lang="es-AR" b="0" i="1" smtClean="0">
                                    <a:latin typeface="Cambria Math" panose="02040503050406030204" pitchFamily="18" charset="0"/>
                                    <a:ea typeface="Cambria Math" panose="02040503050406030204" pitchFamily="18" charset="0"/>
                                  </a:rPr>
                                  <m:t>𝑟𝑣</m:t>
                                </m:r>
                              </m:den>
                            </m:f>
                          </m:oMath>
                        </m:oMathPara>
                      </a14:m>
                      <a:endParaRPr lang="es-AR" dirty="0"/>
                    </a:p>
                  </p:txBody>
                </p:sp>
              </mc:Choice>
              <mc:Fallback xmlns="">
                <p:sp>
                  <p:nvSpPr>
                    <p:cNvPr id="18" name="CuadroTexto 17"/>
                    <p:cNvSpPr txBox="1">
                      <a:spLocks noRot="1" noChangeAspect="1" noMove="1" noResize="1" noEditPoints="1" noAdjustHandles="1" noChangeArrowheads="1" noChangeShapeType="1" noTextEdit="1"/>
                    </p:cNvSpPr>
                    <p:nvPr/>
                  </p:nvSpPr>
                  <p:spPr>
                    <a:xfrm>
                      <a:off x="5737264" y="2312779"/>
                      <a:ext cx="647613" cy="573427"/>
                    </a:xfrm>
                    <a:prstGeom prst="rect">
                      <a:avLst/>
                    </a:prstGeom>
                    <a:blipFill>
                      <a:blip r:embed="rId2"/>
                      <a:stretch>
                        <a:fillRect/>
                      </a:stretch>
                    </a:blipFill>
                  </p:spPr>
                  <p:txBody>
                    <a:bodyPr/>
                    <a:lstStyle/>
                    <a:p>
                      <a:r>
                        <a:rPr lang="es-AR">
                          <a:noFill/>
                        </a:rPr>
                        <a:t> </a:t>
                      </a:r>
                    </a:p>
                  </p:txBody>
                </p:sp>
              </mc:Fallback>
            </mc:AlternateContent>
          </p:grpSp>
          <p:grpSp>
            <p:nvGrpSpPr>
              <p:cNvPr id="22" name="Grupo 21"/>
              <p:cNvGrpSpPr/>
              <p:nvPr/>
            </p:nvGrpSpPr>
            <p:grpSpPr>
              <a:xfrm>
                <a:off x="5356274" y="2139428"/>
                <a:ext cx="1061079" cy="573427"/>
                <a:chOff x="3717974" y="3069186"/>
                <a:chExt cx="1061079" cy="573427"/>
              </a:xfrm>
            </p:grpSpPr>
            <p:sp>
              <p:nvSpPr>
                <p:cNvPr id="19" name="CuadroTexto 18"/>
                <p:cNvSpPr txBox="1"/>
                <p:nvPr/>
              </p:nvSpPr>
              <p:spPr>
                <a:xfrm>
                  <a:off x="3717974" y="3137583"/>
                  <a:ext cx="803787" cy="369332"/>
                </a:xfrm>
                <a:prstGeom prst="rect">
                  <a:avLst/>
                </a:prstGeom>
                <a:noFill/>
              </p:spPr>
              <p:txBody>
                <a:bodyPr wrap="square" rtlCol="0">
                  <a:spAutoFit/>
                </a:bodyPr>
                <a:lstStyle/>
                <a:p>
                  <a:r>
                    <a:rPr lang="es-AR" b="1" dirty="0">
                      <a:latin typeface="Arial" panose="020B0604020202020204" pitchFamily="34" charset="0"/>
                      <a:cs typeface="Arial" panose="020B0604020202020204" pitchFamily="34" charset="0"/>
                    </a:rPr>
                    <a:t>N</a:t>
                  </a:r>
                  <a:r>
                    <a:rPr lang="es-AR" b="1" baseline="-25000" dirty="0">
                      <a:latin typeface="Arial" panose="020B0604020202020204" pitchFamily="34" charset="0"/>
                      <a:cs typeface="Arial" panose="020B0604020202020204" pitchFamily="34" charset="0"/>
                    </a:rPr>
                    <a:t>R</a:t>
                  </a:r>
                  <a:r>
                    <a:rPr lang="es-AR"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20" name="CuadroTexto 19"/>
                    <p:cNvSpPr txBox="1"/>
                    <p:nvPr/>
                  </p:nvSpPr>
                  <p:spPr>
                    <a:xfrm>
                      <a:off x="4359643" y="3069186"/>
                      <a:ext cx="419410" cy="5734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AR" i="1" smtClean="0">
                                    <a:latin typeface="Cambria Math" panose="02040503050406030204" pitchFamily="18" charset="0"/>
                                  </a:rPr>
                                </m:ctrlPr>
                              </m:fPr>
                              <m:num>
                                <m:r>
                                  <a:rPr lang="es-AR" b="0" i="1" smtClean="0">
                                    <a:latin typeface="Cambria Math" panose="02040503050406030204" pitchFamily="18" charset="0"/>
                                  </a:rPr>
                                  <m:t>𝑟𝑣</m:t>
                                </m:r>
                                <m:r>
                                  <a:rPr lang="es-AR" b="0" i="1" smtClean="0">
                                    <a:latin typeface="Cambria Math" panose="02040503050406030204" pitchFamily="18" charset="0"/>
                                    <a:ea typeface="Cambria Math" panose="02040503050406030204" pitchFamily="18" charset="0"/>
                                  </a:rPr>
                                  <m:t>𝛿</m:t>
                                </m:r>
                              </m:num>
                              <m:den>
                                <m:r>
                                  <a:rPr lang="es-AR" i="1" smtClean="0">
                                    <a:latin typeface="Cambria Math" panose="02040503050406030204" pitchFamily="18" charset="0"/>
                                    <a:ea typeface="Cambria Math" panose="02040503050406030204" pitchFamily="18" charset="0"/>
                                  </a:rPr>
                                  <m:t>𝜂</m:t>
                                </m:r>
                              </m:den>
                            </m:f>
                          </m:oMath>
                        </m:oMathPara>
                      </a14:m>
                      <a:endParaRPr lang="es-AR" dirty="0"/>
                    </a:p>
                  </p:txBody>
                </p:sp>
              </mc:Choice>
              <mc:Fallback xmlns="">
                <p:sp>
                  <p:nvSpPr>
                    <p:cNvPr id="20" name="CuadroTexto 19"/>
                    <p:cNvSpPr txBox="1">
                      <a:spLocks noRot="1" noChangeAspect="1" noMove="1" noResize="1" noEditPoints="1" noAdjustHandles="1" noChangeArrowheads="1" noChangeShapeType="1" noTextEdit="1"/>
                    </p:cNvSpPr>
                    <p:nvPr/>
                  </p:nvSpPr>
                  <p:spPr>
                    <a:xfrm>
                      <a:off x="4359643" y="3069186"/>
                      <a:ext cx="419410" cy="573427"/>
                    </a:xfrm>
                    <a:prstGeom prst="rect">
                      <a:avLst/>
                    </a:prstGeom>
                    <a:blipFill>
                      <a:blip r:embed="rId3"/>
                      <a:stretch>
                        <a:fillRect/>
                      </a:stretch>
                    </a:blipFill>
                  </p:spPr>
                  <p:txBody>
                    <a:bodyPr/>
                    <a:lstStyle/>
                    <a:p>
                      <a:r>
                        <a:rPr lang="es-AR">
                          <a:noFill/>
                        </a:rPr>
                        <a:t> </a:t>
                      </a:r>
                    </a:p>
                  </p:txBody>
                </p:sp>
              </mc:Fallback>
            </mc:AlternateContent>
          </p:grpSp>
        </p:grpSp>
        <p:sp>
          <p:nvSpPr>
            <p:cNvPr id="26" name="Rectángulo 25"/>
            <p:cNvSpPr/>
            <p:nvPr/>
          </p:nvSpPr>
          <p:spPr>
            <a:xfrm>
              <a:off x="2050168" y="1756649"/>
              <a:ext cx="4818640" cy="108967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grpSp>
      <p:sp>
        <p:nvSpPr>
          <p:cNvPr id="13" name="CuadroTexto 12"/>
          <p:cNvSpPr txBox="1"/>
          <p:nvPr/>
        </p:nvSpPr>
        <p:spPr>
          <a:xfrm>
            <a:off x="110025" y="474229"/>
            <a:ext cx="9144000" cy="1200329"/>
          </a:xfrm>
          <a:prstGeom prst="rect">
            <a:avLst/>
          </a:prstGeom>
          <a:noFill/>
        </p:spPr>
        <p:txBody>
          <a:bodyPr wrap="square" rtlCol="0">
            <a:spAutoFit/>
          </a:bodyPr>
          <a:lstStyle/>
          <a:p>
            <a:pPr algn="ctr"/>
            <a:r>
              <a:rPr lang="es-AR" dirty="0">
                <a:latin typeface="Arial" panose="020B0604020202020204" pitchFamily="34" charset="0"/>
                <a:cs typeface="Arial" panose="020B0604020202020204" pitchFamily="34" charset="0"/>
              </a:rPr>
              <a:t>La viscosidad es la resistencia de un fluido a fluir, ante la aplicación de  una fuerza externa. Es la fuente del arrastre que experimentan los objetos que se mueven a través de un fluido. Para esos objetos, </a:t>
            </a:r>
            <a:r>
              <a:rPr lang="es-AR" b="1" dirty="0">
                <a:latin typeface="Arial" panose="020B0604020202020204" pitchFamily="34" charset="0"/>
                <a:cs typeface="Arial" panose="020B0604020202020204" pitchFamily="34" charset="0"/>
              </a:rPr>
              <a:t>la inercia los mantiene en movimiento</a:t>
            </a:r>
            <a:r>
              <a:rPr lang="es-AR" dirty="0">
                <a:latin typeface="Arial" panose="020B0604020202020204" pitchFamily="34" charset="0"/>
                <a:cs typeface="Arial" panose="020B0604020202020204" pitchFamily="34" charset="0"/>
              </a:rPr>
              <a:t>, mientras que la </a:t>
            </a:r>
            <a:r>
              <a:rPr lang="es-AR" b="1" dirty="0">
                <a:latin typeface="Arial" panose="020B0604020202020204" pitchFamily="34" charset="0"/>
                <a:cs typeface="Arial" panose="020B0604020202020204" pitchFamily="34" charset="0"/>
              </a:rPr>
              <a:t>viscosidad trata de frenarlos</a:t>
            </a:r>
          </a:p>
        </p:txBody>
      </p:sp>
      <p:sp>
        <p:nvSpPr>
          <p:cNvPr id="29" name="CuadroTexto 28"/>
          <p:cNvSpPr txBox="1"/>
          <p:nvPr/>
        </p:nvSpPr>
        <p:spPr>
          <a:xfrm>
            <a:off x="0" y="15296"/>
            <a:ext cx="9144000" cy="461665"/>
          </a:xfrm>
          <a:prstGeom prst="rect">
            <a:avLst/>
          </a:prstGeom>
          <a:solidFill>
            <a:srgbClr val="FF0000"/>
          </a:solidFill>
        </p:spPr>
        <p:txBody>
          <a:bodyPr wrap="square" rtlCol="0">
            <a:spAutoFit/>
          </a:bodyPr>
          <a:lstStyle/>
          <a:p>
            <a:pPr algn="ctr"/>
            <a:r>
              <a:rPr lang="es-AR" sz="2400" b="1" dirty="0">
                <a:solidFill>
                  <a:schemeClr val="bg1"/>
                </a:solidFill>
                <a:latin typeface="Arial" panose="020B0604020202020204" pitchFamily="34" charset="0"/>
                <a:cs typeface="Arial" panose="020B0604020202020204" pitchFamily="34" charset="0"/>
              </a:rPr>
              <a:t>Otra visión sobre el N</a:t>
            </a:r>
            <a:r>
              <a:rPr lang="es-AR" sz="2400" b="1" baseline="-25000" dirty="0">
                <a:solidFill>
                  <a:schemeClr val="bg1"/>
                </a:solidFill>
                <a:latin typeface="Arial" panose="020B0604020202020204" pitchFamily="34" charset="0"/>
                <a:cs typeface="Arial" panose="020B0604020202020204" pitchFamily="34" charset="0"/>
              </a:rPr>
              <a:t>R</a:t>
            </a:r>
            <a:endParaRPr lang="es-AR" baseline="-25000" dirty="0">
              <a:solidFill>
                <a:schemeClr val="bg1"/>
              </a:solidFill>
            </a:endParaRPr>
          </a:p>
        </p:txBody>
      </p:sp>
      <p:sp>
        <p:nvSpPr>
          <p:cNvPr id="28" name="Rectángulo 27"/>
          <p:cNvSpPr/>
          <p:nvPr/>
        </p:nvSpPr>
        <p:spPr>
          <a:xfrm>
            <a:off x="0" y="5984056"/>
            <a:ext cx="1213794" cy="369332"/>
          </a:xfrm>
          <a:prstGeom prst="rect">
            <a:avLst/>
          </a:prstGeom>
        </p:spPr>
        <p:txBody>
          <a:bodyPr wrap="none">
            <a:spAutoFit/>
          </a:bodyPr>
          <a:lstStyle/>
          <a:p>
            <a:pPr algn="ctr"/>
            <a:r>
              <a:rPr lang="es-AR" b="1" i="1" dirty="0">
                <a:solidFill>
                  <a:srgbClr val="FF0000"/>
                </a:solidFill>
                <a:latin typeface="French Script MT" panose="03020402040607040605" pitchFamily="66" charset="0"/>
                <a:cs typeface="Arial" panose="020B0604020202020204" pitchFamily="34" charset="0"/>
              </a:rPr>
              <a:t>La vie en </a:t>
            </a:r>
            <a:r>
              <a:rPr lang="es-AR" sz="1000" b="1" dirty="0">
                <a:solidFill>
                  <a:srgbClr val="0000FF"/>
                </a:solidFill>
                <a:latin typeface="Arial" panose="020B0604020202020204" pitchFamily="34" charset="0"/>
                <a:cs typeface="Arial" panose="020B0604020202020204" pitchFamily="34" charset="0"/>
              </a:rPr>
              <a:t>nano</a:t>
            </a:r>
            <a:r>
              <a:rPr lang="es-AR" sz="1000" b="1" i="1"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26251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11"/>
          <p:cNvGrpSpPr/>
          <p:nvPr/>
        </p:nvGrpSpPr>
        <p:grpSpPr>
          <a:xfrm>
            <a:off x="0" y="284604"/>
            <a:ext cx="9144000" cy="573427"/>
            <a:chOff x="0" y="333172"/>
            <a:chExt cx="9144000" cy="573427"/>
          </a:xfrm>
          <a:solidFill>
            <a:srgbClr val="FF0000"/>
          </a:solidFill>
        </p:grpSpPr>
        <p:sp>
          <p:nvSpPr>
            <p:cNvPr id="6" name="CuadroTexto 5"/>
            <p:cNvSpPr txBox="1"/>
            <p:nvPr/>
          </p:nvSpPr>
          <p:spPr>
            <a:xfrm>
              <a:off x="0" y="409347"/>
              <a:ext cx="9144000" cy="461665"/>
            </a:xfrm>
            <a:prstGeom prst="rect">
              <a:avLst/>
            </a:prstGeom>
            <a:grpFill/>
          </p:spPr>
          <p:txBody>
            <a:bodyPr wrap="square" rtlCol="0">
              <a:spAutoFit/>
            </a:bodyPr>
            <a:lstStyle/>
            <a:p>
              <a:pPr algn="ctr"/>
              <a:r>
                <a:rPr lang="es-AR" sz="2400" b="1" dirty="0">
                  <a:solidFill>
                    <a:schemeClr val="bg1"/>
                  </a:solidFill>
                  <a:latin typeface="Arial" panose="020B0604020202020204" pitchFamily="34" charset="0"/>
                  <a:cs typeface="Arial" panose="020B0604020202020204" pitchFamily="34" charset="0"/>
                </a:rPr>
                <a:t>Numero de Reynolds                      en la practica</a:t>
              </a:r>
            </a:p>
          </p:txBody>
        </p:sp>
        <p:grpSp>
          <p:nvGrpSpPr>
            <p:cNvPr id="3" name="Grupo 2"/>
            <p:cNvGrpSpPr/>
            <p:nvPr/>
          </p:nvGrpSpPr>
          <p:grpSpPr>
            <a:xfrm>
              <a:off x="4276726" y="333172"/>
              <a:ext cx="1263267" cy="573427"/>
              <a:chOff x="4505326" y="845801"/>
              <a:chExt cx="1263267" cy="573427"/>
            </a:xfrm>
            <a:grpFill/>
          </p:grpSpPr>
          <p:sp>
            <p:nvSpPr>
              <p:cNvPr id="7" name="CuadroTexto 6"/>
              <p:cNvSpPr txBox="1"/>
              <p:nvPr/>
            </p:nvSpPr>
            <p:spPr>
              <a:xfrm>
                <a:off x="4505326" y="914198"/>
                <a:ext cx="1005976" cy="461665"/>
              </a:xfrm>
              <a:prstGeom prst="rect">
                <a:avLst/>
              </a:prstGeom>
              <a:grpFill/>
            </p:spPr>
            <p:txBody>
              <a:bodyPr wrap="square" rtlCol="0">
                <a:spAutoFit/>
              </a:bodyPr>
              <a:lstStyle/>
              <a:p>
                <a:r>
                  <a:rPr lang="es-AR" sz="2400" b="1" dirty="0">
                    <a:solidFill>
                      <a:schemeClr val="bg1"/>
                    </a:solidFill>
                    <a:latin typeface="Arial" panose="020B0604020202020204" pitchFamily="34" charset="0"/>
                    <a:cs typeface="Arial" panose="020B0604020202020204" pitchFamily="34" charset="0"/>
                  </a:rPr>
                  <a:t>N</a:t>
                </a:r>
                <a:r>
                  <a:rPr lang="es-AR" sz="2400" b="1" baseline="-25000" dirty="0">
                    <a:solidFill>
                      <a:schemeClr val="bg1"/>
                    </a:solidFill>
                    <a:latin typeface="Arial" panose="020B0604020202020204" pitchFamily="34" charset="0"/>
                    <a:cs typeface="Arial" panose="020B0604020202020204" pitchFamily="34" charset="0"/>
                  </a:rPr>
                  <a:t>R</a:t>
                </a:r>
                <a:r>
                  <a:rPr lang="es-AR" sz="2400" dirty="0">
                    <a:solidFill>
                      <a:schemeClr val="bg1"/>
                    </a:solidFill>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8" name="CuadroTexto 7"/>
                  <p:cNvSpPr txBox="1"/>
                  <p:nvPr/>
                </p:nvSpPr>
                <p:spPr>
                  <a:xfrm>
                    <a:off x="5349183" y="845801"/>
                    <a:ext cx="419410" cy="573427"/>
                  </a:xfrm>
                  <a:prstGeom prst="rect">
                    <a:avLst/>
                  </a:prstGeom>
                  <a:grp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AR" i="1" smtClean="0">
                                  <a:solidFill>
                                    <a:schemeClr val="bg1"/>
                                  </a:solidFill>
                                  <a:latin typeface="Cambria Math" panose="02040503050406030204" pitchFamily="18" charset="0"/>
                                </a:rPr>
                              </m:ctrlPr>
                            </m:fPr>
                            <m:num>
                              <m:r>
                                <a:rPr lang="es-AR" b="0" i="1" smtClean="0">
                                  <a:solidFill>
                                    <a:schemeClr val="bg1"/>
                                  </a:solidFill>
                                  <a:latin typeface="Cambria Math" panose="02040503050406030204" pitchFamily="18" charset="0"/>
                                </a:rPr>
                                <m:t>𝑟𝑣</m:t>
                              </m:r>
                              <m:r>
                                <a:rPr lang="es-AR" b="0" i="1" smtClean="0">
                                  <a:solidFill>
                                    <a:schemeClr val="bg1"/>
                                  </a:solidFill>
                                  <a:latin typeface="Cambria Math" panose="02040503050406030204" pitchFamily="18" charset="0"/>
                                  <a:ea typeface="Cambria Math" panose="02040503050406030204" pitchFamily="18" charset="0"/>
                                </a:rPr>
                                <m:t>𝛿</m:t>
                              </m:r>
                            </m:num>
                            <m:den>
                              <m:r>
                                <a:rPr lang="es-AR" i="1" smtClean="0">
                                  <a:solidFill>
                                    <a:schemeClr val="bg1"/>
                                  </a:solidFill>
                                  <a:latin typeface="Cambria Math" panose="02040503050406030204" pitchFamily="18" charset="0"/>
                                  <a:ea typeface="Cambria Math" panose="02040503050406030204" pitchFamily="18" charset="0"/>
                                </a:rPr>
                                <m:t>𝜂</m:t>
                              </m:r>
                            </m:den>
                          </m:f>
                        </m:oMath>
                      </m:oMathPara>
                    </a14:m>
                    <a:endParaRPr lang="es-AR" dirty="0"/>
                  </a:p>
                </p:txBody>
              </p:sp>
            </mc:Choice>
            <mc:Fallback xmlns="">
              <p:sp>
                <p:nvSpPr>
                  <p:cNvPr id="8" name="CuadroTexto 7"/>
                  <p:cNvSpPr txBox="1">
                    <a:spLocks noRot="1" noChangeAspect="1" noMove="1" noResize="1" noEditPoints="1" noAdjustHandles="1" noChangeArrowheads="1" noChangeShapeType="1" noTextEdit="1"/>
                  </p:cNvSpPr>
                  <p:nvPr/>
                </p:nvSpPr>
                <p:spPr>
                  <a:xfrm>
                    <a:off x="5349183" y="845801"/>
                    <a:ext cx="419410" cy="573427"/>
                  </a:xfrm>
                  <a:prstGeom prst="rect">
                    <a:avLst/>
                  </a:prstGeom>
                  <a:blipFill>
                    <a:blip r:embed="rId2"/>
                    <a:stretch>
                      <a:fillRect/>
                    </a:stretch>
                  </a:blipFill>
                </p:spPr>
                <p:txBody>
                  <a:bodyPr/>
                  <a:lstStyle/>
                  <a:p>
                    <a:r>
                      <a:rPr lang="es-AR">
                        <a:noFill/>
                      </a:rPr>
                      <a:t> </a:t>
                    </a:r>
                  </a:p>
                </p:txBody>
              </p:sp>
            </mc:Fallback>
          </mc:AlternateContent>
        </p:grpSp>
      </p:grpSp>
      <p:sp>
        <p:nvSpPr>
          <p:cNvPr id="2" name="CuadroTexto 1"/>
          <p:cNvSpPr txBox="1"/>
          <p:nvPr/>
        </p:nvSpPr>
        <p:spPr>
          <a:xfrm>
            <a:off x="5505556" y="2816097"/>
            <a:ext cx="3638444" cy="1969770"/>
          </a:xfrm>
          <a:prstGeom prst="rect">
            <a:avLst/>
          </a:prstGeom>
          <a:noFill/>
        </p:spPr>
        <p:txBody>
          <a:bodyPr wrap="square" rtlCol="0">
            <a:spAutoFit/>
          </a:bodyPr>
          <a:lstStyle/>
          <a:p>
            <a:r>
              <a:rPr lang="es-AR" dirty="0">
                <a:latin typeface="Arial" panose="020B0604020202020204" pitchFamily="34" charset="0"/>
                <a:cs typeface="Arial" panose="020B0604020202020204" pitchFamily="34" charset="0"/>
              </a:rPr>
              <a:t>Humano promedio</a:t>
            </a:r>
          </a:p>
          <a:p>
            <a:r>
              <a:rPr lang="es-AR" dirty="0">
                <a:latin typeface="Arial" panose="020B0604020202020204" pitchFamily="34" charset="0"/>
                <a:cs typeface="Arial" panose="020B0604020202020204" pitchFamily="34" charset="0"/>
              </a:rPr>
              <a:t>tamaño </a:t>
            </a:r>
            <a:r>
              <a:rPr lang="es-AR" b="1" dirty="0">
                <a:solidFill>
                  <a:srgbClr val="0000FF"/>
                </a:solidFill>
                <a:latin typeface="Arial" panose="020B0604020202020204" pitchFamily="34" charset="0"/>
                <a:cs typeface="Arial" panose="020B0604020202020204" pitchFamily="34" charset="0"/>
              </a:rPr>
              <a:t>a</a:t>
            </a:r>
            <a:r>
              <a:rPr lang="es-AR" dirty="0">
                <a:solidFill>
                  <a:srgbClr val="0000FF"/>
                </a:solidFill>
                <a:latin typeface="Arial" panose="020B0604020202020204" pitchFamily="34" charset="0"/>
                <a:cs typeface="Arial" panose="020B0604020202020204" pitchFamily="34" charset="0"/>
              </a:rPr>
              <a:t> </a:t>
            </a:r>
            <a:r>
              <a:rPr lang="es-AR" dirty="0">
                <a:solidFill>
                  <a:srgbClr val="0000FF"/>
                </a:solidFill>
                <a:latin typeface="Arial" panose="020B0604020202020204" pitchFamily="34" charset="0"/>
                <a:cs typeface="Arial" panose="020B0604020202020204" pitchFamily="34" charset="0"/>
                <a:sym typeface="Symbol" panose="05050102010706020507" pitchFamily="18" charset="2"/>
              </a:rPr>
              <a:t> 1m</a:t>
            </a:r>
            <a:r>
              <a:rPr lang="es-AR" dirty="0">
                <a:latin typeface="Arial" panose="020B0604020202020204" pitchFamily="34" charset="0"/>
                <a:cs typeface="Arial" panose="020B0604020202020204" pitchFamily="34" charset="0"/>
                <a:sym typeface="Symbol" panose="05050102010706020507" pitchFamily="18" charset="2"/>
              </a:rPr>
              <a:t>, </a:t>
            </a:r>
            <a:r>
              <a:rPr lang="es-AR" dirty="0">
                <a:latin typeface="Arial" panose="020B0604020202020204" pitchFamily="34" charset="0"/>
                <a:cs typeface="Arial" panose="020B0604020202020204" pitchFamily="34" charset="0"/>
              </a:rPr>
              <a:t>nadando en agua </a:t>
            </a:r>
          </a:p>
          <a:p>
            <a:r>
              <a:rPr lang="es-AR" dirty="0">
                <a:latin typeface="Arial" panose="020B0604020202020204" pitchFamily="34" charset="0"/>
                <a:cs typeface="Arial" panose="020B0604020202020204" pitchFamily="34" charset="0"/>
              </a:rPr>
              <a:t>a una </a:t>
            </a:r>
            <a:r>
              <a:rPr lang="es-AR" dirty="0">
                <a:latin typeface="Arial" panose="020B0604020202020204" pitchFamily="34" charset="0"/>
                <a:cs typeface="Arial" panose="020B0604020202020204" pitchFamily="34" charset="0"/>
                <a:sym typeface="Symbol" panose="05050102010706020507" pitchFamily="18" charset="2"/>
              </a:rPr>
              <a:t>velocidad </a:t>
            </a:r>
            <a:r>
              <a:rPr lang="es-AR" b="1" dirty="0">
                <a:solidFill>
                  <a:srgbClr val="0000FF"/>
                </a:solidFill>
                <a:latin typeface="Arial" panose="020B0604020202020204" pitchFamily="34" charset="0"/>
                <a:cs typeface="Arial" panose="020B0604020202020204" pitchFamily="34" charset="0"/>
                <a:sym typeface="Symbol" panose="05050102010706020507" pitchFamily="18" charset="2"/>
              </a:rPr>
              <a:t>v</a:t>
            </a:r>
            <a:r>
              <a:rPr lang="es-AR" dirty="0">
                <a:solidFill>
                  <a:srgbClr val="0000FF"/>
                </a:solidFill>
                <a:latin typeface="Arial" panose="020B0604020202020204" pitchFamily="34" charset="0"/>
                <a:cs typeface="Arial" panose="020B0604020202020204" pitchFamily="34" charset="0"/>
                <a:sym typeface="Symbol" panose="05050102010706020507" pitchFamily="18" charset="2"/>
              </a:rPr>
              <a:t>  1m/s</a:t>
            </a:r>
          </a:p>
          <a:p>
            <a:r>
              <a:rPr lang="es-AR" b="1" dirty="0">
                <a:solidFill>
                  <a:srgbClr val="0000FF"/>
                </a:solidFill>
                <a:latin typeface="Arial" panose="020B0604020202020204" pitchFamily="34" charset="0"/>
                <a:cs typeface="Arial" panose="020B0604020202020204" pitchFamily="34" charset="0"/>
                <a:sym typeface="Symbol" panose="05050102010706020507" pitchFamily="18" charset="2"/>
              </a:rPr>
              <a:t> del agua= 10</a:t>
            </a:r>
            <a:r>
              <a:rPr lang="es-AR" b="1" baseline="30000" dirty="0">
                <a:solidFill>
                  <a:srgbClr val="0000FF"/>
                </a:solidFill>
                <a:latin typeface="Arial" panose="020B0604020202020204" pitchFamily="34" charset="0"/>
                <a:cs typeface="Arial" panose="020B0604020202020204" pitchFamily="34" charset="0"/>
                <a:sym typeface="Symbol" panose="05050102010706020507" pitchFamily="18" charset="2"/>
              </a:rPr>
              <a:t>-3</a:t>
            </a:r>
            <a:r>
              <a:rPr lang="es-AR" b="1" dirty="0">
                <a:solidFill>
                  <a:srgbClr val="0000FF"/>
                </a:solidFill>
                <a:latin typeface="Arial" panose="020B0604020202020204" pitchFamily="34" charset="0"/>
                <a:cs typeface="Arial" panose="020B0604020202020204" pitchFamily="34" charset="0"/>
                <a:sym typeface="Symbol" panose="05050102010706020507" pitchFamily="18" charset="2"/>
              </a:rPr>
              <a:t>Pa.s</a:t>
            </a:r>
          </a:p>
          <a:p>
            <a:pPr marL="285750" indent="-285750">
              <a:buFont typeface="Symbol" panose="05050102010706020507" pitchFamily="18" charset="2"/>
              <a:buChar char="h"/>
            </a:pPr>
            <a:r>
              <a:rPr lang="es-AR" b="1" dirty="0">
                <a:solidFill>
                  <a:srgbClr val="FF0000"/>
                </a:solidFill>
                <a:latin typeface="Arial" panose="020B0604020202020204" pitchFamily="34" charset="0"/>
                <a:cs typeface="Arial" panose="020B0604020202020204" pitchFamily="34" charset="0"/>
                <a:sym typeface="Symbol" panose="05050102010706020507" pitchFamily="18" charset="2"/>
              </a:rPr>
              <a:t>del agua=1000 kg/m</a:t>
            </a:r>
            <a:r>
              <a:rPr lang="es-AR" b="1" baseline="30000" dirty="0">
                <a:solidFill>
                  <a:srgbClr val="FF0000"/>
                </a:solidFill>
                <a:latin typeface="Arial" panose="020B0604020202020204" pitchFamily="34" charset="0"/>
                <a:cs typeface="Arial" panose="020B0604020202020204" pitchFamily="34" charset="0"/>
                <a:sym typeface="Symbol" panose="05050102010706020507" pitchFamily="18" charset="2"/>
              </a:rPr>
              <a:t>3</a:t>
            </a:r>
          </a:p>
          <a:p>
            <a:r>
              <a:rPr lang="es-AR" sz="3200" b="1" dirty="0">
                <a:solidFill>
                  <a:srgbClr val="FF0000"/>
                </a:solidFill>
                <a:latin typeface="Arial" panose="020B0604020202020204" pitchFamily="34" charset="0"/>
                <a:cs typeface="Arial" panose="020B0604020202020204" pitchFamily="34" charset="0"/>
              </a:rPr>
              <a:t>N</a:t>
            </a:r>
            <a:r>
              <a:rPr lang="es-AR" sz="3200" b="1" baseline="-25000" dirty="0">
                <a:solidFill>
                  <a:srgbClr val="FF0000"/>
                </a:solidFill>
                <a:latin typeface="Arial" panose="020B0604020202020204" pitchFamily="34" charset="0"/>
                <a:cs typeface="Arial" panose="020B0604020202020204" pitchFamily="34" charset="0"/>
              </a:rPr>
              <a:t>R </a:t>
            </a:r>
            <a:r>
              <a:rPr lang="es-AR" sz="3200" b="1" dirty="0">
                <a:solidFill>
                  <a:srgbClr val="FF0000"/>
                </a:solidFill>
                <a:latin typeface="Arial" panose="020B0604020202020204" pitchFamily="34" charset="0"/>
                <a:cs typeface="Arial" panose="020B0604020202020204" pitchFamily="34" charset="0"/>
                <a:sym typeface="Symbol" panose="05050102010706020507" pitchFamily="18" charset="2"/>
              </a:rPr>
              <a:t> 10</a:t>
            </a:r>
            <a:r>
              <a:rPr lang="es-AR" sz="3200" b="1" baseline="30000" dirty="0">
                <a:solidFill>
                  <a:srgbClr val="FF0000"/>
                </a:solidFill>
                <a:latin typeface="Arial" panose="020B0604020202020204" pitchFamily="34" charset="0"/>
                <a:cs typeface="Arial" panose="020B0604020202020204" pitchFamily="34" charset="0"/>
                <a:sym typeface="Symbol" panose="05050102010706020507" pitchFamily="18" charset="2"/>
              </a:rPr>
              <a:t>6</a:t>
            </a:r>
            <a:endParaRPr lang="es-AR" sz="3200" b="1" baseline="30000" dirty="0">
              <a:solidFill>
                <a:srgbClr val="FF0000"/>
              </a:solidFill>
              <a:latin typeface="Arial" panose="020B0604020202020204" pitchFamily="34" charset="0"/>
              <a:cs typeface="Arial" panose="020B0604020202020204" pitchFamily="34" charset="0"/>
            </a:endParaRPr>
          </a:p>
        </p:txBody>
      </p:sp>
      <p:graphicFrame>
        <p:nvGraphicFramePr>
          <p:cNvPr id="10" name="Tabla 9"/>
          <p:cNvGraphicFramePr>
            <a:graphicFrameLocks noGrp="1"/>
          </p:cNvGraphicFramePr>
          <p:nvPr>
            <p:extLst/>
          </p:nvPr>
        </p:nvGraphicFramePr>
        <p:xfrm>
          <a:off x="562510" y="1302812"/>
          <a:ext cx="2466632" cy="4216400"/>
        </p:xfrm>
        <a:graphic>
          <a:graphicData uri="http://schemas.openxmlformats.org/drawingml/2006/table">
            <a:tbl>
              <a:tblPr firstRow="1" bandRow="1">
                <a:tableStyleId>{5C22544A-7EE6-4342-B048-85BDC9FD1C3A}</a:tableStyleId>
              </a:tblPr>
              <a:tblGrid>
                <a:gridCol w="2466632">
                  <a:extLst>
                    <a:ext uri="{9D8B030D-6E8A-4147-A177-3AD203B41FA5}">
                      <a16:colId xmlns:a16="http://schemas.microsoft.com/office/drawing/2014/main" val="3940801945"/>
                    </a:ext>
                  </a:extLst>
                </a:gridCol>
              </a:tblGrid>
              <a:tr h="370840">
                <a:tc>
                  <a:txBody>
                    <a:bodyPr/>
                    <a:lstStyle/>
                    <a:p>
                      <a:pPr algn="r"/>
                      <a:r>
                        <a:rPr lang="es-AR" dirty="0">
                          <a:latin typeface="Arial" panose="020B0604020202020204" pitchFamily="34" charset="0"/>
                          <a:cs typeface="Arial" panose="020B0604020202020204" pitchFamily="34" charset="0"/>
                        </a:rPr>
                        <a:t>Bacteria</a:t>
                      </a:r>
                    </a:p>
                  </a:txBody>
                  <a:tcPr/>
                </a:tc>
                <a:extLst>
                  <a:ext uri="{0D108BD9-81ED-4DB2-BD59-A6C34878D82A}">
                    <a16:rowId xmlns:a16="http://schemas.microsoft.com/office/drawing/2014/main" val="2890004079"/>
                  </a:ext>
                </a:extLst>
              </a:tr>
              <a:tr h="370840">
                <a:tc>
                  <a:txBody>
                    <a:bodyPr/>
                    <a:lstStyle/>
                    <a:p>
                      <a:pPr algn="r"/>
                      <a:r>
                        <a:rPr lang="es-AR" dirty="0">
                          <a:latin typeface="Arial" panose="020B0604020202020204" pitchFamily="34" charset="0"/>
                          <a:cs typeface="Arial" panose="020B0604020202020204" pitchFamily="34" charset="0"/>
                        </a:rPr>
                        <a:t>Flujo de sangre en el cerebro</a:t>
                      </a:r>
                    </a:p>
                  </a:txBody>
                  <a:tcPr/>
                </a:tc>
                <a:extLst>
                  <a:ext uri="{0D108BD9-81ED-4DB2-BD59-A6C34878D82A}">
                    <a16:rowId xmlns:a16="http://schemas.microsoft.com/office/drawing/2014/main" val="3587915981"/>
                  </a:ext>
                </a:extLst>
              </a:tr>
              <a:tr h="370840">
                <a:tc>
                  <a:txBody>
                    <a:bodyPr/>
                    <a:lstStyle/>
                    <a:p>
                      <a:pPr algn="r"/>
                      <a:r>
                        <a:rPr lang="es-AR" dirty="0">
                          <a:latin typeface="Arial" panose="020B0604020202020204" pitchFamily="34" charset="0"/>
                          <a:cs typeface="Arial" panose="020B0604020202020204" pitchFamily="34" charset="0"/>
                        </a:rPr>
                        <a:t>Flujo de sangre en aorta</a:t>
                      </a:r>
                    </a:p>
                  </a:txBody>
                  <a:tcPr/>
                </a:tc>
                <a:extLst>
                  <a:ext uri="{0D108BD9-81ED-4DB2-BD59-A6C34878D82A}">
                    <a16:rowId xmlns:a16="http://schemas.microsoft.com/office/drawing/2014/main" val="1249760361"/>
                  </a:ext>
                </a:extLst>
              </a:tr>
              <a:tr h="370840">
                <a:tc>
                  <a:txBody>
                    <a:bodyPr/>
                    <a:lstStyle/>
                    <a:p>
                      <a:pPr algn="r"/>
                      <a:r>
                        <a:rPr lang="es-AR" dirty="0">
                          <a:latin typeface="Arial" panose="020B0604020202020204" pitchFamily="34" charset="0"/>
                          <a:cs typeface="Arial" panose="020B0604020202020204" pitchFamily="34" charset="0"/>
                        </a:rPr>
                        <a:t>Inicio de flujo turbulento</a:t>
                      </a:r>
                    </a:p>
                  </a:txBody>
                  <a:tcPr/>
                </a:tc>
                <a:extLst>
                  <a:ext uri="{0D108BD9-81ED-4DB2-BD59-A6C34878D82A}">
                    <a16:rowId xmlns:a16="http://schemas.microsoft.com/office/drawing/2014/main" val="2142861695"/>
                  </a:ext>
                </a:extLst>
              </a:tr>
              <a:tr h="370840">
                <a:tc>
                  <a:txBody>
                    <a:bodyPr/>
                    <a:lstStyle/>
                    <a:p>
                      <a:pPr algn="r"/>
                      <a:r>
                        <a:rPr lang="es-AR" dirty="0">
                          <a:latin typeface="Arial" panose="020B0604020202020204" pitchFamily="34" charset="0"/>
                          <a:cs typeface="Arial" panose="020B0604020202020204" pitchFamily="34" charset="0"/>
                        </a:rPr>
                        <a:t>Pequeña bola de cricket</a:t>
                      </a:r>
                    </a:p>
                  </a:txBody>
                  <a:tcPr/>
                </a:tc>
                <a:extLst>
                  <a:ext uri="{0D108BD9-81ED-4DB2-BD59-A6C34878D82A}">
                    <a16:rowId xmlns:a16="http://schemas.microsoft.com/office/drawing/2014/main" val="1214175945"/>
                  </a:ext>
                </a:extLst>
              </a:tr>
              <a:tr h="370840">
                <a:tc>
                  <a:txBody>
                    <a:bodyPr/>
                    <a:lstStyle/>
                    <a:p>
                      <a:pPr algn="r"/>
                      <a:r>
                        <a:rPr lang="es-AR" dirty="0">
                          <a:latin typeface="Arial" panose="020B0604020202020204" pitchFamily="34" charset="0"/>
                          <a:cs typeface="Arial" panose="020B0604020202020204" pitchFamily="34" charset="0"/>
                        </a:rPr>
                        <a:t>Humano nadando</a:t>
                      </a:r>
                    </a:p>
                  </a:txBody>
                  <a:tcPr/>
                </a:tc>
                <a:extLst>
                  <a:ext uri="{0D108BD9-81ED-4DB2-BD59-A6C34878D82A}">
                    <a16:rowId xmlns:a16="http://schemas.microsoft.com/office/drawing/2014/main" val="3084534779"/>
                  </a:ext>
                </a:extLst>
              </a:tr>
              <a:tr h="370840">
                <a:tc>
                  <a:txBody>
                    <a:bodyPr/>
                    <a:lstStyle/>
                    <a:p>
                      <a:pPr algn="r"/>
                      <a:r>
                        <a:rPr lang="es-AR" dirty="0">
                          <a:latin typeface="Arial" panose="020B0604020202020204" pitchFamily="34" charset="0"/>
                          <a:cs typeface="Arial" panose="020B0604020202020204" pitchFamily="34" charset="0"/>
                        </a:rPr>
                        <a:t>Ballena azul</a:t>
                      </a:r>
                    </a:p>
                    <a:p>
                      <a:pPr algn="r"/>
                      <a:r>
                        <a:rPr lang="es-AR" dirty="0">
                          <a:latin typeface="Arial" panose="020B0604020202020204" pitchFamily="34" charset="0"/>
                          <a:cs typeface="Arial" panose="020B0604020202020204" pitchFamily="34" charset="0"/>
                        </a:rPr>
                        <a:t>Crucero Queen Elizabeth 2</a:t>
                      </a:r>
                    </a:p>
                  </a:txBody>
                  <a:tcPr/>
                </a:tc>
                <a:extLst>
                  <a:ext uri="{0D108BD9-81ED-4DB2-BD59-A6C34878D82A}">
                    <a16:rowId xmlns:a16="http://schemas.microsoft.com/office/drawing/2014/main" val="3935279734"/>
                  </a:ext>
                </a:extLst>
              </a:tr>
            </a:tbl>
          </a:graphicData>
        </a:graphic>
      </p:graphicFrame>
      <p:graphicFrame>
        <p:nvGraphicFramePr>
          <p:cNvPr id="11" name="Tabla 10"/>
          <p:cNvGraphicFramePr>
            <a:graphicFrameLocks noGrp="1"/>
          </p:cNvGraphicFramePr>
          <p:nvPr>
            <p:extLst/>
          </p:nvPr>
        </p:nvGraphicFramePr>
        <p:xfrm>
          <a:off x="3029142" y="1308983"/>
          <a:ext cx="2253559" cy="4216400"/>
        </p:xfrm>
        <a:graphic>
          <a:graphicData uri="http://schemas.openxmlformats.org/drawingml/2006/table">
            <a:tbl>
              <a:tblPr firstRow="1" bandRow="1">
                <a:tableStyleId>{5C22544A-7EE6-4342-B048-85BDC9FD1C3A}</a:tableStyleId>
              </a:tblPr>
              <a:tblGrid>
                <a:gridCol w="2253559">
                  <a:extLst>
                    <a:ext uri="{9D8B030D-6E8A-4147-A177-3AD203B41FA5}">
                      <a16:colId xmlns:a16="http://schemas.microsoft.com/office/drawing/2014/main" val="3940801945"/>
                    </a:ext>
                  </a:extLst>
                </a:gridCol>
              </a:tblGrid>
              <a:tr h="370840">
                <a:tc>
                  <a:txBody>
                    <a:bodyPr/>
                    <a:lstStyle/>
                    <a:p>
                      <a:pPr algn="r"/>
                      <a:r>
                        <a:rPr lang="es-AR" dirty="0">
                          <a:latin typeface="Arial" panose="020B0604020202020204" pitchFamily="34" charset="0"/>
                          <a:cs typeface="Arial" panose="020B0604020202020204" pitchFamily="34" charset="0"/>
                          <a:sym typeface="Symbol" panose="05050102010706020507" pitchFamily="18" charset="2"/>
                        </a:rPr>
                        <a:t> 10</a:t>
                      </a:r>
                      <a:r>
                        <a:rPr lang="es-AR" baseline="30000" dirty="0">
                          <a:latin typeface="Arial" panose="020B0604020202020204" pitchFamily="34" charset="0"/>
                          <a:cs typeface="Arial" panose="020B0604020202020204" pitchFamily="34" charset="0"/>
                          <a:sym typeface="Symbol" panose="05050102010706020507" pitchFamily="18" charset="2"/>
                        </a:rPr>
                        <a:t>-5</a:t>
                      </a:r>
                      <a:endParaRPr lang="es-AR" baseline="30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90004079"/>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AR" dirty="0">
                          <a:latin typeface="Arial" panose="020B0604020202020204" pitchFamily="34" charset="0"/>
                          <a:cs typeface="Arial" panose="020B0604020202020204" pitchFamily="34" charset="0"/>
                          <a:sym typeface="Symbol" panose="05050102010706020507" pitchFamily="18" charset="2"/>
                        </a:rPr>
                        <a:t> 10</a:t>
                      </a:r>
                      <a:r>
                        <a:rPr lang="es-AR" baseline="30000" dirty="0">
                          <a:latin typeface="Arial" panose="020B0604020202020204" pitchFamily="34" charset="0"/>
                          <a:cs typeface="Arial" panose="020B0604020202020204" pitchFamily="34" charset="0"/>
                          <a:sym typeface="Symbol" panose="05050102010706020507" pitchFamily="18" charset="2"/>
                        </a:rPr>
                        <a:t>2</a:t>
                      </a:r>
                      <a:endParaRPr lang="es-AR" baseline="30000" dirty="0">
                        <a:latin typeface="Arial" panose="020B0604020202020204" pitchFamily="34" charset="0"/>
                        <a:cs typeface="Arial" panose="020B0604020202020204" pitchFamily="34" charset="0"/>
                      </a:endParaRPr>
                    </a:p>
                    <a:p>
                      <a:pPr algn="r"/>
                      <a:endParaRPr lang="es-A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87915981"/>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AR" dirty="0">
                          <a:latin typeface="Arial" panose="020B0604020202020204" pitchFamily="34" charset="0"/>
                          <a:cs typeface="Arial" panose="020B0604020202020204" pitchFamily="34" charset="0"/>
                          <a:sym typeface="Symbol" panose="05050102010706020507" pitchFamily="18" charset="2"/>
                        </a:rPr>
                        <a:t> 10</a:t>
                      </a:r>
                      <a:r>
                        <a:rPr lang="es-AR" baseline="30000" dirty="0">
                          <a:latin typeface="Arial" panose="020B0604020202020204" pitchFamily="34" charset="0"/>
                          <a:cs typeface="Arial" panose="020B0604020202020204" pitchFamily="34" charset="0"/>
                          <a:sym typeface="Symbol" panose="05050102010706020507" pitchFamily="18" charset="2"/>
                        </a:rPr>
                        <a:t>3</a:t>
                      </a:r>
                      <a:endParaRPr lang="es-AR" baseline="30000" dirty="0">
                        <a:latin typeface="Arial" panose="020B0604020202020204" pitchFamily="34" charset="0"/>
                        <a:cs typeface="Arial" panose="020B0604020202020204" pitchFamily="34" charset="0"/>
                      </a:endParaRPr>
                    </a:p>
                    <a:p>
                      <a:pPr algn="r"/>
                      <a:endParaRPr lang="es-A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49760361"/>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AR" dirty="0">
                          <a:latin typeface="Arial" panose="020B0604020202020204" pitchFamily="34" charset="0"/>
                          <a:cs typeface="Arial" panose="020B0604020202020204" pitchFamily="34" charset="0"/>
                          <a:sym typeface="Symbol" panose="05050102010706020507" pitchFamily="18" charset="2"/>
                        </a:rPr>
                        <a:t> 2.3 x10</a:t>
                      </a:r>
                      <a:r>
                        <a:rPr lang="es-AR" baseline="30000" dirty="0">
                          <a:latin typeface="Arial" panose="020B0604020202020204" pitchFamily="34" charset="0"/>
                          <a:cs typeface="Arial" panose="020B0604020202020204" pitchFamily="34" charset="0"/>
                          <a:sym typeface="Symbol" panose="05050102010706020507" pitchFamily="18" charset="2"/>
                        </a:rPr>
                        <a:t>3</a:t>
                      </a:r>
                      <a:r>
                        <a:rPr lang="es-AR" baseline="0" dirty="0">
                          <a:latin typeface="Arial" panose="020B0604020202020204" pitchFamily="34" charset="0"/>
                          <a:cs typeface="Arial" panose="020B0604020202020204" pitchFamily="34" charset="0"/>
                          <a:sym typeface="Symbol" panose="05050102010706020507" pitchFamily="18" charset="2"/>
                        </a:rPr>
                        <a:t>-5</a:t>
                      </a:r>
                      <a:r>
                        <a:rPr lang="es-AR" dirty="0">
                          <a:latin typeface="Arial" panose="020B0604020202020204" pitchFamily="34" charset="0"/>
                          <a:cs typeface="Arial" panose="020B0604020202020204" pitchFamily="34" charset="0"/>
                          <a:sym typeface="Symbol" panose="05050102010706020507" pitchFamily="18" charset="2"/>
                        </a:rPr>
                        <a:t> x10</a:t>
                      </a:r>
                      <a:r>
                        <a:rPr lang="es-AR" baseline="30000" dirty="0">
                          <a:latin typeface="Arial" panose="020B0604020202020204" pitchFamily="34" charset="0"/>
                          <a:cs typeface="Arial" panose="020B0604020202020204" pitchFamily="34" charset="0"/>
                          <a:sym typeface="Symbol" panose="05050102010706020507" pitchFamily="18" charset="2"/>
                        </a:rPr>
                        <a:t>4</a:t>
                      </a:r>
                      <a:endParaRPr lang="es-AR" baseline="30000" dirty="0">
                        <a:latin typeface="Arial" panose="020B0604020202020204" pitchFamily="34" charset="0"/>
                        <a:cs typeface="Arial" panose="020B0604020202020204" pitchFamily="34" charset="0"/>
                      </a:endParaRPr>
                    </a:p>
                    <a:p>
                      <a:pPr algn="r"/>
                      <a:endParaRPr lang="es-A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42861695"/>
                  </a:ext>
                </a:extLst>
              </a:tr>
              <a:tr h="370840">
                <a:tc>
                  <a:txBody>
                    <a:bodyPr/>
                    <a:lstStyle/>
                    <a:p>
                      <a:pPr marL="285750" indent="-285750" algn="r">
                        <a:buFont typeface="Symbol" panose="05050102010706020507" pitchFamily="18" charset="2"/>
                        <a:buChar char="~"/>
                      </a:pPr>
                      <a:r>
                        <a:rPr lang="es-AR" dirty="0">
                          <a:latin typeface="Arial" panose="020B0604020202020204" pitchFamily="34" charset="0"/>
                          <a:cs typeface="Arial" panose="020B0604020202020204" pitchFamily="34" charset="0"/>
                          <a:sym typeface="Symbol" panose="05050102010706020507" pitchFamily="18" charset="2"/>
                        </a:rPr>
                        <a:t>2.3 x10</a:t>
                      </a:r>
                      <a:r>
                        <a:rPr lang="es-AR" baseline="30000" dirty="0">
                          <a:latin typeface="Arial" panose="020B0604020202020204" pitchFamily="34" charset="0"/>
                          <a:cs typeface="Arial" panose="020B0604020202020204" pitchFamily="34" charset="0"/>
                          <a:sym typeface="Symbol" panose="05050102010706020507" pitchFamily="18" charset="2"/>
                        </a:rPr>
                        <a:t>5</a:t>
                      </a:r>
                    </a:p>
                    <a:p>
                      <a:pPr marL="0" indent="0" algn="r">
                        <a:buFont typeface="Symbol" panose="05050102010706020507" pitchFamily="18" charset="2"/>
                        <a:buNone/>
                      </a:pPr>
                      <a:r>
                        <a:rPr lang="es-AR" dirty="0">
                          <a:latin typeface="Arial" panose="020B0604020202020204" pitchFamily="34" charset="0"/>
                          <a:cs typeface="Arial" panose="020B0604020202020204" pitchFamily="34" charset="0"/>
                          <a:sym typeface="Symbol" panose="05050102010706020507" pitchFamily="18" charset="2"/>
                        </a:rPr>
                        <a:t> </a:t>
                      </a:r>
                      <a:endParaRPr lang="es-A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14175945"/>
                  </a:ext>
                </a:extLst>
              </a:tr>
              <a:tr h="370840">
                <a:tc>
                  <a:txBody>
                    <a:bodyPr/>
                    <a:lstStyle/>
                    <a:p>
                      <a:pPr algn="r"/>
                      <a:endParaRPr lang="es-A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84534779"/>
                  </a:ext>
                </a:extLst>
              </a:tr>
              <a:tr h="370840">
                <a:tc>
                  <a:txBody>
                    <a:bodyPr/>
                    <a:lstStyle/>
                    <a:p>
                      <a:pPr marL="285750" indent="-285750" algn="r">
                        <a:buFont typeface="Symbol" panose="05050102010706020507" pitchFamily="18" charset="2"/>
                        <a:buChar char="~"/>
                      </a:pPr>
                      <a:r>
                        <a:rPr lang="es-AR" dirty="0">
                          <a:latin typeface="Arial" panose="020B0604020202020204" pitchFamily="34" charset="0"/>
                          <a:cs typeface="Arial" panose="020B0604020202020204" pitchFamily="34" charset="0"/>
                          <a:sym typeface="Symbol" panose="05050102010706020507" pitchFamily="18" charset="2"/>
                        </a:rPr>
                        <a:t>3 x10</a:t>
                      </a:r>
                      <a:r>
                        <a:rPr lang="es-AR" baseline="30000" dirty="0">
                          <a:latin typeface="Arial" panose="020B0604020202020204" pitchFamily="34" charset="0"/>
                          <a:cs typeface="Arial" panose="020B0604020202020204" pitchFamily="34" charset="0"/>
                          <a:sym typeface="Symbol" panose="05050102010706020507" pitchFamily="18" charset="2"/>
                        </a:rPr>
                        <a:t>8</a:t>
                      </a:r>
                    </a:p>
                    <a:p>
                      <a:pPr marL="285750" indent="-285750" algn="r">
                        <a:buFont typeface="Symbol" panose="05050102010706020507" pitchFamily="18" charset="2"/>
                        <a:buChar char="~"/>
                      </a:pPr>
                      <a:r>
                        <a:rPr lang="es-AR" dirty="0">
                          <a:latin typeface="Arial" panose="020B0604020202020204" pitchFamily="34" charset="0"/>
                          <a:cs typeface="Arial" panose="020B0604020202020204" pitchFamily="34" charset="0"/>
                          <a:sym typeface="Symbol" panose="05050102010706020507" pitchFamily="18" charset="2"/>
                        </a:rPr>
                        <a:t>5x x10</a:t>
                      </a:r>
                      <a:r>
                        <a:rPr lang="es-AR" baseline="30000" dirty="0">
                          <a:latin typeface="Arial" panose="020B0604020202020204" pitchFamily="34" charset="0"/>
                          <a:cs typeface="Arial" panose="020B0604020202020204" pitchFamily="34" charset="0"/>
                          <a:sym typeface="Symbol" panose="05050102010706020507" pitchFamily="18" charset="2"/>
                        </a:rPr>
                        <a:t>9</a:t>
                      </a:r>
                    </a:p>
                    <a:p>
                      <a:pPr marL="285750" indent="-285750" algn="r">
                        <a:buFont typeface="Symbol" panose="05050102010706020507" pitchFamily="18" charset="2"/>
                        <a:buChar char="~"/>
                      </a:pPr>
                      <a:endParaRPr lang="es-A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35279734"/>
                  </a:ext>
                </a:extLst>
              </a:tr>
            </a:tbl>
          </a:graphicData>
        </a:graphic>
      </p:graphicFrame>
      <p:sp>
        <p:nvSpPr>
          <p:cNvPr id="5" name="Rectángulo 4"/>
          <p:cNvSpPr/>
          <p:nvPr/>
        </p:nvSpPr>
        <p:spPr>
          <a:xfrm>
            <a:off x="4686798" y="886087"/>
            <a:ext cx="554960" cy="461665"/>
          </a:xfrm>
          <a:prstGeom prst="rect">
            <a:avLst/>
          </a:prstGeom>
        </p:spPr>
        <p:txBody>
          <a:bodyPr wrap="none">
            <a:spAutoFit/>
          </a:bodyPr>
          <a:lstStyle/>
          <a:p>
            <a:r>
              <a:rPr lang="es-AR" sz="2400" b="1" dirty="0">
                <a:latin typeface="Arial" panose="020B0604020202020204" pitchFamily="34" charset="0"/>
                <a:cs typeface="Arial" panose="020B0604020202020204" pitchFamily="34" charset="0"/>
              </a:rPr>
              <a:t>N</a:t>
            </a:r>
            <a:r>
              <a:rPr lang="es-AR" sz="2400" b="1" baseline="-25000" dirty="0">
                <a:latin typeface="Arial" panose="020B0604020202020204" pitchFamily="34" charset="0"/>
                <a:cs typeface="Arial" panose="020B0604020202020204" pitchFamily="34" charset="0"/>
              </a:rPr>
              <a:t>R</a:t>
            </a:r>
            <a:endParaRPr lang="es-AR" sz="2400" dirty="0"/>
          </a:p>
        </p:txBody>
      </p:sp>
      <p:sp>
        <p:nvSpPr>
          <p:cNvPr id="13" name="Rectángulo 12"/>
          <p:cNvSpPr/>
          <p:nvPr/>
        </p:nvSpPr>
        <p:spPr>
          <a:xfrm>
            <a:off x="0" y="5984056"/>
            <a:ext cx="1213794" cy="369332"/>
          </a:xfrm>
          <a:prstGeom prst="rect">
            <a:avLst/>
          </a:prstGeom>
        </p:spPr>
        <p:txBody>
          <a:bodyPr wrap="none">
            <a:spAutoFit/>
          </a:bodyPr>
          <a:lstStyle/>
          <a:p>
            <a:pPr algn="ctr"/>
            <a:r>
              <a:rPr lang="es-AR" b="1" i="1" dirty="0">
                <a:solidFill>
                  <a:srgbClr val="FF0000"/>
                </a:solidFill>
                <a:latin typeface="French Script MT" panose="03020402040607040605" pitchFamily="66" charset="0"/>
                <a:cs typeface="Arial" panose="020B0604020202020204" pitchFamily="34" charset="0"/>
              </a:rPr>
              <a:t>La vie en </a:t>
            </a:r>
            <a:r>
              <a:rPr lang="es-AR" sz="1000" b="1" dirty="0">
                <a:solidFill>
                  <a:srgbClr val="0000FF"/>
                </a:solidFill>
                <a:latin typeface="Arial" panose="020B0604020202020204" pitchFamily="34" charset="0"/>
                <a:cs typeface="Arial" panose="020B0604020202020204" pitchFamily="34" charset="0"/>
              </a:rPr>
              <a:t>nano</a:t>
            </a:r>
            <a:r>
              <a:rPr lang="es-AR" sz="1000" b="1" i="1" dirty="0">
                <a:solidFill>
                  <a:srgbClr val="FF0000"/>
                </a:solidFill>
                <a:latin typeface="Arial" panose="020B0604020202020204" pitchFamily="34" charset="0"/>
                <a:cs typeface="Arial" panose="020B0604020202020204" pitchFamily="34" charset="0"/>
              </a:rPr>
              <a:t> </a:t>
            </a:r>
          </a:p>
        </p:txBody>
      </p:sp>
      <p:cxnSp>
        <p:nvCxnSpPr>
          <p:cNvPr id="14" name="Conector recto de flecha 13"/>
          <p:cNvCxnSpPr/>
          <p:nvPr/>
        </p:nvCxnSpPr>
        <p:spPr>
          <a:xfrm>
            <a:off x="2962882" y="4399722"/>
            <a:ext cx="246663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406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rsta.royalsocietypublishing.org/content/roypta/368/1929/4729/F3.large.jpg?width=800&amp;height=600&amp;carouse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7536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0" y="6165582"/>
            <a:ext cx="9144000" cy="646331"/>
          </a:xfrm>
          <a:prstGeom prst="rect">
            <a:avLst/>
          </a:prstGeom>
        </p:spPr>
        <p:txBody>
          <a:bodyPr wrap="square">
            <a:spAutoFit/>
          </a:bodyPr>
          <a:lstStyle/>
          <a:p>
            <a:pPr algn="r"/>
            <a:r>
              <a:rPr lang="es-AR" sz="1200" dirty="0" err="1">
                <a:solidFill>
                  <a:srgbClr val="0000FF"/>
                </a:solidFill>
                <a:latin typeface="Arial" panose="020B0604020202020204" pitchFamily="34" charset="0"/>
                <a:cs typeface="Arial" panose="020B0604020202020204" pitchFamily="34" charset="0"/>
              </a:rPr>
              <a:t>Designing</a:t>
            </a:r>
            <a:r>
              <a:rPr lang="es-AR" sz="1200" dirty="0">
                <a:solidFill>
                  <a:srgbClr val="0000FF"/>
                </a:solidFill>
                <a:latin typeface="Arial" panose="020B0604020202020204" pitchFamily="34" charset="0"/>
                <a:cs typeface="Arial" panose="020B0604020202020204" pitchFamily="34" charset="0"/>
              </a:rPr>
              <a:t> </a:t>
            </a:r>
            <a:r>
              <a:rPr lang="es-AR" sz="1200" dirty="0" err="1">
                <a:solidFill>
                  <a:srgbClr val="0000FF"/>
                </a:solidFill>
                <a:latin typeface="Arial" panose="020B0604020202020204" pitchFamily="34" charset="0"/>
                <a:cs typeface="Arial" panose="020B0604020202020204" pitchFamily="34" charset="0"/>
              </a:rPr>
              <a:t>biomimetic</a:t>
            </a:r>
            <a:r>
              <a:rPr lang="es-AR" sz="1200" dirty="0">
                <a:solidFill>
                  <a:srgbClr val="0000FF"/>
                </a:solidFill>
                <a:latin typeface="Arial" panose="020B0604020202020204" pitchFamily="34" charset="0"/>
                <a:cs typeface="Arial" panose="020B0604020202020204" pitchFamily="34" charset="0"/>
              </a:rPr>
              <a:t> </a:t>
            </a:r>
            <a:r>
              <a:rPr lang="es-AR" sz="1200" dirty="0" err="1">
                <a:solidFill>
                  <a:srgbClr val="0000FF"/>
                </a:solidFill>
                <a:latin typeface="Arial" panose="020B0604020202020204" pitchFamily="34" charset="0"/>
                <a:cs typeface="Arial" panose="020B0604020202020204" pitchFamily="34" charset="0"/>
              </a:rPr>
              <a:t>antifouling</a:t>
            </a:r>
            <a:r>
              <a:rPr lang="es-AR" sz="1200" dirty="0">
                <a:solidFill>
                  <a:srgbClr val="0000FF"/>
                </a:solidFill>
                <a:latin typeface="Arial" panose="020B0604020202020204" pitchFamily="34" charset="0"/>
                <a:cs typeface="Arial" panose="020B0604020202020204" pitchFamily="34" charset="0"/>
              </a:rPr>
              <a:t> </a:t>
            </a:r>
            <a:r>
              <a:rPr lang="es-AR" sz="1200" dirty="0" err="1">
                <a:solidFill>
                  <a:srgbClr val="0000FF"/>
                </a:solidFill>
                <a:latin typeface="Arial" panose="020B0604020202020204" pitchFamily="34" charset="0"/>
                <a:cs typeface="Arial" panose="020B0604020202020204" pitchFamily="34" charset="0"/>
              </a:rPr>
              <a:t>surfaces</a:t>
            </a:r>
            <a:r>
              <a:rPr lang="es-AR" sz="1200" dirty="0">
                <a:solidFill>
                  <a:srgbClr val="0000FF"/>
                </a:solidFill>
                <a:latin typeface="Arial" panose="020B0604020202020204" pitchFamily="34" charset="0"/>
                <a:cs typeface="Arial" panose="020B0604020202020204" pitchFamily="34" charset="0"/>
              </a:rPr>
              <a:t> BY MARIA SALTA1, JULIAN A. WHARTON1,*, PAUL STOODLEY1, SIMON P. DENNINGTON1, LIAM R. GOODES1, STÉPHANE WERWINSKI1, UGAR MART1, ROBERT J. K. WOOD1 AND KEITH R. STOKES1</a:t>
            </a:r>
            <a:r>
              <a:rPr lang="fr-FR" sz="1200" dirty="0">
                <a:solidFill>
                  <a:srgbClr val="0000FF"/>
                </a:solidFill>
                <a:latin typeface="Arial" panose="020B0604020202020204" pitchFamily="34" charset="0"/>
                <a:cs typeface="Arial" panose="020B0604020202020204" pitchFamily="34" charset="0"/>
              </a:rPr>
              <a:t>Phil. Trans. R. Soc. A (2010) 368, 4729–4754</a:t>
            </a:r>
            <a:endParaRPr lang="es-AR" sz="1200" dirty="0">
              <a:solidFill>
                <a:srgbClr val="0000FF"/>
              </a:solidFill>
              <a:latin typeface="Arial" panose="020B0604020202020204" pitchFamily="34" charset="0"/>
              <a:cs typeface="Arial" panose="020B0604020202020204" pitchFamily="34" charset="0"/>
            </a:endParaRPr>
          </a:p>
        </p:txBody>
      </p:sp>
      <p:sp>
        <p:nvSpPr>
          <p:cNvPr id="5" name="Rectángulo 4"/>
          <p:cNvSpPr/>
          <p:nvPr/>
        </p:nvSpPr>
        <p:spPr>
          <a:xfrm>
            <a:off x="4011930" y="3801725"/>
            <a:ext cx="4572000" cy="923330"/>
          </a:xfrm>
          <a:prstGeom prst="rect">
            <a:avLst/>
          </a:prstGeom>
        </p:spPr>
        <p:txBody>
          <a:bodyPr>
            <a:spAutoFit/>
          </a:bodyPr>
          <a:lstStyle/>
          <a:p>
            <a:r>
              <a:rPr lang="en-US" dirty="0">
                <a:solidFill>
                  <a:srgbClr val="FF0000"/>
                </a:solidFill>
                <a:latin typeface="Arial" panose="020B0604020202020204" pitchFamily="34" charset="0"/>
                <a:cs typeface="Arial" panose="020B0604020202020204" pitchFamily="34" charset="0"/>
              </a:rPr>
              <a:t>Hydrodynamic interactions—Reynolds number variation for biological systems with respect to speed</a:t>
            </a:r>
            <a:endParaRPr lang="es-AR" dirty="0">
              <a:solidFill>
                <a:srgbClr val="FF0000"/>
              </a:solidFill>
              <a:latin typeface="Arial" panose="020B0604020202020204" pitchFamily="34" charset="0"/>
              <a:cs typeface="Arial" panose="020B0604020202020204" pitchFamily="34" charset="0"/>
            </a:endParaRPr>
          </a:p>
        </p:txBody>
      </p:sp>
      <p:sp>
        <p:nvSpPr>
          <p:cNvPr id="6" name="Rectángulo 5"/>
          <p:cNvSpPr/>
          <p:nvPr/>
        </p:nvSpPr>
        <p:spPr>
          <a:xfrm>
            <a:off x="0" y="5984056"/>
            <a:ext cx="1213794" cy="369332"/>
          </a:xfrm>
          <a:prstGeom prst="rect">
            <a:avLst/>
          </a:prstGeom>
        </p:spPr>
        <p:txBody>
          <a:bodyPr wrap="none">
            <a:spAutoFit/>
          </a:bodyPr>
          <a:lstStyle/>
          <a:p>
            <a:pPr algn="ctr"/>
            <a:r>
              <a:rPr lang="es-AR" b="1" i="1" dirty="0">
                <a:solidFill>
                  <a:srgbClr val="FF0000"/>
                </a:solidFill>
                <a:latin typeface="French Script MT" panose="03020402040607040605" pitchFamily="66" charset="0"/>
                <a:cs typeface="Arial" panose="020B0604020202020204" pitchFamily="34" charset="0"/>
              </a:rPr>
              <a:t>La vie en </a:t>
            </a:r>
            <a:r>
              <a:rPr lang="es-AR" sz="1000" b="1" dirty="0">
                <a:solidFill>
                  <a:srgbClr val="0000FF"/>
                </a:solidFill>
                <a:latin typeface="Arial" panose="020B0604020202020204" pitchFamily="34" charset="0"/>
                <a:cs typeface="Arial" panose="020B0604020202020204" pitchFamily="34" charset="0"/>
              </a:rPr>
              <a:t>nano</a:t>
            </a:r>
            <a:r>
              <a:rPr lang="es-AR" sz="1000" b="1" i="1"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07143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75313" y="932505"/>
            <a:ext cx="8407020" cy="2585323"/>
          </a:xfrm>
          <a:prstGeom prst="rect">
            <a:avLst/>
          </a:prstGeom>
        </p:spPr>
        <p:txBody>
          <a:bodyPr wrap="square">
            <a:spAutoFit/>
          </a:bodyPr>
          <a:lstStyle/>
          <a:p>
            <a:pPr algn="just"/>
            <a:r>
              <a:rPr lang="en-US" dirty="0">
                <a:solidFill>
                  <a:srgbClr val="000000"/>
                </a:solidFill>
                <a:latin typeface="Arial" panose="020B0604020202020204" pitchFamily="34" charset="0"/>
                <a:cs typeface="Arial" panose="020B0604020202020204" pitchFamily="34" charset="0"/>
              </a:rPr>
              <a:t>	Los </a:t>
            </a:r>
            <a:r>
              <a:rPr lang="en-US" dirty="0" err="1">
                <a:solidFill>
                  <a:srgbClr val="000000"/>
                </a:solidFill>
                <a:latin typeface="Arial" panose="020B0604020202020204" pitchFamily="34" charset="0"/>
                <a:cs typeface="Arial" panose="020B0604020202020204" pitchFamily="34" charset="0"/>
              </a:rPr>
              <a:t>flujos</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laminares</a:t>
            </a:r>
            <a:r>
              <a:rPr lang="en-US" dirty="0">
                <a:solidFill>
                  <a:srgbClr val="000000"/>
                </a:solidFill>
                <a:latin typeface="Arial" panose="020B0604020202020204" pitchFamily="34" charset="0"/>
                <a:cs typeface="Arial" panose="020B0604020202020204" pitchFamily="34" charset="0"/>
              </a:rPr>
              <a:t> son </a:t>
            </a:r>
            <a:r>
              <a:rPr lang="en-US" dirty="0" err="1">
                <a:solidFill>
                  <a:srgbClr val="000000"/>
                </a:solidFill>
                <a:latin typeface="Arial" panose="020B0604020202020204" pitchFamily="34" charset="0"/>
                <a:cs typeface="Arial" panose="020B0604020202020204" pitchFamily="34" charset="0"/>
              </a:rPr>
              <a:t>reversibles</a:t>
            </a:r>
            <a:r>
              <a:rPr lang="en-US" dirty="0">
                <a:solidFill>
                  <a:srgbClr val="000000"/>
                </a:solidFill>
                <a:latin typeface="Arial" panose="020B0604020202020204" pitchFamily="34" charset="0"/>
                <a:cs typeface="Arial" panose="020B0604020202020204" pitchFamily="34" charset="0"/>
              </a:rPr>
              <a:t>. Al </a:t>
            </a:r>
            <a:r>
              <a:rPr lang="en-US" dirty="0" err="1">
                <a:solidFill>
                  <a:srgbClr val="000000"/>
                </a:solidFill>
                <a:latin typeface="Arial" panose="020B0604020202020204" pitchFamily="34" charset="0"/>
                <a:cs typeface="Arial" panose="020B0604020202020204" pitchFamily="34" charset="0"/>
              </a:rPr>
              <a:t>invertir</a:t>
            </a:r>
            <a:r>
              <a:rPr lang="en-US" dirty="0">
                <a:solidFill>
                  <a:srgbClr val="000000"/>
                </a:solidFill>
                <a:latin typeface="Arial" panose="020B0604020202020204" pitchFamily="34" charset="0"/>
                <a:cs typeface="Arial" panose="020B0604020202020204" pitchFamily="34" charset="0"/>
              </a:rPr>
              <a:t> un </a:t>
            </a:r>
            <a:r>
              <a:rPr lang="en-US" dirty="0" err="1">
                <a:solidFill>
                  <a:srgbClr val="000000"/>
                </a:solidFill>
                <a:latin typeface="Arial" panose="020B0604020202020204" pitchFamily="34" charset="0"/>
                <a:cs typeface="Arial" panose="020B0604020202020204" pitchFamily="34" charset="0"/>
              </a:rPr>
              <a:t>movimiento</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rotacional</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por</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ejemplo</a:t>
            </a:r>
            <a:r>
              <a:rPr lang="en-US" dirty="0">
                <a:solidFill>
                  <a:srgbClr val="000000"/>
                </a:solidFill>
                <a:latin typeface="Arial" panose="020B0604020202020204" pitchFamily="34" charset="0"/>
                <a:cs typeface="Arial" panose="020B0604020202020204" pitchFamily="34" charset="0"/>
              </a:rPr>
              <a:t>, las </a:t>
            </a:r>
            <a:r>
              <a:rPr lang="en-US" dirty="0" err="1">
                <a:solidFill>
                  <a:srgbClr val="000000"/>
                </a:solidFill>
                <a:latin typeface="Arial" panose="020B0604020202020204" pitchFamily="34" charset="0"/>
                <a:cs typeface="Arial" panose="020B0604020202020204" pitchFamily="34" charset="0"/>
              </a:rPr>
              <a:t>particulas</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inmersas</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en</a:t>
            </a:r>
            <a:r>
              <a:rPr lang="en-US" dirty="0">
                <a:solidFill>
                  <a:srgbClr val="000000"/>
                </a:solidFill>
                <a:latin typeface="Arial" panose="020B0604020202020204" pitchFamily="34" charset="0"/>
                <a:cs typeface="Arial" panose="020B0604020202020204" pitchFamily="34" charset="0"/>
              </a:rPr>
              <a:t> un </a:t>
            </a:r>
            <a:r>
              <a:rPr lang="en-US" dirty="0" err="1">
                <a:solidFill>
                  <a:srgbClr val="000000"/>
                </a:solidFill>
                <a:latin typeface="Arial" panose="020B0604020202020204" pitchFamily="34" charset="0"/>
                <a:cs typeface="Arial" panose="020B0604020202020204" pitchFamily="34" charset="0"/>
              </a:rPr>
              <a:t>flujo</a:t>
            </a:r>
            <a:r>
              <a:rPr lang="en-US" dirty="0">
                <a:solidFill>
                  <a:srgbClr val="000000"/>
                </a:solidFill>
                <a:latin typeface="Arial" panose="020B0604020202020204" pitchFamily="34" charset="0"/>
                <a:cs typeface="Arial" panose="020B0604020202020204" pitchFamily="34" charset="0"/>
              </a:rPr>
              <a:t> laminar </a:t>
            </a:r>
            <a:r>
              <a:rPr lang="en-US" dirty="0" err="1">
                <a:solidFill>
                  <a:srgbClr val="000000"/>
                </a:solidFill>
                <a:latin typeface="Arial" panose="020B0604020202020204" pitchFamily="34" charset="0"/>
                <a:cs typeface="Arial" panose="020B0604020202020204" pitchFamily="34" charset="0"/>
              </a:rPr>
              <a:t>regresan</a:t>
            </a:r>
            <a:r>
              <a:rPr lang="en-US" dirty="0">
                <a:solidFill>
                  <a:srgbClr val="000000"/>
                </a:solidFill>
                <a:latin typeface="Arial" panose="020B0604020202020204" pitchFamily="34" charset="0"/>
                <a:cs typeface="Arial" panose="020B0604020202020204" pitchFamily="34" charset="0"/>
              </a:rPr>
              <a:t> a </a:t>
            </a:r>
            <a:r>
              <a:rPr lang="en-US" dirty="0" err="1">
                <a:solidFill>
                  <a:srgbClr val="000000"/>
                </a:solidFill>
                <a:latin typeface="Arial" panose="020B0604020202020204" pitchFamily="34" charset="0"/>
                <a:cs typeface="Arial" panose="020B0604020202020204" pitchFamily="34" charset="0"/>
              </a:rPr>
              <a:t>su</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posicion</a:t>
            </a:r>
            <a:r>
              <a:rPr lang="en-US" dirty="0">
                <a:solidFill>
                  <a:srgbClr val="000000"/>
                </a:solidFill>
                <a:latin typeface="Arial" panose="020B0604020202020204" pitchFamily="34" charset="0"/>
                <a:cs typeface="Arial" panose="020B0604020202020204" pitchFamily="34" charset="0"/>
              </a:rPr>
              <a:t> original </a:t>
            </a:r>
            <a:r>
              <a:rPr lang="en-US" dirty="0" err="1">
                <a:solidFill>
                  <a:srgbClr val="000000"/>
                </a:solidFill>
                <a:latin typeface="Arial" panose="020B0604020202020204" pitchFamily="34" charset="0"/>
                <a:cs typeface="Arial" panose="020B0604020202020204" pitchFamily="34" charset="0"/>
              </a:rPr>
              <a:t>retrocediendo</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por</a:t>
            </a:r>
            <a:r>
              <a:rPr lang="en-US" dirty="0">
                <a:solidFill>
                  <a:srgbClr val="000000"/>
                </a:solidFill>
                <a:latin typeface="Arial" panose="020B0604020202020204" pitchFamily="34" charset="0"/>
                <a:cs typeface="Arial" panose="020B0604020202020204" pitchFamily="34" charset="0"/>
              </a:rPr>
              <a:t> el </a:t>
            </a:r>
            <a:r>
              <a:rPr lang="en-US" dirty="0" err="1">
                <a:solidFill>
                  <a:srgbClr val="000000"/>
                </a:solidFill>
                <a:latin typeface="Arial" panose="020B0604020202020204" pitchFamily="34" charset="0"/>
                <a:cs typeface="Arial" panose="020B0604020202020204" pitchFamily="34" charset="0"/>
              </a:rPr>
              <a:t>camino</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inverso</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Esta</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reversibilidad</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afecta</a:t>
            </a:r>
            <a:r>
              <a:rPr lang="en-US" dirty="0">
                <a:solidFill>
                  <a:srgbClr val="000000"/>
                </a:solidFill>
                <a:latin typeface="Arial" panose="020B0604020202020204" pitchFamily="34" charset="0"/>
                <a:cs typeface="Arial" panose="020B0604020202020204" pitchFamily="34" charset="0"/>
              </a:rPr>
              <a:t> la </a:t>
            </a:r>
            <a:r>
              <a:rPr lang="en-US" dirty="0" err="1">
                <a:solidFill>
                  <a:srgbClr val="000000"/>
                </a:solidFill>
                <a:latin typeface="Arial" panose="020B0604020202020204" pitchFamily="34" charset="0"/>
                <a:cs typeface="Arial" panose="020B0604020202020204" pitchFamily="34" charset="0"/>
              </a:rPr>
              <a:t>manera</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en</a:t>
            </a:r>
            <a:r>
              <a:rPr lang="en-US" dirty="0">
                <a:solidFill>
                  <a:srgbClr val="000000"/>
                </a:solidFill>
                <a:latin typeface="Arial" panose="020B0604020202020204" pitchFamily="34" charset="0"/>
                <a:cs typeface="Arial" panose="020B0604020202020204" pitchFamily="34" charset="0"/>
              </a:rPr>
              <a:t> que un animal se </a:t>
            </a:r>
            <a:r>
              <a:rPr lang="en-US" dirty="0" err="1">
                <a:solidFill>
                  <a:srgbClr val="000000"/>
                </a:solidFill>
                <a:latin typeface="Arial" panose="020B0604020202020204" pitchFamily="34" charset="0"/>
                <a:cs typeface="Arial" panose="020B0604020202020204" pitchFamily="34" charset="0"/>
              </a:rPr>
              <a:t>impulsa</a:t>
            </a:r>
            <a:r>
              <a:rPr lang="en-US" dirty="0">
                <a:solidFill>
                  <a:srgbClr val="000000"/>
                </a:solidFill>
                <a:latin typeface="Arial" panose="020B0604020202020204" pitchFamily="34" charset="0"/>
                <a:cs typeface="Arial" panose="020B0604020202020204" pitchFamily="34" charset="0"/>
              </a:rPr>
              <a:t> a </a:t>
            </a:r>
            <a:r>
              <a:rPr lang="en-US" dirty="0" err="1">
                <a:solidFill>
                  <a:srgbClr val="000000"/>
                </a:solidFill>
                <a:latin typeface="Arial" panose="020B0604020202020204" pitchFamily="34" charset="0"/>
                <a:cs typeface="Arial" panose="020B0604020202020204" pitchFamily="34" charset="0"/>
              </a:rPr>
              <a:t>traves</a:t>
            </a:r>
            <a:r>
              <a:rPr lang="en-US" dirty="0">
                <a:solidFill>
                  <a:srgbClr val="000000"/>
                </a:solidFill>
                <a:latin typeface="Arial" panose="020B0604020202020204" pitchFamily="34" charset="0"/>
                <a:cs typeface="Arial" panose="020B0604020202020204" pitchFamily="34" charset="0"/>
              </a:rPr>
              <a:t> del </a:t>
            </a:r>
            <a:r>
              <a:rPr lang="en-US" dirty="0" err="1">
                <a:solidFill>
                  <a:srgbClr val="000000"/>
                </a:solidFill>
                <a:latin typeface="Arial" panose="020B0604020202020204" pitchFamily="34" charset="0"/>
                <a:cs typeface="Arial" panose="020B0604020202020204" pitchFamily="34" charset="0"/>
              </a:rPr>
              <a:t>fluido</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medios</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donde</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gobierna</a:t>
            </a:r>
            <a:r>
              <a:rPr lang="en-US" dirty="0">
                <a:solidFill>
                  <a:srgbClr val="000000"/>
                </a:solidFill>
                <a:latin typeface="Arial" panose="020B0604020202020204" pitchFamily="34" charset="0"/>
                <a:cs typeface="Arial" panose="020B0604020202020204" pitchFamily="34" charset="0"/>
              </a:rPr>
              <a:t> la </a:t>
            </a:r>
            <a:r>
              <a:rPr lang="en-US" dirty="0" err="1">
                <a:solidFill>
                  <a:srgbClr val="000000"/>
                </a:solidFill>
                <a:latin typeface="Arial" panose="020B0604020202020204" pitchFamily="34" charset="0"/>
                <a:cs typeface="Arial" panose="020B0604020202020204" pitchFamily="34" charset="0"/>
              </a:rPr>
              <a:t>viscosidad</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por</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sobre</a:t>
            </a:r>
            <a:r>
              <a:rPr lang="en-US" dirty="0">
                <a:solidFill>
                  <a:srgbClr val="000000"/>
                </a:solidFill>
                <a:latin typeface="Arial" panose="020B0604020202020204" pitchFamily="34" charset="0"/>
                <a:cs typeface="Arial" panose="020B0604020202020204" pitchFamily="34" charset="0"/>
              </a:rPr>
              <a:t> la </a:t>
            </a:r>
            <a:r>
              <a:rPr lang="en-US" dirty="0" err="1">
                <a:solidFill>
                  <a:srgbClr val="000000"/>
                </a:solidFill>
                <a:latin typeface="Arial" panose="020B0604020202020204" pitchFamily="34" charset="0"/>
                <a:cs typeface="Arial" panose="020B0604020202020204" pitchFamily="34" charset="0"/>
              </a:rPr>
              <a:t>inercia</a:t>
            </a:r>
            <a:r>
              <a:rPr lang="en-US" dirty="0">
                <a:solidFill>
                  <a:srgbClr val="000000"/>
                </a:solidFill>
                <a:latin typeface="Arial" panose="020B0604020202020204" pitchFamily="34" charset="0"/>
                <a:cs typeface="Arial" panose="020B0604020202020204" pitchFamily="34" charset="0"/>
              </a:rPr>
              <a:t>, el </a:t>
            </a:r>
            <a:r>
              <a:rPr lang="en-US" dirty="0" err="1">
                <a:solidFill>
                  <a:srgbClr val="000000"/>
                </a:solidFill>
                <a:latin typeface="Arial" panose="020B0604020202020204" pitchFamily="34" charset="0"/>
                <a:cs typeface="Arial" panose="020B0604020202020204" pitchFamily="34" charset="0"/>
              </a:rPr>
              <a:t>impulso</a:t>
            </a:r>
            <a:r>
              <a:rPr lang="en-US" dirty="0">
                <a:solidFill>
                  <a:srgbClr val="000000"/>
                </a:solidFill>
                <a:latin typeface="Arial" panose="020B0604020202020204" pitchFamily="34" charset="0"/>
                <a:cs typeface="Arial" panose="020B0604020202020204" pitchFamily="34" charset="0"/>
              </a:rPr>
              <a:t> que </a:t>
            </a:r>
            <a:r>
              <a:rPr lang="en-US" dirty="0" err="1">
                <a:solidFill>
                  <a:srgbClr val="000000"/>
                </a:solidFill>
                <a:latin typeface="Arial" panose="020B0604020202020204" pitchFamily="34" charset="0"/>
                <a:cs typeface="Arial" panose="020B0604020202020204" pitchFamily="34" charset="0"/>
              </a:rPr>
              <a:t>consiguen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nadadores</a:t>
            </a:r>
            <a:r>
              <a:rPr lang="en-US" dirty="0">
                <a:solidFill>
                  <a:srgbClr val="000000"/>
                </a:solidFill>
                <a:latin typeface="Arial" panose="020B0604020202020204" pitchFamily="34" charset="0"/>
                <a:cs typeface="Arial" panose="020B0604020202020204" pitchFamily="34" charset="0"/>
              </a:rPr>
              <a:t> que </a:t>
            </a:r>
            <a:r>
              <a:rPr lang="en-US" dirty="0" err="1">
                <a:solidFill>
                  <a:srgbClr val="000000"/>
                </a:solidFill>
                <a:latin typeface="Arial" panose="020B0604020202020204" pitchFamily="34" charset="0"/>
                <a:cs typeface="Arial" panose="020B0604020202020204" pitchFamily="34" charset="0"/>
              </a:rPr>
              <a:t>ejecutan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movimientos</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hacia</a:t>
            </a:r>
            <a:r>
              <a:rPr lang="en-US" dirty="0">
                <a:solidFill>
                  <a:srgbClr val="000000"/>
                </a:solidFill>
                <a:latin typeface="Arial" panose="020B0604020202020204" pitchFamily="34" charset="0"/>
                <a:cs typeface="Arial" panose="020B0604020202020204" pitchFamily="34" charset="0"/>
              </a:rPr>
              <a:t> un </a:t>
            </a:r>
            <a:r>
              <a:rPr lang="en-US" dirty="0" err="1">
                <a:solidFill>
                  <a:srgbClr val="000000"/>
                </a:solidFill>
                <a:latin typeface="Arial" panose="020B0604020202020204" pitchFamily="34" charset="0"/>
                <a:cs typeface="Arial" panose="020B0604020202020204" pitchFamily="34" charset="0"/>
              </a:rPr>
              <a:t>lado</a:t>
            </a:r>
            <a:r>
              <a:rPr lang="en-US" dirty="0">
                <a:solidFill>
                  <a:srgbClr val="000000"/>
                </a:solidFill>
                <a:latin typeface="Arial" panose="020B0604020202020204" pitchFamily="34" charset="0"/>
                <a:cs typeface="Arial" panose="020B0604020202020204" pitchFamily="34" charset="0"/>
              </a:rPr>
              <a:t> de </a:t>
            </a:r>
            <a:r>
              <a:rPr lang="en-US" dirty="0" err="1">
                <a:solidFill>
                  <a:srgbClr val="000000"/>
                </a:solidFill>
                <a:latin typeface="Arial" panose="020B0604020202020204" pitchFamily="34" charset="0"/>
                <a:cs typeface="Arial" panose="020B0604020202020204" pitchFamily="34" charset="0"/>
              </a:rPr>
              <a:t>una</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articulación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por</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ejemplo</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peces</a:t>
            </a:r>
            <a:r>
              <a:rPr lang="en-US" dirty="0">
                <a:solidFill>
                  <a:srgbClr val="000000"/>
                </a:solidFill>
                <a:latin typeface="Arial" panose="020B0604020202020204" pitchFamily="34" charset="0"/>
                <a:cs typeface="Arial" panose="020B0604020202020204" pitchFamily="34" charset="0"/>
              </a:rPr>
              <a:t> que se </a:t>
            </a:r>
            <a:r>
              <a:rPr lang="en-US" dirty="0" err="1">
                <a:solidFill>
                  <a:srgbClr val="000000"/>
                </a:solidFill>
                <a:latin typeface="Arial" panose="020B0604020202020204" pitchFamily="34" charset="0"/>
                <a:cs typeface="Arial" panose="020B0604020202020204" pitchFamily="34" charset="0"/>
              </a:rPr>
              <a:t>desplazan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oscilando</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su</a:t>
            </a:r>
            <a:r>
              <a:rPr lang="en-US" dirty="0">
                <a:solidFill>
                  <a:srgbClr val="000000"/>
                </a:solidFill>
                <a:latin typeface="Arial" panose="020B0604020202020204" pitchFamily="34" charset="0"/>
                <a:cs typeface="Arial" panose="020B0604020202020204" pitchFamily="34" charset="0"/>
              </a:rPr>
              <a:t> cola), </a:t>
            </a:r>
            <a:r>
              <a:rPr lang="en-US" dirty="0" err="1">
                <a:solidFill>
                  <a:srgbClr val="000000"/>
                </a:solidFill>
                <a:latin typeface="Arial" panose="020B0604020202020204" pitchFamily="34" charset="0"/>
                <a:cs typeface="Arial" panose="020B0604020202020204" pitchFamily="34" charset="0"/>
              </a:rPr>
              <a:t>es</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cancelado</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por</a:t>
            </a:r>
            <a:r>
              <a:rPr lang="en-US" dirty="0">
                <a:solidFill>
                  <a:srgbClr val="000000"/>
                </a:solidFill>
                <a:latin typeface="Arial" panose="020B0604020202020204" pitchFamily="34" charset="0"/>
                <a:cs typeface="Arial" panose="020B0604020202020204" pitchFamily="34" charset="0"/>
              </a:rPr>
              <a:t> el </a:t>
            </a:r>
            <a:r>
              <a:rPr lang="en-US" dirty="0" err="1">
                <a:solidFill>
                  <a:srgbClr val="000000"/>
                </a:solidFill>
                <a:latin typeface="Arial" panose="020B0604020202020204" pitchFamily="34" charset="0"/>
                <a:cs typeface="Arial" panose="020B0604020202020204" pitchFamily="34" charset="0"/>
              </a:rPr>
              <a:t>movimiento</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reverso</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cuando</a:t>
            </a:r>
            <a:r>
              <a:rPr lang="en-US" dirty="0">
                <a:solidFill>
                  <a:srgbClr val="000000"/>
                </a:solidFill>
                <a:latin typeface="Arial" panose="020B0604020202020204" pitchFamily="34" charset="0"/>
                <a:cs typeface="Arial" panose="020B0604020202020204" pitchFamily="34" charset="0"/>
              </a:rPr>
              <a:t> la cola </a:t>
            </a:r>
            <a:r>
              <a:rPr lang="en-US" dirty="0" err="1">
                <a:solidFill>
                  <a:srgbClr val="000000"/>
                </a:solidFill>
                <a:latin typeface="Arial" panose="020B0604020202020204" pitchFamily="34" charset="0"/>
                <a:cs typeface="Arial" panose="020B0604020202020204" pitchFamily="34" charset="0"/>
              </a:rPr>
              <a:t>retorna</a:t>
            </a:r>
            <a:r>
              <a:rPr lang="en-US" dirty="0">
                <a:solidFill>
                  <a:srgbClr val="000000"/>
                </a:solidFill>
                <a:latin typeface="Arial" panose="020B0604020202020204" pitchFamily="34" charset="0"/>
                <a:cs typeface="Arial" panose="020B0604020202020204" pitchFamily="34" charset="0"/>
              </a:rPr>
              <a:t> a </a:t>
            </a:r>
            <a:r>
              <a:rPr lang="en-US" dirty="0" err="1">
                <a:solidFill>
                  <a:srgbClr val="000000"/>
                </a:solidFill>
                <a:latin typeface="Arial" panose="020B0604020202020204" pitchFamily="34" charset="0"/>
                <a:cs typeface="Arial" panose="020B0604020202020204" pitchFamily="34" charset="0"/>
              </a:rPr>
              <a:t>su</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posición</a:t>
            </a:r>
            <a:r>
              <a:rPr lang="en-US" dirty="0">
                <a:solidFill>
                  <a:srgbClr val="000000"/>
                </a:solidFill>
                <a:latin typeface="Arial" panose="020B0604020202020204" pitchFamily="34" charset="0"/>
                <a:cs typeface="Arial" panose="020B0604020202020204" pitchFamily="34" charset="0"/>
              </a:rPr>
              <a:t> original.</a:t>
            </a:r>
          </a:p>
          <a:p>
            <a:pPr algn="just"/>
            <a:r>
              <a:rPr lang="en-US" dirty="0">
                <a:solidFill>
                  <a:srgbClr val="000000"/>
                </a:solidFill>
                <a:latin typeface="Arial" panose="020B0604020202020204" pitchFamily="34" charset="0"/>
                <a:cs typeface="Arial" panose="020B0604020202020204" pitchFamily="34" charset="0"/>
              </a:rPr>
              <a:t>	</a:t>
            </a:r>
            <a:endParaRPr lang="en-US" b="1" i="0" dirty="0">
              <a:solidFill>
                <a:srgbClr val="000000"/>
              </a:solidFill>
              <a:effectLst/>
              <a:latin typeface="Arial" panose="020B0604020202020204" pitchFamily="34" charset="0"/>
              <a:cs typeface="Arial" panose="020B0604020202020204" pitchFamily="34" charset="0"/>
            </a:endParaRPr>
          </a:p>
        </p:txBody>
      </p:sp>
      <p:sp>
        <p:nvSpPr>
          <p:cNvPr id="5" name="Rectángulo 4"/>
          <p:cNvSpPr/>
          <p:nvPr/>
        </p:nvSpPr>
        <p:spPr>
          <a:xfrm>
            <a:off x="0" y="6581001"/>
            <a:ext cx="9144000" cy="276999"/>
          </a:xfrm>
          <a:prstGeom prst="rect">
            <a:avLst/>
          </a:prstGeom>
        </p:spPr>
        <p:txBody>
          <a:bodyPr wrap="square">
            <a:spAutoFit/>
          </a:bodyPr>
          <a:lstStyle/>
          <a:p>
            <a:pPr algn="r"/>
            <a:r>
              <a:rPr lang="es-AR" sz="1200" dirty="0">
                <a:solidFill>
                  <a:srgbClr val="0000FF"/>
                </a:solidFill>
                <a:latin typeface="Arial" panose="020B0604020202020204" pitchFamily="34" charset="0"/>
                <a:cs typeface="Arial" panose="020B0604020202020204" pitchFamily="34" charset="0"/>
              </a:rPr>
              <a:t>http://www.seas.harvard.edu/brenner/taylor/handouts/lowreynolds/node3.html</a:t>
            </a:r>
          </a:p>
        </p:txBody>
      </p:sp>
      <p:sp>
        <p:nvSpPr>
          <p:cNvPr id="7" name="Rectángulo 6"/>
          <p:cNvSpPr/>
          <p:nvPr/>
        </p:nvSpPr>
        <p:spPr>
          <a:xfrm>
            <a:off x="0" y="0"/>
            <a:ext cx="9144000" cy="830997"/>
          </a:xfrm>
          <a:prstGeom prst="rect">
            <a:avLst/>
          </a:prstGeom>
          <a:solidFill>
            <a:srgbClr val="FF0000"/>
          </a:solidFill>
        </p:spPr>
        <p:txBody>
          <a:bodyPr wrap="square">
            <a:spAutoFit/>
          </a:bodyPr>
          <a:lstStyle/>
          <a:p>
            <a:pPr lvl="0" algn="ctr"/>
            <a:r>
              <a:rPr lang="es-AR" sz="2400" dirty="0">
                <a:solidFill>
                  <a:schemeClr val="bg1"/>
                </a:solidFill>
                <a:latin typeface="Arial" panose="020B0604020202020204" pitchFamily="34" charset="0"/>
                <a:cs typeface="Arial" panose="020B0604020202020204" pitchFamily="34" charset="0"/>
              </a:rPr>
              <a:t>Las consecuencias de ser nadadores microscópicos (teorema de la vieira)</a:t>
            </a:r>
          </a:p>
        </p:txBody>
      </p:sp>
      <p:grpSp>
        <p:nvGrpSpPr>
          <p:cNvPr id="6" name="Grupo 5">
            <a:extLst>
              <a:ext uri="{FF2B5EF4-FFF2-40B4-BE49-F238E27FC236}">
                <a16:creationId xmlns:a16="http://schemas.microsoft.com/office/drawing/2014/main" id="{25459A9E-96B6-4921-BD1B-C524F94D78F2}"/>
              </a:ext>
            </a:extLst>
          </p:cNvPr>
          <p:cNvGrpSpPr/>
          <p:nvPr/>
        </p:nvGrpSpPr>
        <p:grpSpPr>
          <a:xfrm>
            <a:off x="-171615" y="2753890"/>
            <a:ext cx="10388599" cy="4591050"/>
            <a:chOff x="-171615" y="2753890"/>
            <a:chExt cx="10388599" cy="4591050"/>
          </a:xfrm>
        </p:grpSpPr>
        <p:grpSp>
          <p:nvGrpSpPr>
            <p:cNvPr id="2" name="Grupo 1">
              <a:extLst>
                <a:ext uri="{FF2B5EF4-FFF2-40B4-BE49-F238E27FC236}">
                  <a16:creationId xmlns:a16="http://schemas.microsoft.com/office/drawing/2014/main" id="{95809B8E-3414-4EF3-AB18-E5D2B1C90662}"/>
                </a:ext>
              </a:extLst>
            </p:cNvPr>
            <p:cNvGrpSpPr/>
            <p:nvPr/>
          </p:nvGrpSpPr>
          <p:grpSpPr>
            <a:xfrm>
              <a:off x="-171615" y="2753890"/>
              <a:ext cx="10388599" cy="4591050"/>
              <a:chOff x="-111457" y="2753890"/>
              <a:chExt cx="10388599" cy="4591050"/>
            </a:xfrm>
          </p:grpSpPr>
          <p:pic>
            <p:nvPicPr>
              <p:cNvPr id="15" name="Picture 2" descr="https://wiki-gateway.eudic.net/wikipedia_en/I/m/Scallop_jump.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2142" y="2753890"/>
                <a:ext cx="5715000" cy="45910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ángulo 16"/>
              <p:cNvSpPr/>
              <p:nvPr/>
            </p:nvSpPr>
            <p:spPr>
              <a:xfrm>
                <a:off x="-111457" y="3513284"/>
                <a:ext cx="4785057" cy="2308324"/>
              </a:xfrm>
              <a:prstGeom prst="rect">
                <a:avLst/>
              </a:prstGeom>
            </p:spPr>
            <p:txBody>
              <a:bodyPr wrap="square">
                <a:spAutoFit/>
              </a:bodyPr>
              <a:lstStyle/>
              <a:p>
                <a:pPr algn="r"/>
                <a:r>
                  <a:rPr lang="en-US" dirty="0">
                    <a:solidFill>
                      <a:srgbClr val="000000"/>
                    </a:solidFill>
                    <a:latin typeface="Arial" panose="020B0604020202020204" pitchFamily="34" charset="0"/>
                    <a:cs typeface="Arial" panose="020B0604020202020204" pitchFamily="34" charset="0"/>
                  </a:rPr>
                  <a:t>El “</a:t>
                </a:r>
                <a:r>
                  <a:rPr lang="en-US" dirty="0" err="1">
                    <a:solidFill>
                      <a:srgbClr val="000000"/>
                    </a:solidFill>
                    <a:latin typeface="Arial" panose="020B0604020202020204" pitchFamily="34" charset="0"/>
                    <a:cs typeface="Arial" panose="020B0604020202020204" pitchFamily="34" charset="0"/>
                  </a:rPr>
                  <a:t>teorema</a:t>
                </a:r>
                <a:r>
                  <a:rPr lang="en-US" dirty="0">
                    <a:solidFill>
                      <a:srgbClr val="000000"/>
                    </a:solidFill>
                    <a:latin typeface="Arial" panose="020B0604020202020204" pitchFamily="34" charset="0"/>
                    <a:cs typeface="Arial" panose="020B0604020202020204" pitchFamily="34" charset="0"/>
                  </a:rPr>
                  <a:t> de la </a:t>
                </a:r>
                <a:r>
                  <a:rPr lang="en-US" dirty="0" err="1">
                    <a:solidFill>
                      <a:srgbClr val="000000"/>
                    </a:solidFill>
                    <a:latin typeface="Arial" panose="020B0604020202020204" pitchFamily="34" charset="0"/>
                    <a:cs typeface="Arial" panose="020B0604020202020204" pitchFamily="34" charset="0"/>
                  </a:rPr>
                  <a:t>vieira</a:t>
                </a:r>
                <a:r>
                  <a:rPr lang="en-US" dirty="0">
                    <a:solidFill>
                      <a:srgbClr val="000000"/>
                    </a:solidFill>
                    <a:latin typeface="Arial" panose="020B0604020202020204" pitchFamily="34" charset="0"/>
                    <a:cs typeface="Arial" panose="020B0604020202020204" pitchFamily="34" charset="0"/>
                  </a:rPr>
                  <a:t>” (scallop theorem) dice que </a:t>
                </a:r>
                <a:r>
                  <a:rPr lang="en-US" dirty="0" err="1">
                    <a:solidFill>
                      <a:srgbClr val="000000"/>
                    </a:solidFill>
                    <a:latin typeface="Arial" panose="020B0604020202020204" pitchFamily="34" charset="0"/>
                    <a:cs typeface="Arial" panose="020B0604020202020204" pitchFamily="34" charset="0"/>
                  </a:rPr>
                  <a:t>en</a:t>
                </a:r>
                <a:r>
                  <a:rPr lang="en-US" dirty="0">
                    <a:solidFill>
                      <a:srgbClr val="000000"/>
                    </a:solidFill>
                    <a:latin typeface="Arial" panose="020B0604020202020204" pitchFamily="34" charset="0"/>
                    <a:cs typeface="Arial" panose="020B0604020202020204" pitchFamily="34" charset="0"/>
                  </a:rPr>
                  <a:t> un medio de bajo NR, </a:t>
                </a:r>
                <a:r>
                  <a:rPr lang="en-US" dirty="0" err="1">
                    <a:solidFill>
                      <a:srgbClr val="000000"/>
                    </a:solidFill>
                    <a:latin typeface="Arial" panose="020B0604020202020204" pitchFamily="34" charset="0"/>
                    <a:cs typeface="Arial" panose="020B0604020202020204" pitchFamily="34" charset="0"/>
                  </a:rPr>
                  <a:t>ningun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nadador</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puede</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autopropulsarse</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eficientemente</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mediante</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movimientos</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ejecutados</a:t>
                </a:r>
                <a:r>
                  <a:rPr lang="en-US" dirty="0">
                    <a:solidFill>
                      <a:srgbClr val="000000"/>
                    </a:solidFill>
                    <a:latin typeface="Arial" panose="020B0604020202020204" pitchFamily="34" charset="0"/>
                    <a:cs typeface="Arial" panose="020B0604020202020204" pitchFamily="34" charset="0"/>
                  </a:rPr>
                  <a:t> con </a:t>
                </a:r>
                <a:r>
                  <a:rPr lang="en-US" dirty="0" err="1">
                    <a:solidFill>
                      <a:srgbClr val="000000"/>
                    </a:solidFill>
                    <a:latin typeface="Arial" panose="020B0604020202020204" pitchFamily="34" charset="0"/>
                    <a:cs typeface="Arial" panose="020B0604020202020204" pitchFamily="34" charset="0"/>
                  </a:rPr>
                  <a:t>una</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unica</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articulación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como</a:t>
                </a:r>
                <a:r>
                  <a:rPr lang="en-US" dirty="0">
                    <a:solidFill>
                      <a:srgbClr val="000000"/>
                    </a:solidFill>
                    <a:latin typeface="Arial" panose="020B0604020202020204" pitchFamily="34" charset="0"/>
                    <a:cs typeface="Arial" panose="020B0604020202020204" pitchFamily="34" charset="0"/>
                  </a:rPr>
                  <a:t> la </a:t>
                </a:r>
                <a:r>
                  <a:rPr lang="en-US" dirty="0" err="1">
                    <a:solidFill>
                      <a:srgbClr val="000000"/>
                    </a:solidFill>
                    <a:latin typeface="Arial" panose="020B0604020202020204" pitchFamily="34" charset="0"/>
                    <a:cs typeface="Arial" panose="020B0604020202020204" pitchFamily="34" charset="0"/>
                  </a:rPr>
                  <a:t>viera</a:t>
                </a:r>
                <a:r>
                  <a:rPr lang="en-US" dirty="0">
                    <a:solidFill>
                      <a:srgbClr val="000000"/>
                    </a:solidFill>
                    <a:latin typeface="Arial" panose="020B0604020202020204" pitchFamily="34" charset="0"/>
                    <a:cs typeface="Arial" panose="020B0604020202020204" pitchFamily="34" charset="0"/>
                  </a:rPr>
                  <a:t>, que se </a:t>
                </a:r>
                <a:r>
                  <a:rPr lang="en-US" dirty="0" err="1">
                    <a:solidFill>
                      <a:srgbClr val="000000"/>
                    </a:solidFill>
                    <a:latin typeface="Arial" panose="020B0604020202020204" pitchFamily="34" charset="0"/>
                    <a:cs typeface="Arial" panose="020B0604020202020204" pitchFamily="34" charset="0"/>
                  </a:rPr>
                  <a:t>mueve</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propulsada</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por</a:t>
                </a:r>
                <a:r>
                  <a:rPr lang="en-US" dirty="0">
                    <a:solidFill>
                      <a:srgbClr val="000000"/>
                    </a:solidFill>
                    <a:latin typeface="Arial" panose="020B0604020202020204" pitchFamily="34" charset="0"/>
                    <a:cs typeface="Arial" panose="020B0604020202020204" pitchFamily="34" charset="0"/>
                  </a:rPr>
                  <a:t> el </a:t>
                </a:r>
                <a:r>
                  <a:rPr lang="en-US" dirty="0" err="1">
                    <a:solidFill>
                      <a:srgbClr val="000000"/>
                    </a:solidFill>
                    <a:latin typeface="Arial" panose="020B0604020202020204" pitchFamily="34" charset="0"/>
                    <a:cs typeface="Arial" panose="020B0604020202020204" pitchFamily="34" charset="0"/>
                  </a:rPr>
                  <a:t>flujo</a:t>
                </a:r>
                <a:r>
                  <a:rPr lang="en-US" dirty="0">
                    <a:solidFill>
                      <a:srgbClr val="000000"/>
                    </a:solidFill>
                    <a:latin typeface="Arial" panose="020B0604020202020204" pitchFamily="34" charset="0"/>
                    <a:cs typeface="Arial" panose="020B0604020202020204" pitchFamily="34" charset="0"/>
                  </a:rPr>
                  <a:t> de </a:t>
                </a:r>
                <a:r>
                  <a:rPr lang="en-US" dirty="0" err="1">
                    <a:solidFill>
                      <a:srgbClr val="000000"/>
                    </a:solidFill>
                    <a:latin typeface="Arial" panose="020B0604020202020204" pitchFamily="34" charset="0"/>
                    <a:cs typeface="Arial" panose="020B0604020202020204" pitchFamily="34" charset="0"/>
                  </a:rPr>
                  <a:t>agua</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movida</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por</a:t>
                </a:r>
                <a:r>
                  <a:rPr lang="en-US" dirty="0">
                    <a:solidFill>
                      <a:srgbClr val="000000"/>
                    </a:solidFill>
                    <a:latin typeface="Arial" panose="020B0604020202020204" pitchFamily="34" charset="0"/>
                    <a:cs typeface="Arial" panose="020B0604020202020204" pitchFamily="34" charset="0"/>
                  </a:rPr>
                  <a:t> el </a:t>
                </a:r>
                <a:r>
                  <a:rPr lang="en-US" dirty="0" err="1">
                    <a:solidFill>
                      <a:srgbClr val="000000"/>
                    </a:solidFill>
                    <a:latin typeface="Arial" panose="020B0604020202020204" pitchFamily="34" charset="0"/>
                    <a:cs typeface="Arial" panose="020B0604020202020204" pitchFamily="34" charset="0"/>
                  </a:rPr>
                  <a:t>movimiento</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ritmico</a:t>
                </a:r>
                <a:r>
                  <a:rPr lang="en-US" dirty="0">
                    <a:solidFill>
                      <a:srgbClr val="000000"/>
                    </a:solidFill>
                    <a:latin typeface="Arial" panose="020B0604020202020204" pitchFamily="34" charset="0"/>
                    <a:cs typeface="Arial" panose="020B0604020202020204" pitchFamily="34" charset="0"/>
                  </a:rPr>
                  <a:t> de </a:t>
                </a:r>
                <a:r>
                  <a:rPr lang="en-US" dirty="0" err="1">
                    <a:solidFill>
                      <a:srgbClr val="000000"/>
                    </a:solidFill>
                    <a:latin typeface="Arial" panose="020B0604020202020204" pitchFamily="34" charset="0"/>
                    <a:cs typeface="Arial" panose="020B0604020202020204" pitchFamily="34" charset="0"/>
                  </a:rPr>
                  <a:t>sus</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valvas</a:t>
                </a:r>
                <a:r>
                  <a:rPr lang="en-US" dirty="0">
                    <a:solidFill>
                      <a:srgbClr val="000000"/>
                    </a:solidFill>
                    <a:latin typeface="Arial" panose="020B0604020202020204" pitchFamily="34" charset="0"/>
                    <a:cs typeface="Arial" panose="020B0604020202020204" pitchFamily="34" charset="0"/>
                  </a:rPr>
                  <a:t>, o </a:t>
                </a:r>
                <a:r>
                  <a:rPr lang="en-US" dirty="0" err="1">
                    <a:solidFill>
                      <a:srgbClr val="000000"/>
                    </a:solidFill>
                    <a:latin typeface="Arial" panose="020B0604020202020204" pitchFamily="34" charset="0"/>
                    <a:cs typeface="Arial" panose="020B0604020202020204" pitchFamily="34" charset="0"/>
                  </a:rPr>
                  <a:t>los</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peces</a:t>
                </a:r>
                <a:r>
                  <a:rPr lang="en-US" dirty="0">
                    <a:solidFill>
                      <a:srgbClr val="000000"/>
                    </a:solidFill>
                    <a:latin typeface="Arial" panose="020B0604020202020204" pitchFamily="34" charset="0"/>
                    <a:cs typeface="Arial" panose="020B0604020202020204" pitchFamily="34" charset="0"/>
                  </a:rPr>
                  <a:t>), </a:t>
                </a:r>
                <a:endParaRPr lang="es-AR" dirty="0"/>
              </a:p>
            </p:txBody>
          </p:sp>
        </p:grpSp>
        <p:grpSp>
          <p:nvGrpSpPr>
            <p:cNvPr id="3" name="Grupo 2">
              <a:extLst>
                <a:ext uri="{FF2B5EF4-FFF2-40B4-BE49-F238E27FC236}">
                  <a16:creationId xmlns:a16="http://schemas.microsoft.com/office/drawing/2014/main" id="{67DD61E0-760A-4A6B-B6CF-FE8ED602CDF5}"/>
                </a:ext>
              </a:extLst>
            </p:cNvPr>
            <p:cNvGrpSpPr/>
            <p:nvPr/>
          </p:nvGrpSpPr>
          <p:grpSpPr>
            <a:xfrm>
              <a:off x="7468668" y="2839584"/>
              <a:ext cx="461938" cy="3346811"/>
              <a:chOff x="7528826" y="2839584"/>
              <a:chExt cx="461938" cy="3346811"/>
            </a:xfrm>
          </p:grpSpPr>
          <p:sp>
            <p:nvSpPr>
              <p:cNvPr id="18" name="CuadroTexto 17"/>
              <p:cNvSpPr txBox="1"/>
              <p:nvPr/>
            </p:nvSpPr>
            <p:spPr>
              <a:xfrm>
                <a:off x="7567683" y="3709504"/>
                <a:ext cx="423081" cy="369332"/>
              </a:xfrm>
              <a:prstGeom prst="rect">
                <a:avLst/>
              </a:prstGeom>
              <a:noFill/>
            </p:spPr>
            <p:txBody>
              <a:bodyPr wrap="square" rtlCol="0">
                <a:spAutoFit/>
              </a:bodyPr>
              <a:lstStyle/>
              <a:p>
                <a:pPr algn="ctr"/>
                <a:r>
                  <a:rPr lang="es-AR" b="1" dirty="0">
                    <a:solidFill>
                      <a:srgbClr val="FF0000"/>
                    </a:solidFill>
                    <a:latin typeface="Arial" panose="020B0604020202020204" pitchFamily="34" charset="0"/>
                    <a:cs typeface="Arial" panose="020B0604020202020204" pitchFamily="34" charset="0"/>
                  </a:rPr>
                  <a:t>1</a:t>
                </a:r>
              </a:p>
            </p:txBody>
          </p:sp>
          <p:sp>
            <p:nvSpPr>
              <p:cNvPr id="19" name="CuadroTexto 18"/>
              <p:cNvSpPr txBox="1"/>
              <p:nvPr/>
            </p:nvSpPr>
            <p:spPr>
              <a:xfrm>
                <a:off x="7567682" y="4775920"/>
                <a:ext cx="423081" cy="369332"/>
              </a:xfrm>
              <a:prstGeom prst="rect">
                <a:avLst/>
              </a:prstGeom>
              <a:noFill/>
            </p:spPr>
            <p:txBody>
              <a:bodyPr wrap="square" rtlCol="0">
                <a:spAutoFit/>
              </a:bodyPr>
              <a:lstStyle/>
              <a:p>
                <a:pPr algn="ctr"/>
                <a:r>
                  <a:rPr lang="es-AR" b="1" dirty="0">
                    <a:solidFill>
                      <a:srgbClr val="FF0000"/>
                    </a:solidFill>
                    <a:latin typeface="Arial" panose="020B0604020202020204" pitchFamily="34" charset="0"/>
                    <a:cs typeface="Arial" panose="020B0604020202020204" pitchFamily="34" charset="0"/>
                  </a:rPr>
                  <a:t>2</a:t>
                </a:r>
              </a:p>
            </p:txBody>
          </p:sp>
          <p:sp>
            <p:nvSpPr>
              <p:cNvPr id="20" name="CuadroTexto 19"/>
              <p:cNvSpPr txBox="1"/>
              <p:nvPr/>
            </p:nvSpPr>
            <p:spPr>
              <a:xfrm>
                <a:off x="7528826" y="2839584"/>
                <a:ext cx="423081" cy="369332"/>
              </a:xfrm>
              <a:prstGeom prst="rect">
                <a:avLst/>
              </a:prstGeom>
              <a:noFill/>
            </p:spPr>
            <p:txBody>
              <a:bodyPr wrap="square" rtlCol="0">
                <a:spAutoFit/>
              </a:bodyPr>
              <a:lstStyle/>
              <a:p>
                <a:pPr algn="ctr"/>
                <a:r>
                  <a:rPr lang="es-AR" b="1" dirty="0">
                    <a:solidFill>
                      <a:srgbClr val="FF0000"/>
                    </a:solidFill>
                    <a:latin typeface="Arial" panose="020B0604020202020204" pitchFamily="34" charset="0"/>
                    <a:cs typeface="Arial" panose="020B0604020202020204" pitchFamily="34" charset="0"/>
                  </a:rPr>
                  <a:t>2</a:t>
                </a:r>
              </a:p>
            </p:txBody>
          </p:sp>
          <p:sp>
            <p:nvSpPr>
              <p:cNvPr id="21" name="CuadroTexto 20"/>
              <p:cNvSpPr txBox="1"/>
              <p:nvPr/>
            </p:nvSpPr>
            <p:spPr>
              <a:xfrm>
                <a:off x="7567682" y="5817063"/>
                <a:ext cx="423081" cy="369332"/>
              </a:xfrm>
              <a:prstGeom prst="rect">
                <a:avLst/>
              </a:prstGeom>
              <a:noFill/>
            </p:spPr>
            <p:txBody>
              <a:bodyPr wrap="square" rtlCol="0">
                <a:spAutoFit/>
              </a:bodyPr>
              <a:lstStyle/>
              <a:p>
                <a:pPr algn="ctr"/>
                <a:r>
                  <a:rPr lang="es-AR" b="1" dirty="0">
                    <a:solidFill>
                      <a:srgbClr val="FF0000"/>
                    </a:solidFill>
                    <a:latin typeface="Arial" panose="020B0604020202020204" pitchFamily="34" charset="0"/>
                    <a:cs typeface="Arial" panose="020B0604020202020204" pitchFamily="34" charset="0"/>
                  </a:rPr>
                  <a:t>1</a:t>
                </a:r>
              </a:p>
            </p:txBody>
          </p:sp>
        </p:grpSp>
      </p:grpSp>
      <p:sp>
        <p:nvSpPr>
          <p:cNvPr id="22" name="Rectángulo 21"/>
          <p:cNvSpPr/>
          <p:nvPr/>
        </p:nvSpPr>
        <p:spPr>
          <a:xfrm>
            <a:off x="3389440" y="6308033"/>
            <a:ext cx="3215945" cy="276999"/>
          </a:xfrm>
          <a:prstGeom prst="rect">
            <a:avLst/>
          </a:prstGeom>
        </p:spPr>
        <p:txBody>
          <a:bodyPr wrap="none">
            <a:spAutoFit/>
          </a:bodyPr>
          <a:lstStyle/>
          <a:p>
            <a:r>
              <a:rPr lang="es-AR" sz="1200" dirty="0">
                <a:latin typeface="Arial" panose="020B0604020202020204" pitchFamily="34" charset="0"/>
                <a:cs typeface="Arial" panose="020B0604020202020204" pitchFamily="34" charset="0"/>
              </a:rPr>
              <a:t>http://dict.eudic.net/dicts/search/Scallop.html</a:t>
            </a:r>
          </a:p>
        </p:txBody>
      </p:sp>
    </p:spTree>
    <p:extLst>
      <p:ext uri="{BB962C8B-B14F-4D97-AF65-F5344CB8AC3E}">
        <p14:creationId xmlns:p14="http://schemas.microsoft.com/office/powerpoint/2010/main" val="381879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tex2html_wrap3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586" y="3811360"/>
            <a:ext cx="5886450" cy="21907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184245" y="5984021"/>
            <a:ext cx="86253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s-AR" altLang="es-AR" dirty="0">
                <a:solidFill>
                  <a:srgbClr val="000000"/>
                </a:solidFill>
                <a:cs typeface="Arial" panose="020B0604020202020204" pitchFamily="34" charset="0"/>
              </a:rPr>
              <a:t>	</a:t>
            </a:r>
            <a:r>
              <a:rPr lang="es-AR" altLang="es-AR" b="1" dirty="0">
                <a:solidFill>
                  <a:srgbClr val="000000"/>
                </a:solidFill>
                <a:cs typeface="Arial" panose="020B0604020202020204" pitchFamily="34" charset="0"/>
              </a:rPr>
              <a:t>Este patrón no es reversible en el tiempo (2 no es la inversa de 1: no se cancelan) y origina un movimiento neto hacia adelante. </a:t>
            </a:r>
            <a:r>
              <a:rPr lang="es-AR" altLang="es-AR" dirty="0">
                <a:solidFill>
                  <a:srgbClr val="000000"/>
                </a:solidFill>
                <a:cs typeface="Arial" panose="020B0604020202020204" pitchFamily="34" charset="0"/>
              </a:rPr>
              <a:t> </a:t>
            </a:r>
            <a:r>
              <a:rPr kumimoji="0" lang="es-AR" altLang="es-AR" b="0" i="0" u="none" strike="noStrike" cap="none" normalizeH="0" baseline="0" dirty="0">
                <a:ln>
                  <a:noFill/>
                </a:ln>
                <a:solidFill>
                  <a:srgbClr val="000000"/>
                </a:solidFill>
                <a:effectLst/>
                <a:cs typeface="Arial" panose="020B0604020202020204" pitchFamily="34" charset="0"/>
              </a:rPr>
              <a:t>	.</a:t>
            </a:r>
            <a:endParaRPr kumimoji="0" lang="es-AR" altLang="es-AR" b="0" i="0" u="none" strike="noStrike" cap="none" normalizeH="0" baseline="0" dirty="0">
              <a:ln>
                <a:noFill/>
              </a:ln>
              <a:solidFill>
                <a:schemeClr val="tx1"/>
              </a:solidFill>
              <a:effectLst/>
              <a:cs typeface="Arial" panose="020B0604020202020204" pitchFamily="34" charset="0"/>
            </a:endParaRPr>
          </a:p>
        </p:txBody>
      </p:sp>
      <p:pic>
        <p:nvPicPr>
          <p:cNvPr id="4101" name="Picture 5" descr="tex2html_wrap_inline3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1025" y="-2087563"/>
            <a:ext cx="180975" cy="104775"/>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334370" y="1040981"/>
            <a:ext cx="8475259" cy="923330"/>
          </a:xfrm>
          <a:prstGeom prst="rect">
            <a:avLst/>
          </a:prstGeom>
        </p:spPr>
        <p:txBody>
          <a:bodyPr wrap="square">
            <a:spAutoFit/>
          </a:bodyPr>
          <a:lstStyle/>
          <a:p>
            <a:r>
              <a:rPr lang="en-US" dirty="0">
                <a:solidFill>
                  <a:srgbClr val="000000"/>
                </a:solidFill>
                <a:latin typeface="Arial" panose="020B0604020202020204" pitchFamily="34" charset="0"/>
                <a:cs typeface="Arial" panose="020B0604020202020204" pitchFamily="34" charset="0"/>
              </a:rPr>
              <a:t>	Este </a:t>
            </a:r>
            <a:r>
              <a:rPr lang="en-US" dirty="0" err="1">
                <a:solidFill>
                  <a:srgbClr val="000000"/>
                </a:solidFill>
                <a:latin typeface="Arial" panose="020B0604020202020204" pitchFamily="34" charset="0"/>
                <a:cs typeface="Arial" panose="020B0604020202020204" pitchFamily="34" charset="0"/>
              </a:rPr>
              <a:t>problema</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es</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sufrido</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por</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todo</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nanador</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microscopico</a:t>
            </a:r>
            <a:r>
              <a:rPr lang="en-US" dirty="0">
                <a:solidFill>
                  <a:srgbClr val="000000"/>
                </a:solidFill>
                <a:latin typeface="Arial" panose="020B0604020202020204" pitchFamily="34" charset="0"/>
                <a:cs typeface="Arial" panose="020B0604020202020204" pitchFamily="34" charset="0"/>
              </a:rPr>
              <a:t>, para </a:t>
            </a:r>
            <a:r>
              <a:rPr lang="en-US" dirty="0" err="1">
                <a:solidFill>
                  <a:srgbClr val="000000"/>
                </a:solidFill>
                <a:latin typeface="Arial" panose="020B0604020202020204" pitchFamily="34" charset="0"/>
                <a:cs typeface="Arial" panose="020B0604020202020204" pitchFamily="34" charset="0"/>
              </a:rPr>
              <a:t>quien</a:t>
            </a:r>
            <a:r>
              <a:rPr lang="en-US" dirty="0">
                <a:solidFill>
                  <a:srgbClr val="000000"/>
                </a:solidFill>
                <a:latin typeface="Arial" panose="020B0604020202020204" pitchFamily="34" charset="0"/>
                <a:cs typeface="Arial" panose="020B0604020202020204" pitchFamily="34" charset="0"/>
              </a:rPr>
              <a:t> el </a:t>
            </a:r>
            <a:r>
              <a:rPr lang="en-US" dirty="0" err="1">
                <a:solidFill>
                  <a:srgbClr val="000000"/>
                </a:solidFill>
                <a:latin typeface="Arial" panose="020B0604020202020204" pitchFamily="34" charset="0"/>
                <a:cs typeface="Arial" panose="020B0604020202020204" pitchFamily="34" charset="0"/>
              </a:rPr>
              <a:t>agua</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tiene</a:t>
            </a:r>
            <a:r>
              <a:rPr lang="en-US" dirty="0">
                <a:solidFill>
                  <a:srgbClr val="000000"/>
                </a:solidFill>
                <a:latin typeface="Arial" panose="020B0604020202020204" pitchFamily="34" charset="0"/>
                <a:cs typeface="Arial" panose="020B0604020202020204" pitchFamily="34" charset="0"/>
              </a:rPr>
              <a:t> un NR </a:t>
            </a:r>
            <a:r>
              <a:rPr lang="en-US" dirty="0" err="1">
                <a:solidFill>
                  <a:srgbClr val="000000"/>
                </a:solidFill>
                <a:latin typeface="Arial" panose="020B0604020202020204" pitchFamily="34" charset="0"/>
                <a:cs typeface="Arial" panose="020B0604020202020204" pitchFamily="34" charset="0"/>
              </a:rPr>
              <a:t>muy</a:t>
            </a:r>
            <a:r>
              <a:rPr lang="en-US" dirty="0">
                <a:solidFill>
                  <a:srgbClr val="000000"/>
                </a:solidFill>
                <a:latin typeface="Arial" panose="020B0604020202020204" pitchFamily="34" charset="0"/>
                <a:cs typeface="Arial" panose="020B0604020202020204" pitchFamily="34" charset="0"/>
              </a:rPr>
              <a:t> bajo. </a:t>
            </a:r>
            <a:r>
              <a:rPr lang="en-US" b="1" dirty="0">
                <a:solidFill>
                  <a:srgbClr val="000000"/>
                </a:solidFill>
                <a:latin typeface="Arial" panose="020B0604020202020204" pitchFamily="34" charset="0"/>
                <a:cs typeface="Arial" panose="020B0604020202020204" pitchFamily="34" charset="0"/>
              </a:rPr>
              <a:t>Si el </a:t>
            </a:r>
            <a:r>
              <a:rPr lang="en-US" b="1" dirty="0" err="1">
                <a:solidFill>
                  <a:srgbClr val="000000"/>
                </a:solidFill>
                <a:latin typeface="Arial" panose="020B0604020202020204" pitchFamily="34" charset="0"/>
                <a:cs typeface="Arial" panose="020B0604020202020204" pitchFamily="34" charset="0"/>
              </a:rPr>
              <a:t>nadador</a:t>
            </a:r>
            <a:r>
              <a:rPr lang="en-US" b="1" dirty="0">
                <a:solidFill>
                  <a:srgbClr val="000000"/>
                </a:solidFill>
                <a:latin typeface="Arial" panose="020B0604020202020204" pitchFamily="34" charset="0"/>
                <a:cs typeface="Arial" panose="020B0604020202020204" pitchFamily="34" charset="0"/>
              </a:rPr>
              <a:t> </a:t>
            </a:r>
            <a:r>
              <a:rPr lang="en-US" b="1" dirty="0" err="1">
                <a:solidFill>
                  <a:srgbClr val="000000"/>
                </a:solidFill>
                <a:latin typeface="Arial" panose="020B0604020202020204" pitchFamily="34" charset="0"/>
                <a:cs typeface="Arial" panose="020B0604020202020204" pitchFamily="34" charset="0"/>
              </a:rPr>
              <a:t>microscópico</a:t>
            </a:r>
            <a:r>
              <a:rPr lang="en-US" b="1" dirty="0">
                <a:solidFill>
                  <a:srgbClr val="000000"/>
                </a:solidFill>
                <a:latin typeface="Arial" panose="020B0604020202020204" pitchFamily="34" charset="0"/>
                <a:cs typeface="Arial" panose="020B0604020202020204" pitchFamily="34" charset="0"/>
              </a:rPr>
              <a:t> </a:t>
            </a:r>
            <a:r>
              <a:rPr lang="en-US" b="1" dirty="0" err="1">
                <a:solidFill>
                  <a:srgbClr val="000000"/>
                </a:solidFill>
                <a:latin typeface="Arial" panose="020B0604020202020204" pitchFamily="34" charset="0"/>
                <a:cs typeface="Arial" panose="020B0604020202020204" pitchFamily="34" charset="0"/>
              </a:rPr>
              <a:t>posee</a:t>
            </a:r>
            <a:r>
              <a:rPr lang="en-US" b="1" dirty="0">
                <a:solidFill>
                  <a:srgbClr val="000000"/>
                </a:solidFill>
                <a:latin typeface="Arial" panose="020B0604020202020204" pitchFamily="34" charset="0"/>
                <a:cs typeface="Arial" panose="020B0604020202020204" pitchFamily="34" charset="0"/>
              </a:rPr>
              <a:t> </a:t>
            </a:r>
            <a:r>
              <a:rPr lang="en-US" b="1" dirty="0" err="1">
                <a:solidFill>
                  <a:srgbClr val="000000"/>
                </a:solidFill>
                <a:latin typeface="Arial" panose="020B0604020202020204" pitchFamily="34" charset="0"/>
                <a:cs typeface="Arial" panose="020B0604020202020204" pitchFamily="34" charset="0"/>
              </a:rPr>
              <a:t>en</a:t>
            </a:r>
            <a:r>
              <a:rPr lang="en-US" b="1" dirty="0">
                <a:solidFill>
                  <a:srgbClr val="000000"/>
                </a:solidFill>
                <a:latin typeface="Arial" panose="020B0604020202020204" pitchFamily="34" charset="0"/>
                <a:cs typeface="Arial" panose="020B0604020202020204" pitchFamily="34" charset="0"/>
              </a:rPr>
              <a:t> </a:t>
            </a:r>
            <a:r>
              <a:rPr lang="en-US" b="1" dirty="0" err="1">
                <a:solidFill>
                  <a:srgbClr val="000000"/>
                </a:solidFill>
                <a:latin typeface="Arial" panose="020B0604020202020204" pitchFamily="34" charset="0"/>
                <a:cs typeface="Arial" panose="020B0604020202020204" pitchFamily="34" charset="0"/>
              </a:rPr>
              <a:t>cambio</a:t>
            </a:r>
            <a:r>
              <a:rPr lang="en-US" b="1" dirty="0">
                <a:solidFill>
                  <a:srgbClr val="000000"/>
                </a:solidFill>
                <a:latin typeface="Arial" panose="020B0604020202020204" pitchFamily="34" charset="0"/>
                <a:cs typeface="Arial" panose="020B0604020202020204" pitchFamily="34" charset="0"/>
              </a:rPr>
              <a:t>  2 </a:t>
            </a:r>
            <a:r>
              <a:rPr lang="en-US" b="1" dirty="0" err="1">
                <a:solidFill>
                  <a:srgbClr val="000000"/>
                </a:solidFill>
                <a:latin typeface="Arial" panose="020B0604020202020204" pitchFamily="34" charset="0"/>
                <a:cs typeface="Arial" panose="020B0604020202020204" pitchFamily="34" charset="0"/>
              </a:rPr>
              <a:t>articulaciones</a:t>
            </a:r>
            <a:r>
              <a:rPr lang="en-US" b="1" dirty="0">
                <a:solidFill>
                  <a:srgbClr val="000000"/>
                </a:solidFill>
                <a:latin typeface="Arial" panose="020B0604020202020204" pitchFamily="34" charset="0"/>
                <a:cs typeface="Arial" panose="020B0604020202020204" pitchFamily="34" charset="0"/>
              </a:rPr>
              <a:t> :</a:t>
            </a:r>
            <a:endParaRPr lang="es-AR" dirty="0">
              <a:latin typeface="Arial" panose="020B0604020202020204" pitchFamily="34" charset="0"/>
              <a:cs typeface="Arial" panose="020B0604020202020204" pitchFamily="34" charset="0"/>
            </a:endParaRPr>
          </a:p>
        </p:txBody>
      </p:sp>
      <p:sp>
        <p:nvSpPr>
          <p:cNvPr id="13" name="Rectángulo 12"/>
          <p:cNvSpPr/>
          <p:nvPr/>
        </p:nvSpPr>
        <p:spPr>
          <a:xfrm>
            <a:off x="0" y="0"/>
            <a:ext cx="9144000" cy="830997"/>
          </a:xfrm>
          <a:prstGeom prst="rect">
            <a:avLst/>
          </a:prstGeom>
          <a:solidFill>
            <a:srgbClr val="FF0000"/>
          </a:solidFill>
        </p:spPr>
        <p:txBody>
          <a:bodyPr wrap="square">
            <a:spAutoFit/>
          </a:bodyPr>
          <a:lstStyle/>
          <a:p>
            <a:pPr lvl="0" algn="ctr"/>
            <a:r>
              <a:rPr lang="es-AR" sz="2400" dirty="0">
                <a:solidFill>
                  <a:schemeClr val="bg1"/>
                </a:solidFill>
                <a:latin typeface="Arial" panose="020B0604020202020204" pitchFamily="34" charset="0"/>
                <a:cs typeface="Arial" panose="020B0604020202020204" pitchFamily="34" charset="0"/>
              </a:rPr>
              <a:t>Las consecuencias de ser nadadores microscópicos (teorema de la vieira)</a:t>
            </a:r>
          </a:p>
        </p:txBody>
      </p:sp>
      <p:sp>
        <p:nvSpPr>
          <p:cNvPr id="14" name="Rectángulo 13"/>
          <p:cNvSpPr/>
          <p:nvPr/>
        </p:nvSpPr>
        <p:spPr>
          <a:xfrm>
            <a:off x="0" y="6491853"/>
            <a:ext cx="9144000" cy="276999"/>
          </a:xfrm>
          <a:prstGeom prst="rect">
            <a:avLst/>
          </a:prstGeom>
        </p:spPr>
        <p:txBody>
          <a:bodyPr wrap="square">
            <a:spAutoFit/>
          </a:bodyPr>
          <a:lstStyle/>
          <a:p>
            <a:pPr algn="r"/>
            <a:r>
              <a:rPr lang="es-AR" sz="1200" dirty="0">
                <a:solidFill>
                  <a:srgbClr val="0000FF"/>
                </a:solidFill>
                <a:latin typeface="Arial" panose="020B0604020202020204" pitchFamily="34" charset="0"/>
                <a:cs typeface="Arial" panose="020B0604020202020204" pitchFamily="34" charset="0"/>
              </a:rPr>
              <a:t>http://www.seas.harvard.edu/brenner/taylor/handouts/lowreynolds/node3.html</a:t>
            </a:r>
          </a:p>
        </p:txBody>
      </p:sp>
      <p:grpSp>
        <p:nvGrpSpPr>
          <p:cNvPr id="10" name="Grupo 9"/>
          <p:cNvGrpSpPr/>
          <p:nvPr/>
        </p:nvGrpSpPr>
        <p:grpSpPr>
          <a:xfrm>
            <a:off x="1650192" y="1847887"/>
            <a:ext cx="5393238" cy="1175306"/>
            <a:chOff x="1605696" y="5257208"/>
            <a:chExt cx="5393238" cy="1175306"/>
          </a:xfrm>
        </p:grpSpPr>
        <p:pic>
          <p:nvPicPr>
            <p:cNvPr id="11" name="Picture 2" descr="tex2html_wrap3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1666" y="5257208"/>
              <a:ext cx="1971675" cy="600075"/>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p:cNvSpPr txBox="1"/>
            <p:nvPr/>
          </p:nvSpPr>
          <p:spPr>
            <a:xfrm>
              <a:off x="1605696" y="6063182"/>
              <a:ext cx="1596789" cy="369332"/>
            </a:xfrm>
            <a:prstGeom prst="rect">
              <a:avLst/>
            </a:prstGeom>
            <a:noFill/>
          </p:spPr>
          <p:txBody>
            <a:bodyPr wrap="square" rtlCol="0">
              <a:spAutoFit/>
            </a:bodyPr>
            <a:lstStyle/>
            <a:p>
              <a:pPr algn="ctr"/>
              <a:r>
                <a:rPr lang="es-AR" b="1" dirty="0">
                  <a:solidFill>
                    <a:srgbClr val="FF0000"/>
                  </a:solidFill>
                  <a:latin typeface="Arial" panose="020B0604020202020204" pitchFamily="34" charset="0"/>
                  <a:cs typeface="Arial" panose="020B0604020202020204" pitchFamily="34" charset="0"/>
                </a:rPr>
                <a:t>articulación</a:t>
              </a:r>
            </a:p>
          </p:txBody>
        </p:sp>
        <p:cxnSp>
          <p:nvCxnSpPr>
            <p:cNvPr id="17" name="Conector recto de flecha 16"/>
            <p:cNvCxnSpPr>
              <a:cxnSpLocks/>
              <a:stCxn id="16" idx="3"/>
            </p:cNvCxnSpPr>
            <p:nvPr/>
          </p:nvCxnSpPr>
          <p:spPr>
            <a:xfrm flipV="1">
              <a:off x="3202485" y="5914694"/>
              <a:ext cx="602871" cy="3331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CuadroTexto 17"/>
            <p:cNvSpPr txBox="1"/>
            <p:nvPr/>
          </p:nvSpPr>
          <p:spPr>
            <a:xfrm>
              <a:off x="5402145" y="6063182"/>
              <a:ext cx="1596789" cy="369332"/>
            </a:xfrm>
            <a:prstGeom prst="rect">
              <a:avLst/>
            </a:prstGeom>
            <a:noFill/>
          </p:spPr>
          <p:txBody>
            <a:bodyPr wrap="square" rtlCol="0">
              <a:spAutoFit/>
            </a:bodyPr>
            <a:lstStyle/>
            <a:p>
              <a:pPr algn="ctr"/>
              <a:r>
                <a:rPr lang="es-AR" b="1" dirty="0">
                  <a:solidFill>
                    <a:srgbClr val="FF0000"/>
                  </a:solidFill>
                  <a:latin typeface="Arial" panose="020B0604020202020204" pitchFamily="34" charset="0"/>
                  <a:cs typeface="Arial" panose="020B0604020202020204" pitchFamily="34" charset="0"/>
                </a:rPr>
                <a:t>articulación</a:t>
              </a:r>
            </a:p>
          </p:txBody>
        </p:sp>
        <p:cxnSp>
          <p:nvCxnSpPr>
            <p:cNvPr id="19" name="Conector recto de flecha 18"/>
            <p:cNvCxnSpPr>
              <a:cxnSpLocks/>
            </p:cNvCxnSpPr>
            <p:nvPr/>
          </p:nvCxnSpPr>
          <p:spPr>
            <a:xfrm flipH="1" flipV="1">
              <a:off x="4799274" y="5896605"/>
              <a:ext cx="602871" cy="3331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Rectángulo 1"/>
          <p:cNvSpPr/>
          <p:nvPr/>
        </p:nvSpPr>
        <p:spPr>
          <a:xfrm>
            <a:off x="184244" y="2910677"/>
            <a:ext cx="8413845" cy="923330"/>
          </a:xfrm>
          <a:prstGeom prst="rect">
            <a:avLst/>
          </a:prstGeom>
        </p:spPr>
        <p:txBody>
          <a:bodyPr wrap="square">
            <a:spAutoFit/>
          </a:bodyPr>
          <a:lstStyle/>
          <a:p>
            <a:pPr algn="just"/>
            <a:r>
              <a:rPr lang="es-AR" altLang="es-AR" dirty="0">
                <a:solidFill>
                  <a:srgbClr val="000000"/>
                </a:solidFill>
                <a:latin typeface="Arial" panose="020B0604020202020204" pitchFamily="34" charset="0"/>
                <a:cs typeface="Arial" panose="020B0604020202020204" pitchFamily="34" charset="0"/>
              </a:rPr>
              <a:t>se lograría un movimiento no reversible en el tiempo, como se ilustra en el siguiente diagrama, donde las flechas denotan el movimiento hacia adelante en el tiempo: </a:t>
            </a:r>
            <a:endParaRPr lang="es-AR" dirty="0"/>
          </a:p>
        </p:txBody>
      </p:sp>
      <p:sp>
        <p:nvSpPr>
          <p:cNvPr id="3" name="CuadroTexto 2"/>
          <p:cNvSpPr txBox="1"/>
          <p:nvPr/>
        </p:nvSpPr>
        <p:spPr>
          <a:xfrm>
            <a:off x="4496937" y="3924246"/>
            <a:ext cx="423081" cy="369332"/>
          </a:xfrm>
          <a:prstGeom prst="rect">
            <a:avLst/>
          </a:prstGeom>
          <a:noFill/>
        </p:spPr>
        <p:txBody>
          <a:bodyPr wrap="square" rtlCol="0">
            <a:spAutoFit/>
          </a:bodyPr>
          <a:lstStyle/>
          <a:p>
            <a:pPr algn="ctr"/>
            <a:r>
              <a:rPr lang="es-AR" b="1" dirty="0">
                <a:solidFill>
                  <a:srgbClr val="FF0000"/>
                </a:solidFill>
                <a:latin typeface="Arial" panose="020B0604020202020204" pitchFamily="34" charset="0"/>
                <a:cs typeface="Arial" panose="020B0604020202020204" pitchFamily="34" charset="0"/>
              </a:rPr>
              <a:t>1</a:t>
            </a:r>
          </a:p>
        </p:txBody>
      </p:sp>
      <p:sp>
        <p:nvSpPr>
          <p:cNvPr id="20" name="CuadroTexto 19"/>
          <p:cNvSpPr txBox="1"/>
          <p:nvPr/>
        </p:nvSpPr>
        <p:spPr>
          <a:xfrm>
            <a:off x="3356162" y="5534688"/>
            <a:ext cx="423081" cy="369332"/>
          </a:xfrm>
          <a:prstGeom prst="rect">
            <a:avLst/>
          </a:prstGeom>
          <a:noFill/>
        </p:spPr>
        <p:txBody>
          <a:bodyPr wrap="square" rtlCol="0">
            <a:spAutoFit/>
          </a:bodyPr>
          <a:lstStyle/>
          <a:p>
            <a:pPr algn="ctr"/>
            <a:r>
              <a:rPr lang="es-AR" b="1" dirty="0">
                <a:solidFill>
                  <a:srgbClr val="FF0000"/>
                </a:solidFill>
                <a:latin typeface="Arial" panose="020B0604020202020204" pitchFamily="34" charset="0"/>
                <a:cs typeface="Arial" panose="020B0604020202020204" pitchFamily="34" charset="0"/>
              </a:rPr>
              <a:t>3</a:t>
            </a:r>
          </a:p>
        </p:txBody>
      </p:sp>
      <p:sp>
        <p:nvSpPr>
          <p:cNvPr id="21" name="CuadroTexto 20"/>
          <p:cNvSpPr txBox="1"/>
          <p:nvPr/>
        </p:nvSpPr>
        <p:spPr>
          <a:xfrm>
            <a:off x="5817286" y="3969559"/>
            <a:ext cx="423081" cy="369332"/>
          </a:xfrm>
          <a:prstGeom prst="rect">
            <a:avLst/>
          </a:prstGeom>
          <a:noFill/>
        </p:spPr>
        <p:txBody>
          <a:bodyPr wrap="square" rtlCol="0">
            <a:spAutoFit/>
          </a:bodyPr>
          <a:lstStyle/>
          <a:p>
            <a:pPr algn="ctr"/>
            <a:r>
              <a:rPr lang="es-AR" b="1" dirty="0">
                <a:solidFill>
                  <a:srgbClr val="FF0000"/>
                </a:solidFill>
                <a:latin typeface="Arial" panose="020B0604020202020204" pitchFamily="34" charset="0"/>
                <a:cs typeface="Arial" panose="020B0604020202020204" pitchFamily="34" charset="0"/>
              </a:rPr>
              <a:t>2</a:t>
            </a:r>
          </a:p>
        </p:txBody>
      </p:sp>
      <p:sp>
        <p:nvSpPr>
          <p:cNvPr id="22" name="CuadroTexto 21"/>
          <p:cNvSpPr txBox="1"/>
          <p:nvPr/>
        </p:nvSpPr>
        <p:spPr>
          <a:xfrm>
            <a:off x="4857417" y="5524450"/>
            <a:ext cx="423081" cy="369332"/>
          </a:xfrm>
          <a:prstGeom prst="rect">
            <a:avLst/>
          </a:prstGeom>
          <a:noFill/>
        </p:spPr>
        <p:txBody>
          <a:bodyPr wrap="square" rtlCol="0">
            <a:spAutoFit/>
          </a:bodyPr>
          <a:lstStyle/>
          <a:p>
            <a:pPr algn="ctr"/>
            <a:r>
              <a:rPr lang="es-AR" b="1" dirty="0">
                <a:solidFill>
                  <a:srgbClr val="FF0000"/>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95370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18615" y="1176614"/>
            <a:ext cx="7820167" cy="2585323"/>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	Las </a:t>
            </a:r>
            <a:r>
              <a:rPr lang="en-US" dirty="0" err="1">
                <a:latin typeface="Arial" panose="020B0604020202020204" pitchFamily="34" charset="0"/>
                <a:cs typeface="Arial" panose="020B0604020202020204" pitchFamily="34" charset="0"/>
              </a:rPr>
              <a:t>bacterias</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otros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organismos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unicelulares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desarrollado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estrategias</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natación</a:t>
            </a:r>
            <a:r>
              <a:rPr lang="en-US" dirty="0">
                <a:latin typeface="Arial" panose="020B0604020202020204" pitchFamily="34" charset="0"/>
                <a:cs typeface="Arial" panose="020B0604020202020204" pitchFamily="34" charset="0"/>
              </a:rPr>
              <a:t> que no </a:t>
            </a:r>
            <a:r>
              <a:rPr lang="en-US" dirty="0" err="1">
                <a:latin typeface="Arial" panose="020B0604020202020204" pitchFamily="34" charset="0"/>
                <a:cs typeface="Arial" panose="020B0604020202020204" pitchFamily="34" charset="0"/>
              </a:rPr>
              <a:t>dependen</a:t>
            </a:r>
            <a:r>
              <a:rPr lang="en-US" dirty="0">
                <a:latin typeface="Arial" panose="020B0604020202020204" pitchFamily="34" charset="0"/>
                <a:cs typeface="Arial" panose="020B0604020202020204" pitchFamily="34" charset="0"/>
              </a:rPr>
              <a:t> de la </a:t>
            </a:r>
            <a:r>
              <a:rPr lang="en-US" dirty="0" err="1">
                <a:latin typeface="Arial" panose="020B0604020202020204" pitchFamily="34" charset="0"/>
                <a:cs typeface="Arial" panose="020B0604020202020204" pitchFamily="34" charset="0"/>
              </a:rPr>
              <a:t>inercia</a:t>
            </a:r>
            <a:r>
              <a:rPr lang="en-US" dirty="0">
                <a:latin typeface="Arial" panose="020B0604020202020204" pitchFamily="34" charset="0"/>
                <a:cs typeface="Arial" panose="020B0604020202020204" pitchFamily="34" charset="0"/>
              </a:rPr>
              <a:t>. Para </a:t>
            </a:r>
            <a:r>
              <a:rPr lang="en-US" dirty="0" err="1">
                <a:latin typeface="Arial" panose="020B0604020202020204" pitchFamily="34" charset="0"/>
                <a:cs typeface="Arial" panose="020B0604020202020204" pitchFamily="34" charset="0"/>
              </a:rPr>
              <a:t>ello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emplean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flagelos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helicales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rotatorios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flagelos</a:t>
            </a:r>
            <a:r>
              <a:rPr lang="en-US" dirty="0">
                <a:latin typeface="Arial" panose="020B0604020202020204" pitchFamily="34" charset="0"/>
                <a:cs typeface="Arial" panose="020B0604020202020204" pitchFamily="34" charset="0"/>
              </a:rPr>
              <a:t> o colas que </a:t>
            </a:r>
            <a:r>
              <a:rPr lang="en-US" dirty="0" err="1">
                <a:latin typeface="Arial" panose="020B0604020202020204" pitchFamily="34" charset="0"/>
                <a:cs typeface="Arial" panose="020B0604020202020204" pitchFamily="34" charset="0"/>
              </a:rPr>
              <a:t>ejecutan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movimientos</a:t>
            </a:r>
            <a:r>
              <a:rPr lang="en-US" dirty="0">
                <a:latin typeface="Arial" panose="020B0604020202020204" pitchFamily="34" charset="0"/>
                <a:cs typeface="Arial" panose="020B0604020202020204" pitchFamily="34" charset="0"/>
              </a:rPr>
              <a:t> de flexion, y </a:t>
            </a:r>
            <a:r>
              <a:rPr lang="en-US" dirty="0" err="1">
                <a:latin typeface="Arial" panose="020B0604020202020204" pitchFamily="34" charset="0"/>
                <a:cs typeface="Arial" panose="020B0604020202020204" pitchFamily="34" charset="0"/>
              </a:rPr>
              <a:t>cilias</a:t>
            </a:r>
            <a:r>
              <a:rPr lang="en-US" dirty="0">
                <a:latin typeface="Arial" panose="020B0604020202020204" pitchFamily="34" charset="0"/>
                <a:cs typeface="Arial" panose="020B0604020202020204" pitchFamily="34" charset="0"/>
              </a:rPr>
              <a:t> flexibles que </a:t>
            </a:r>
            <a:r>
              <a:rPr lang="en-US" dirty="0" err="1">
                <a:latin typeface="Arial" panose="020B0604020202020204" pitchFamily="34" charset="0"/>
                <a:cs typeface="Arial" panose="020B0604020202020204" pitchFamily="34" charset="0"/>
              </a:rPr>
              <a:t>cubren</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superficie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grandes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celulas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llevan</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cabo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movimientos</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remo</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ondulando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coordinación</a:t>
            </a:r>
            <a:r>
              <a:rPr lang="en-US" dirty="0">
                <a:latin typeface="Arial" panose="020B0604020202020204" pitchFamily="34" charset="0"/>
                <a:cs typeface="Arial" panose="020B0604020202020204" pitchFamily="34" charset="0"/>
              </a:rPr>
              <a:t>. La auto propulsion </a:t>
            </a:r>
            <a:r>
              <a:rPr lang="en-US" dirty="0" err="1">
                <a:latin typeface="Arial" panose="020B0604020202020204" pitchFamily="34" charset="0"/>
                <a:cs typeface="Arial" panose="020B0604020202020204" pitchFamily="34" charset="0"/>
              </a:rPr>
              <a:t>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conseguida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por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cambios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periodicos</a:t>
            </a:r>
            <a:r>
              <a:rPr lang="en-US" dirty="0">
                <a:latin typeface="Arial" panose="020B0604020202020204" pitchFamily="34" charset="0"/>
                <a:cs typeface="Arial" panose="020B0604020202020204" pitchFamily="34" charset="0"/>
              </a:rPr>
              <a:t> de  forma</a:t>
            </a:r>
            <a:r>
              <a:rPr lang="en-US" dirty="0">
                <a:latin typeface="CMR12"/>
              </a:rPr>
              <a:t> (</a:t>
            </a:r>
            <a:r>
              <a:rPr lang="en-US" i="1" dirty="0">
                <a:latin typeface="CMTI12"/>
              </a:rPr>
              <a:t>swimming strokes</a:t>
            </a:r>
            <a:r>
              <a:rPr lang="en-US" dirty="0">
                <a:latin typeface="CMR12"/>
              </a:rPr>
              <a:t>). Una </a:t>
            </a:r>
            <a:r>
              <a:rPr lang="en-US" dirty="0" err="1">
                <a:latin typeface="CMR12"/>
              </a:rPr>
              <a:t>excepción</a:t>
            </a:r>
            <a:r>
              <a:rPr lang="en-US" dirty="0">
                <a:latin typeface="CMR12"/>
              </a:rPr>
              <a:t> la </a:t>
            </a:r>
            <a:r>
              <a:rPr lang="en-US" dirty="0" err="1">
                <a:latin typeface="CMR12"/>
              </a:rPr>
              <a:t>constituyen</a:t>
            </a:r>
            <a:r>
              <a:rPr lang="en-US" dirty="0">
                <a:latin typeface="CMR12"/>
              </a:rPr>
              <a:t> </a:t>
            </a:r>
            <a:r>
              <a:rPr lang="en-US" dirty="0" err="1">
                <a:latin typeface="CMR12"/>
              </a:rPr>
              <a:t>los</a:t>
            </a:r>
            <a:r>
              <a:rPr lang="en-US" dirty="0">
                <a:latin typeface="CMR12"/>
              </a:rPr>
              <a:t> </a:t>
            </a:r>
            <a:r>
              <a:rPr lang="en-US" dirty="0" err="1">
                <a:latin typeface="CMR12"/>
              </a:rPr>
              <a:t>flagelos</a:t>
            </a:r>
            <a:r>
              <a:rPr lang="en-US" dirty="0">
                <a:latin typeface="CMR12"/>
              </a:rPr>
              <a:t> </a:t>
            </a:r>
            <a:r>
              <a:rPr lang="en-US" dirty="0" err="1">
                <a:latin typeface="CMR12"/>
              </a:rPr>
              <a:t>rotatorios</a:t>
            </a:r>
            <a:r>
              <a:rPr lang="en-US" dirty="0">
                <a:latin typeface="CMR12"/>
              </a:rPr>
              <a:t> de </a:t>
            </a:r>
            <a:r>
              <a:rPr lang="en-US" dirty="0" err="1">
                <a:latin typeface="CMR12"/>
              </a:rPr>
              <a:t>bacterias</a:t>
            </a:r>
            <a:r>
              <a:rPr lang="en-US" dirty="0">
                <a:latin typeface="CMR12"/>
              </a:rPr>
              <a:t>, </a:t>
            </a:r>
            <a:r>
              <a:rPr lang="en-US" dirty="0" err="1">
                <a:latin typeface="CMR12"/>
              </a:rPr>
              <a:t>cuyos</a:t>
            </a:r>
            <a:r>
              <a:rPr lang="en-US" dirty="0">
                <a:latin typeface="CMR12"/>
              </a:rPr>
              <a:t> </a:t>
            </a:r>
            <a:r>
              <a:rPr lang="en-US" dirty="0" err="1">
                <a:latin typeface="CMR12"/>
              </a:rPr>
              <a:t>movimiento</a:t>
            </a:r>
            <a:r>
              <a:rPr lang="en-US" dirty="0">
                <a:latin typeface="CMR12"/>
              </a:rPr>
              <a:t> </a:t>
            </a:r>
            <a:r>
              <a:rPr lang="en-US" dirty="0" err="1">
                <a:latin typeface="CMR12"/>
              </a:rPr>
              <a:t>depende</a:t>
            </a:r>
            <a:r>
              <a:rPr lang="en-US" dirty="0">
                <a:latin typeface="CMR12"/>
              </a:rPr>
              <a:t> motor </a:t>
            </a:r>
            <a:r>
              <a:rPr lang="en-US" dirty="0" err="1">
                <a:latin typeface="CMR12"/>
              </a:rPr>
              <a:t>submicronico</a:t>
            </a:r>
            <a:r>
              <a:rPr lang="en-US" dirty="0">
                <a:latin typeface="CMR12"/>
              </a:rPr>
              <a:t> </a:t>
            </a:r>
            <a:r>
              <a:rPr lang="en-US" dirty="0" err="1">
                <a:latin typeface="CMR12"/>
              </a:rPr>
              <a:t>rotatorio</a:t>
            </a:r>
            <a:r>
              <a:rPr lang="en-US" dirty="0">
                <a:latin typeface="CMR12"/>
              </a:rPr>
              <a:t> </a:t>
            </a:r>
            <a:r>
              <a:rPr lang="en-US" dirty="0" err="1">
                <a:latin typeface="CMR12"/>
              </a:rPr>
              <a:t>capaz</a:t>
            </a:r>
            <a:r>
              <a:rPr lang="en-US" dirty="0">
                <a:latin typeface="CMR12"/>
              </a:rPr>
              <a:t> de </a:t>
            </a:r>
            <a:r>
              <a:rPr lang="en-US" dirty="0" err="1">
                <a:latin typeface="CMR12"/>
              </a:rPr>
              <a:t>girar</a:t>
            </a:r>
            <a:r>
              <a:rPr lang="en-US" dirty="0">
                <a:latin typeface="CMR12"/>
              </a:rPr>
              <a:t> el </a:t>
            </a:r>
            <a:r>
              <a:rPr lang="en-US" dirty="0" err="1">
                <a:latin typeface="CMR12"/>
              </a:rPr>
              <a:t>eje</a:t>
            </a:r>
            <a:r>
              <a:rPr lang="en-US" dirty="0">
                <a:latin typeface="CMR12"/>
              </a:rPr>
              <a:t> de la </a:t>
            </a:r>
            <a:r>
              <a:rPr lang="en-US" dirty="0" err="1">
                <a:latin typeface="CMR12"/>
              </a:rPr>
              <a:t>helice</a:t>
            </a:r>
            <a:r>
              <a:rPr lang="en-US" dirty="0">
                <a:latin typeface="CMR12"/>
              </a:rPr>
              <a:t> sin </a:t>
            </a:r>
            <a:r>
              <a:rPr lang="en-US" dirty="0" err="1">
                <a:latin typeface="CMR12"/>
              </a:rPr>
              <a:t>alterar</a:t>
            </a:r>
            <a:r>
              <a:rPr lang="en-US" dirty="0">
                <a:latin typeface="CMR12"/>
              </a:rPr>
              <a:t> entre </a:t>
            </a:r>
            <a:r>
              <a:rPr lang="en-US" dirty="0" err="1">
                <a:latin typeface="CMR12"/>
              </a:rPr>
              <a:t>direccion</a:t>
            </a:r>
            <a:r>
              <a:rPr lang="en-US" dirty="0">
                <a:latin typeface="CMR12"/>
              </a:rPr>
              <a:t> </a:t>
            </a:r>
            <a:r>
              <a:rPr lang="en-US" dirty="0" err="1">
                <a:latin typeface="CMR12"/>
              </a:rPr>
              <a:t>horaria</a:t>
            </a:r>
            <a:r>
              <a:rPr lang="en-US" dirty="0">
                <a:latin typeface="CMR12"/>
              </a:rPr>
              <a:t> y </a:t>
            </a:r>
            <a:r>
              <a:rPr lang="en-US" dirty="0" err="1">
                <a:latin typeface="CMR12"/>
              </a:rPr>
              <a:t>antihoraria</a:t>
            </a:r>
            <a:r>
              <a:rPr lang="en-US" dirty="0">
                <a:latin typeface="CMR12"/>
              </a:rPr>
              <a:t>. </a:t>
            </a:r>
            <a:endParaRPr lang="es-AR" dirty="0"/>
          </a:p>
        </p:txBody>
      </p:sp>
      <p:pic>
        <p:nvPicPr>
          <p:cNvPr id="5" name="Picture 6" descr="tex2html_wrap2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4275" y="4557383"/>
            <a:ext cx="1695450" cy="40005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0" y="0"/>
            <a:ext cx="9144000" cy="830997"/>
          </a:xfrm>
          <a:prstGeom prst="rect">
            <a:avLst/>
          </a:prstGeom>
          <a:solidFill>
            <a:srgbClr val="FF0000"/>
          </a:solidFill>
        </p:spPr>
        <p:txBody>
          <a:bodyPr wrap="square">
            <a:spAutoFit/>
          </a:bodyPr>
          <a:lstStyle/>
          <a:p>
            <a:pPr lvl="0" algn="ctr"/>
            <a:r>
              <a:rPr lang="es-AR" sz="2400" dirty="0">
                <a:solidFill>
                  <a:schemeClr val="bg1"/>
                </a:solidFill>
                <a:latin typeface="Arial" panose="020B0604020202020204" pitchFamily="34" charset="0"/>
                <a:cs typeface="Arial" panose="020B0604020202020204" pitchFamily="34" charset="0"/>
              </a:rPr>
              <a:t>Las consecuencias de ser nadadores microscópicos (teorema de la vieira)</a:t>
            </a:r>
          </a:p>
        </p:txBody>
      </p:sp>
      <p:sp>
        <p:nvSpPr>
          <p:cNvPr id="8" name="Rectángulo 7"/>
          <p:cNvSpPr/>
          <p:nvPr/>
        </p:nvSpPr>
        <p:spPr>
          <a:xfrm>
            <a:off x="0" y="6581001"/>
            <a:ext cx="9144000" cy="276999"/>
          </a:xfrm>
          <a:prstGeom prst="rect">
            <a:avLst/>
          </a:prstGeom>
        </p:spPr>
        <p:txBody>
          <a:bodyPr wrap="square">
            <a:spAutoFit/>
          </a:bodyPr>
          <a:lstStyle/>
          <a:p>
            <a:pPr algn="r"/>
            <a:r>
              <a:rPr lang="es-AR" sz="1200" dirty="0">
                <a:solidFill>
                  <a:srgbClr val="0000FF"/>
                </a:solidFill>
                <a:latin typeface="Arial" panose="020B0604020202020204" pitchFamily="34" charset="0"/>
                <a:cs typeface="Arial" panose="020B0604020202020204" pitchFamily="34" charset="0"/>
              </a:rPr>
              <a:t>http://www.seas.harvard.edu/brenner/taylor/handouts/lowreynolds/node3.html</a:t>
            </a:r>
          </a:p>
        </p:txBody>
      </p:sp>
    </p:spTree>
    <p:extLst>
      <p:ext uri="{BB962C8B-B14F-4D97-AF65-F5344CB8AC3E}">
        <p14:creationId xmlns:p14="http://schemas.microsoft.com/office/powerpoint/2010/main" val="1196016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_12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7" y="226993"/>
            <a:ext cx="4265613" cy="631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ángulo 3"/>
          <p:cNvSpPr/>
          <p:nvPr/>
        </p:nvSpPr>
        <p:spPr>
          <a:xfrm>
            <a:off x="3716215" y="20437"/>
            <a:ext cx="5427785" cy="923330"/>
          </a:xfrm>
          <a:prstGeom prst="rect">
            <a:avLst/>
          </a:prstGeom>
        </p:spPr>
        <p:txBody>
          <a:bodyPr wrap="square">
            <a:spAutoFit/>
          </a:bodyPr>
          <a:lstStyle/>
          <a:p>
            <a:r>
              <a:rPr lang="es-AR" b="1" dirty="0">
                <a:latin typeface="Arial" panose="020B0604020202020204" pitchFamily="34" charset="0"/>
                <a:cs typeface="Arial" panose="020B0604020202020204" pitchFamily="34" charset="0"/>
              </a:rPr>
              <a:t>Ante la aplicación de una fuerza, los fluidos se desplazan (“fluyen”); los solidos en cambio no lo hacen o lo hacen muy lentamente</a:t>
            </a:r>
          </a:p>
        </p:txBody>
      </p:sp>
      <p:sp>
        <p:nvSpPr>
          <p:cNvPr id="5" name="Rectángulo 4"/>
          <p:cNvSpPr/>
          <p:nvPr/>
        </p:nvSpPr>
        <p:spPr>
          <a:xfrm>
            <a:off x="3716214" y="5177377"/>
            <a:ext cx="5354806" cy="1569660"/>
          </a:xfrm>
          <a:prstGeom prst="rect">
            <a:avLst/>
          </a:prstGeom>
        </p:spPr>
        <p:txBody>
          <a:bodyPr wrap="square">
            <a:spAutoFit/>
          </a:bodyPr>
          <a:lstStyle/>
          <a:p>
            <a:pPr algn="ctr"/>
            <a:r>
              <a:rPr lang="en-US" sz="2400" b="1" dirty="0">
                <a:solidFill>
                  <a:srgbClr val="FF0000"/>
                </a:solidFill>
                <a:latin typeface="Arial" panose="020B0604020202020204" pitchFamily="34" charset="0"/>
              </a:rPr>
              <a:t>Para </a:t>
            </a:r>
            <a:r>
              <a:rPr lang="en-US" sz="2400" b="1" dirty="0" err="1">
                <a:solidFill>
                  <a:srgbClr val="FF0000"/>
                </a:solidFill>
                <a:latin typeface="Arial" panose="020B0604020202020204" pitchFamily="34" charset="0"/>
              </a:rPr>
              <a:t>una</a:t>
            </a:r>
            <a:r>
              <a:rPr lang="en-US" sz="2400" b="1" dirty="0">
                <a:solidFill>
                  <a:srgbClr val="FF0000"/>
                </a:solidFill>
                <a:latin typeface="Arial" panose="020B0604020202020204" pitchFamily="34" charset="0"/>
              </a:rPr>
              <a:t> </a:t>
            </a:r>
            <a:r>
              <a:rPr lang="en-US" sz="2400" b="1" i="1" dirty="0">
                <a:solidFill>
                  <a:srgbClr val="FF0000"/>
                </a:solidFill>
                <a:latin typeface="Arial" panose="020B0604020202020204" pitchFamily="34" charset="0"/>
              </a:rPr>
              <a:t>Escherichia coli</a:t>
            </a:r>
            <a:r>
              <a:rPr lang="en-US" sz="2400" b="1" dirty="0">
                <a:solidFill>
                  <a:srgbClr val="FF0000"/>
                </a:solidFill>
                <a:latin typeface="Arial" panose="020B0604020202020204" pitchFamily="34" charset="0"/>
              </a:rPr>
              <a:t>, las </a:t>
            </a:r>
            <a:r>
              <a:rPr lang="en-US" sz="2400" b="1" dirty="0" err="1">
                <a:solidFill>
                  <a:srgbClr val="FF0000"/>
                </a:solidFill>
                <a:latin typeface="Arial" panose="020B0604020202020204" pitchFamily="34" charset="0"/>
              </a:rPr>
              <a:t>propiedades</a:t>
            </a:r>
            <a:r>
              <a:rPr lang="en-US" sz="2400" b="1" dirty="0">
                <a:solidFill>
                  <a:srgbClr val="FF0000"/>
                </a:solidFill>
                <a:latin typeface="Arial" panose="020B0604020202020204" pitchFamily="34" charset="0"/>
              </a:rPr>
              <a:t> </a:t>
            </a:r>
            <a:r>
              <a:rPr lang="en-US" sz="2400" b="1" dirty="0" err="1">
                <a:solidFill>
                  <a:srgbClr val="FF0000"/>
                </a:solidFill>
                <a:latin typeface="Arial" panose="020B0604020202020204" pitchFamily="34" charset="0"/>
              </a:rPr>
              <a:t>viscosas</a:t>
            </a:r>
            <a:r>
              <a:rPr lang="en-US" sz="2400" b="1" dirty="0">
                <a:solidFill>
                  <a:srgbClr val="FF0000"/>
                </a:solidFill>
                <a:latin typeface="Arial" panose="020B0604020202020204" pitchFamily="34" charset="0"/>
              </a:rPr>
              <a:t> del </a:t>
            </a:r>
            <a:r>
              <a:rPr lang="en-US" sz="2400" b="1" dirty="0" err="1">
                <a:solidFill>
                  <a:srgbClr val="FF0000"/>
                </a:solidFill>
                <a:latin typeface="Arial" panose="020B0604020202020204" pitchFamily="34" charset="0"/>
              </a:rPr>
              <a:t>agua</a:t>
            </a:r>
            <a:r>
              <a:rPr lang="en-US" sz="2400" b="1" dirty="0">
                <a:solidFill>
                  <a:srgbClr val="FF0000"/>
                </a:solidFill>
                <a:latin typeface="Arial" panose="020B0604020202020204" pitchFamily="34" charset="0"/>
              </a:rPr>
              <a:t> son </a:t>
            </a:r>
            <a:r>
              <a:rPr lang="en-US" sz="2400" b="1" dirty="0" err="1">
                <a:solidFill>
                  <a:srgbClr val="FF0000"/>
                </a:solidFill>
                <a:latin typeface="Arial" panose="020B0604020202020204" pitchFamily="34" charset="0"/>
              </a:rPr>
              <a:t>identicas</a:t>
            </a:r>
            <a:r>
              <a:rPr lang="en-US" sz="2400" b="1" dirty="0">
                <a:solidFill>
                  <a:srgbClr val="FF0000"/>
                </a:solidFill>
                <a:latin typeface="Arial" panose="020B0604020202020204" pitchFamily="34" charset="0"/>
              </a:rPr>
              <a:t> a las que a un </a:t>
            </a:r>
            <a:r>
              <a:rPr lang="en-US" sz="2400" b="1" dirty="0" err="1">
                <a:solidFill>
                  <a:srgbClr val="FF0000"/>
                </a:solidFill>
                <a:latin typeface="Arial" panose="020B0604020202020204" pitchFamily="34" charset="0"/>
              </a:rPr>
              <a:t>pez</a:t>
            </a:r>
            <a:r>
              <a:rPr lang="en-US" sz="2400" b="1" dirty="0">
                <a:solidFill>
                  <a:srgbClr val="FF0000"/>
                </a:solidFill>
                <a:latin typeface="Arial" panose="020B0604020202020204" pitchFamily="34" charset="0"/>
              </a:rPr>
              <a:t> </a:t>
            </a:r>
            <a:r>
              <a:rPr lang="en-US" sz="2400" b="1" dirty="0" err="1">
                <a:solidFill>
                  <a:srgbClr val="FF0000"/>
                </a:solidFill>
                <a:latin typeface="Arial" panose="020B0604020202020204" pitchFamily="34" charset="0"/>
              </a:rPr>
              <a:t>ofrece</a:t>
            </a:r>
            <a:r>
              <a:rPr lang="en-US" sz="2400" b="1" dirty="0">
                <a:solidFill>
                  <a:srgbClr val="FF0000"/>
                </a:solidFill>
                <a:latin typeface="Arial" panose="020B0604020202020204" pitchFamily="34" charset="0"/>
              </a:rPr>
              <a:t> </a:t>
            </a:r>
            <a:r>
              <a:rPr lang="en-US" sz="2400" b="1" dirty="0" err="1">
                <a:solidFill>
                  <a:srgbClr val="FF0000"/>
                </a:solidFill>
                <a:latin typeface="Arial" panose="020B0604020202020204" pitchFamily="34" charset="0"/>
              </a:rPr>
              <a:t>este</a:t>
            </a:r>
            <a:r>
              <a:rPr lang="en-US" sz="2400" b="1" dirty="0">
                <a:solidFill>
                  <a:srgbClr val="FF0000"/>
                </a:solidFill>
                <a:latin typeface="Arial" panose="020B0604020202020204" pitchFamily="34" charset="0"/>
              </a:rPr>
              <a:t> </a:t>
            </a:r>
            <a:r>
              <a:rPr lang="en-US" sz="2400" b="1" dirty="0" err="1">
                <a:solidFill>
                  <a:srgbClr val="FF0000"/>
                </a:solidFill>
                <a:latin typeface="Arial" panose="020B0604020202020204" pitchFamily="34" charset="0"/>
              </a:rPr>
              <a:t>asfalto</a:t>
            </a:r>
            <a:r>
              <a:rPr lang="en-US" sz="2400" b="1" dirty="0">
                <a:solidFill>
                  <a:srgbClr val="FF0000"/>
                </a:solidFill>
                <a:latin typeface="Arial" panose="020B0604020202020204" pitchFamily="34" charset="0"/>
              </a:rPr>
              <a:t>!!</a:t>
            </a:r>
          </a:p>
        </p:txBody>
      </p:sp>
      <p:sp>
        <p:nvSpPr>
          <p:cNvPr id="6" name="Rectángulo 5"/>
          <p:cNvSpPr/>
          <p:nvPr/>
        </p:nvSpPr>
        <p:spPr>
          <a:xfrm>
            <a:off x="3716214" y="1901453"/>
            <a:ext cx="5415799" cy="923330"/>
          </a:xfrm>
          <a:prstGeom prst="rect">
            <a:avLst/>
          </a:prstGeom>
        </p:spPr>
        <p:txBody>
          <a:bodyPr wrap="square">
            <a:spAutoFit/>
          </a:bodyPr>
          <a:lstStyle/>
          <a:p>
            <a:r>
              <a:rPr lang="en-US" dirty="0">
                <a:solidFill>
                  <a:srgbClr val="000000"/>
                </a:solidFill>
                <a:latin typeface="Arial" panose="020B0604020202020204" pitchFamily="34" charset="0"/>
              </a:rPr>
              <a:t>La </a:t>
            </a:r>
            <a:r>
              <a:rPr lang="en-US" dirty="0" err="1">
                <a:solidFill>
                  <a:srgbClr val="000000"/>
                </a:solidFill>
                <a:latin typeface="Arial" panose="020B0604020202020204" pitchFamily="34" charset="0"/>
              </a:rPr>
              <a:t>velocidad</a:t>
            </a:r>
            <a:r>
              <a:rPr lang="en-US" dirty="0">
                <a:solidFill>
                  <a:srgbClr val="000000"/>
                </a:solidFill>
                <a:latin typeface="Arial" panose="020B0604020202020204" pitchFamily="34" charset="0"/>
              </a:rPr>
              <a:t> de </a:t>
            </a:r>
            <a:r>
              <a:rPr lang="en-US" dirty="0" err="1">
                <a:solidFill>
                  <a:srgbClr val="000000"/>
                </a:solidFill>
                <a:latin typeface="Arial" panose="020B0604020202020204" pitchFamily="34" charset="0"/>
              </a:rPr>
              <a:t>caida</a:t>
            </a:r>
            <a:r>
              <a:rPr lang="en-US" dirty="0">
                <a:solidFill>
                  <a:srgbClr val="000000"/>
                </a:solidFill>
                <a:latin typeface="Arial" panose="020B0604020202020204" pitchFamily="34" charset="0"/>
              </a:rPr>
              <a:t> de la </a:t>
            </a:r>
            <a:r>
              <a:rPr lang="en-US" dirty="0" err="1">
                <a:solidFill>
                  <a:srgbClr val="000000"/>
                </a:solidFill>
                <a:latin typeface="Arial" panose="020B0604020202020204" pitchFamily="34" charset="0"/>
              </a:rPr>
              <a:t>gota</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depende</a:t>
            </a:r>
            <a:r>
              <a:rPr lang="en-US" dirty="0">
                <a:solidFill>
                  <a:srgbClr val="000000"/>
                </a:solidFill>
                <a:latin typeface="Arial" panose="020B0604020202020204" pitchFamily="34" charset="0"/>
              </a:rPr>
              <a:t> de la </a:t>
            </a:r>
            <a:r>
              <a:rPr lang="en-US" dirty="0" err="1">
                <a:solidFill>
                  <a:srgbClr val="000000"/>
                </a:solidFill>
                <a:latin typeface="Arial" panose="020B0604020202020204" pitchFamily="34" charset="0"/>
              </a:rPr>
              <a:t>composición</a:t>
            </a:r>
            <a:r>
              <a:rPr lang="en-US" dirty="0">
                <a:solidFill>
                  <a:srgbClr val="000000"/>
                </a:solidFill>
                <a:latin typeface="Arial" panose="020B0604020202020204" pitchFamily="34" charset="0"/>
              </a:rPr>
              <a:t> exacta del </a:t>
            </a:r>
            <a:r>
              <a:rPr lang="en-US" dirty="0" err="1">
                <a:solidFill>
                  <a:srgbClr val="000000"/>
                </a:solidFill>
                <a:latin typeface="Arial" panose="020B0604020202020204" pitchFamily="34" charset="0"/>
              </a:rPr>
              <a:t>asfalto</a:t>
            </a:r>
            <a:r>
              <a:rPr lang="en-US" dirty="0">
                <a:solidFill>
                  <a:srgbClr val="000000"/>
                </a:solidFill>
                <a:latin typeface="Arial" panose="020B0604020202020204" pitchFamily="34" charset="0"/>
              </a:rPr>
              <a:t>/</a:t>
            </a:r>
            <a:r>
              <a:rPr lang="en-US" dirty="0" err="1">
                <a:solidFill>
                  <a:srgbClr val="000000"/>
                </a:solidFill>
                <a:latin typeface="Arial" panose="020B0604020202020204" pitchFamily="34" charset="0"/>
              </a:rPr>
              <a:t>resina</a:t>
            </a:r>
            <a:r>
              <a:rPr lang="en-US" dirty="0">
                <a:solidFill>
                  <a:srgbClr val="000000"/>
                </a:solidFill>
                <a:latin typeface="Arial" panose="020B0604020202020204" pitchFamily="34" charset="0"/>
              </a:rPr>
              <a:t>, y  de </a:t>
            </a:r>
            <a:r>
              <a:rPr lang="en-US" dirty="0" err="1">
                <a:solidFill>
                  <a:srgbClr val="000000"/>
                </a:solidFill>
                <a:latin typeface="Arial" panose="020B0604020202020204" pitchFamily="34" charset="0"/>
              </a:rPr>
              <a:t>su</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entorno</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temperatura</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vibraciones</a:t>
            </a:r>
            <a:r>
              <a:rPr lang="en-US" dirty="0">
                <a:solidFill>
                  <a:srgbClr val="000000"/>
                </a:solidFill>
                <a:latin typeface="Arial" panose="020B0604020202020204" pitchFamily="34" charset="0"/>
              </a:rPr>
              <a:t>)  </a:t>
            </a:r>
            <a:endParaRPr lang="es-AR" dirty="0"/>
          </a:p>
        </p:txBody>
      </p:sp>
      <p:sp>
        <p:nvSpPr>
          <p:cNvPr id="8" name="Rectángulo 7"/>
          <p:cNvSpPr/>
          <p:nvPr/>
        </p:nvSpPr>
        <p:spPr>
          <a:xfrm>
            <a:off x="3718592" y="2779885"/>
            <a:ext cx="5444580" cy="2862322"/>
          </a:xfrm>
          <a:prstGeom prst="rect">
            <a:avLst/>
          </a:prstGeom>
        </p:spPr>
        <p:txBody>
          <a:bodyPr wrap="square">
            <a:spAutoFit/>
          </a:bodyPr>
          <a:lstStyle/>
          <a:p>
            <a:pPr algn="ctr"/>
            <a:r>
              <a:rPr lang="en-US" b="1" dirty="0">
                <a:solidFill>
                  <a:srgbClr val="FF0000"/>
                </a:solidFill>
                <a:latin typeface="Arial" panose="020B0604020202020204" pitchFamily="34" charset="0"/>
              </a:rPr>
              <a:t>The Pitch Drop Experiment: Uno de </a:t>
            </a:r>
            <a:r>
              <a:rPr lang="en-US" b="1" dirty="0" err="1">
                <a:solidFill>
                  <a:srgbClr val="FF0000"/>
                </a:solidFill>
                <a:latin typeface="Arial" panose="020B0604020202020204" pitchFamily="34" charset="0"/>
              </a:rPr>
              <a:t>los</a:t>
            </a:r>
            <a:r>
              <a:rPr lang="en-US" b="1"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experimentos</a:t>
            </a:r>
            <a:r>
              <a:rPr lang="en-US" b="1" dirty="0">
                <a:solidFill>
                  <a:srgbClr val="FF0000"/>
                </a:solidFill>
                <a:latin typeface="Arial" panose="020B0604020202020204" pitchFamily="34" charset="0"/>
              </a:rPr>
              <a:t> mas largos del </a:t>
            </a:r>
            <a:r>
              <a:rPr lang="en-US" b="1" dirty="0" err="1">
                <a:solidFill>
                  <a:srgbClr val="FF0000"/>
                </a:solidFill>
                <a:latin typeface="Arial" panose="020B0604020202020204" pitchFamily="34" charset="0"/>
              </a:rPr>
              <a:t>mundo</a:t>
            </a:r>
            <a:r>
              <a:rPr lang="en-US" b="1" dirty="0">
                <a:solidFill>
                  <a:srgbClr val="FF0000"/>
                </a:solidFill>
                <a:latin typeface="Arial" panose="020B0604020202020204" pitchFamily="34" charset="0"/>
              </a:rPr>
              <a:t> </a:t>
            </a:r>
            <a:r>
              <a:rPr lang="en-US" dirty="0" err="1">
                <a:solidFill>
                  <a:srgbClr val="FF0000"/>
                </a:solidFill>
                <a:latin typeface="Arial" panose="020B0604020202020204" pitchFamily="34" charset="0"/>
              </a:rPr>
              <a:t>comenzo</a:t>
            </a:r>
            <a:r>
              <a:rPr lang="en-US" dirty="0">
                <a:solidFill>
                  <a:srgbClr val="FF0000"/>
                </a:solidFill>
                <a:latin typeface="Arial" panose="020B0604020202020204" pitchFamily="34" charset="0"/>
              </a:rPr>
              <a:t> </a:t>
            </a:r>
            <a:r>
              <a:rPr lang="en-US" dirty="0" err="1">
                <a:solidFill>
                  <a:srgbClr val="FF0000"/>
                </a:solidFill>
                <a:latin typeface="Arial" panose="020B0604020202020204" pitchFamily="34" charset="0"/>
              </a:rPr>
              <a:t>en</a:t>
            </a:r>
            <a:r>
              <a:rPr lang="en-US" dirty="0">
                <a:solidFill>
                  <a:srgbClr val="FF0000"/>
                </a:solidFill>
                <a:latin typeface="Arial" panose="020B0604020202020204" pitchFamily="34" charset="0"/>
              </a:rPr>
              <a:t> 1927: </a:t>
            </a:r>
            <a:r>
              <a:rPr lang="en-US" dirty="0" err="1">
                <a:solidFill>
                  <a:srgbClr val="FF0000"/>
                </a:solidFill>
                <a:latin typeface="Arial" panose="020B0604020202020204" pitchFamily="34" charset="0"/>
              </a:rPr>
              <a:t>debia</a:t>
            </a:r>
            <a:r>
              <a:rPr lang="en-US" dirty="0">
                <a:solidFill>
                  <a:srgbClr val="FF0000"/>
                </a:solidFill>
                <a:latin typeface="Arial" panose="020B0604020202020204" pitchFamily="34" charset="0"/>
              </a:rPr>
              <a:t> </a:t>
            </a:r>
            <a:r>
              <a:rPr lang="en-US" dirty="0" err="1">
                <a:solidFill>
                  <a:srgbClr val="FF0000"/>
                </a:solidFill>
                <a:latin typeface="Arial" panose="020B0604020202020204" pitchFamily="34" charset="0"/>
              </a:rPr>
              <a:t>mostrar</a:t>
            </a:r>
            <a:r>
              <a:rPr lang="en-US" dirty="0">
                <a:solidFill>
                  <a:srgbClr val="FF0000"/>
                </a:solidFill>
                <a:latin typeface="Arial" panose="020B0604020202020204" pitchFamily="34" charset="0"/>
              </a:rPr>
              <a:t> </a:t>
            </a:r>
            <a:r>
              <a:rPr lang="en-US" dirty="0" err="1">
                <a:solidFill>
                  <a:srgbClr val="FF0000"/>
                </a:solidFill>
                <a:latin typeface="Arial" panose="020B0604020202020204" pitchFamily="34" charset="0"/>
              </a:rPr>
              <a:t>como</a:t>
            </a:r>
            <a:r>
              <a:rPr lang="en-US" dirty="0">
                <a:solidFill>
                  <a:srgbClr val="FF0000"/>
                </a:solidFill>
                <a:latin typeface="Arial" panose="020B0604020202020204" pitchFamily="34" charset="0"/>
              </a:rPr>
              <a:t> </a:t>
            </a:r>
            <a:r>
              <a:rPr lang="en-US" dirty="0" err="1">
                <a:solidFill>
                  <a:srgbClr val="FF0000"/>
                </a:solidFill>
                <a:latin typeface="Arial" panose="020B0604020202020204" pitchFamily="34" charset="0"/>
              </a:rPr>
              <a:t>una</a:t>
            </a:r>
            <a:r>
              <a:rPr lang="en-US" dirty="0">
                <a:solidFill>
                  <a:srgbClr val="FF0000"/>
                </a:solidFill>
                <a:latin typeface="Arial" panose="020B0604020202020204" pitchFamily="34" charset="0"/>
              </a:rPr>
              <a:t> </a:t>
            </a:r>
            <a:r>
              <a:rPr lang="en-US" dirty="0" err="1">
                <a:solidFill>
                  <a:srgbClr val="FF0000"/>
                </a:solidFill>
                <a:latin typeface="Arial" panose="020B0604020202020204" pitchFamily="34" charset="0"/>
              </a:rPr>
              <a:t>resina</a:t>
            </a:r>
            <a:r>
              <a:rPr lang="en-US" dirty="0">
                <a:solidFill>
                  <a:srgbClr val="FF0000"/>
                </a:solidFill>
                <a:latin typeface="Arial" panose="020B0604020202020204" pitchFamily="34" charset="0"/>
              </a:rPr>
              <a:t>, </a:t>
            </a:r>
            <a:r>
              <a:rPr lang="en-US" dirty="0" err="1">
                <a:solidFill>
                  <a:srgbClr val="FF0000"/>
                </a:solidFill>
                <a:latin typeface="Arial" panose="020B0604020202020204" pitchFamily="34" charset="0"/>
              </a:rPr>
              <a:t>aunque</a:t>
            </a:r>
            <a:r>
              <a:rPr lang="en-US" dirty="0">
                <a:solidFill>
                  <a:srgbClr val="FF0000"/>
                </a:solidFill>
                <a:latin typeface="Arial" panose="020B0604020202020204" pitchFamily="34" charset="0"/>
              </a:rPr>
              <a:t>  </a:t>
            </a:r>
            <a:r>
              <a:rPr lang="en-US" dirty="0" err="1">
                <a:solidFill>
                  <a:srgbClr val="FF0000"/>
                </a:solidFill>
                <a:latin typeface="Arial" panose="020B0604020202020204" pitchFamily="34" charset="0"/>
              </a:rPr>
              <a:t>aparentemente</a:t>
            </a:r>
            <a:r>
              <a:rPr lang="en-US" dirty="0">
                <a:solidFill>
                  <a:srgbClr val="FF0000"/>
                </a:solidFill>
                <a:latin typeface="Arial" panose="020B0604020202020204" pitchFamily="34" charset="0"/>
              </a:rPr>
              <a:t> </a:t>
            </a:r>
            <a:r>
              <a:rPr lang="en-US" dirty="0" err="1">
                <a:solidFill>
                  <a:srgbClr val="FF0000"/>
                </a:solidFill>
                <a:latin typeface="Arial" panose="020B0604020202020204" pitchFamily="34" charset="0"/>
              </a:rPr>
              <a:t>solida</a:t>
            </a:r>
            <a:r>
              <a:rPr lang="en-US" dirty="0">
                <a:solidFill>
                  <a:srgbClr val="FF0000"/>
                </a:solidFill>
                <a:latin typeface="Arial" panose="020B0604020202020204" pitchFamily="34" charset="0"/>
              </a:rPr>
              <a:t>, </a:t>
            </a:r>
            <a:r>
              <a:rPr lang="en-US" dirty="0" err="1">
                <a:solidFill>
                  <a:srgbClr val="FF0000"/>
                </a:solidFill>
                <a:latin typeface="Arial" panose="020B0604020202020204" pitchFamily="34" charset="0"/>
              </a:rPr>
              <a:t>actuará</a:t>
            </a:r>
            <a:r>
              <a:rPr lang="en-US" dirty="0">
                <a:solidFill>
                  <a:srgbClr val="FF0000"/>
                </a:solidFill>
                <a:latin typeface="Arial" panose="020B0604020202020204" pitchFamily="34" charset="0"/>
              </a:rPr>
              <a:t> </a:t>
            </a:r>
            <a:r>
              <a:rPr lang="en-US" dirty="0" err="1">
                <a:solidFill>
                  <a:srgbClr val="FF0000"/>
                </a:solidFill>
                <a:latin typeface="Arial" panose="020B0604020202020204" pitchFamily="34" charset="0"/>
              </a:rPr>
              <a:t>como</a:t>
            </a:r>
            <a:r>
              <a:rPr lang="en-US" dirty="0">
                <a:solidFill>
                  <a:srgbClr val="FF0000"/>
                </a:solidFill>
                <a:latin typeface="Arial" panose="020B0604020202020204" pitchFamily="34" charset="0"/>
              </a:rPr>
              <a:t> un </a:t>
            </a:r>
            <a:r>
              <a:rPr lang="en-US" dirty="0" err="1">
                <a:solidFill>
                  <a:srgbClr val="FF0000"/>
                </a:solidFill>
                <a:latin typeface="Arial" panose="020B0604020202020204" pitchFamily="34" charset="0"/>
              </a:rPr>
              <a:t>fluido</a:t>
            </a:r>
            <a:r>
              <a:rPr lang="en-US" dirty="0">
                <a:solidFill>
                  <a:srgbClr val="FF0000"/>
                </a:solidFill>
                <a:latin typeface="Arial" panose="020B0604020202020204" pitchFamily="34" charset="0"/>
              </a:rPr>
              <a:t> </a:t>
            </a:r>
            <a:r>
              <a:rPr lang="en-US" dirty="0" err="1">
                <a:solidFill>
                  <a:srgbClr val="FF0000"/>
                </a:solidFill>
                <a:latin typeface="Arial" panose="020B0604020202020204" pitchFamily="34" charset="0"/>
              </a:rPr>
              <a:t>fluyendo</a:t>
            </a:r>
            <a:r>
              <a:rPr lang="en-US" dirty="0">
                <a:solidFill>
                  <a:srgbClr val="FF0000"/>
                </a:solidFill>
                <a:latin typeface="Arial" panose="020B0604020202020204" pitchFamily="34" charset="0"/>
              </a:rPr>
              <a:t> lentamente a </a:t>
            </a:r>
            <a:r>
              <a:rPr lang="en-US" dirty="0" err="1">
                <a:solidFill>
                  <a:srgbClr val="FF0000"/>
                </a:solidFill>
                <a:latin typeface="Arial" panose="020B0604020202020204" pitchFamily="34" charset="0"/>
              </a:rPr>
              <a:t>traves</a:t>
            </a:r>
            <a:r>
              <a:rPr lang="en-US" dirty="0">
                <a:solidFill>
                  <a:srgbClr val="FF0000"/>
                </a:solidFill>
                <a:latin typeface="Arial" panose="020B0604020202020204" pitchFamily="34" charset="0"/>
              </a:rPr>
              <a:t> un </a:t>
            </a:r>
            <a:r>
              <a:rPr lang="en-US" dirty="0" err="1">
                <a:solidFill>
                  <a:srgbClr val="FF0000"/>
                </a:solidFill>
                <a:latin typeface="Arial" panose="020B0604020202020204" pitchFamily="34" charset="0"/>
              </a:rPr>
              <a:t>embudo</a:t>
            </a:r>
            <a:r>
              <a:rPr lang="en-US" dirty="0">
                <a:solidFill>
                  <a:srgbClr val="FF0000"/>
                </a:solidFill>
                <a:latin typeface="Arial" panose="020B0604020202020204" pitchFamily="34" charset="0"/>
              </a:rPr>
              <a:t> de </a:t>
            </a:r>
            <a:r>
              <a:rPr lang="en-US" dirty="0" err="1">
                <a:solidFill>
                  <a:srgbClr val="FF0000"/>
                </a:solidFill>
                <a:latin typeface="Arial" panose="020B0604020202020204" pitchFamily="34" charset="0"/>
              </a:rPr>
              <a:t>vidrio</a:t>
            </a:r>
            <a:r>
              <a:rPr lang="en-US" dirty="0">
                <a:solidFill>
                  <a:srgbClr val="FF0000"/>
                </a:solidFill>
                <a:latin typeface="Arial" panose="020B0604020202020204" pitchFamily="34" charset="0"/>
              </a:rPr>
              <a:t>. </a:t>
            </a:r>
          </a:p>
          <a:p>
            <a:pPr algn="ctr"/>
            <a:r>
              <a:rPr lang="en-US" dirty="0">
                <a:solidFill>
                  <a:srgbClr val="FF0000"/>
                </a:solidFill>
                <a:latin typeface="Arial" panose="020B0604020202020204" pitchFamily="34" charset="0"/>
              </a:rPr>
              <a:t>John </a:t>
            </a:r>
            <a:r>
              <a:rPr lang="en-US" dirty="0" err="1">
                <a:solidFill>
                  <a:srgbClr val="FF0000"/>
                </a:solidFill>
                <a:latin typeface="Arial" panose="020B0604020202020204" pitchFamily="34" charset="0"/>
              </a:rPr>
              <a:t>Mainstone</a:t>
            </a:r>
            <a:r>
              <a:rPr lang="en-US" dirty="0">
                <a:solidFill>
                  <a:srgbClr val="FF0000"/>
                </a:solidFill>
                <a:latin typeface="Arial" panose="020B0604020202020204" pitchFamily="34" charset="0"/>
              </a:rPr>
              <a:t>, director del </a:t>
            </a:r>
            <a:r>
              <a:rPr lang="en-US" dirty="0" err="1">
                <a:solidFill>
                  <a:srgbClr val="FF0000"/>
                </a:solidFill>
                <a:latin typeface="Arial" panose="020B0604020202020204" pitchFamily="34" charset="0"/>
              </a:rPr>
              <a:t>Departamento</a:t>
            </a:r>
            <a:r>
              <a:rPr lang="en-US" dirty="0">
                <a:solidFill>
                  <a:srgbClr val="FF0000"/>
                </a:solidFill>
                <a:latin typeface="Arial" panose="020B0604020202020204" pitchFamily="34" charset="0"/>
              </a:rPr>
              <a:t> de </a:t>
            </a:r>
            <a:r>
              <a:rPr lang="en-US" dirty="0" err="1">
                <a:solidFill>
                  <a:srgbClr val="FF0000"/>
                </a:solidFill>
                <a:latin typeface="Arial" panose="020B0604020202020204" pitchFamily="34" charset="0"/>
              </a:rPr>
              <a:t>Fisica</a:t>
            </a:r>
            <a:r>
              <a:rPr lang="en-US" dirty="0">
                <a:solidFill>
                  <a:srgbClr val="FF0000"/>
                </a:solidFill>
                <a:latin typeface="Arial" panose="020B0604020202020204" pitchFamily="34" charset="0"/>
              </a:rPr>
              <a:t> </a:t>
            </a:r>
            <a:r>
              <a:rPr lang="en-US" dirty="0" err="1">
                <a:solidFill>
                  <a:srgbClr val="FF0000"/>
                </a:solidFill>
                <a:latin typeface="Arial" panose="020B0604020202020204" pitchFamily="34" charset="0"/>
              </a:rPr>
              <a:t>en</a:t>
            </a:r>
            <a:r>
              <a:rPr lang="en-US" dirty="0">
                <a:solidFill>
                  <a:srgbClr val="FF0000"/>
                </a:solidFill>
                <a:latin typeface="Arial" panose="020B0604020202020204" pitchFamily="34" charset="0"/>
              </a:rPr>
              <a:t> la Universidad de Queensland,  </a:t>
            </a:r>
            <a:r>
              <a:rPr lang="en-US" dirty="0" err="1">
                <a:solidFill>
                  <a:srgbClr val="FF0000"/>
                </a:solidFill>
                <a:latin typeface="Arial" panose="020B0604020202020204" pitchFamily="34" charset="0"/>
              </a:rPr>
              <a:t>fue</a:t>
            </a:r>
            <a:r>
              <a:rPr lang="en-US" dirty="0">
                <a:solidFill>
                  <a:srgbClr val="FF0000"/>
                </a:solidFill>
                <a:latin typeface="Arial" panose="020B0604020202020204" pitchFamily="34" charset="0"/>
              </a:rPr>
              <a:t> </a:t>
            </a:r>
            <a:r>
              <a:rPr lang="en-US" dirty="0" err="1">
                <a:solidFill>
                  <a:srgbClr val="FF0000"/>
                </a:solidFill>
                <a:latin typeface="Arial" panose="020B0604020202020204" pitchFamily="34" charset="0"/>
              </a:rPr>
              <a:t>su</a:t>
            </a:r>
            <a:r>
              <a:rPr lang="en-US" dirty="0">
                <a:solidFill>
                  <a:srgbClr val="FF0000"/>
                </a:solidFill>
                <a:latin typeface="Arial" panose="020B0604020202020204" pitchFamily="34" charset="0"/>
              </a:rPr>
              <a:t> </a:t>
            </a:r>
            <a:r>
              <a:rPr lang="en-US" dirty="0" err="1">
                <a:solidFill>
                  <a:srgbClr val="FF0000"/>
                </a:solidFill>
                <a:latin typeface="Arial" panose="020B0604020202020204" pitchFamily="34" charset="0"/>
              </a:rPr>
              <a:t>custodio</a:t>
            </a:r>
            <a:r>
              <a:rPr lang="en-US" dirty="0">
                <a:solidFill>
                  <a:srgbClr val="FF0000"/>
                </a:solidFill>
                <a:latin typeface="Arial" panose="020B0604020202020204" pitchFamily="34" charset="0"/>
              </a:rPr>
              <a:t> </a:t>
            </a:r>
            <a:r>
              <a:rPr lang="en-US" dirty="0" err="1">
                <a:solidFill>
                  <a:srgbClr val="FF0000"/>
                </a:solidFill>
                <a:latin typeface="Arial" panose="020B0604020202020204" pitchFamily="34" charset="0"/>
              </a:rPr>
              <a:t>por</a:t>
            </a:r>
            <a:r>
              <a:rPr lang="en-US" dirty="0">
                <a:solidFill>
                  <a:srgbClr val="FF0000"/>
                </a:solidFill>
                <a:latin typeface="Arial" panose="020B0604020202020204" pitchFamily="34" charset="0"/>
              </a:rPr>
              <a:t> 52 </a:t>
            </a:r>
            <a:r>
              <a:rPr lang="en-US" dirty="0" err="1">
                <a:solidFill>
                  <a:srgbClr val="FF0000"/>
                </a:solidFill>
                <a:latin typeface="Arial" panose="020B0604020202020204" pitchFamily="34" charset="0"/>
              </a:rPr>
              <a:t>años</a:t>
            </a:r>
            <a:r>
              <a:rPr lang="en-US" dirty="0">
                <a:solidFill>
                  <a:srgbClr val="FF0000"/>
                </a:solidFill>
                <a:latin typeface="Arial" panose="020B0604020202020204" pitchFamily="34" charset="0"/>
              </a:rPr>
              <a:t>. </a:t>
            </a:r>
            <a:r>
              <a:rPr lang="en-US" b="1" dirty="0" err="1">
                <a:solidFill>
                  <a:srgbClr val="FF0000"/>
                </a:solidFill>
                <a:latin typeface="Arial" panose="020B0604020202020204" pitchFamily="34" charset="0"/>
              </a:rPr>
              <a:t>En</a:t>
            </a:r>
            <a:r>
              <a:rPr lang="en-US" b="1" dirty="0">
                <a:solidFill>
                  <a:srgbClr val="FF0000"/>
                </a:solidFill>
                <a:latin typeface="Arial" panose="020B0604020202020204" pitchFamily="34" charset="0"/>
              </a:rPr>
              <a:t> 90 </a:t>
            </a:r>
            <a:r>
              <a:rPr lang="en-US" b="1" dirty="0" err="1">
                <a:solidFill>
                  <a:srgbClr val="FF0000"/>
                </a:solidFill>
                <a:latin typeface="Arial" panose="020B0604020202020204" pitchFamily="34" charset="0"/>
              </a:rPr>
              <a:t>años</a:t>
            </a:r>
            <a:r>
              <a:rPr lang="en-US" b="1" dirty="0">
                <a:solidFill>
                  <a:srgbClr val="FF0000"/>
                </a:solidFill>
                <a:latin typeface="Arial" panose="020B0604020202020204" pitchFamily="34" charset="0"/>
              </a:rPr>
              <a:t> solo </a:t>
            </a:r>
            <a:r>
              <a:rPr lang="en-US" b="1" dirty="0" err="1">
                <a:solidFill>
                  <a:srgbClr val="FF0000"/>
                </a:solidFill>
                <a:latin typeface="Arial" panose="020B0604020202020204" pitchFamily="34" charset="0"/>
              </a:rPr>
              <a:t>cayeron</a:t>
            </a:r>
            <a:r>
              <a:rPr lang="en-US" b="1" dirty="0">
                <a:solidFill>
                  <a:srgbClr val="FF0000"/>
                </a:solidFill>
                <a:latin typeface="Arial" panose="020B0604020202020204" pitchFamily="34" charset="0"/>
              </a:rPr>
              <a:t> 8 </a:t>
            </a:r>
            <a:r>
              <a:rPr lang="en-US" b="1" dirty="0" err="1">
                <a:solidFill>
                  <a:srgbClr val="FF0000"/>
                </a:solidFill>
                <a:latin typeface="Arial" panose="020B0604020202020204" pitchFamily="34" charset="0"/>
              </a:rPr>
              <a:t>gotas</a:t>
            </a:r>
            <a:endParaRPr lang="en-US" b="1" dirty="0">
              <a:solidFill>
                <a:srgbClr val="FF0000"/>
              </a:solidFill>
              <a:latin typeface="Arial" panose="020B0604020202020204" pitchFamily="34" charset="0"/>
            </a:endParaRPr>
          </a:p>
          <a:p>
            <a:endParaRPr lang="es-AR" b="1" dirty="0"/>
          </a:p>
        </p:txBody>
      </p:sp>
      <p:sp>
        <p:nvSpPr>
          <p:cNvPr id="2" name="Rectángulo 1"/>
          <p:cNvSpPr/>
          <p:nvPr/>
        </p:nvSpPr>
        <p:spPr>
          <a:xfrm>
            <a:off x="3716215" y="830077"/>
            <a:ext cx="5415798" cy="1200329"/>
          </a:xfrm>
          <a:prstGeom prst="rect">
            <a:avLst/>
          </a:prstGeom>
        </p:spPr>
        <p:txBody>
          <a:bodyPr wrap="square">
            <a:spAutoFit/>
          </a:bodyPr>
          <a:lstStyle/>
          <a:p>
            <a:r>
              <a:rPr lang="en-US" dirty="0">
                <a:solidFill>
                  <a:srgbClr val="000000"/>
                </a:solidFill>
                <a:latin typeface="Arial" panose="020B0604020202020204" pitchFamily="34" charset="0"/>
              </a:rPr>
              <a:t>Los </a:t>
            </a:r>
            <a:r>
              <a:rPr lang="en-US" dirty="0" err="1">
                <a:solidFill>
                  <a:srgbClr val="000000"/>
                </a:solidFill>
                <a:latin typeface="Arial" panose="020B0604020202020204" pitchFamily="34" charset="0"/>
              </a:rPr>
              <a:t>asfaltos</a:t>
            </a:r>
            <a:r>
              <a:rPr lang="en-US" dirty="0">
                <a:solidFill>
                  <a:srgbClr val="000000"/>
                </a:solidFill>
                <a:latin typeface="Arial" panose="020B0604020202020204" pitchFamily="34" charset="0"/>
              </a:rPr>
              <a:t>/</a:t>
            </a:r>
            <a:r>
              <a:rPr lang="en-US" dirty="0" err="1">
                <a:solidFill>
                  <a:srgbClr val="000000"/>
                </a:solidFill>
                <a:latin typeface="Arial" panose="020B0604020202020204" pitchFamily="34" charset="0"/>
              </a:rPr>
              <a:t>resinas</a:t>
            </a:r>
            <a:r>
              <a:rPr lang="en-US" dirty="0">
                <a:solidFill>
                  <a:srgbClr val="000000"/>
                </a:solidFill>
                <a:latin typeface="Arial" panose="020B0604020202020204" pitchFamily="34" charset="0"/>
              </a:rPr>
              <a:t> son </a:t>
            </a:r>
            <a:r>
              <a:rPr lang="en-US" dirty="0" err="1">
                <a:solidFill>
                  <a:srgbClr val="000000"/>
                </a:solidFill>
                <a:latin typeface="Arial" panose="020B0604020202020204" pitchFamily="34" charset="0"/>
              </a:rPr>
              <a:t>sólidos</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poliméricos</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viscoelasticos</a:t>
            </a:r>
            <a:r>
              <a:rPr lang="en-US" dirty="0">
                <a:solidFill>
                  <a:srgbClr val="000000"/>
                </a:solidFill>
                <a:latin typeface="Arial" panose="020B0604020202020204" pitchFamily="34" charset="0"/>
              </a:rPr>
              <a:t>. </a:t>
            </a:r>
            <a:br>
              <a:rPr lang="en-US" dirty="0">
                <a:solidFill>
                  <a:srgbClr val="000000"/>
                </a:solidFill>
                <a:latin typeface="Arial" panose="020B0604020202020204" pitchFamily="34" charset="0"/>
              </a:rPr>
            </a:br>
            <a:r>
              <a:rPr lang="en-US" dirty="0">
                <a:solidFill>
                  <a:srgbClr val="000000"/>
                </a:solidFill>
                <a:latin typeface="Arial" panose="020B0604020202020204" pitchFamily="34" charset="0"/>
              </a:rPr>
              <a:t>La </a:t>
            </a:r>
            <a:r>
              <a:rPr lang="en-US" dirty="0" err="1">
                <a:solidFill>
                  <a:srgbClr val="000000"/>
                </a:solidFill>
                <a:latin typeface="Arial" panose="020B0604020202020204" pitchFamily="34" charset="0"/>
              </a:rPr>
              <a:t>viscosidad</a:t>
            </a:r>
            <a:r>
              <a:rPr lang="en-US" dirty="0">
                <a:solidFill>
                  <a:srgbClr val="000000"/>
                </a:solidFill>
                <a:latin typeface="Arial" panose="020B0604020202020204" pitchFamily="34" charset="0"/>
              </a:rPr>
              <a:t> del </a:t>
            </a:r>
            <a:r>
              <a:rPr lang="en-US" dirty="0" err="1">
                <a:solidFill>
                  <a:srgbClr val="000000"/>
                </a:solidFill>
                <a:latin typeface="Arial" panose="020B0604020202020204" pitchFamily="34" charset="0"/>
              </a:rPr>
              <a:t>asfalto</a:t>
            </a:r>
            <a:r>
              <a:rPr lang="en-US" dirty="0">
                <a:solidFill>
                  <a:srgbClr val="000000"/>
                </a:solidFill>
                <a:latin typeface="Arial" panose="020B0604020202020204" pitchFamily="34" charset="0"/>
              </a:rPr>
              <a:t>/</a:t>
            </a:r>
            <a:r>
              <a:rPr lang="en-US" dirty="0" err="1">
                <a:solidFill>
                  <a:srgbClr val="000000"/>
                </a:solidFill>
                <a:latin typeface="Arial" panose="020B0604020202020204" pitchFamily="34" charset="0"/>
              </a:rPr>
              <a:t>resina</a:t>
            </a:r>
            <a:r>
              <a:rPr lang="en-US" dirty="0">
                <a:solidFill>
                  <a:srgbClr val="000000"/>
                </a:solidFill>
                <a:latin typeface="Arial" panose="020B0604020202020204" pitchFamily="34" charset="0"/>
              </a:rPr>
              <a:t> </a:t>
            </a:r>
            <a:r>
              <a:rPr lang="en-US" dirty="0" err="1">
                <a:solidFill>
                  <a:srgbClr val="000000"/>
                </a:solidFill>
                <a:latin typeface="Arial" panose="020B0604020202020204" pitchFamily="34" charset="0"/>
              </a:rPr>
              <a:t>es</a:t>
            </a:r>
            <a:r>
              <a:rPr lang="en-US" dirty="0">
                <a:solidFill>
                  <a:srgbClr val="000000"/>
                </a:solidFill>
                <a:latin typeface="Arial" panose="020B0604020202020204" pitchFamily="34" charset="0"/>
              </a:rPr>
              <a:t> </a:t>
            </a:r>
            <a:r>
              <a:rPr lang="en-US" dirty="0">
                <a:solidFill>
                  <a:srgbClr val="000000"/>
                </a:solidFill>
                <a:latin typeface="Arial" panose="020B0604020202020204" pitchFamily="34" charset="0"/>
                <a:sym typeface="Symbol" panose="05050102010706020507" pitchFamily="18" charset="2"/>
              </a:rPr>
              <a:t> </a:t>
            </a:r>
            <a:r>
              <a:rPr lang="en-US" dirty="0">
                <a:solidFill>
                  <a:srgbClr val="000000"/>
                </a:solidFill>
                <a:latin typeface="Arial" panose="020B0604020202020204" pitchFamily="34" charset="0"/>
              </a:rPr>
              <a:t>2 x 10</a:t>
            </a:r>
            <a:r>
              <a:rPr lang="en-US" baseline="30000" dirty="0">
                <a:solidFill>
                  <a:srgbClr val="000000"/>
                </a:solidFill>
                <a:latin typeface="Arial" panose="020B0604020202020204" pitchFamily="34" charset="0"/>
              </a:rPr>
              <a:t>6</a:t>
            </a:r>
            <a:r>
              <a:rPr lang="en-US" dirty="0">
                <a:solidFill>
                  <a:srgbClr val="000000"/>
                </a:solidFill>
                <a:latin typeface="Arial" panose="020B0604020202020204" pitchFamily="34" charset="0"/>
              </a:rPr>
              <a:t> la de la </a:t>
            </a:r>
            <a:r>
              <a:rPr lang="en-US" dirty="0" err="1">
                <a:solidFill>
                  <a:srgbClr val="000000"/>
                </a:solidFill>
                <a:latin typeface="Arial" panose="020B0604020202020204" pitchFamily="34" charset="0"/>
              </a:rPr>
              <a:t>miel</a:t>
            </a:r>
            <a:r>
              <a:rPr lang="en-US" dirty="0">
                <a:solidFill>
                  <a:srgbClr val="000000"/>
                </a:solidFill>
                <a:latin typeface="Arial" panose="020B0604020202020204" pitchFamily="34" charset="0"/>
              </a:rPr>
              <a:t>, o 2 x 10</a:t>
            </a:r>
            <a:r>
              <a:rPr lang="en-US" baseline="30000" dirty="0">
                <a:solidFill>
                  <a:srgbClr val="000000"/>
                </a:solidFill>
                <a:latin typeface="Arial" panose="020B0604020202020204" pitchFamily="34" charset="0"/>
              </a:rPr>
              <a:t>10</a:t>
            </a:r>
            <a:r>
              <a:rPr lang="en-US" dirty="0">
                <a:solidFill>
                  <a:srgbClr val="000000"/>
                </a:solidFill>
                <a:latin typeface="Arial" panose="020B0604020202020204" pitchFamily="34" charset="0"/>
              </a:rPr>
              <a:t>  la del </a:t>
            </a:r>
            <a:r>
              <a:rPr lang="en-US" dirty="0" err="1">
                <a:solidFill>
                  <a:srgbClr val="000000"/>
                </a:solidFill>
                <a:latin typeface="Arial" panose="020B0604020202020204" pitchFamily="34" charset="0"/>
              </a:rPr>
              <a:t>agua</a:t>
            </a:r>
            <a:r>
              <a:rPr lang="en-US" dirty="0">
                <a:solidFill>
                  <a:srgbClr val="000000"/>
                </a:solidFill>
                <a:latin typeface="Arial" panose="020B0604020202020204" pitchFamily="34" charset="0"/>
              </a:rPr>
              <a:t>. </a:t>
            </a:r>
          </a:p>
        </p:txBody>
      </p:sp>
      <p:sp>
        <p:nvSpPr>
          <p:cNvPr id="9" name="Rectángulo 8"/>
          <p:cNvSpPr/>
          <p:nvPr/>
        </p:nvSpPr>
        <p:spPr>
          <a:xfrm>
            <a:off x="0" y="5984056"/>
            <a:ext cx="1213794" cy="369332"/>
          </a:xfrm>
          <a:prstGeom prst="rect">
            <a:avLst/>
          </a:prstGeom>
        </p:spPr>
        <p:txBody>
          <a:bodyPr wrap="none">
            <a:spAutoFit/>
          </a:bodyPr>
          <a:lstStyle/>
          <a:p>
            <a:pPr algn="ctr"/>
            <a:r>
              <a:rPr lang="es-AR" b="1" i="1" dirty="0">
                <a:solidFill>
                  <a:srgbClr val="FF0000"/>
                </a:solidFill>
                <a:latin typeface="French Script MT" panose="03020402040607040605" pitchFamily="66" charset="0"/>
                <a:cs typeface="Arial" panose="020B0604020202020204" pitchFamily="34" charset="0"/>
              </a:rPr>
              <a:t>La vie en </a:t>
            </a:r>
            <a:r>
              <a:rPr lang="es-AR" sz="1000" b="1" dirty="0">
                <a:solidFill>
                  <a:srgbClr val="0000FF"/>
                </a:solidFill>
                <a:latin typeface="Arial" panose="020B0604020202020204" pitchFamily="34" charset="0"/>
                <a:cs typeface="Arial" panose="020B0604020202020204" pitchFamily="34" charset="0"/>
              </a:rPr>
              <a:t>nano</a:t>
            </a:r>
            <a:r>
              <a:rPr lang="es-AR" sz="1000" b="1" i="1"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15589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7144EB9-EBD5-4DCA-817F-3091F13D2D24}"/>
              </a:ext>
            </a:extLst>
          </p:cNvPr>
          <p:cNvSpPr/>
          <p:nvPr/>
        </p:nvSpPr>
        <p:spPr>
          <a:xfrm>
            <a:off x="212036" y="117693"/>
            <a:ext cx="8777908" cy="2123658"/>
          </a:xfrm>
          <a:prstGeom prst="rect">
            <a:avLst/>
          </a:prstGeom>
        </p:spPr>
        <p:txBody>
          <a:bodyPr wrap="square">
            <a:spAutoFit/>
          </a:bodyPr>
          <a:lstStyle/>
          <a:p>
            <a:pPr algn="ctr"/>
            <a:r>
              <a:rPr lang="es-AR" b="1" dirty="0">
                <a:highlight>
                  <a:srgbClr val="FFFF00"/>
                </a:highlight>
                <a:latin typeface="Arial" panose="020B0604020202020204" pitchFamily="34" charset="0"/>
                <a:cs typeface="Arial" panose="020B0604020202020204" pitchFamily="34" charset="0"/>
              </a:rPr>
              <a:t>Nano-</a:t>
            </a:r>
            <a:r>
              <a:rPr lang="es-AR" b="1" dirty="0" err="1">
                <a:highlight>
                  <a:srgbClr val="FFFF00"/>
                </a:highlight>
                <a:latin typeface="Arial" panose="020B0604020202020204" pitchFamily="34" charset="0"/>
                <a:cs typeface="Arial" panose="020B0604020202020204" pitchFamily="34" charset="0"/>
              </a:rPr>
              <a:t>biomechanics</a:t>
            </a:r>
            <a:r>
              <a:rPr lang="es-AR" sz="1200" b="1" dirty="0">
                <a:highlight>
                  <a:srgbClr val="FFFF00"/>
                </a:highlight>
                <a:latin typeface="Arial" panose="020B0604020202020204" pitchFamily="34" charset="0"/>
                <a:cs typeface="Arial" panose="020B0604020202020204" pitchFamily="34" charset="0"/>
              </a:rPr>
              <a:t> </a:t>
            </a:r>
            <a:r>
              <a:rPr lang="es-AR" sz="1200" dirty="0">
                <a:highlight>
                  <a:srgbClr val="FFFF00"/>
                </a:highlight>
                <a:latin typeface="Arial" panose="020B0604020202020204" pitchFamily="34" charset="0"/>
                <a:cs typeface="Arial" panose="020B0604020202020204" pitchFamily="34" charset="0"/>
              </a:rPr>
              <a:t>can be </a:t>
            </a:r>
            <a:r>
              <a:rPr lang="en-US" sz="1200" dirty="0">
                <a:highlight>
                  <a:srgbClr val="FFFF00"/>
                </a:highlight>
                <a:latin typeface="Arial" panose="020B0604020202020204" pitchFamily="34" charset="0"/>
                <a:cs typeface="Arial" panose="020B0604020202020204" pitchFamily="34" charset="0"/>
              </a:rPr>
              <a:t>considered an offspring of biomechanics in the sense that it deals with the effect of force on biomolecules and biostructures of the order of </a:t>
            </a:r>
            <a:r>
              <a:rPr lang="en-US" b="1" dirty="0">
                <a:highlight>
                  <a:srgbClr val="FFFF00"/>
                </a:highlight>
                <a:latin typeface="Arial" panose="020B0604020202020204" pitchFamily="34" charset="0"/>
                <a:cs typeface="Arial" panose="020B0604020202020204" pitchFamily="34" charset="0"/>
              </a:rPr>
              <a:t>nanometer </a:t>
            </a:r>
            <a:r>
              <a:rPr lang="en-US" sz="1200" dirty="0">
                <a:highlight>
                  <a:srgbClr val="FFFF00"/>
                </a:highlight>
                <a:latin typeface="Arial" panose="020B0604020202020204" pitchFamily="34" charset="0"/>
                <a:cs typeface="Arial" panose="020B0604020202020204" pitchFamily="34" charset="0"/>
              </a:rPr>
              <a:t>and</a:t>
            </a:r>
            <a:r>
              <a:rPr lang="en-US" b="1" dirty="0">
                <a:highlight>
                  <a:srgbClr val="FFFF00"/>
                </a:highlight>
                <a:latin typeface="Arial" panose="020B0604020202020204" pitchFamily="34" charset="0"/>
                <a:cs typeface="Arial" panose="020B0604020202020204" pitchFamily="34" charset="0"/>
              </a:rPr>
              <a:t> nanonewton ranges</a:t>
            </a:r>
            <a:r>
              <a:rPr lang="en-US" sz="1200" dirty="0">
                <a:highlight>
                  <a:srgbClr val="FFFF00"/>
                </a:highlight>
                <a:latin typeface="Arial" panose="020B0604020202020204" pitchFamily="34" charset="0"/>
                <a:cs typeface="Arial" panose="020B0604020202020204" pitchFamily="34" charset="0"/>
              </a:rPr>
              <a:t>.</a:t>
            </a:r>
          </a:p>
          <a:p>
            <a:pPr algn="ctr"/>
            <a:r>
              <a:rPr lang="en-US" sz="1200" dirty="0">
                <a:highlight>
                  <a:srgbClr val="FFFF00"/>
                </a:highlight>
                <a:latin typeface="Arial" panose="020B0604020202020204" pitchFamily="34" charset="0"/>
                <a:cs typeface="Arial" panose="020B0604020202020204" pitchFamily="34" charset="0"/>
              </a:rPr>
              <a:t> </a:t>
            </a:r>
          </a:p>
          <a:p>
            <a:pPr algn="ctr"/>
            <a:r>
              <a:rPr lang="en-US" sz="1200" b="1" dirty="0">
                <a:latin typeface="Arial" panose="020B0604020202020204" pitchFamily="34" charset="0"/>
                <a:cs typeface="Arial" panose="020B0604020202020204" pitchFamily="34" charset="0"/>
              </a:rPr>
              <a:t>The principle of mechanics is the same in biomechanics and </a:t>
            </a:r>
            <a:r>
              <a:rPr lang="en-US" sz="1200" b="1" dirty="0" err="1">
                <a:latin typeface="Arial" panose="020B0604020202020204" pitchFamily="34" charset="0"/>
                <a:cs typeface="Arial" panose="020B0604020202020204" pitchFamily="34" charset="0"/>
              </a:rPr>
              <a:t>nano</a:t>
            </a:r>
            <a:r>
              <a:rPr lang="en-US" sz="1200" b="1" dirty="0">
                <a:latin typeface="Arial" panose="020B0604020202020204" pitchFamily="34" charset="0"/>
                <a:cs typeface="Arial" panose="020B0604020202020204" pitchFamily="34" charset="0"/>
              </a:rPr>
              <a:t>-biomechanics, but the </a:t>
            </a:r>
            <a:r>
              <a:rPr lang="en-US" sz="1200" b="1" dirty="0">
                <a:highlight>
                  <a:srgbClr val="FFFF00"/>
                </a:highlight>
                <a:latin typeface="Arial" panose="020B0604020202020204" pitchFamily="34" charset="0"/>
                <a:cs typeface="Arial" panose="020B0604020202020204" pitchFamily="34" charset="0"/>
              </a:rPr>
              <a:t>methods to measure a small force and its effect on biosystems are different from those used in macroscopic biomechanics</a:t>
            </a:r>
            <a:r>
              <a:rPr lang="en-US" sz="1200" b="1" dirty="0">
                <a:latin typeface="Arial" panose="020B0604020202020204" pitchFamily="34" charset="0"/>
                <a:cs typeface="Arial" panose="020B0604020202020204" pitchFamily="34" charset="0"/>
              </a:rPr>
              <a:t>. </a:t>
            </a:r>
          </a:p>
          <a:p>
            <a:pPr algn="ctr"/>
            <a:endParaRPr lang="en-US" sz="1200" b="1" dirty="0">
              <a:latin typeface="Arial" panose="020B0604020202020204" pitchFamily="34" charset="0"/>
              <a:cs typeface="Arial" panose="020B0604020202020204" pitchFamily="34" charset="0"/>
            </a:endParaRPr>
          </a:p>
          <a:p>
            <a:pPr algn="ctr"/>
            <a:r>
              <a:rPr lang="es-AR" sz="1200" dirty="0" err="1">
                <a:latin typeface="Arial" panose="020B0604020202020204" pitchFamily="34" charset="0"/>
                <a:cs typeface="Arial" panose="020B0604020202020204" pitchFamily="34" charset="0"/>
              </a:rPr>
              <a:t>Classical</a:t>
            </a:r>
            <a:r>
              <a:rPr lang="es-AR"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mechanics deals mainly with materials that are homogeneous in composition and large in their scale compared with the size of a test probe. </a:t>
            </a:r>
          </a:p>
          <a:p>
            <a:pPr algn="just"/>
            <a:endParaRPr lang="es-AR" sz="1200" dirty="0">
              <a:latin typeface="Arial" panose="020B0604020202020204" pitchFamily="34" charset="0"/>
              <a:cs typeface="Arial" panose="020B0604020202020204" pitchFamily="34" charset="0"/>
            </a:endParaRPr>
          </a:p>
          <a:p>
            <a:pPr algn="just"/>
            <a:endParaRPr lang="es-AR" sz="1200" dirty="0">
              <a:latin typeface="Arial" panose="020B0604020202020204" pitchFamily="34" charset="0"/>
              <a:cs typeface="Arial" panose="020B0604020202020204" pitchFamily="34" charset="0"/>
            </a:endParaRPr>
          </a:p>
        </p:txBody>
      </p:sp>
      <p:grpSp>
        <p:nvGrpSpPr>
          <p:cNvPr id="6" name="Grupo 5">
            <a:extLst>
              <a:ext uri="{FF2B5EF4-FFF2-40B4-BE49-F238E27FC236}">
                <a16:creationId xmlns:a16="http://schemas.microsoft.com/office/drawing/2014/main" id="{EC0CFBBC-B97F-4C41-B4CF-68C4791F5BF9}"/>
              </a:ext>
            </a:extLst>
          </p:cNvPr>
          <p:cNvGrpSpPr/>
          <p:nvPr/>
        </p:nvGrpSpPr>
        <p:grpSpPr>
          <a:xfrm>
            <a:off x="384313" y="1846659"/>
            <a:ext cx="8428383" cy="4893648"/>
            <a:chOff x="384313" y="1846659"/>
            <a:chExt cx="8428383" cy="4893648"/>
          </a:xfrm>
        </p:grpSpPr>
        <p:pic>
          <p:nvPicPr>
            <p:cNvPr id="2" name="Imagen 1">
              <a:extLst>
                <a:ext uri="{FF2B5EF4-FFF2-40B4-BE49-F238E27FC236}">
                  <a16:creationId xmlns:a16="http://schemas.microsoft.com/office/drawing/2014/main" id="{BC14CB32-AD84-4CC8-8EC1-4A8BDDD191C1}"/>
                </a:ext>
              </a:extLst>
            </p:cNvPr>
            <p:cNvPicPr>
              <a:picLocks noChangeAspect="1"/>
            </p:cNvPicPr>
            <p:nvPr/>
          </p:nvPicPr>
          <p:blipFill>
            <a:blip r:embed="rId2"/>
            <a:stretch>
              <a:fillRect/>
            </a:stretch>
          </p:blipFill>
          <p:spPr>
            <a:xfrm>
              <a:off x="4797285" y="1846659"/>
              <a:ext cx="3238500" cy="4876800"/>
            </a:xfrm>
            <a:prstGeom prst="rect">
              <a:avLst/>
            </a:prstGeom>
          </p:spPr>
        </p:pic>
        <p:sp>
          <p:nvSpPr>
            <p:cNvPr id="3" name="Rectángulo 2">
              <a:extLst>
                <a:ext uri="{FF2B5EF4-FFF2-40B4-BE49-F238E27FC236}">
                  <a16:creationId xmlns:a16="http://schemas.microsoft.com/office/drawing/2014/main" id="{4289C331-E5A9-49B6-AAE8-BC496EA9679E}"/>
                </a:ext>
              </a:extLst>
            </p:cNvPr>
            <p:cNvSpPr/>
            <p:nvPr/>
          </p:nvSpPr>
          <p:spPr>
            <a:xfrm>
              <a:off x="618710" y="1930569"/>
              <a:ext cx="4178575" cy="4708981"/>
            </a:xfrm>
            <a:prstGeom prst="rect">
              <a:avLst/>
            </a:prstGeom>
          </p:spPr>
          <p:txBody>
            <a:bodyPr wrap="square">
              <a:spAutoFit/>
            </a:bodyPr>
            <a:lstStyle/>
            <a:p>
              <a:pPr algn="ctr"/>
              <a:r>
                <a:rPr lang="en-US" sz="1200" b="1" dirty="0">
                  <a:latin typeface="Arial" panose="020B0604020202020204" pitchFamily="34" charset="0"/>
                  <a:cs typeface="Arial" panose="020B0604020202020204" pitchFamily="34" charset="0"/>
                </a:rPr>
                <a:t>Recent development</a:t>
              </a:r>
              <a:r>
                <a:rPr lang="en-US" sz="1200" dirty="0">
                  <a:latin typeface="Arial" panose="020B0604020202020204" pitchFamily="34" charset="0"/>
                  <a:cs typeface="Arial" panose="020B0604020202020204" pitchFamily="34" charset="0"/>
                </a:rPr>
                <a:t> of various physical methods to measure small forces and small displacements has encouraged researchers interested in biomacromolecules and cellular structures to elucidate the </a:t>
              </a:r>
              <a:r>
                <a:rPr lang="en-US" sz="1200" dirty="0">
                  <a:solidFill>
                    <a:srgbClr val="3333FF"/>
                  </a:solidFill>
                  <a:latin typeface="Arial" panose="020B0604020202020204" pitchFamily="34" charset="0"/>
                  <a:cs typeface="Arial" panose="020B0604020202020204" pitchFamily="34" charset="0"/>
                </a:rPr>
                <a:t>relationship between the magnitude of applied force versus that of the deformation occurring in their samples (stress–strain relationship) at the molecular level. </a:t>
              </a:r>
              <a:r>
                <a:rPr lang="en-US" sz="1200" dirty="0">
                  <a:latin typeface="Arial" panose="020B0604020202020204" pitchFamily="34" charset="0"/>
                  <a:cs typeface="Arial" panose="020B0604020202020204" pitchFamily="34" charset="0"/>
                </a:rPr>
                <a:t>By establishing such relations experimentally and by applying theoretical predictions, we can extract mechanical parameters inherent to the material properties of the sample. </a:t>
              </a:r>
            </a:p>
            <a:p>
              <a:pPr algn="just"/>
              <a:endParaRPr lang="en-US" sz="1200" dirty="0">
                <a:latin typeface="Arial" panose="020B0604020202020204" pitchFamily="34" charset="0"/>
                <a:cs typeface="Arial" panose="020B0604020202020204" pitchFamily="34" charset="0"/>
              </a:endParaRPr>
            </a:p>
            <a:p>
              <a:pPr algn="ctr"/>
              <a:r>
                <a:rPr lang="en-US" sz="1200" u="sng" dirty="0">
                  <a:latin typeface="Arial" panose="020B0604020202020204" pitchFamily="34" charset="0"/>
                  <a:cs typeface="Arial" panose="020B0604020202020204" pitchFamily="34" charset="0"/>
                </a:rPr>
                <a:t>Thanks to the technological and theoretical advancement in nanoscience and nanotechnology fields, it is now possible to push and/or pull a single molecule of proteins to obtain the force to unfold it from a compact globule to a linearly extended string.</a:t>
              </a:r>
            </a:p>
            <a:p>
              <a:pPr algn="ctr"/>
              <a:endParaRPr lang="en-US" sz="1200" u="sng" dirty="0">
                <a:latin typeface="Arial" panose="020B0604020202020204" pitchFamily="34" charset="0"/>
                <a:cs typeface="Arial" panose="020B0604020202020204" pitchFamily="34" charset="0"/>
              </a:endParaRPr>
            </a:p>
            <a:p>
              <a:pPr algn="just"/>
              <a:r>
                <a:rPr lang="en-US" sz="1200" b="1" dirty="0">
                  <a:latin typeface="Arial" panose="020B0604020202020204" pitchFamily="34" charset="0"/>
                  <a:cs typeface="Arial" panose="020B0604020202020204" pitchFamily="34" charset="0"/>
                </a:rPr>
                <a:t>The resulting response curves tell us about the rigidity and tensile strength of the intramolecular structure</a:t>
              </a:r>
              <a:r>
                <a:rPr lang="en-US" sz="1200" dirty="0">
                  <a:latin typeface="Arial" panose="020B0604020202020204" pitchFamily="34" charset="0"/>
                  <a:cs typeface="Arial" panose="020B0604020202020204" pitchFamily="34" charset="0"/>
                </a:rPr>
                <a:t>. </a:t>
              </a:r>
            </a:p>
            <a:p>
              <a:pPr algn="ctr"/>
              <a:r>
                <a:rPr lang="en-US" sz="1200" dirty="0">
                  <a:latin typeface="Arial" panose="020B0604020202020204" pitchFamily="34" charset="0"/>
                  <a:cs typeface="Arial" panose="020B0604020202020204" pitchFamily="34" charset="0"/>
                </a:rPr>
                <a:t>A similar experiment is now also possible on a single strand of DNA, the very genetic material. The method has been applied to elucidate the mechanistic  principle of folding DNA of a total length approximately 1m into the cellular nucleus of an approximate diameter of a few </a:t>
              </a:r>
              <a:r>
                <a:rPr lang="es-AR" sz="1200" dirty="0" err="1">
                  <a:latin typeface="Arial" panose="020B0604020202020204" pitchFamily="34" charset="0"/>
                  <a:cs typeface="Arial" panose="020B0604020202020204" pitchFamily="34" charset="0"/>
                </a:rPr>
                <a:t>micrometers</a:t>
              </a:r>
              <a:r>
                <a:rPr lang="es-AR" sz="1200" dirty="0">
                  <a:latin typeface="Arial" panose="020B0604020202020204" pitchFamily="34" charset="0"/>
                  <a:cs typeface="Arial" panose="020B0604020202020204" pitchFamily="34" charset="0"/>
                </a:rPr>
                <a:t>.</a:t>
              </a:r>
            </a:p>
          </p:txBody>
        </p:sp>
        <p:sp>
          <p:nvSpPr>
            <p:cNvPr id="5" name="Rectángulo 4">
              <a:extLst>
                <a:ext uri="{FF2B5EF4-FFF2-40B4-BE49-F238E27FC236}">
                  <a16:creationId xmlns:a16="http://schemas.microsoft.com/office/drawing/2014/main" id="{16CE84B3-07D2-4577-B442-DA99AB96AB82}"/>
                </a:ext>
              </a:extLst>
            </p:cNvPr>
            <p:cNvSpPr/>
            <p:nvPr/>
          </p:nvSpPr>
          <p:spPr>
            <a:xfrm>
              <a:off x="384313" y="1846659"/>
              <a:ext cx="8428383" cy="48936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Tree>
    <p:extLst>
      <p:ext uri="{BB962C8B-B14F-4D97-AF65-F5344CB8AC3E}">
        <p14:creationId xmlns:p14="http://schemas.microsoft.com/office/powerpoint/2010/main" val="201042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D44526B-7E56-4080-89A4-24DDA40E89A2}"/>
              </a:ext>
            </a:extLst>
          </p:cNvPr>
          <p:cNvSpPr/>
          <p:nvPr/>
        </p:nvSpPr>
        <p:spPr>
          <a:xfrm>
            <a:off x="657495" y="332466"/>
            <a:ext cx="8068491" cy="738664"/>
          </a:xfrm>
          <a:prstGeom prst="rect">
            <a:avLst/>
          </a:prstGeom>
        </p:spPr>
        <p:txBody>
          <a:bodyPr wrap="square">
            <a:spAutoFit/>
          </a:bodyPr>
          <a:lstStyle/>
          <a:p>
            <a:pPr algn="just"/>
            <a:r>
              <a:rPr lang="es-AR" dirty="0">
                <a:latin typeface="Arial" panose="020B0604020202020204" pitchFamily="34" charset="0"/>
                <a:cs typeface="Arial" panose="020B0604020202020204" pitchFamily="34" charset="0"/>
              </a:rPr>
              <a:t>La fuerza que actúa sobre un objeto esférico de radio r en un flujo laminar </a:t>
            </a:r>
            <a:r>
              <a:rPr lang="es-AR" sz="1200" dirty="0">
                <a:latin typeface="Arial" panose="020B0604020202020204" pitchFamily="34" charset="0"/>
                <a:cs typeface="Arial" panose="020B0604020202020204" pitchFamily="34" charset="0"/>
              </a:rPr>
              <a:t>esta dada por </a:t>
            </a:r>
            <a:r>
              <a:rPr lang="en-US" sz="1200" b="1" dirty="0">
                <a:latin typeface="Arial" panose="020B0604020202020204" pitchFamily="34" charset="0"/>
                <a:cs typeface="Arial" panose="020B0604020202020204" pitchFamily="34" charset="0"/>
              </a:rPr>
              <a:t>the Stokes’ law </a:t>
            </a:r>
            <a:r>
              <a:rPr lang="en-US" sz="1200" dirty="0">
                <a:latin typeface="Arial" panose="020B0604020202020204" pitchFamily="34" charset="0"/>
                <a:cs typeface="Arial" panose="020B0604020202020204" pitchFamily="34" charset="0"/>
              </a:rPr>
              <a:t>mentioned below, where </a:t>
            </a:r>
            <a:r>
              <a:rPr lang="en-US" sz="1200" i="1" dirty="0" err="1">
                <a:latin typeface="Arial" panose="020B0604020202020204" pitchFamily="34" charset="0"/>
                <a:cs typeface="Arial" panose="020B0604020202020204" pitchFamily="34" charset="0"/>
              </a:rPr>
              <a:t>f,η</a:t>
            </a:r>
            <a:r>
              <a:rPr lang="en-US" sz="1200" dirty="0">
                <a:latin typeface="Arial" panose="020B0604020202020204" pitchFamily="34" charset="0"/>
                <a:cs typeface="Arial" panose="020B0604020202020204" pitchFamily="34" charset="0"/>
              </a:rPr>
              <a:t>, and </a:t>
            </a:r>
            <a:r>
              <a:rPr lang="en-US" sz="1200" i="1" dirty="0">
                <a:latin typeface="Arial" panose="020B0604020202020204" pitchFamily="34" charset="0"/>
                <a:cs typeface="Arial" panose="020B0604020202020204" pitchFamily="34" charset="0"/>
              </a:rPr>
              <a:t>v </a:t>
            </a:r>
            <a:r>
              <a:rPr lang="en-US" sz="1200" dirty="0">
                <a:latin typeface="Arial" panose="020B0604020202020204" pitchFamily="34" charset="0"/>
                <a:cs typeface="Arial" panose="020B0604020202020204" pitchFamily="34" charset="0"/>
              </a:rPr>
              <a:t>are, respectively, frictional coefficient, fluid viscosity, and velocity of the sphere, of which 2/3 comes from viscosity of water and 1/3 from the </a:t>
            </a:r>
            <a:r>
              <a:rPr lang="es-AR" sz="1200" dirty="0" err="1">
                <a:latin typeface="Arial" panose="020B0604020202020204" pitchFamily="34" charset="0"/>
                <a:cs typeface="Arial" panose="020B0604020202020204" pitchFamily="34" charset="0"/>
              </a:rPr>
              <a:t>pressure</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effect</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of</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water</a:t>
            </a:r>
            <a:r>
              <a:rPr lang="es-AR" sz="1200" dirty="0">
                <a:latin typeface="Arial" panose="020B0604020202020204" pitchFamily="34" charset="0"/>
                <a:cs typeface="Arial" panose="020B0604020202020204" pitchFamily="34" charset="0"/>
              </a:rPr>
              <a:t>.</a:t>
            </a:r>
          </a:p>
        </p:txBody>
      </p:sp>
      <p:pic>
        <p:nvPicPr>
          <p:cNvPr id="5" name="Imagen 4">
            <a:extLst>
              <a:ext uri="{FF2B5EF4-FFF2-40B4-BE49-F238E27FC236}">
                <a16:creationId xmlns:a16="http://schemas.microsoft.com/office/drawing/2014/main" id="{DAAE4378-9351-4153-A652-0E430BCDF33C}"/>
              </a:ext>
            </a:extLst>
          </p:cNvPr>
          <p:cNvPicPr>
            <a:picLocks noChangeAspect="1"/>
          </p:cNvPicPr>
          <p:nvPr/>
        </p:nvPicPr>
        <p:blipFill>
          <a:blip r:embed="rId2"/>
          <a:stretch>
            <a:fillRect/>
          </a:stretch>
        </p:blipFill>
        <p:spPr>
          <a:xfrm>
            <a:off x="3246819" y="1094079"/>
            <a:ext cx="2284603" cy="488531"/>
          </a:xfrm>
          <a:prstGeom prst="rect">
            <a:avLst/>
          </a:prstGeom>
        </p:spPr>
      </p:pic>
      <p:sp>
        <p:nvSpPr>
          <p:cNvPr id="6" name="Rectángulo 5">
            <a:extLst>
              <a:ext uri="{FF2B5EF4-FFF2-40B4-BE49-F238E27FC236}">
                <a16:creationId xmlns:a16="http://schemas.microsoft.com/office/drawing/2014/main" id="{E921E76C-D043-4765-B8CE-826659D22F39}"/>
              </a:ext>
            </a:extLst>
          </p:cNvPr>
          <p:cNvSpPr/>
          <p:nvPr/>
        </p:nvSpPr>
        <p:spPr>
          <a:xfrm>
            <a:off x="537755" y="1628508"/>
            <a:ext cx="8068490" cy="2123658"/>
          </a:xfrm>
          <a:prstGeom prst="rect">
            <a:avLst/>
          </a:prstGeom>
        </p:spPr>
        <p:txBody>
          <a:bodyPr wrap="square">
            <a:spAutoFit/>
          </a:bodyPr>
          <a:lstStyle/>
          <a:p>
            <a:pPr algn="ctr"/>
            <a:r>
              <a:rPr lang="en-US" sz="1200" dirty="0">
                <a:highlight>
                  <a:srgbClr val="FFFF00"/>
                </a:highlight>
                <a:latin typeface="Arial" panose="020B0604020202020204" pitchFamily="34" charset="0"/>
                <a:cs typeface="Arial" panose="020B0604020202020204" pitchFamily="34" charset="0"/>
              </a:rPr>
              <a:t>For a bacterium of approximate diameter of 1 </a:t>
            </a:r>
            <a:r>
              <a:rPr lang="en-US" sz="1200" i="1" dirty="0" err="1">
                <a:highlight>
                  <a:srgbClr val="FFFF00"/>
                </a:highlight>
                <a:latin typeface="Arial" panose="020B0604020202020204" pitchFamily="34" charset="0"/>
                <a:cs typeface="Arial" panose="020B0604020202020204" pitchFamily="34" charset="0"/>
              </a:rPr>
              <a:t>μ</a:t>
            </a:r>
            <a:r>
              <a:rPr lang="en-US" sz="1200" dirty="0" err="1">
                <a:highlight>
                  <a:srgbClr val="FFFF00"/>
                </a:highlight>
                <a:latin typeface="Arial" panose="020B0604020202020204" pitchFamily="34" charset="0"/>
                <a:cs typeface="Arial" panose="020B0604020202020204" pitchFamily="34" charset="0"/>
              </a:rPr>
              <a:t>m</a:t>
            </a:r>
            <a:r>
              <a:rPr lang="en-US" sz="1200" dirty="0">
                <a:highlight>
                  <a:srgbClr val="FFFF00"/>
                </a:highlight>
                <a:latin typeface="Arial" panose="020B0604020202020204" pitchFamily="34" charset="0"/>
                <a:cs typeface="Arial" panose="020B0604020202020204" pitchFamily="34" charset="0"/>
              </a:rPr>
              <a:t> and swimming in water at a speed of 1 </a:t>
            </a:r>
            <a:r>
              <a:rPr lang="en-US" sz="1200" i="1" dirty="0" err="1">
                <a:highlight>
                  <a:srgbClr val="FFFF00"/>
                </a:highlight>
                <a:latin typeface="Arial" panose="020B0604020202020204" pitchFamily="34" charset="0"/>
                <a:cs typeface="Arial" panose="020B0604020202020204" pitchFamily="34" charset="0"/>
              </a:rPr>
              <a:t>μ</a:t>
            </a:r>
            <a:r>
              <a:rPr lang="en-US" sz="1200" dirty="0" err="1">
                <a:highlight>
                  <a:srgbClr val="FFFF00"/>
                </a:highlight>
                <a:latin typeface="Arial" panose="020B0604020202020204" pitchFamily="34" charset="0"/>
                <a:cs typeface="Arial" panose="020B0604020202020204" pitchFamily="34" charset="0"/>
              </a:rPr>
              <a:t>m</a:t>
            </a:r>
            <a:r>
              <a:rPr lang="en-US" sz="1200" dirty="0">
                <a:highlight>
                  <a:srgbClr val="FFFF00"/>
                </a:highlight>
                <a:latin typeface="Arial" panose="020B0604020202020204" pitchFamily="34" charset="0"/>
                <a:cs typeface="Arial" panose="020B0604020202020204" pitchFamily="34" charset="0"/>
              </a:rPr>
              <a:t> per second, the force is approximately 0.02 </a:t>
            </a:r>
            <a:r>
              <a:rPr lang="en-US" sz="1200" dirty="0" err="1">
                <a:highlight>
                  <a:srgbClr val="FFFF00"/>
                </a:highlight>
                <a:latin typeface="Arial" panose="020B0604020202020204" pitchFamily="34" charset="0"/>
                <a:cs typeface="Arial" panose="020B0604020202020204" pitchFamily="34" charset="0"/>
              </a:rPr>
              <a:t>pN</a:t>
            </a:r>
            <a:r>
              <a:rPr lang="en-US" sz="1200" dirty="0">
                <a:highlight>
                  <a:srgbClr val="FFFF00"/>
                </a:highlight>
                <a:latin typeface="Arial" panose="020B0604020202020204" pitchFamily="34" charset="0"/>
                <a:cs typeface="Arial" panose="020B0604020202020204" pitchFamily="34" charset="0"/>
              </a:rPr>
              <a:t>, which is quite small compared with the force generated by the flagella system of the bacterium. </a:t>
            </a:r>
          </a:p>
          <a:p>
            <a:pPr algn="just"/>
            <a:r>
              <a:rPr lang="en-US" sz="1200" dirty="0">
                <a:solidFill>
                  <a:srgbClr val="FF0000"/>
                </a:solidFill>
                <a:latin typeface="Arial" panose="020B0604020202020204" pitchFamily="34" charset="0"/>
                <a:cs typeface="Arial" panose="020B0604020202020204" pitchFamily="34" charset="0"/>
              </a:rPr>
              <a:t>In a micro- to nanometer-scale world, viscous force predominates over the inertial resistance or the eddy current drag, and </a:t>
            </a:r>
            <a:r>
              <a:rPr lang="en-US" sz="1200" b="1" u="sng" dirty="0">
                <a:solidFill>
                  <a:srgbClr val="FF0000"/>
                </a:solidFill>
                <a:latin typeface="Arial" panose="020B0604020202020204" pitchFamily="34" charset="0"/>
                <a:cs typeface="Arial" panose="020B0604020202020204" pitchFamily="34" charset="0"/>
              </a:rPr>
              <a:t>the magnitude of the viscous dragging can be calculated according to the Stokes’ law</a:t>
            </a:r>
            <a:r>
              <a:rPr lang="en-US" sz="1200" dirty="0">
                <a:solidFill>
                  <a:srgbClr val="FF0000"/>
                </a:solidFill>
                <a:latin typeface="Arial" panose="020B0604020202020204" pitchFamily="34" charset="0"/>
                <a:cs typeface="Arial" panose="020B0604020202020204" pitchFamily="34" charset="0"/>
              </a:rPr>
              <a:t>.</a:t>
            </a:r>
          </a:p>
          <a:p>
            <a:pPr algn="ctr"/>
            <a:r>
              <a:rPr lang="en-US" sz="1200" b="1" u="sng" dirty="0">
                <a:solidFill>
                  <a:srgbClr val="3333FF"/>
                </a:solidFill>
                <a:latin typeface="Arial" panose="020B0604020202020204" pitchFamily="34" charset="0"/>
                <a:cs typeface="Arial" panose="020B0604020202020204" pitchFamily="34" charset="0"/>
              </a:rPr>
              <a:t>The frictional coefficient must be changed depending on the shape of the moving body</a:t>
            </a:r>
            <a:r>
              <a:rPr lang="en-US" sz="1200" dirty="0">
                <a:latin typeface="Arial" panose="020B0604020202020204" pitchFamily="34" charset="0"/>
                <a:cs typeface="Arial" panose="020B0604020202020204" pitchFamily="34" charset="0"/>
              </a:rPr>
              <a:t>. Frictional coefficient for </a:t>
            </a:r>
            <a:r>
              <a:rPr lang="en-US" sz="1200" dirty="0" err="1">
                <a:latin typeface="Arial" panose="020B0604020202020204" pitchFamily="34" charset="0"/>
                <a:cs typeface="Arial" panose="020B0604020202020204" pitchFamily="34" charset="0"/>
              </a:rPr>
              <a:t>nonspherical</a:t>
            </a:r>
            <a:r>
              <a:rPr lang="en-US" sz="1200" dirty="0">
                <a:latin typeface="Arial" panose="020B0604020202020204" pitchFamily="34" charset="0"/>
                <a:cs typeface="Arial" panose="020B0604020202020204" pitchFamily="34" charset="0"/>
              </a:rPr>
              <a:t> bodies can be approximated by the method developed by Garcia or by fitting to analytical expressions for prolate or oblate ellipsoids . A</a:t>
            </a:r>
            <a:r>
              <a:rPr lang="en-US" sz="1200" dirty="0">
                <a:solidFill>
                  <a:srgbClr val="3333FF"/>
                </a:solidFill>
                <a:latin typeface="Arial" panose="020B0604020202020204" pitchFamily="34" charset="0"/>
                <a:cs typeface="Arial" panose="020B0604020202020204" pitchFamily="34" charset="0"/>
              </a:rPr>
              <a:t>n approximate value of the frictional coefficient of an object of any shape can be obtained by modeling the shape of the object by an assembly of spheres of radius </a:t>
            </a:r>
            <a:r>
              <a:rPr lang="en-US" sz="1200" i="1" dirty="0">
                <a:solidFill>
                  <a:srgbClr val="3333FF"/>
                </a:solidFill>
                <a:latin typeface="Arial" panose="020B0604020202020204" pitchFamily="34" charset="0"/>
                <a:cs typeface="Arial" panose="020B0604020202020204" pitchFamily="34" charset="0"/>
              </a:rPr>
              <a:t>Ri </a:t>
            </a:r>
            <a:r>
              <a:rPr lang="en-US" sz="1200" dirty="0">
                <a:solidFill>
                  <a:srgbClr val="3333FF"/>
                </a:solidFill>
                <a:latin typeface="Arial" panose="020B0604020202020204" pitchFamily="34" charset="0"/>
                <a:cs typeface="Arial" panose="020B0604020202020204" pitchFamily="34" charset="0"/>
              </a:rPr>
              <a:t>with the center-to-center distance </a:t>
            </a:r>
            <a:r>
              <a:rPr lang="en-US" sz="1200" i="1" dirty="0" err="1">
                <a:solidFill>
                  <a:srgbClr val="3333FF"/>
                </a:solidFill>
                <a:latin typeface="Arial" panose="020B0604020202020204" pitchFamily="34" charset="0"/>
                <a:cs typeface="Arial" panose="020B0604020202020204" pitchFamily="34" charset="0"/>
              </a:rPr>
              <a:t>rij</a:t>
            </a:r>
            <a:r>
              <a:rPr lang="en-US" sz="1200" i="1" dirty="0">
                <a:solidFill>
                  <a:srgbClr val="3333FF"/>
                </a:solidFill>
                <a:latin typeface="Arial" panose="020B0604020202020204" pitchFamily="34" charset="0"/>
                <a:cs typeface="Arial" panose="020B0604020202020204" pitchFamily="34" charset="0"/>
              </a:rPr>
              <a:t> </a:t>
            </a:r>
            <a:r>
              <a:rPr lang="en-US" sz="1200" dirty="0">
                <a:solidFill>
                  <a:srgbClr val="3333FF"/>
                </a:solidFill>
                <a:latin typeface="Arial" panose="020B0604020202020204" pitchFamily="34" charset="0"/>
                <a:cs typeface="Arial" panose="020B0604020202020204" pitchFamily="34" charset="0"/>
              </a:rPr>
              <a:t>from another sphere of radius </a:t>
            </a:r>
            <a:r>
              <a:rPr lang="en-US" sz="1200" i="1" dirty="0" err="1">
                <a:solidFill>
                  <a:srgbClr val="3333FF"/>
                </a:solidFill>
                <a:latin typeface="Arial" panose="020B0604020202020204" pitchFamily="34" charset="0"/>
                <a:cs typeface="Arial" panose="020B0604020202020204" pitchFamily="34" charset="0"/>
              </a:rPr>
              <a:t>Rj</a:t>
            </a:r>
            <a:r>
              <a:rPr lang="en-US" sz="1200" i="1" dirty="0">
                <a:solidFill>
                  <a:srgbClr val="3333FF"/>
                </a:solidFill>
                <a:latin typeface="Arial" panose="020B0604020202020204" pitchFamily="34" charset="0"/>
                <a:cs typeface="Arial" panose="020B0604020202020204" pitchFamily="34" charset="0"/>
              </a:rPr>
              <a:t> </a:t>
            </a:r>
            <a:r>
              <a:rPr lang="en-US" sz="1200" dirty="0">
                <a:solidFill>
                  <a:srgbClr val="3333FF"/>
                </a:solidFill>
                <a:latin typeface="Arial" panose="020B0604020202020204" pitchFamily="34" charset="0"/>
                <a:cs typeface="Arial" panose="020B0604020202020204" pitchFamily="34" charset="0"/>
              </a:rPr>
              <a:t>by using the following equation</a:t>
            </a:r>
            <a:r>
              <a:rPr lang="en-US" sz="1200" dirty="0">
                <a:latin typeface="Arial" panose="020B0604020202020204" pitchFamily="34" charset="0"/>
                <a:cs typeface="Arial" panose="020B0604020202020204" pitchFamily="34" charset="0"/>
              </a:rPr>
              <a:t>. The method was applied by </a:t>
            </a:r>
            <a:r>
              <a:rPr lang="en-US" sz="1200" dirty="0" err="1">
                <a:latin typeface="Arial" panose="020B0604020202020204" pitchFamily="34" charset="0"/>
                <a:cs typeface="Arial" panose="020B0604020202020204" pitchFamily="34" charset="0"/>
              </a:rPr>
              <a:t>Ikai</a:t>
            </a:r>
            <a:r>
              <a:rPr lang="en-US" sz="1200" dirty="0">
                <a:latin typeface="Arial" panose="020B0604020202020204" pitchFamily="34" charset="0"/>
                <a:cs typeface="Arial" panose="020B0604020202020204" pitchFamily="34" charset="0"/>
              </a:rPr>
              <a:t> to obtain the frictional coefficient of complex </a:t>
            </a:r>
            <a:r>
              <a:rPr lang="es-AR" sz="1200" dirty="0" err="1">
                <a:latin typeface="Arial" panose="020B0604020202020204" pitchFamily="34" charset="0"/>
                <a:cs typeface="Arial" panose="020B0604020202020204" pitchFamily="34" charset="0"/>
              </a:rPr>
              <a:t>proteins</a:t>
            </a:r>
            <a:r>
              <a:rPr lang="es-AR" sz="1200" dirty="0">
                <a:latin typeface="Arial" panose="020B0604020202020204" pitchFamily="34" charset="0"/>
                <a:cs typeface="Arial" panose="020B0604020202020204" pitchFamily="34" charset="0"/>
              </a:rPr>
              <a:t> .</a:t>
            </a:r>
          </a:p>
        </p:txBody>
      </p:sp>
      <p:pic>
        <p:nvPicPr>
          <p:cNvPr id="7" name="Imagen 6">
            <a:extLst>
              <a:ext uri="{FF2B5EF4-FFF2-40B4-BE49-F238E27FC236}">
                <a16:creationId xmlns:a16="http://schemas.microsoft.com/office/drawing/2014/main" id="{033C1594-F000-46B3-AE92-FF4428129449}"/>
              </a:ext>
            </a:extLst>
          </p:cNvPr>
          <p:cNvPicPr>
            <a:picLocks noChangeAspect="1"/>
          </p:cNvPicPr>
          <p:nvPr/>
        </p:nvPicPr>
        <p:blipFill>
          <a:blip r:embed="rId3"/>
          <a:stretch>
            <a:fillRect/>
          </a:stretch>
        </p:blipFill>
        <p:spPr>
          <a:xfrm>
            <a:off x="2718005" y="3659832"/>
            <a:ext cx="3046138" cy="1782234"/>
          </a:xfrm>
          <a:prstGeom prst="rect">
            <a:avLst/>
          </a:prstGeom>
        </p:spPr>
      </p:pic>
    </p:spTree>
    <p:extLst>
      <p:ext uri="{BB962C8B-B14F-4D97-AF65-F5344CB8AC3E}">
        <p14:creationId xmlns:p14="http://schemas.microsoft.com/office/powerpoint/2010/main" val="2042500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EA2A550-DA0E-4E44-906A-938D763B55D9}"/>
              </a:ext>
            </a:extLst>
          </p:cNvPr>
          <p:cNvSpPr/>
          <p:nvPr/>
        </p:nvSpPr>
        <p:spPr>
          <a:xfrm>
            <a:off x="0" y="0"/>
            <a:ext cx="9162674" cy="646331"/>
          </a:xfrm>
          <a:prstGeom prst="rect">
            <a:avLst/>
          </a:prstGeom>
        </p:spPr>
        <p:txBody>
          <a:bodyPr wrap="square">
            <a:spAutoFit/>
          </a:bodyPr>
          <a:lstStyle/>
          <a:p>
            <a:pPr algn="ctr"/>
            <a:r>
              <a:rPr lang="es-AR" b="1" dirty="0">
                <a:latin typeface="Arial" panose="020B0604020202020204" pitchFamily="34" charset="0"/>
                <a:cs typeface="Arial" panose="020B0604020202020204" pitchFamily="34" charset="0"/>
              </a:rPr>
              <a:t>2</a:t>
            </a:r>
            <a:r>
              <a:rPr lang="es-AR" dirty="0">
                <a:latin typeface="Arial" panose="020B0604020202020204" pitchFamily="34" charset="0"/>
                <a:cs typeface="Arial" panose="020B0604020202020204" pitchFamily="34" charset="0"/>
              </a:rPr>
              <a:t> </a:t>
            </a:r>
            <a:r>
              <a:rPr lang="es-AR" dirty="0" err="1">
                <a:latin typeface="Arial" panose="020B0604020202020204" pitchFamily="34" charset="0"/>
                <a:cs typeface="Arial" panose="020B0604020202020204" pitchFamily="34" charset="0"/>
              </a:rPr>
              <a:t>The</a:t>
            </a:r>
            <a:r>
              <a:rPr lang="es-AR" dirty="0">
                <a:latin typeface="Arial" panose="020B0604020202020204" pitchFamily="34" charset="0"/>
                <a:cs typeface="Arial" panose="020B0604020202020204" pitchFamily="34" charset="0"/>
              </a:rPr>
              <a:t> </a:t>
            </a:r>
            <a:r>
              <a:rPr lang="es-AR" dirty="0" err="1">
                <a:latin typeface="Arial" panose="020B0604020202020204" pitchFamily="34" charset="0"/>
                <a:cs typeface="Arial" panose="020B0604020202020204" pitchFamily="34" charset="0"/>
              </a:rPr>
              <a:t>mechanical</a:t>
            </a:r>
            <a:r>
              <a:rPr lang="es-AR" dirty="0">
                <a:latin typeface="Arial" panose="020B0604020202020204" pitchFamily="34" charset="0"/>
                <a:cs typeface="Arial" panose="020B0604020202020204" pitchFamily="34" charset="0"/>
              </a:rPr>
              <a:t> </a:t>
            </a:r>
            <a:r>
              <a:rPr lang="es-AR" dirty="0" err="1">
                <a:latin typeface="Arial" panose="020B0604020202020204" pitchFamily="34" charset="0"/>
                <a:cs typeface="Arial" panose="020B0604020202020204" pitchFamily="34" charset="0"/>
              </a:rPr>
              <a:t>compression</a:t>
            </a:r>
            <a:r>
              <a:rPr lang="es-AR" dirty="0">
                <a:latin typeface="Arial" panose="020B0604020202020204" pitchFamily="34" charset="0"/>
                <a:cs typeface="Arial" panose="020B0604020202020204" pitchFamily="34" charset="0"/>
              </a:rPr>
              <a:t> </a:t>
            </a:r>
            <a:r>
              <a:rPr lang="es-AR" dirty="0" err="1">
                <a:latin typeface="Arial" panose="020B0604020202020204" pitchFamily="34" charset="0"/>
                <a:cs typeface="Arial" panose="020B0604020202020204" pitchFamily="34" charset="0"/>
              </a:rPr>
              <a:t>of</a:t>
            </a:r>
            <a:r>
              <a:rPr lang="es-A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cells such as chondrocytes are known to modulate </a:t>
            </a:r>
            <a:r>
              <a:rPr lang="es-AR" dirty="0" err="1">
                <a:latin typeface="Arial" panose="020B0604020202020204" pitchFamily="34" charset="0"/>
                <a:cs typeface="Arial" panose="020B0604020202020204" pitchFamily="34" charset="0"/>
              </a:rPr>
              <a:t>proteoglycan</a:t>
            </a:r>
            <a:r>
              <a:rPr lang="es-AR" dirty="0">
                <a:latin typeface="Arial" panose="020B0604020202020204" pitchFamily="34" charset="0"/>
                <a:cs typeface="Arial" panose="020B0604020202020204" pitchFamily="34" charset="0"/>
              </a:rPr>
              <a:t> </a:t>
            </a:r>
            <a:r>
              <a:rPr lang="es-AR" dirty="0" err="1">
                <a:latin typeface="Arial" panose="020B0604020202020204" pitchFamily="34" charset="0"/>
                <a:cs typeface="Arial" panose="020B0604020202020204" pitchFamily="34" charset="0"/>
              </a:rPr>
              <a:t>synthesis</a:t>
            </a:r>
            <a:endParaRPr lang="es-AR" dirty="0">
              <a:latin typeface="Arial" panose="020B0604020202020204" pitchFamily="34" charset="0"/>
              <a:cs typeface="Arial" panose="020B0604020202020204" pitchFamily="34" charset="0"/>
            </a:endParaRPr>
          </a:p>
        </p:txBody>
      </p:sp>
      <p:grpSp>
        <p:nvGrpSpPr>
          <p:cNvPr id="5" name="Grupo 4">
            <a:extLst>
              <a:ext uri="{FF2B5EF4-FFF2-40B4-BE49-F238E27FC236}">
                <a16:creationId xmlns:a16="http://schemas.microsoft.com/office/drawing/2014/main" id="{413EC65A-C10C-444C-864D-0CE13C52FF8C}"/>
              </a:ext>
            </a:extLst>
          </p:cNvPr>
          <p:cNvGrpSpPr/>
          <p:nvPr/>
        </p:nvGrpSpPr>
        <p:grpSpPr>
          <a:xfrm>
            <a:off x="-18675" y="602838"/>
            <a:ext cx="9162675" cy="5768328"/>
            <a:chOff x="-18675" y="926004"/>
            <a:chExt cx="9162675" cy="5768328"/>
          </a:xfrm>
        </p:grpSpPr>
        <p:pic>
          <p:nvPicPr>
            <p:cNvPr id="7" name="Imagen 6">
              <a:extLst>
                <a:ext uri="{FF2B5EF4-FFF2-40B4-BE49-F238E27FC236}">
                  <a16:creationId xmlns:a16="http://schemas.microsoft.com/office/drawing/2014/main" id="{F22F5E9F-9151-4553-865C-404B790B6616}"/>
                </a:ext>
              </a:extLst>
            </p:cNvPr>
            <p:cNvPicPr>
              <a:picLocks noChangeAspect="1"/>
            </p:cNvPicPr>
            <p:nvPr/>
          </p:nvPicPr>
          <p:blipFill rotWithShape="1">
            <a:blip r:embed="rId2"/>
            <a:srcRect b="14786"/>
            <a:stretch/>
          </p:blipFill>
          <p:spPr>
            <a:xfrm>
              <a:off x="30437" y="926004"/>
              <a:ext cx="6269968" cy="5441927"/>
            </a:xfrm>
            <a:prstGeom prst="rect">
              <a:avLst/>
            </a:prstGeom>
          </p:spPr>
        </p:pic>
        <p:sp>
          <p:nvSpPr>
            <p:cNvPr id="9" name="Rectángulo 8">
              <a:extLst>
                <a:ext uri="{FF2B5EF4-FFF2-40B4-BE49-F238E27FC236}">
                  <a16:creationId xmlns:a16="http://schemas.microsoft.com/office/drawing/2014/main" id="{19024FFF-5A7D-47F6-83DF-FB706BDD02A2}"/>
                </a:ext>
              </a:extLst>
            </p:cNvPr>
            <p:cNvSpPr/>
            <p:nvPr/>
          </p:nvSpPr>
          <p:spPr>
            <a:xfrm>
              <a:off x="6300405" y="1523964"/>
              <a:ext cx="2843595" cy="4154984"/>
            </a:xfrm>
            <a:prstGeom prst="rect">
              <a:avLst/>
            </a:prstGeom>
          </p:spPr>
          <p:txBody>
            <a:bodyPr wrap="square">
              <a:spAutoFit/>
            </a:bodyPr>
            <a:lstStyle/>
            <a:p>
              <a:pPr algn="just"/>
              <a:r>
                <a:rPr lang="en-US" sz="1200" dirty="0">
                  <a:solidFill>
                    <a:srgbClr val="3333FF"/>
                  </a:solidFill>
                  <a:latin typeface="Arial" panose="020B0604020202020204" pitchFamily="34" charset="0"/>
                  <a:cs typeface="Arial" panose="020B0604020202020204" pitchFamily="34" charset="0"/>
                </a:rPr>
                <a:t>Articular cartilage resides in a complex and dynamic mechanical environment </a:t>
              </a:r>
              <a:r>
                <a:rPr lang="en-US" sz="1200" i="1" dirty="0">
                  <a:solidFill>
                    <a:srgbClr val="3333FF"/>
                  </a:solidFill>
                  <a:latin typeface="Arial" panose="020B0604020202020204" pitchFamily="34" charset="0"/>
                  <a:cs typeface="Arial" panose="020B0604020202020204" pitchFamily="34" charset="0"/>
                </a:rPr>
                <a:t>in vivo</a:t>
              </a:r>
              <a:r>
                <a:rPr lang="en-US" sz="1200" dirty="0">
                  <a:solidFill>
                    <a:srgbClr val="3333FF"/>
                  </a:solidFill>
                  <a:latin typeface="Arial" panose="020B0604020202020204" pitchFamily="34" charset="0"/>
                  <a:cs typeface="Arial" panose="020B0604020202020204" pitchFamily="34" charset="0"/>
                </a:rPr>
                <a:t>, characterized by compressive and shear stresses along multiple axes and hydrostatic and osmotic </a:t>
              </a:r>
              <a:r>
                <a:rPr lang="en-US" sz="1200" dirty="0" err="1">
                  <a:solidFill>
                    <a:srgbClr val="3333FF"/>
                  </a:solidFill>
                  <a:latin typeface="Arial" panose="020B0604020202020204" pitchFamily="34" charset="0"/>
                  <a:cs typeface="Arial" panose="020B0604020202020204" pitchFamily="34" charset="0"/>
                </a:rPr>
                <a:t>pres-sures</a:t>
              </a:r>
              <a:r>
                <a:rPr lang="en-US" sz="1200" dirty="0">
                  <a:solidFill>
                    <a:srgbClr val="3333FF"/>
                  </a:solidFill>
                  <a:latin typeface="Arial" panose="020B0604020202020204" pitchFamily="34" charset="0"/>
                  <a:cs typeface="Arial" panose="020B0604020202020204" pitchFamily="34" charset="0"/>
                </a:rPr>
                <a:t> throughout. The biomechanical environment, in part, governs the development and maturation of the native structural architecture through a classical structure–function relationship. The heterogeneous and anisotropic extracellular matrix of mature tissue exhibits complex biomechanical properties, including biphasic viscoelasticity and strain stiffening behavior, and the tissue is avascular to accommodate dynamic loading. Without a blood supply, articular cartilage lacks the ability for intrinsic repair following disruption of tissue structure and alterations in the mechanical environment during injury. </a:t>
              </a:r>
              <a:endParaRPr lang="es-AR" sz="1200" dirty="0">
                <a:solidFill>
                  <a:srgbClr val="3333FF"/>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85493ED7-CAED-478D-8448-82457CB0A1C9}"/>
                </a:ext>
              </a:extLst>
            </p:cNvPr>
            <p:cNvSpPr/>
            <p:nvPr/>
          </p:nvSpPr>
          <p:spPr>
            <a:xfrm>
              <a:off x="-18675" y="6478888"/>
              <a:ext cx="9162675" cy="215444"/>
            </a:xfrm>
            <a:prstGeom prst="rect">
              <a:avLst/>
            </a:prstGeom>
          </p:spPr>
          <p:txBody>
            <a:bodyPr wrap="square">
              <a:spAutoFit/>
            </a:bodyPr>
            <a:lstStyle/>
            <a:p>
              <a:r>
                <a:rPr lang="en-US" sz="800" i="1" dirty="0">
                  <a:solidFill>
                    <a:srgbClr val="000000"/>
                  </a:solidFill>
                  <a:latin typeface="Helvetica Neue LT Std"/>
                </a:rPr>
                <a:t>Anderson DE and Johnstone B (2017) Dynamic Mechanical Compression of Chondrocytes for Tissue Engineering: A Critical Review. Front. </a:t>
              </a:r>
              <a:r>
                <a:rPr lang="en-US" sz="800" i="1" dirty="0" err="1">
                  <a:solidFill>
                    <a:srgbClr val="000000"/>
                  </a:solidFill>
                  <a:latin typeface="Helvetica Neue LT Std"/>
                </a:rPr>
                <a:t>Bioeng</a:t>
              </a:r>
              <a:r>
                <a:rPr lang="en-US" sz="800" i="1" dirty="0">
                  <a:solidFill>
                    <a:srgbClr val="000000"/>
                  </a:solidFill>
                  <a:latin typeface="Helvetica Neue LT Std"/>
                </a:rPr>
                <a:t>. </a:t>
              </a:r>
              <a:r>
                <a:rPr lang="en-US" sz="800" i="1" dirty="0" err="1">
                  <a:solidFill>
                    <a:srgbClr val="000000"/>
                  </a:solidFill>
                  <a:latin typeface="Helvetica Neue LT Std"/>
                </a:rPr>
                <a:t>Biotechnol</a:t>
              </a:r>
              <a:r>
                <a:rPr lang="en-US" sz="800" i="1" dirty="0">
                  <a:solidFill>
                    <a:srgbClr val="000000"/>
                  </a:solidFill>
                  <a:latin typeface="Helvetica Neue LT Std"/>
                </a:rPr>
                <a:t>. 5:76. </a:t>
              </a:r>
              <a:endParaRPr lang="es-AR" dirty="0"/>
            </a:p>
          </p:txBody>
        </p:sp>
      </p:grpSp>
    </p:spTree>
    <p:extLst>
      <p:ext uri="{BB962C8B-B14F-4D97-AF65-F5344CB8AC3E}">
        <p14:creationId xmlns:p14="http://schemas.microsoft.com/office/powerpoint/2010/main" val="187335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FA5643F-646B-4B10-87DC-7576285EA975}"/>
              </a:ext>
            </a:extLst>
          </p:cNvPr>
          <p:cNvSpPr/>
          <p:nvPr/>
        </p:nvSpPr>
        <p:spPr>
          <a:xfrm>
            <a:off x="396241" y="722284"/>
            <a:ext cx="8090262" cy="738664"/>
          </a:xfrm>
          <a:prstGeom prst="rect">
            <a:avLst/>
          </a:prstGeom>
        </p:spPr>
        <p:txBody>
          <a:bodyPr wrap="square">
            <a:spAutoFit/>
          </a:bodyPr>
          <a:lstStyle/>
          <a:p>
            <a:pPr algn="just"/>
            <a:r>
              <a:rPr lang="es-AR" dirty="0" err="1">
                <a:latin typeface="Arial" panose="020B0604020202020204" pitchFamily="34" charset="0"/>
                <a:cs typeface="Arial" panose="020B0604020202020204" pitchFamily="34" charset="0"/>
              </a:rPr>
              <a:t>Frictional</a:t>
            </a:r>
            <a:r>
              <a:rPr lang="es-AR" dirty="0">
                <a:latin typeface="Arial" panose="020B0604020202020204" pitchFamily="34" charset="0"/>
                <a:cs typeface="Arial" panose="020B0604020202020204" pitchFamily="34" charset="0"/>
              </a:rPr>
              <a:t> </a:t>
            </a:r>
            <a:r>
              <a:rPr lang="es-AR" dirty="0" err="1">
                <a:latin typeface="Arial" panose="020B0604020202020204" pitchFamily="34" charset="0"/>
                <a:cs typeface="Arial" panose="020B0604020202020204" pitchFamily="34" charset="0"/>
              </a:rPr>
              <a:t>coefficients</a:t>
            </a:r>
            <a:endParaRPr lang="es-AR"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The frictional coefficients of a cylinder of length </a:t>
            </a:r>
            <a:r>
              <a:rPr lang="en-US" sz="1200" i="1" dirty="0">
                <a:latin typeface="Arial" panose="020B0604020202020204" pitchFamily="34" charset="0"/>
                <a:cs typeface="Arial" panose="020B0604020202020204" pitchFamily="34" charset="0"/>
              </a:rPr>
              <a:t>L </a:t>
            </a:r>
            <a:r>
              <a:rPr lang="en-US" sz="1200" dirty="0">
                <a:latin typeface="Arial" panose="020B0604020202020204" pitchFamily="34" charset="0"/>
                <a:cs typeface="Arial" panose="020B0604020202020204" pitchFamily="34" charset="0"/>
              </a:rPr>
              <a:t>and radius </a:t>
            </a:r>
            <a:r>
              <a:rPr lang="en-US" sz="1200" i="1" dirty="0">
                <a:latin typeface="Arial" panose="020B0604020202020204" pitchFamily="34" charset="0"/>
                <a:cs typeface="Arial" panose="020B0604020202020204" pitchFamily="34" charset="0"/>
              </a:rPr>
              <a:t>r  </a:t>
            </a:r>
            <a:r>
              <a:rPr lang="en-US" sz="1200" dirty="0">
                <a:latin typeface="Arial" panose="020B0604020202020204" pitchFamily="34" charset="0"/>
                <a:cs typeface="Arial" panose="020B0604020202020204" pitchFamily="34" charset="0"/>
              </a:rPr>
              <a:t>in laminar flow are given in Table 1.1. Here, the subscripts denote whether the flow and the cylinder are parallel or perpendicular to </a:t>
            </a:r>
            <a:r>
              <a:rPr lang="es-AR" sz="1200" dirty="0" err="1">
                <a:latin typeface="Arial" panose="020B0604020202020204" pitchFamily="34" charset="0"/>
                <a:cs typeface="Arial" panose="020B0604020202020204" pitchFamily="34" charset="0"/>
              </a:rPr>
              <a:t>each</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other</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respectively</a:t>
            </a:r>
            <a:r>
              <a:rPr lang="es-AR" sz="1200" dirty="0">
                <a:latin typeface="Arial" panose="020B0604020202020204" pitchFamily="34" charset="0"/>
                <a:cs typeface="Arial" panose="020B0604020202020204" pitchFamily="34" charset="0"/>
              </a:rPr>
              <a:t> .</a:t>
            </a:r>
          </a:p>
        </p:txBody>
      </p:sp>
      <p:pic>
        <p:nvPicPr>
          <p:cNvPr id="5" name="Imagen 4">
            <a:extLst>
              <a:ext uri="{FF2B5EF4-FFF2-40B4-BE49-F238E27FC236}">
                <a16:creationId xmlns:a16="http://schemas.microsoft.com/office/drawing/2014/main" id="{90908388-DFB4-49CB-8524-78745709028C}"/>
              </a:ext>
            </a:extLst>
          </p:cNvPr>
          <p:cNvPicPr>
            <a:picLocks noChangeAspect="1"/>
          </p:cNvPicPr>
          <p:nvPr/>
        </p:nvPicPr>
        <p:blipFill>
          <a:blip r:embed="rId2"/>
          <a:stretch>
            <a:fillRect/>
          </a:stretch>
        </p:blipFill>
        <p:spPr>
          <a:xfrm>
            <a:off x="1435203" y="1746281"/>
            <a:ext cx="6273594" cy="3365438"/>
          </a:xfrm>
          <a:prstGeom prst="rect">
            <a:avLst/>
          </a:prstGeom>
        </p:spPr>
      </p:pic>
      <p:sp>
        <p:nvSpPr>
          <p:cNvPr id="6" name="Rectángulo 5">
            <a:extLst>
              <a:ext uri="{FF2B5EF4-FFF2-40B4-BE49-F238E27FC236}">
                <a16:creationId xmlns:a16="http://schemas.microsoft.com/office/drawing/2014/main" id="{49DDB5B9-04B6-447F-9707-2CDF072FC2B8}"/>
              </a:ext>
            </a:extLst>
          </p:cNvPr>
          <p:cNvSpPr/>
          <p:nvPr/>
        </p:nvSpPr>
        <p:spPr>
          <a:xfrm>
            <a:off x="657497" y="5489385"/>
            <a:ext cx="7829006" cy="646331"/>
          </a:xfrm>
          <a:prstGeom prst="rect">
            <a:avLst/>
          </a:prstGeom>
        </p:spPr>
        <p:txBody>
          <a:bodyPr wrap="square">
            <a:spAutoFit/>
          </a:bodyPr>
          <a:lstStyle/>
          <a:p>
            <a:pPr algn="just"/>
            <a:r>
              <a:rPr lang="en-US" sz="1200" i="1" dirty="0" err="1">
                <a:latin typeface="Arial" panose="020B0604020202020204" pitchFamily="34" charset="0"/>
                <a:cs typeface="Arial" panose="020B0604020202020204" pitchFamily="34" charset="0"/>
              </a:rPr>
              <a:t>η,L,r,b</a:t>
            </a:r>
            <a:r>
              <a:rPr lang="en-US" sz="1200" dirty="0">
                <a:latin typeface="Arial" panose="020B0604020202020204" pitchFamily="34" charset="0"/>
                <a:cs typeface="Arial" panose="020B0604020202020204" pitchFamily="34" charset="0"/>
              </a:rPr>
              <a:t>, and </a:t>
            </a:r>
            <a:r>
              <a:rPr lang="en-US" sz="1200" i="1" dirty="0">
                <a:latin typeface="Arial" panose="020B0604020202020204" pitchFamily="34" charset="0"/>
                <a:cs typeface="Arial" panose="020B0604020202020204" pitchFamily="34" charset="0"/>
              </a:rPr>
              <a:t>a </a:t>
            </a:r>
            <a:r>
              <a:rPr lang="en-US" sz="1200" dirty="0">
                <a:latin typeface="Arial" panose="020B0604020202020204" pitchFamily="34" charset="0"/>
                <a:cs typeface="Arial" panose="020B0604020202020204" pitchFamily="34" charset="0"/>
              </a:rPr>
              <a:t>are, the viscosity coefficient of the fluid, the length and the cross-sectional radius of cylinders, and the long and short axes of ellipsoidal bodies, respectively. For frictional coefficients for a cylinder near a plane surface, </a:t>
            </a:r>
            <a:endParaRPr lang="es-A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6969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7B039D2-FBF7-4450-AC6A-1F47A5DA743A}"/>
              </a:ext>
            </a:extLst>
          </p:cNvPr>
          <p:cNvPicPr>
            <a:picLocks noChangeAspect="1"/>
          </p:cNvPicPr>
          <p:nvPr/>
        </p:nvPicPr>
        <p:blipFill>
          <a:blip r:embed="rId2"/>
          <a:stretch>
            <a:fillRect/>
          </a:stretch>
        </p:blipFill>
        <p:spPr>
          <a:xfrm>
            <a:off x="1362676" y="1284890"/>
            <a:ext cx="6418648" cy="4288219"/>
          </a:xfrm>
          <a:prstGeom prst="rect">
            <a:avLst/>
          </a:prstGeom>
        </p:spPr>
      </p:pic>
    </p:spTree>
    <p:extLst>
      <p:ext uri="{BB962C8B-B14F-4D97-AF65-F5344CB8AC3E}">
        <p14:creationId xmlns:p14="http://schemas.microsoft.com/office/powerpoint/2010/main" val="2165819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A1C7E77-730D-4C0F-A77C-656F27361D9F}"/>
              </a:ext>
            </a:extLst>
          </p:cNvPr>
          <p:cNvSpPr/>
          <p:nvPr/>
        </p:nvSpPr>
        <p:spPr>
          <a:xfrm>
            <a:off x="2707105" y="1706583"/>
            <a:ext cx="6136391" cy="3970318"/>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The basic principle of the structural design of biological systems is building everything bottom up ‘from molecules’, meaning that macroscopic components of the body are all built directly from molecules and molecular interactions. </a:t>
            </a:r>
            <a:r>
              <a:rPr lang="en-US" dirty="0">
                <a:highlight>
                  <a:srgbClr val="FFFF00"/>
                </a:highlight>
                <a:latin typeface="Arial" panose="020B0604020202020204" pitchFamily="34" charset="0"/>
                <a:cs typeface="Arial" panose="020B0604020202020204" pitchFamily="34" charset="0"/>
              </a:rPr>
              <a:t>Since there are no construction workers around, our body is built on the principle of self-association/ self-assembly of constituent molecules</a:t>
            </a:r>
            <a:r>
              <a:rPr lang="en-US" sz="1200" dirty="0">
                <a:latin typeface="Arial" panose="020B0604020202020204" pitchFamily="34" charset="0"/>
                <a:cs typeface="Arial" panose="020B0604020202020204" pitchFamily="34" charset="0"/>
              </a:rPr>
              <a:t>. </a:t>
            </a:r>
            <a:r>
              <a:rPr lang="en-US" sz="1200" dirty="0">
                <a:solidFill>
                  <a:srgbClr val="3333FF"/>
                </a:solidFill>
                <a:latin typeface="Arial" panose="020B0604020202020204" pitchFamily="34" charset="0"/>
                <a:cs typeface="Arial" panose="020B0604020202020204" pitchFamily="34" charset="0"/>
              </a:rPr>
              <a:t>In contrast, the crane [</a:t>
            </a:r>
            <a:r>
              <a:rPr lang="en-US" sz="1200" dirty="0" err="1">
                <a:solidFill>
                  <a:srgbClr val="3333FF"/>
                </a:solidFill>
                <a:latin typeface="Arial" panose="020B0604020202020204" pitchFamily="34" charset="0"/>
                <a:cs typeface="Arial" panose="020B0604020202020204" pitchFamily="34" charset="0"/>
              </a:rPr>
              <a:t>grua</a:t>
            </a:r>
            <a:r>
              <a:rPr lang="en-US" sz="1200" dirty="0">
                <a:solidFill>
                  <a:srgbClr val="3333FF"/>
                </a:solidFill>
                <a:latin typeface="Arial" panose="020B0604020202020204" pitchFamily="34" charset="0"/>
                <a:cs typeface="Arial" panose="020B0604020202020204" pitchFamily="34" charset="0"/>
              </a:rPr>
              <a:t>] at the construction site, as an example, is made of a relatively small number of macroscopic members of explicit designs, each member being rigid and unbending</a:t>
            </a:r>
            <a:r>
              <a:rPr lang="en-US" sz="1200" dirty="0">
                <a:latin typeface="Arial" panose="020B0604020202020204" pitchFamily="34" charset="0"/>
                <a:cs typeface="Arial" panose="020B0604020202020204" pitchFamily="34" charset="0"/>
              </a:rPr>
              <a:t>. </a:t>
            </a:r>
            <a:r>
              <a:rPr lang="en-US" sz="1200" dirty="0">
                <a:solidFill>
                  <a:srgbClr val="3333FF"/>
                </a:solidFill>
                <a:latin typeface="Arial" panose="020B0604020202020204" pitchFamily="34" charset="0"/>
                <a:cs typeface="Arial" panose="020B0604020202020204" pitchFamily="34" charset="0"/>
              </a:rPr>
              <a:t>They are joined by a team of assembly men or robots using a relatively small number of flexible joints that will maintain the freedom of motion of each member, and its motion is controlled by the force delivered from a centrally located electric motor(s) through a network of wires.</a:t>
            </a:r>
          </a:p>
          <a:p>
            <a:pPr algn="just"/>
            <a:r>
              <a:rPr lang="en-US" sz="1200" dirty="0">
                <a:latin typeface="Arial" panose="020B0604020202020204" pitchFamily="34" charset="0"/>
                <a:cs typeface="Arial" panose="020B0604020202020204" pitchFamily="34" charset="0"/>
              </a:rPr>
              <a:t>The human arm execute a similar task as a crane in a smaller scale, but the motion of an arm is controlled directly by a collection of myocytes (muscle cells) and the force is generated directly from the molecular motion of protein filaments in the cell. </a:t>
            </a:r>
            <a:r>
              <a:rPr lang="en-US" sz="1200" u="sng" dirty="0">
                <a:solidFill>
                  <a:srgbClr val="FF0000"/>
                </a:solidFill>
                <a:latin typeface="Arial" panose="020B0604020202020204" pitchFamily="34" charset="0"/>
                <a:cs typeface="Arial" panose="020B0604020202020204" pitchFamily="34" charset="0"/>
              </a:rPr>
              <a:t>Thus, the biological systems are built on the dynamic interactions of a large number of molecules, mainly proteins. </a:t>
            </a:r>
            <a:r>
              <a:rPr lang="en-US" sz="1200" dirty="0">
                <a:latin typeface="Arial" panose="020B0604020202020204" pitchFamily="34" charset="0"/>
                <a:cs typeface="Arial" panose="020B0604020202020204" pitchFamily="34" charset="0"/>
              </a:rPr>
              <a:t>Proteins are linear polymers of 20 kinds of amino acids and are tightly folded into specific 3D conformations that are programmed most appropriately </a:t>
            </a:r>
            <a:r>
              <a:rPr lang="es-AR" sz="1200" dirty="0" err="1">
                <a:latin typeface="Arial" panose="020B0604020202020204" pitchFamily="34" charset="0"/>
                <a:cs typeface="Arial" panose="020B0604020202020204" pitchFamily="34" charset="0"/>
              </a:rPr>
              <a:t>for</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their</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unique</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functions</a:t>
            </a:r>
            <a:r>
              <a:rPr lang="es-AR" sz="1200" dirty="0">
                <a:latin typeface="Arial" panose="020B0604020202020204" pitchFamily="34" charset="0"/>
                <a:cs typeface="Arial" panose="020B0604020202020204" pitchFamily="34" charset="0"/>
              </a:rPr>
              <a:t>.</a:t>
            </a:r>
          </a:p>
          <a:p>
            <a:endParaRPr lang="en-US" sz="1200"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6869D7B1-2B9A-49FE-819C-224B5C1EC048}"/>
              </a:ext>
            </a:extLst>
          </p:cNvPr>
          <p:cNvSpPr/>
          <p:nvPr/>
        </p:nvSpPr>
        <p:spPr>
          <a:xfrm>
            <a:off x="0" y="116821"/>
            <a:ext cx="9144000" cy="523220"/>
          </a:xfrm>
          <a:prstGeom prst="rect">
            <a:avLst/>
          </a:prstGeom>
          <a:solidFill>
            <a:schemeClr val="bg2">
              <a:lumMod val="90000"/>
            </a:schemeClr>
          </a:solidFill>
        </p:spPr>
        <p:txBody>
          <a:bodyPr wrap="square">
            <a:spAutoFit/>
          </a:bodyPr>
          <a:lstStyle/>
          <a:p>
            <a:pPr algn="ctr"/>
            <a:r>
              <a:rPr lang="en-US" sz="2800" b="1" dirty="0">
                <a:solidFill>
                  <a:srgbClr val="3333FF"/>
                </a:solidFill>
                <a:latin typeface="Arial" panose="020B0604020202020204" pitchFamily="34" charset="0"/>
                <a:cs typeface="Arial" panose="020B0604020202020204" pitchFamily="34" charset="0"/>
              </a:rPr>
              <a:t>Molecular Basis for Structural Design</a:t>
            </a:r>
          </a:p>
        </p:txBody>
      </p:sp>
      <p:pic>
        <p:nvPicPr>
          <p:cNvPr id="3" name="Imagen 2">
            <a:extLst>
              <a:ext uri="{FF2B5EF4-FFF2-40B4-BE49-F238E27FC236}">
                <a16:creationId xmlns:a16="http://schemas.microsoft.com/office/drawing/2014/main" id="{61C3B4A1-1D0B-4331-85AE-CEAE443D4BAA}"/>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623010" y="1181099"/>
            <a:ext cx="4762500" cy="4762500"/>
          </a:xfrm>
          <a:prstGeom prst="rect">
            <a:avLst/>
          </a:prstGeom>
        </p:spPr>
      </p:pic>
    </p:spTree>
    <p:extLst>
      <p:ext uri="{BB962C8B-B14F-4D97-AF65-F5344CB8AC3E}">
        <p14:creationId xmlns:p14="http://schemas.microsoft.com/office/powerpoint/2010/main" val="3128551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F6D23EC-E3B3-4A4A-8769-F4BA3F171103}"/>
              </a:ext>
            </a:extLst>
          </p:cNvPr>
          <p:cNvSpPr/>
          <p:nvPr/>
        </p:nvSpPr>
        <p:spPr>
          <a:xfrm>
            <a:off x="2370221" y="1166842"/>
            <a:ext cx="6605337" cy="4616648"/>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On the individual basis, proteins function as enzymes, antibodies, receptors, channels, inhibitors, and hormones, and in organized forms, they function as microtubules, muscle filaments, tendons, bones, teeth, hair, silk fibers, to name a few. Thousands of enzymes are known, for example, each catalyzing a different reaction in a concerted way, so that thousands of biochemical reactions proceed in a controlled fashion to keep the host organism happily alive. </a:t>
            </a:r>
          </a:p>
          <a:p>
            <a:pPr algn="just"/>
            <a:r>
              <a:rPr lang="en-US" sz="1200" dirty="0">
                <a:latin typeface="Arial" panose="020B0604020202020204" pitchFamily="34" charset="0"/>
                <a:cs typeface="Arial" panose="020B0604020202020204" pitchFamily="34" charset="0"/>
              </a:rPr>
              <a:t>As stated above, an enzyme has the capacity to bind only one kind of molecule, called substrate, out of millions of others to its active site and carry out a necessary transformation to the molecule. Binding of a substrate to the active site, thus, is the first step of the enzyme catalysis. </a:t>
            </a:r>
            <a:r>
              <a:rPr lang="en-US" sz="1200" dirty="0">
                <a:solidFill>
                  <a:srgbClr val="FF0000"/>
                </a:solidFill>
                <a:latin typeface="Arial" panose="020B0604020202020204" pitchFamily="34" charset="0"/>
                <a:cs typeface="Arial" panose="020B0604020202020204" pitchFamily="34" charset="0"/>
              </a:rPr>
              <a:t>Such binding is basically a </a:t>
            </a:r>
            <a:r>
              <a:rPr lang="en-US" b="1" dirty="0">
                <a:solidFill>
                  <a:srgbClr val="FF0000"/>
                </a:solidFill>
                <a:highlight>
                  <a:srgbClr val="FFFF00"/>
                </a:highlight>
                <a:latin typeface="Arial" panose="020B0604020202020204" pitchFamily="34" charset="0"/>
                <a:cs typeface="Arial" panose="020B0604020202020204" pitchFamily="34" charset="0"/>
              </a:rPr>
              <a:t>mechanical process </a:t>
            </a:r>
            <a:r>
              <a:rPr lang="en-US" sz="1200" dirty="0">
                <a:solidFill>
                  <a:srgbClr val="FF0000"/>
                </a:solidFill>
                <a:latin typeface="Arial" panose="020B0604020202020204" pitchFamily="34" charset="0"/>
                <a:cs typeface="Arial" panose="020B0604020202020204" pitchFamily="34" charset="0"/>
              </a:rPr>
              <a:t>in the sense that the substrate is attracted and being directed to the active site through mechanically guided processes. And when finally the substrate is closing in on to the enzyme’s active site, the 3D conformation of the enzyme is altered to accommodate the substrate into its active site, </a:t>
            </a:r>
            <a:r>
              <a:rPr lang="en-US" sz="1200" dirty="0">
                <a:solidFill>
                  <a:srgbClr val="FF0000"/>
                </a:solidFill>
                <a:highlight>
                  <a:srgbClr val="FFFF00"/>
                </a:highlight>
                <a:latin typeface="Arial" panose="020B0604020202020204" pitchFamily="34" charset="0"/>
                <a:cs typeface="Arial" panose="020B0604020202020204" pitchFamily="34" charset="0"/>
              </a:rPr>
              <a:t>forcing the former to change into a different, somewhat distorted conformation from its most stable state, especially around the bond(s) to be broken</a:t>
            </a:r>
            <a:r>
              <a:rPr lang="en-US" sz="1200" dirty="0">
                <a:solidFill>
                  <a:srgbClr val="FF0000"/>
                </a:solidFill>
                <a:latin typeface="Arial" panose="020B0604020202020204" pitchFamily="34" charset="0"/>
                <a:cs typeface="Arial" panose="020B0604020202020204" pitchFamily="34" charset="0"/>
              </a:rPr>
              <a:t>. The distorted conformation is similar to the activated state of the substrate in the reaction pathway leading to the </a:t>
            </a:r>
            <a:r>
              <a:rPr lang="en-US" sz="1200" dirty="0" err="1">
                <a:solidFill>
                  <a:srgbClr val="FF0000"/>
                </a:solidFill>
                <a:latin typeface="Arial" panose="020B0604020202020204" pitchFamily="34" charset="0"/>
                <a:cs typeface="Arial" panose="020B0604020202020204" pitchFamily="34" charset="0"/>
              </a:rPr>
              <a:t>product.</a:t>
            </a:r>
            <a:r>
              <a:rPr lang="en-US" sz="1200" dirty="0" err="1">
                <a:latin typeface="Arial" panose="020B0604020202020204" pitchFamily="34" charset="0"/>
                <a:cs typeface="Arial" panose="020B0604020202020204" pitchFamily="34" charset="0"/>
              </a:rPr>
              <a:t>The</a:t>
            </a:r>
            <a:r>
              <a:rPr lang="en-US" sz="1200" dirty="0">
                <a:latin typeface="Arial" panose="020B0604020202020204" pitchFamily="34" charset="0"/>
                <a:cs typeface="Arial" panose="020B0604020202020204" pitchFamily="34" charset="0"/>
              </a:rPr>
              <a:t> bound substrate thus sits ‘activated’ in the active site of the enzyme. </a:t>
            </a:r>
            <a:r>
              <a:rPr lang="en-US" sz="1200" dirty="0">
                <a:solidFill>
                  <a:srgbClr val="FF0000"/>
                </a:solidFill>
                <a:latin typeface="Arial" panose="020B0604020202020204" pitchFamily="34" charset="0"/>
                <a:cs typeface="Arial" panose="020B0604020202020204" pitchFamily="34" charset="0"/>
              </a:rPr>
              <a:t>This activation is done without raising the temperature but at the expense of the energy of binding to the active site.</a:t>
            </a:r>
          </a:p>
          <a:p>
            <a:r>
              <a:rPr lang="en-US" sz="1200" u="sng" dirty="0">
                <a:solidFill>
                  <a:srgbClr val="FF0000"/>
                </a:solidFill>
                <a:latin typeface="Arial" panose="020B0604020202020204" pitchFamily="34" charset="0"/>
                <a:cs typeface="Arial" panose="020B0604020202020204" pitchFamily="34" charset="0"/>
              </a:rPr>
              <a:t>The active site of the enzyme has strategically located functional side chains of amino acid residues to hold the substrate in a geometry resembling its activated state, thus facilitating the conversion from the reactant to the product under ambient conditions</a:t>
            </a:r>
            <a:r>
              <a:rPr lang="en-US" sz="1200" dirty="0">
                <a:latin typeface="Arial" panose="020B0604020202020204" pitchFamily="34" charset="0"/>
                <a:cs typeface="Arial" panose="020B0604020202020204" pitchFamily="34" charset="0"/>
              </a:rPr>
              <a:t>. In the activated state, the substrate is supposed to be in a mechanically strained conformation and the enzyme must be rigid enough to sustain the strain for an extended period in which the reaction proceeds with a higher probability. </a:t>
            </a:r>
          </a:p>
        </p:txBody>
      </p:sp>
      <p:sp>
        <p:nvSpPr>
          <p:cNvPr id="5" name="Rectángulo 4">
            <a:extLst>
              <a:ext uri="{FF2B5EF4-FFF2-40B4-BE49-F238E27FC236}">
                <a16:creationId xmlns:a16="http://schemas.microsoft.com/office/drawing/2014/main" id="{C8BC4E82-A5E4-4D55-B264-2F0295960E51}"/>
              </a:ext>
            </a:extLst>
          </p:cNvPr>
          <p:cNvSpPr/>
          <p:nvPr/>
        </p:nvSpPr>
        <p:spPr>
          <a:xfrm>
            <a:off x="0" y="116821"/>
            <a:ext cx="9144000" cy="523220"/>
          </a:xfrm>
          <a:prstGeom prst="rect">
            <a:avLst/>
          </a:prstGeom>
          <a:solidFill>
            <a:schemeClr val="bg2">
              <a:lumMod val="90000"/>
            </a:schemeClr>
          </a:solidFill>
        </p:spPr>
        <p:txBody>
          <a:bodyPr wrap="square">
            <a:spAutoFit/>
          </a:bodyPr>
          <a:lstStyle/>
          <a:p>
            <a:pPr algn="ctr"/>
            <a:r>
              <a:rPr lang="en-US" sz="2800" b="1" dirty="0">
                <a:solidFill>
                  <a:srgbClr val="3333FF"/>
                </a:solidFill>
                <a:latin typeface="Arial" panose="020B0604020202020204" pitchFamily="34" charset="0"/>
                <a:cs typeface="Arial" panose="020B0604020202020204" pitchFamily="34" charset="0"/>
              </a:rPr>
              <a:t>Molecular Basis for Structural Design</a:t>
            </a:r>
          </a:p>
        </p:txBody>
      </p:sp>
    </p:spTree>
    <p:extLst>
      <p:ext uri="{BB962C8B-B14F-4D97-AF65-F5344CB8AC3E}">
        <p14:creationId xmlns:p14="http://schemas.microsoft.com/office/powerpoint/2010/main" val="3944320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206AB08-F2B1-4A5A-8FAC-DFE9295D13FD}"/>
              </a:ext>
            </a:extLst>
          </p:cNvPr>
          <p:cNvSpPr/>
          <p:nvPr/>
        </p:nvSpPr>
        <p:spPr>
          <a:xfrm>
            <a:off x="542925" y="998948"/>
            <a:ext cx="8058150" cy="5909310"/>
          </a:xfrm>
          <a:prstGeom prst="rect">
            <a:avLst/>
          </a:prstGeom>
        </p:spPr>
        <p:txBody>
          <a:bodyPr wrap="square">
            <a:spAutoFit/>
          </a:bodyPr>
          <a:lstStyle/>
          <a:p>
            <a:pPr algn="just"/>
            <a:r>
              <a:rPr lang="en-US" sz="1200" dirty="0">
                <a:solidFill>
                  <a:srgbClr val="FF0000"/>
                </a:solidFill>
                <a:latin typeface="Arial" panose="020B0604020202020204" pitchFamily="34" charset="0"/>
                <a:cs typeface="Arial" panose="020B0604020202020204" pitchFamily="34" charset="0"/>
              </a:rPr>
              <a:t>Binding, to be precise, specific binding is an important central issue in biochemistry</a:t>
            </a:r>
            <a:r>
              <a:rPr lang="en-US" sz="1200" dirty="0">
                <a:latin typeface="Arial" panose="020B0604020202020204" pitchFamily="34" charset="0"/>
                <a:cs typeface="Arial" panose="020B0604020202020204" pitchFamily="34" charset="0"/>
              </a:rPr>
              <a:t>. </a:t>
            </a:r>
            <a:r>
              <a:rPr lang="en-US" sz="1200" dirty="0">
                <a:highlight>
                  <a:srgbClr val="FFFF00"/>
                </a:highlight>
                <a:latin typeface="Arial" panose="020B0604020202020204" pitchFamily="34" charset="0"/>
                <a:cs typeface="Arial" panose="020B0604020202020204" pitchFamily="34" charset="0"/>
              </a:rPr>
              <a:t>Many proteins work in association with other molecules, endlessly repeating mutual binding and unbinding processes</a:t>
            </a:r>
            <a:r>
              <a:rPr lang="en-US" sz="1200" dirty="0">
                <a:latin typeface="Arial" panose="020B0604020202020204" pitchFamily="34" charset="0"/>
                <a:cs typeface="Arial" panose="020B0604020202020204" pitchFamily="34" charset="0"/>
              </a:rPr>
              <a:t>. When binding molecules are small, they are called ligands and the protein is called receptor, but very often ligands are specific parts of macromolecules such as DNA, proteins, and polysaccharides. In such cases, the macromolecules are also called ligands. </a:t>
            </a:r>
          </a:p>
          <a:p>
            <a:pPr algn="just"/>
            <a:r>
              <a:rPr lang="en-US" b="1"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Antibodies</a:t>
            </a:r>
            <a:r>
              <a:rPr lang="en-US" b="1" dirty="0">
                <a:latin typeface="Arial" panose="020B0604020202020204" pitchFamily="34" charset="0"/>
                <a:cs typeface="Arial" panose="020B0604020202020204" pitchFamily="34" charset="0"/>
              </a:rPr>
              <a:t> are a good example of binding proteins without catalytic functions</a:t>
            </a:r>
            <a:r>
              <a:rPr lang="en-US" sz="1200" dirty="0">
                <a:latin typeface="Arial" panose="020B0604020202020204" pitchFamily="34" charset="0"/>
                <a:cs typeface="Arial" panose="020B0604020202020204" pitchFamily="34" charset="0"/>
              </a:rPr>
              <a:t>. They constitute a closely related family of proteins with a common 3D structure but each having a different affinity to a selected ligand molecule called an antigen.</a:t>
            </a:r>
          </a:p>
          <a:p>
            <a:pPr algn="just"/>
            <a:r>
              <a:rPr lang="en-US" sz="1200" dirty="0">
                <a:latin typeface="Arial" panose="020B0604020202020204" pitchFamily="34" charset="0"/>
                <a:cs typeface="Arial" panose="020B0604020202020204" pitchFamily="34" charset="0"/>
              </a:rPr>
              <a:t>Antigen binding to an antibody is similar to substrate binding to an enzyme, but antibodies neither activate their ligands nor catalyze their transformation to other molecules. </a:t>
            </a:r>
            <a:r>
              <a:rPr lang="en-US" sz="1200" i="1" dirty="0">
                <a:latin typeface="Arial" panose="020B0604020202020204" pitchFamily="34" charset="0"/>
                <a:cs typeface="Arial" panose="020B0604020202020204" pitchFamily="34" charset="0"/>
              </a:rPr>
              <a:t>An attempt to modify the arrangement of amino acid residues in the binding site of an antibody so that it would activate the bound ligand was successfully performed by Lerner and the antibody-turned-enzyme is called catalytic antibody or ‘</a:t>
            </a:r>
            <a:r>
              <a:rPr lang="en-US" sz="1200" i="1" dirty="0" err="1">
                <a:latin typeface="Arial" panose="020B0604020202020204" pitchFamily="34" charset="0"/>
                <a:cs typeface="Arial" panose="020B0604020202020204" pitchFamily="34" charset="0"/>
              </a:rPr>
              <a:t>abzyme</a:t>
            </a:r>
            <a:r>
              <a:rPr lang="en-US" sz="1200" i="1" dirty="0">
                <a:latin typeface="Arial" panose="020B0604020202020204" pitchFamily="34" charset="0"/>
                <a:cs typeface="Arial" panose="020B0604020202020204" pitchFamily="34" charset="0"/>
              </a:rPr>
              <a:t>’. </a:t>
            </a:r>
          </a:p>
          <a:p>
            <a:pPr algn="just"/>
            <a:r>
              <a:rPr lang="en-US" sz="1200" dirty="0">
                <a:latin typeface="Arial" panose="020B0604020202020204" pitchFamily="34" charset="0"/>
                <a:cs typeface="Arial" panose="020B0604020202020204" pitchFamily="34" charset="0"/>
              </a:rPr>
              <a:t>	</a:t>
            </a:r>
            <a:r>
              <a:rPr lang="en-US" sz="1200" dirty="0">
                <a:solidFill>
                  <a:srgbClr val="3333FF"/>
                </a:solidFill>
                <a:latin typeface="Arial" panose="020B0604020202020204" pitchFamily="34" charset="0"/>
                <a:cs typeface="Arial" panose="020B0604020202020204" pitchFamily="34" charset="0"/>
              </a:rPr>
              <a:t>Referring back to an antibody, it rather retains antigen in the stable ground state and forms 3D network gels through its divalent and sometimes multivalent binding capacity. Formation of such a 3D network gel helps clearance of foreign antigens from the host by activating the immune clearance system involving scavenger cells such as macrophages. </a:t>
            </a:r>
            <a:r>
              <a:rPr lang="en-US" sz="1200" dirty="0">
                <a:solidFill>
                  <a:srgbClr val="3333FF"/>
                </a:solidFill>
                <a:highlight>
                  <a:srgbClr val="FFFF00"/>
                </a:highlight>
                <a:latin typeface="Arial" panose="020B0604020202020204" pitchFamily="34" charset="0"/>
                <a:cs typeface="Arial" panose="020B0604020202020204" pitchFamily="34" charset="0"/>
              </a:rPr>
              <a:t>Antigen binding and the formation of a 3D network by antibody–antigen complexes are largely governed by thermodynamics of the system, but the mechanical stability of the system is also an important factor for the survival of the </a:t>
            </a:r>
            <a:r>
              <a:rPr lang="es-AR" sz="1200" dirty="0" err="1">
                <a:solidFill>
                  <a:srgbClr val="3333FF"/>
                </a:solidFill>
                <a:highlight>
                  <a:srgbClr val="FFFF00"/>
                </a:highlight>
                <a:latin typeface="Arial" panose="020B0604020202020204" pitchFamily="34" charset="0"/>
                <a:cs typeface="Arial" panose="020B0604020202020204" pitchFamily="34" charset="0"/>
              </a:rPr>
              <a:t>network</a:t>
            </a:r>
            <a:r>
              <a:rPr lang="es-AR" sz="1200" dirty="0">
                <a:solidFill>
                  <a:srgbClr val="3333FF"/>
                </a:solidFill>
                <a:highlight>
                  <a:srgbClr val="FFFF00"/>
                </a:highlight>
                <a:latin typeface="Arial" panose="020B0604020202020204" pitchFamily="34" charset="0"/>
                <a:cs typeface="Arial" panose="020B0604020202020204" pitchFamily="34" charset="0"/>
              </a:rPr>
              <a:t> in </a:t>
            </a:r>
            <a:r>
              <a:rPr lang="es-AR" sz="1200" dirty="0" err="1">
                <a:solidFill>
                  <a:srgbClr val="3333FF"/>
                </a:solidFill>
                <a:highlight>
                  <a:srgbClr val="FFFF00"/>
                </a:highlight>
                <a:latin typeface="Arial" panose="020B0604020202020204" pitchFamily="34" charset="0"/>
                <a:cs typeface="Arial" panose="020B0604020202020204" pitchFamily="34" charset="0"/>
              </a:rPr>
              <a:t>blood</a:t>
            </a:r>
            <a:r>
              <a:rPr lang="es-AR" sz="1200" dirty="0">
                <a:solidFill>
                  <a:srgbClr val="3333FF"/>
                </a:solidFill>
                <a:highlight>
                  <a:srgbClr val="FFFF00"/>
                </a:highlight>
                <a:latin typeface="Arial" panose="020B0604020202020204" pitchFamily="34" charset="0"/>
                <a:cs typeface="Arial" panose="020B0604020202020204" pitchFamily="34" charset="0"/>
              </a:rPr>
              <a:t>.</a:t>
            </a:r>
          </a:p>
          <a:p>
            <a:pPr algn="just"/>
            <a:r>
              <a:rPr lang="en-US" sz="1200"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Another prominent group of binding proteins is </a:t>
            </a:r>
            <a:r>
              <a:rPr lang="en-US" b="1" u="sng" dirty="0">
                <a:latin typeface="Arial" panose="020B0604020202020204" pitchFamily="34" charset="0"/>
                <a:cs typeface="Arial" panose="020B0604020202020204" pitchFamily="34" charset="0"/>
              </a:rPr>
              <a:t>receptor proteins</a:t>
            </a:r>
            <a:r>
              <a:rPr lang="en-US" sz="1200" b="1" dirty="0">
                <a:latin typeface="Arial" panose="020B0604020202020204" pitchFamily="34" charset="0"/>
                <a:cs typeface="Arial" panose="020B0604020202020204" pitchFamily="34" charset="0"/>
              </a:rPr>
              <a:t>, many of which are anchored to the cell membrane through association of their highly hydrophobic, membrane-traversing segments with the hydrocarbon layer of the phospholipid membrane.</a:t>
            </a:r>
          </a:p>
          <a:p>
            <a:pPr algn="just"/>
            <a:r>
              <a:rPr lang="en-US" sz="1200" dirty="0">
                <a:latin typeface="Arial" panose="020B0604020202020204" pitchFamily="34" charset="0"/>
                <a:cs typeface="Arial" panose="020B0604020202020204" pitchFamily="34" charset="0"/>
              </a:rPr>
              <a:t>These proteins are called intrinsic membrane proteins and usually have extracellular and intracellular segments on the opposite ends of the membrane-traversing segment(s). Ligand binding takes place at the binding site on the extracellular segment in most of the cases but occasionally on the intracellular side as well. </a:t>
            </a:r>
          </a:p>
          <a:p>
            <a:pPr algn="just"/>
            <a:r>
              <a:rPr lang="en-US" sz="1200" dirty="0">
                <a:solidFill>
                  <a:srgbClr val="3333FF"/>
                </a:solidFill>
                <a:latin typeface="Arial" panose="020B0604020202020204" pitchFamily="34" charset="0"/>
                <a:cs typeface="Arial" panose="020B0604020202020204" pitchFamily="34" charset="0"/>
              </a:rPr>
              <a:t>	Ligands bind to a particular receptor to transmit physiological information from other parts of the body, which require particular types of cells to change their biochemical activities in accordance with a new metabolic status of the body. </a:t>
            </a:r>
            <a:r>
              <a:rPr lang="en-US" sz="1200" dirty="0">
                <a:latin typeface="Arial" panose="020B0604020202020204" pitchFamily="34" charset="0"/>
                <a:cs typeface="Arial" panose="020B0604020202020204" pitchFamily="34" charset="0"/>
              </a:rPr>
              <a:t>	</a:t>
            </a:r>
          </a:p>
          <a:p>
            <a:pPr algn="just"/>
            <a:r>
              <a:rPr lang="en-US" sz="1200" b="1" dirty="0">
                <a:solidFill>
                  <a:srgbClr val="3333FF"/>
                </a:solidFill>
                <a:latin typeface="Arial" panose="020B0604020202020204" pitchFamily="34" charset="0"/>
                <a:cs typeface="Arial" panose="020B0604020202020204" pitchFamily="34" charset="0"/>
              </a:rPr>
              <a:t>	Binding of ligands to the extracellular binding site of the receptor should, therefore, be transmitted to the intracellular metabolic system by way of a conformational change or the </a:t>
            </a:r>
            <a:r>
              <a:rPr lang="es-AR" sz="1200" b="1" dirty="0" err="1">
                <a:solidFill>
                  <a:srgbClr val="3333FF"/>
                </a:solidFill>
                <a:latin typeface="Arial" panose="020B0604020202020204" pitchFamily="34" charset="0"/>
                <a:cs typeface="Arial" panose="020B0604020202020204" pitchFamily="34" charset="0"/>
              </a:rPr>
              <a:t>aggregation</a:t>
            </a:r>
            <a:r>
              <a:rPr lang="es-AR" sz="1200" b="1" dirty="0">
                <a:solidFill>
                  <a:srgbClr val="3333FF"/>
                </a:solidFill>
                <a:latin typeface="Arial" panose="020B0604020202020204" pitchFamily="34" charset="0"/>
                <a:cs typeface="Arial" panose="020B0604020202020204" pitchFamily="34" charset="0"/>
              </a:rPr>
              <a:t> status </a:t>
            </a:r>
            <a:r>
              <a:rPr lang="es-AR" sz="1200" b="1" dirty="0" err="1">
                <a:solidFill>
                  <a:srgbClr val="3333FF"/>
                </a:solidFill>
                <a:latin typeface="Arial" panose="020B0604020202020204" pitchFamily="34" charset="0"/>
                <a:cs typeface="Arial" panose="020B0604020202020204" pitchFamily="34" charset="0"/>
              </a:rPr>
              <a:t>of</a:t>
            </a:r>
            <a:r>
              <a:rPr lang="es-AR" sz="1200" b="1" dirty="0">
                <a:solidFill>
                  <a:srgbClr val="3333FF"/>
                </a:solidFill>
                <a:latin typeface="Arial" panose="020B0604020202020204" pitchFamily="34" charset="0"/>
                <a:cs typeface="Arial" panose="020B0604020202020204" pitchFamily="34" charset="0"/>
              </a:rPr>
              <a:t> </a:t>
            </a:r>
            <a:r>
              <a:rPr lang="es-AR" sz="1200" b="1" dirty="0" err="1">
                <a:solidFill>
                  <a:srgbClr val="3333FF"/>
                </a:solidFill>
                <a:latin typeface="Arial" panose="020B0604020202020204" pitchFamily="34" charset="0"/>
                <a:cs typeface="Arial" panose="020B0604020202020204" pitchFamily="34" charset="0"/>
              </a:rPr>
              <a:t>receptors</a:t>
            </a:r>
            <a:r>
              <a:rPr lang="es-AR" sz="1200" b="1" dirty="0">
                <a:solidFill>
                  <a:srgbClr val="3333FF"/>
                </a:solidFill>
                <a:latin typeface="Arial" panose="020B0604020202020204" pitchFamily="34" charset="0"/>
                <a:cs typeface="Arial" panose="020B0604020202020204" pitchFamily="34" charset="0"/>
              </a:rPr>
              <a:t>.</a:t>
            </a:r>
            <a:endParaRPr lang="es-AR" sz="1200" b="1" dirty="0">
              <a:solidFill>
                <a:srgbClr val="3333FF"/>
              </a:solidFill>
            </a:endParaRPr>
          </a:p>
        </p:txBody>
      </p:sp>
      <p:sp>
        <p:nvSpPr>
          <p:cNvPr id="2" name="Rectángulo 1">
            <a:extLst>
              <a:ext uri="{FF2B5EF4-FFF2-40B4-BE49-F238E27FC236}">
                <a16:creationId xmlns:a16="http://schemas.microsoft.com/office/drawing/2014/main" id="{9BC27638-264E-4DA6-8EA5-A16B0A4D19C3}"/>
              </a:ext>
            </a:extLst>
          </p:cNvPr>
          <p:cNvSpPr/>
          <p:nvPr/>
        </p:nvSpPr>
        <p:spPr>
          <a:xfrm>
            <a:off x="0" y="355361"/>
            <a:ext cx="9144000" cy="523220"/>
          </a:xfrm>
          <a:prstGeom prst="rect">
            <a:avLst/>
          </a:prstGeom>
          <a:solidFill>
            <a:schemeClr val="bg2">
              <a:lumMod val="90000"/>
            </a:schemeClr>
          </a:solidFill>
        </p:spPr>
        <p:txBody>
          <a:bodyPr wrap="square">
            <a:spAutoFit/>
          </a:bodyPr>
          <a:lstStyle/>
          <a:p>
            <a:pPr algn="ctr"/>
            <a:r>
              <a:rPr lang="es-AR" sz="2800" b="1" dirty="0" err="1">
                <a:solidFill>
                  <a:srgbClr val="3333FF"/>
                </a:solidFill>
                <a:latin typeface="Arial" panose="020B0604020202020204" pitchFamily="34" charset="0"/>
                <a:cs typeface="Arial" panose="020B0604020202020204" pitchFamily="34" charset="0"/>
              </a:rPr>
              <a:t>ForceS</a:t>
            </a:r>
            <a:r>
              <a:rPr lang="es-AR" sz="2800" b="1" dirty="0">
                <a:solidFill>
                  <a:srgbClr val="3333FF"/>
                </a:solidFill>
                <a:latin typeface="Arial" panose="020B0604020202020204" pitchFamily="34" charset="0"/>
                <a:cs typeface="Arial" panose="020B0604020202020204" pitchFamily="34" charset="0"/>
              </a:rPr>
              <a:t> in </a:t>
            </a:r>
            <a:r>
              <a:rPr lang="es-AR" sz="2800" b="1" dirty="0" err="1">
                <a:solidFill>
                  <a:srgbClr val="3333FF"/>
                </a:solidFill>
                <a:latin typeface="Arial" panose="020B0604020202020204" pitchFamily="34" charset="0"/>
                <a:cs typeface="Arial" panose="020B0604020202020204" pitchFamily="34" charset="0"/>
              </a:rPr>
              <a:t>Biology</a:t>
            </a:r>
            <a:endParaRPr lang="es-AR" sz="2800" b="1" dirty="0">
              <a:solidFill>
                <a:srgbClr val="3333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2375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07FE21-1F1F-446C-9126-2E4566A9F4F9}"/>
              </a:ext>
            </a:extLst>
          </p:cNvPr>
          <p:cNvSpPr/>
          <p:nvPr/>
        </p:nvSpPr>
        <p:spPr>
          <a:xfrm>
            <a:off x="0" y="282744"/>
            <a:ext cx="9144000" cy="523220"/>
          </a:xfrm>
          <a:prstGeom prst="rect">
            <a:avLst/>
          </a:prstGeom>
          <a:solidFill>
            <a:schemeClr val="bg2">
              <a:lumMod val="90000"/>
            </a:schemeClr>
          </a:solidFill>
        </p:spPr>
        <p:txBody>
          <a:bodyPr wrap="square">
            <a:spAutoFit/>
          </a:bodyPr>
          <a:lstStyle/>
          <a:p>
            <a:pPr algn="ctr"/>
            <a:r>
              <a:rPr lang="es-AR" sz="2800" b="1" dirty="0" err="1">
                <a:solidFill>
                  <a:srgbClr val="3333FF"/>
                </a:solidFill>
                <a:latin typeface="Arial" panose="020B0604020202020204" pitchFamily="34" charset="0"/>
                <a:cs typeface="Arial" panose="020B0604020202020204" pitchFamily="34" charset="0"/>
              </a:rPr>
              <a:t>Soft</a:t>
            </a:r>
            <a:r>
              <a:rPr lang="es-AR" sz="2800" b="1" dirty="0">
                <a:solidFill>
                  <a:srgbClr val="3333FF"/>
                </a:solidFill>
                <a:latin typeface="Arial" panose="020B0604020202020204" pitchFamily="34" charset="0"/>
                <a:cs typeface="Arial" panose="020B0604020202020204" pitchFamily="34" charset="0"/>
              </a:rPr>
              <a:t> versus </a:t>
            </a:r>
            <a:r>
              <a:rPr lang="es-AR" sz="2800" b="1" dirty="0" err="1">
                <a:solidFill>
                  <a:srgbClr val="3333FF"/>
                </a:solidFill>
                <a:latin typeface="Arial" panose="020B0604020202020204" pitchFamily="34" charset="0"/>
                <a:cs typeface="Arial" panose="020B0604020202020204" pitchFamily="34" charset="0"/>
              </a:rPr>
              <a:t>Hard</a:t>
            </a:r>
            <a:r>
              <a:rPr lang="es-AR" sz="2800" b="1" dirty="0">
                <a:solidFill>
                  <a:srgbClr val="3333FF"/>
                </a:solidFill>
                <a:latin typeface="Arial" panose="020B0604020202020204" pitchFamily="34" charset="0"/>
                <a:cs typeface="Arial" panose="020B0604020202020204" pitchFamily="34" charset="0"/>
              </a:rPr>
              <a:t> </a:t>
            </a:r>
            <a:r>
              <a:rPr lang="es-AR" sz="2800" b="1" dirty="0" err="1">
                <a:solidFill>
                  <a:srgbClr val="3333FF"/>
                </a:solidFill>
                <a:latin typeface="Arial" panose="020B0604020202020204" pitchFamily="34" charset="0"/>
                <a:cs typeface="Arial" panose="020B0604020202020204" pitchFamily="34" charset="0"/>
              </a:rPr>
              <a:t>Materials</a:t>
            </a:r>
            <a:endParaRPr lang="es-AR" sz="2800" dirty="0">
              <a:solidFill>
                <a:srgbClr val="3333FF"/>
              </a:solidFill>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702B0F4A-70A6-4A34-B52E-51DC06B64B6B}"/>
              </a:ext>
            </a:extLst>
          </p:cNvPr>
          <p:cNvSpPr/>
          <p:nvPr/>
        </p:nvSpPr>
        <p:spPr>
          <a:xfrm>
            <a:off x="638175" y="975241"/>
            <a:ext cx="8124825" cy="2031325"/>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Our body is made from a huge array of </a:t>
            </a:r>
            <a:r>
              <a:rPr lang="en-US" b="1" dirty="0">
                <a:latin typeface="Arial" panose="020B0604020202020204" pitchFamily="34" charset="0"/>
                <a:cs typeface="Arial" panose="020B0604020202020204" pitchFamily="34" charset="0"/>
              </a:rPr>
              <a:t>weak interactions </a:t>
            </a:r>
            <a:r>
              <a:rPr lang="en-US" sz="1200" dirty="0">
                <a:latin typeface="Arial" panose="020B0604020202020204" pitchFamily="34" charset="0"/>
                <a:cs typeface="Arial" panose="020B0604020202020204" pitchFamily="34" charset="0"/>
              </a:rPr>
              <a:t>between and among tiny constituents called </a:t>
            </a:r>
            <a:r>
              <a:rPr lang="es-AR" sz="1200" dirty="0" err="1">
                <a:latin typeface="Arial" panose="020B0604020202020204" pitchFamily="34" charset="0"/>
                <a:cs typeface="Arial" panose="020B0604020202020204" pitchFamily="34" charset="0"/>
              </a:rPr>
              <a:t>biomolecules</a:t>
            </a:r>
            <a:r>
              <a:rPr lang="es-AR" sz="1200" dirty="0">
                <a:latin typeface="Arial" panose="020B0604020202020204" pitchFamily="34" charset="0"/>
                <a:cs typeface="Arial" panose="020B0604020202020204" pitchFamily="34" charset="0"/>
              </a:rPr>
              <a:t>.</a:t>
            </a:r>
          </a:p>
          <a:p>
            <a:pPr algn="just"/>
            <a:r>
              <a:rPr lang="en-US" sz="1200" dirty="0">
                <a:latin typeface="Arial" panose="020B0604020202020204" pitchFamily="34" charset="0"/>
                <a:cs typeface="Arial" panose="020B0604020202020204" pitchFamily="34" charset="0"/>
              </a:rPr>
              <a:t>The soft and flexible nature of our body enables us to assume millions of subtly different facial features and bodily postures, which are still very difficult to reproduce in robots. Robots are made of metals, plastics, and amorphous materials, all of which are bulk solid materials. </a:t>
            </a:r>
            <a:r>
              <a:rPr lang="en-US" sz="1200" b="1" u="sng" dirty="0">
                <a:solidFill>
                  <a:srgbClr val="3333FF"/>
                </a:solidFill>
                <a:latin typeface="Arial" panose="020B0604020202020204" pitchFamily="34" charset="0"/>
                <a:cs typeface="Arial" panose="020B0604020202020204" pitchFamily="34" charset="0"/>
              </a:rPr>
              <a:t>The subtleness of the bodily movement of robots is defined by the size of constituent components and the strength of the connecting bonds between them</a:t>
            </a:r>
            <a:r>
              <a:rPr lang="en-US" sz="1200" dirty="0">
                <a:latin typeface="Arial" panose="020B0604020202020204" pitchFamily="34" charset="0"/>
                <a:cs typeface="Arial" panose="020B0604020202020204" pitchFamily="34" charset="0"/>
              </a:rPr>
              <a:t>. </a:t>
            </a:r>
          </a:p>
          <a:p>
            <a:pPr algn="just"/>
            <a:r>
              <a:rPr lang="en-US" sz="1200" b="1" dirty="0">
                <a:solidFill>
                  <a:srgbClr val="3333FF"/>
                </a:solidFill>
                <a:latin typeface="Arial" panose="020B0604020202020204" pitchFamily="34" charset="0"/>
                <a:cs typeface="Arial" panose="020B0604020202020204" pitchFamily="34" charset="0"/>
              </a:rPr>
              <a:t>	</a:t>
            </a:r>
            <a:r>
              <a:rPr lang="en-US" sz="1200" b="1" u="sng" dirty="0">
                <a:solidFill>
                  <a:srgbClr val="3333FF"/>
                </a:solidFill>
                <a:latin typeface="Arial" panose="020B0604020202020204" pitchFamily="34" charset="0"/>
                <a:cs typeface="Arial" panose="020B0604020202020204" pitchFamily="34" charset="0"/>
              </a:rPr>
              <a:t>Since the components of the robotic body are of the order of cm and the strength of the connection between them is of the order of a few newtons; their behavior has a ‘centimeter-order’ smoothness but not a ‘micrometer-order’ one, which makes human bodily movements look almost seamless, especially when young and trained, as displayed by top players in Olympic games</a:t>
            </a:r>
            <a:endParaRPr lang="es-AR" sz="1200" b="1" u="sng" dirty="0">
              <a:solidFill>
                <a:srgbClr val="3333FF"/>
              </a:solidFill>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C9A25F0B-2145-45DD-B518-D01733AD6342}"/>
              </a:ext>
            </a:extLst>
          </p:cNvPr>
          <p:cNvSpPr/>
          <p:nvPr/>
        </p:nvSpPr>
        <p:spPr>
          <a:xfrm>
            <a:off x="704850" y="2914233"/>
            <a:ext cx="7962900" cy="2215991"/>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	Thus, we understand that our body is not made of solid arms and wires as we see in the design of cranes at a construction site. </a:t>
            </a:r>
          </a:p>
          <a:p>
            <a:pPr algn="just"/>
            <a:r>
              <a:rPr lang="en-US" sz="1200" dirty="0">
                <a:latin typeface="Arial" panose="020B0604020202020204" pitchFamily="34" charset="0"/>
                <a:cs typeface="Arial" panose="020B0604020202020204" pitchFamily="34" charset="0"/>
              </a:rPr>
              <a:t>	</a:t>
            </a:r>
            <a:r>
              <a:rPr lang="en-US" sz="1200" u="sng" dirty="0">
                <a:solidFill>
                  <a:srgbClr val="3333FF"/>
                </a:solidFill>
                <a:latin typeface="Arial" panose="020B0604020202020204" pitchFamily="34" charset="0"/>
                <a:cs typeface="Arial" panose="020B0604020202020204" pitchFamily="34" charset="0"/>
              </a:rPr>
              <a:t>Muscle is made of billions of billions of protein molecules called myosin and actin, which are bundled into very thin, but still molecular size fibers. </a:t>
            </a:r>
          </a:p>
          <a:p>
            <a:pPr algn="just"/>
            <a:r>
              <a:rPr lang="en-US" b="1" dirty="0">
                <a:latin typeface="Arial" panose="020B0604020202020204" pitchFamily="34" charset="0"/>
                <a:cs typeface="Arial" panose="020B0604020202020204" pitchFamily="34" charset="0"/>
              </a:rPr>
              <a:t>The force generating interactions between myosin and actin have been shown to act at a magnitude between zero and a few piconewtons, that is 10</a:t>
            </a:r>
            <a:r>
              <a:rPr lang="en-US" b="1" i="1" baseline="30000" dirty="0">
                <a:latin typeface="Arial" panose="020B0604020202020204" pitchFamily="34" charset="0"/>
                <a:cs typeface="Arial" panose="020B0604020202020204" pitchFamily="34" charset="0"/>
              </a:rPr>
              <a:t>−</a:t>
            </a:r>
            <a:r>
              <a:rPr lang="en-US" b="1" baseline="30000" dirty="0">
                <a:latin typeface="Arial" panose="020B0604020202020204" pitchFamily="34" charset="0"/>
                <a:cs typeface="Arial" panose="020B0604020202020204" pitchFamily="34" charset="0"/>
              </a:rPr>
              <a:t>12 </a:t>
            </a:r>
            <a:r>
              <a:rPr lang="en-US" b="1" dirty="0">
                <a:latin typeface="Arial" panose="020B0604020202020204" pitchFamily="34" charset="0"/>
                <a:cs typeface="Arial" panose="020B0604020202020204" pitchFamily="34" charset="0"/>
              </a:rPr>
              <a:t>N. </a:t>
            </a:r>
            <a:r>
              <a:rPr lang="en-US" dirty="0">
                <a:solidFill>
                  <a:srgbClr val="FF0000"/>
                </a:solidFill>
                <a:latin typeface="Arial" panose="020B0604020202020204" pitchFamily="34" charset="0"/>
                <a:cs typeface="Arial" panose="020B0604020202020204" pitchFamily="34" charset="0"/>
              </a:rPr>
              <a:t>A force of 1N is the weight of 100 ml of water placed on our hand.</a:t>
            </a:r>
            <a:r>
              <a:rPr lang="en-US" sz="1200" dirty="0">
                <a:latin typeface="Arial" panose="020B0604020202020204" pitchFamily="34" charset="0"/>
                <a:cs typeface="Arial" panose="020B0604020202020204" pitchFamily="34" charset="0"/>
              </a:rPr>
              <a:t> </a:t>
            </a:r>
            <a:r>
              <a:rPr lang="en-US" sz="1200" b="1" dirty="0">
                <a:solidFill>
                  <a:srgbClr val="FF0000"/>
                </a:solidFill>
                <a:highlight>
                  <a:srgbClr val="FFFF00"/>
                </a:highlight>
                <a:latin typeface="Arial" panose="020B0604020202020204" pitchFamily="34" charset="0"/>
                <a:cs typeface="Arial" panose="020B0604020202020204" pitchFamily="34" charset="0"/>
              </a:rPr>
              <a:t>A piconewton is one trillionth of 1N, meaning that we need at least 10</a:t>
            </a:r>
            <a:r>
              <a:rPr lang="en-US" sz="1200" b="1" baseline="30000" dirty="0">
                <a:solidFill>
                  <a:srgbClr val="FF0000"/>
                </a:solidFill>
                <a:highlight>
                  <a:srgbClr val="FFFF00"/>
                </a:highlight>
                <a:latin typeface="Arial" panose="020B0604020202020204" pitchFamily="34" charset="0"/>
                <a:cs typeface="Arial" panose="020B0604020202020204" pitchFamily="34" charset="0"/>
              </a:rPr>
              <a:t>12</a:t>
            </a:r>
            <a:r>
              <a:rPr lang="en-US" sz="1200" b="1" dirty="0">
                <a:solidFill>
                  <a:srgbClr val="FF0000"/>
                </a:solidFill>
                <a:highlight>
                  <a:srgbClr val="FFFF00"/>
                </a:highlight>
                <a:latin typeface="Arial" panose="020B0604020202020204" pitchFamily="34" charset="0"/>
                <a:cs typeface="Arial" panose="020B0604020202020204" pitchFamily="34" charset="0"/>
              </a:rPr>
              <a:t> pairs of myosin versus actin interactions to lift 100 ml of water</a:t>
            </a:r>
            <a:r>
              <a:rPr lang="en-US" sz="1200" dirty="0">
                <a:latin typeface="Arial" panose="020B0604020202020204" pitchFamily="34" charset="0"/>
                <a:cs typeface="Arial" panose="020B0604020202020204" pitchFamily="34" charset="0"/>
              </a:rPr>
              <a:t>. </a:t>
            </a:r>
            <a:r>
              <a:rPr lang="en-US" sz="1200" dirty="0">
                <a:solidFill>
                  <a:srgbClr val="FF0000"/>
                </a:solidFill>
                <a:latin typeface="Arial" panose="020B0604020202020204" pitchFamily="34" charset="0"/>
                <a:cs typeface="Arial" panose="020B0604020202020204" pitchFamily="34" charset="0"/>
              </a:rPr>
              <a:t>By changing the number of myosin versus actin interaction pairs, we can control the force almost continuously.</a:t>
            </a:r>
            <a:endParaRPr lang="es-AR" sz="1200" dirty="0">
              <a:solidFill>
                <a:srgbClr val="FF0000"/>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7B50AE60-14E7-4D50-9569-89BCDD9E6E0B}"/>
              </a:ext>
            </a:extLst>
          </p:cNvPr>
          <p:cNvSpPr/>
          <p:nvPr/>
        </p:nvSpPr>
        <p:spPr>
          <a:xfrm>
            <a:off x="719137" y="5190261"/>
            <a:ext cx="7753351" cy="1384995"/>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Whereas the soft parts of biological structures are usually made of proteins, lipids, and carbohydrates, the </a:t>
            </a:r>
            <a:r>
              <a:rPr lang="en-US" sz="1200" u="sng" dirty="0">
                <a:latin typeface="Arial" panose="020B0604020202020204" pitchFamily="34" charset="0"/>
                <a:cs typeface="Arial" panose="020B0604020202020204" pitchFamily="34" charset="0"/>
              </a:rPr>
              <a:t>hard parts such as bones, shells, or scales are mainly composites of inorganic and organic materials. </a:t>
            </a:r>
            <a:r>
              <a:rPr lang="en-US" sz="1200" dirty="0">
                <a:latin typeface="Arial" panose="020B0604020202020204" pitchFamily="34" charset="0"/>
                <a:cs typeface="Arial" panose="020B0604020202020204" pitchFamily="34" charset="0"/>
              </a:rPr>
              <a:t>Mammalian bones are made of calcium phosphate complexed with the protein called collagen, and shells of oysters and other shellfish are made of calcium carbonate complexed with the protein called </a:t>
            </a:r>
            <a:r>
              <a:rPr lang="en-US" sz="1200" dirty="0" err="1">
                <a:latin typeface="Arial" panose="020B0604020202020204" pitchFamily="34" charset="0"/>
                <a:cs typeface="Arial" panose="020B0604020202020204" pitchFamily="34" charset="0"/>
              </a:rPr>
              <a:t>conchiorin</a:t>
            </a:r>
            <a:r>
              <a:rPr lang="en-US" sz="1200" dirty="0">
                <a:latin typeface="Arial" panose="020B0604020202020204" pitchFamily="34" charset="0"/>
                <a:cs typeface="Arial" panose="020B0604020202020204" pitchFamily="34" charset="0"/>
              </a:rPr>
              <a:t>. The crustacean shells are composed of the rigid polysaccharide called chitin, complexed with calcium ions. The building principles of such biological hard materials are similar to bulk materials such as concrete used in the construction </a:t>
            </a:r>
            <a:r>
              <a:rPr lang="es-AR" sz="1200" dirty="0" err="1">
                <a:latin typeface="Arial" panose="020B0604020202020204" pitchFamily="34" charset="0"/>
                <a:cs typeface="Arial" panose="020B0604020202020204" pitchFamily="34" charset="0"/>
              </a:rPr>
              <a:t>of</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man-made</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buildings</a:t>
            </a:r>
            <a:r>
              <a:rPr lang="es-AR"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59760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E7B8012-E45E-4EE5-B16A-71F6ABB96B94}"/>
              </a:ext>
            </a:extLst>
          </p:cNvPr>
          <p:cNvSpPr/>
          <p:nvPr/>
        </p:nvSpPr>
        <p:spPr>
          <a:xfrm>
            <a:off x="457200" y="607583"/>
            <a:ext cx="8229600" cy="4062651"/>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The most prominent characteristics of living organisms is found, however, in the soft parts such as muscle, heart, liver, skin, and brain. </a:t>
            </a:r>
            <a:r>
              <a:rPr lang="en-US" dirty="0">
                <a:latin typeface="Arial" panose="020B0604020202020204" pitchFamily="34" charset="0"/>
                <a:cs typeface="Arial" panose="020B0604020202020204" pitchFamily="34" charset="0"/>
              </a:rPr>
              <a:t>Since the most conspicuous ingredients of the soft parts of the body are proteins, let us take a brief look at them from the viewpoint of materials science</a:t>
            </a:r>
            <a:r>
              <a:rPr lang="en-US" sz="1200" dirty="0">
                <a:latin typeface="Arial" panose="020B0604020202020204" pitchFamily="34" charset="0"/>
                <a:cs typeface="Arial" panose="020B0604020202020204" pitchFamily="34" charset="0"/>
              </a:rPr>
              <a:t>. Protein is most familiar to us as meat. Meat is the soft part of the body of animals, mammals among others, and has a texture very similar to that of our body.</a:t>
            </a:r>
          </a:p>
          <a:p>
            <a:pPr algn="just"/>
            <a:r>
              <a:rPr lang="en-US" sz="1200" dirty="0">
                <a:latin typeface="Arial" panose="020B0604020202020204" pitchFamily="34" charset="0"/>
                <a:cs typeface="Arial" panose="020B0604020202020204" pitchFamily="34" charset="0"/>
              </a:rPr>
              <a:t>Proteins are encased inside the cell, which is basically a spherical bag made of phospholipid bilayer membranes.</a:t>
            </a:r>
            <a:endParaRPr lang="es-AR" sz="12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The phospholipid bilayer is approximately 5 nm in thickness and is permeable to water and many nonpolar molecules but impermeable to ionized molecules. The small bag made of phospholipid bilayers has the ability of generating a heterogeneous environment in an otherwise homogeneous medium. </a:t>
            </a:r>
            <a:r>
              <a:rPr lang="en-US" sz="1200" u="sng" dirty="0">
                <a:latin typeface="Arial" panose="020B0604020202020204" pitchFamily="34" charset="0"/>
                <a:cs typeface="Arial" panose="020B0604020202020204" pitchFamily="34" charset="0"/>
              </a:rPr>
              <a:t>Within the encasement of phospholipid bilayers, the most abundant macromolecules are proteins of thousands of different kinds and functions.</a:t>
            </a:r>
            <a:r>
              <a:rPr lang="en-US" sz="1200" dirty="0">
                <a:latin typeface="Arial" panose="020B0604020202020204" pitchFamily="34" charset="0"/>
                <a:cs typeface="Arial" panose="020B0604020202020204" pitchFamily="34" charset="0"/>
              </a:rPr>
              <a:t> The characteristics of each protein is determined by the number of amino acid residues covalently linked to one polymeric molecule and by</a:t>
            </a:r>
          </a:p>
          <a:p>
            <a:pPr algn="just"/>
            <a:r>
              <a:rPr lang="en-US" sz="1200" dirty="0">
                <a:latin typeface="Arial" panose="020B0604020202020204" pitchFamily="34" charset="0"/>
                <a:cs typeface="Arial" panose="020B0604020202020204" pitchFamily="34" charset="0"/>
              </a:rPr>
              <a:t>the order of their alignment from one end to the other end of the molecule. A particular alignment of the amino acid residues is called the amino acid sequence, and it generates a special biological function(s). Thus, a polymer having a particular sequence is recognized as a new protein and is given a special name. All amino acids have an amino group and a carboxy group attached to the central </a:t>
            </a:r>
            <a:r>
              <a:rPr lang="en-US" sz="1200" i="1" dirty="0">
                <a:latin typeface="Arial" panose="020B0604020202020204" pitchFamily="34" charset="0"/>
                <a:cs typeface="Arial" panose="020B0604020202020204" pitchFamily="34" charset="0"/>
              </a:rPr>
              <a:t>α</a:t>
            </a:r>
            <a:r>
              <a:rPr lang="en-US" sz="1200" dirty="0">
                <a:latin typeface="Arial" panose="020B0604020202020204" pitchFamily="34" charset="0"/>
                <a:cs typeface="Arial" panose="020B0604020202020204" pitchFamily="34" charset="0"/>
              </a:rPr>
              <a:t>-carbon atom.</a:t>
            </a:r>
          </a:p>
          <a:p>
            <a:pPr algn="just"/>
            <a:r>
              <a:rPr lang="en-US" sz="1200" dirty="0">
                <a:latin typeface="Arial" panose="020B0604020202020204" pitchFamily="34" charset="0"/>
                <a:cs typeface="Arial" panose="020B0604020202020204" pitchFamily="34" charset="0"/>
              </a:rPr>
              <a:t>The remaining </a:t>
            </a:r>
            <a:r>
              <a:rPr lang="en-US" sz="1200" dirty="0" err="1">
                <a:latin typeface="Arial" panose="020B0604020202020204" pitchFamily="34" charset="0"/>
                <a:cs typeface="Arial" panose="020B0604020202020204" pitchFamily="34" charset="0"/>
              </a:rPr>
              <a:t>valencies</a:t>
            </a:r>
            <a:r>
              <a:rPr lang="en-US" sz="1200" dirty="0">
                <a:latin typeface="Arial" panose="020B0604020202020204" pitchFamily="34" charset="0"/>
                <a:cs typeface="Arial" panose="020B0604020202020204" pitchFamily="34" charset="0"/>
              </a:rPr>
              <a:t> of the </a:t>
            </a:r>
            <a:r>
              <a:rPr lang="en-US" sz="1200" i="1" dirty="0">
                <a:latin typeface="Arial" panose="020B0604020202020204" pitchFamily="34" charset="0"/>
                <a:cs typeface="Arial" panose="020B0604020202020204" pitchFamily="34" charset="0"/>
              </a:rPr>
              <a:t>α</a:t>
            </a:r>
            <a:r>
              <a:rPr lang="en-US" sz="1200" dirty="0">
                <a:latin typeface="Arial" panose="020B0604020202020204" pitchFamily="34" charset="0"/>
                <a:cs typeface="Arial" panose="020B0604020202020204" pitchFamily="34" charset="0"/>
              </a:rPr>
              <a:t>-carbon atom are occupied by a hydrogen atom and the ‘side chain’ group. Those amino acids that have the amino group on </a:t>
            </a:r>
            <a:r>
              <a:rPr lang="en-US" sz="1200" i="1" dirty="0">
                <a:latin typeface="Arial" panose="020B0604020202020204" pitchFamily="34" charset="0"/>
                <a:cs typeface="Arial" panose="020B0604020202020204" pitchFamily="34" charset="0"/>
              </a:rPr>
              <a:t>α</a:t>
            </a:r>
            <a:r>
              <a:rPr lang="en-US" sz="1200" dirty="0">
                <a:latin typeface="Arial" panose="020B0604020202020204" pitchFamily="34" charset="0"/>
                <a:cs typeface="Arial" panose="020B0604020202020204" pitchFamily="34" charset="0"/>
              </a:rPr>
              <a:t>-carbon atom are called </a:t>
            </a:r>
            <a:r>
              <a:rPr lang="en-US" sz="1200" i="1" dirty="0">
                <a:latin typeface="Arial" panose="020B0604020202020204" pitchFamily="34" charset="0"/>
                <a:cs typeface="Arial" panose="020B0604020202020204" pitchFamily="34" charset="0"/>
              </a:rPr>
              <a:t>α</a:t>
            </a:r>
            <a:r>
              <a:rPr lang="en-US" sz="1200" dirty="0">
                <a:latin typeface="Arial" panose="020B0604020202020204" pitchFamily="34" charset="0"/>
                <a:cs typeface="Arial" panose="020B0604020202020204" pitchFamily="34" charset="0"/>
              </a:rPr>
              <a:t>-amino acids. The chiral nature of the </a:t>
            </a:r>
            <a:r>
              <a:rPr lang="en-US" sz="1200" i="1" dirty="0">
                <a:latin typeface="Arial" panose="020B0604020202020204" pitchFamily="34" charset="0"/>
                <a:cs typeface="Arial" panose="020B0604020202020204" pitchFamily="34" charset="0"/>
              </a:rPr>
              <a:t>α</a:t>
            </a:r>
            <a:r>
              <a:rPr lang="en-US" sz="1200" dirty="0">
                <a:latin typeface="Arial" panose="020B0604020202020204" pitchFamily="34" charset="0"/>
                <a:cs typeface="Arial" panose="020B0604020202020204" pitchFamily="34" charset="0"/>
              </a:rPr>
              <a:t>-carbon is fixed in L-form. The difference in the side-chain structure classifies amino acids into 20 groups, but the rest of the structure around the central </a:t>
            </a:r>
            <a:r>
              <a:rPr lang="en-US" sz="1200" i="1" dirty="0">
                <a:latin typeface="Arial" panose="020B0604020202020204" pitchFamily="34" charset="0"/>
                <a:cs typeface="Arial" panose="020B0604020202020204" pitchFamily="34" charset="0"/>
              </a:rPr>
              <a:t>α</a:t>
            </a:r>
            <a:r>
              <a:rPr lang="en-US" sz="1200" dirty="0">
                <a:latin typeface="Arial" panose="020B0604020202020204" pitchFamily="34" charset="0"/>
                <a:cs typeface="Arial" panose="020B0604020202020204" pitchFamily="34" charset="0"/>
              </a:rPr>
              <a:t>-carbon atom is common to all the 20 kinds. Theoretically, the list of </a:t>
            </a:r>
            <a:r>
              <a:rPr lang="en-US" sz="1200" i="1" dirty="0">
                <a:latin typeface="Arial" panose="020B0604020202020204" pitchFamily="34" charset="0"/>
                <a:cs typeface="Arial" panose="020B0604020202020204" pitchFamily="34" charset="0"/>
              </a:rPr>
              <a:t>α</a:t>
            </a:r>
            <a:r>
              <a:rPr lang="en-US" sz="1200" dirty="0">
                <a:latin typeface="Arial" panose="020B0604020202020204" pitchFamily="34" charset="0"/>
                <a:cs typeface="Arial" panose="020B0604020202020204" pitchFamily="34" charset="0"/>
              </a:rPr>
              <a:t>-amino acids is endless, but the living organisms utilize only 20 to 22 kinds of them to build proteins in the cellular machinery.</a:t>
            </a:r>
          </a:p>
        </p:txBody>
      </p:sp>
      <p:sp>
        <p:nvSpPr>
          <p:cNvPr id="5" name="Rectángulo 4">
            <a:extLst>
              <a:ext uri="{FF2B5EF4-FFF2-40B4-BE49-F238E27FC236}">
                <a16:creationId xmlns:a16="http://schemas.microsoft.com/office/drawing/2014/main" id="{56BB44FC-FAF5-4CA5-AB72-FB9BEDB27308}"/>
              </a:ext>
            </a:extLst>
          </p:cNvPr>
          <p:cNvSpPr/>
          <p:nvPr/>
        </p:nvSpPr>
        <p:spPr>
          <a:xfrm>
            <a:off x="457200" y="4757946"/>
            <a:ext cx="8229600" cy="1200329"/>
          </a:xfrm>
          <a:prstGeom prst="rect">
            <a:avLst/>
          </a:prstGeom>
        </p:spPr>
        <p:txBody>
          <a:bodyPr wrap="square">
            <a:spAutoFit/>
          </a:bodyPr>
          <a:lstStyle/>
          <a:p>
            <a:pPr algn="just"/>
            <a:r>
              <a:rPr lang="en-US" sz="1200" dirty="0">
                <a:solidFill>
                  <a:srgbClr val="FF0000"/>
                </a:solidFill>
                <a:latin typeface="Arial" panose="020B0604020202020204" pitchFamily="34" charset="0"/>
                <a:cs typeface="Arial" panose="020B0604020202020204" pitchFamily="34" charset="0"/>
              </a:rPr>
              <a:t>Thus, it is a common knowledge today that a protein molecule spontaneously takes on a native conformation, provided it is given the freedom to do so. Such freedom is sometimes or often compromised inside the cell due to the crowded condition therein. </a:t>
            </a:r>
            <a:r>
              <a:rPr lang="en-US" sz="1200" u="sng" dirty="0">
                <a:solidFill>
                  <a:srgbClr val="FF0000"/>
                </a:solidFill>
                <a:latin typeface="Arial" panose="020B0604020202020204" pitchFamily="34" charset="0"/>
                <a:cs typeface="Arial" panose="020B0604020202020204" pitchFamily="34" charset="0"/>
              </a:rPr>
              <a:t>In such cases, a certain class of proteins generically called chaperones come in to rescue, providing coveted freedom for each individual polypeptide to fold in a segregated condition </a:t>
            </a:r>
            <a:r>
              <a:rPr lang="en-US" sz="1200" dirty="0">
                <a:solidFill>
                  <a:srgbClr val="FF0000"/>
                </a:solidFill>
                <a:latin typeface="Arial" panose="020B0604020202020204" pitchFamily="34" charset="0"/>
                <a:cs typeface="Arial" panose="020B0604020202020204" pitchFamily="34" charset="0"/>
              </a:rPr>
              <a:t>. Basically chaperones catch an unfolded polypeptide and sequester it inside of its own cavity, and keep the latter for a few seconds until it successfully folds into a correct native conformation</a:t>
            </a:r>
            <a:endParaRPr lang="es-AR" sz="1200" dirty="0">
              <a:solidFill>
                <a:srgbClr val="FF0000"/>
              </a:solidFill>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567E8000-B35F-4808-BFCA-591F35FD9166}"/>
              </a:ext>
            </a:extLst>
          </p:cNvPr>
          <p:cNvSpPr/>
          <p:nvPr/>
        </p:nvSpPr>
        <p:spPr>
          <a:xfrm>
            <a:off x="0" y="84363"/>
            <a:ext cx="9144000" cy="523220"/>
          </a:xfrm>
          <a:prstGeom prst="rect">
            <a:avLst/>
          </a:prstGeom>
          <a:solidFill>
            <a:schemeClr val="bg2">
              <a:lumMod val="90000"/>
            </a:schemeClr>
          </a:solidFill>
        </p:spPr>
        <p:txBody>
          <a:bodyPr wrap="square">
            <a:spAutoFit/>
          </a:bodyPr>
          <a:lstStyle/>
          <a:p>
            <a:pPr algn="ctr"/>
            <a:r>
              <a:rPr lang="es-AR" sz="2800" b="1" dirty="0" err="1">
                <a:solidFill>
                  <a:srgbClr val="3333FF"/>
                </a:solidFill>
                <a:latin typeface="Arial" panose="020B0604020202020204" pitchFamily="34" charset="0"/>
                <a:cs typeface="Arial" panose="020B0604020202020204" pitchFamily="34" charset="0"/>
              </a:rPr>
              <a:t>Soft</a:t>
            </a:r>
            <a:r>
              <a:rPr lang="es-AR" sz="2800" b="1" dirty="0">
                <a:solidFill>
                  <a:srgbClr val="3333FF"/>
                </a:solidFill>
                <a:latin typeface="Arial" panose="020B0604020202020204" pitchFamily="34" charset="0"/>
                <a:cs typeface="Arial" panose="020B0604020202020204" pitchFamily="34" charset="0"/>
              </a:rPr>
              <a:t> versus </a:t>
            </a:r>
            <a:r>
              <a:rPr lang="es-AR" sz="2800" b="1" dirty="0" err="1">
                <a:solidFill>
                  <a:srgbClr val="3333FF"/>
                </a:solidFill>
                <a:latin typeface="Arial" panose="020B0604020202020204" pitchFamily="34" charset="0"/>
                <a:cs typeface="Arial" panose="020B0604020202020204" pitchFamily="34" charset="0"/>
              </a:rPr>
              <a:t>Hard</a:t>
            </a:r>
            <a:r>
              <a:rPr lang="es-AR" sz="2800" b="1" dirty="0">
                <a:solidFill>
                  <a:srgbClr val="3333FF"/>
                </a:solidFill>
                <a:latin typeface="Arial" panose="020B0604020202020204" pitchFamily="34" charset="0"/>
                <a:cs typeface="Arial" panose="020B0604020202020204" pitchFamily="34" charset="0"/>
              </a:rPr>
              <a:t> </a:t>
            </a:r>
            <a:r>
              <a:rPr lang="es-AR" sz="2800" b="1" dirty="0" err="1">
                <a:solidFill>
                  <a:srgbClr val="3333FF"/>
                </a:solidFill>
                <a:latin typeface="Arial" panose="020B0604020202020204" pitchFamily="34" charset="0"/>
                <a:cs typeface="Arial" panose="020B0604020202020204" pitchFamily="34" charset="0"/>
              </a:rPr>
              <a:t>Materials</a:t>
            </a:r>
            <a:endParaRPr lang="es-AR" sz="2800" dirty="0">
              <a:solidFill>
                <a:srgbClr val="3333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4831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30E021DB-4476-472C-926D-DC5645E3A3DA}"/>
              </a:ext>
            </a:extLst>
          </p:cNvPr>
          <p:cNvSpPr/>
          <p:nvPr/>
        </p:nvSpPr>
        <p:spPr>
          <a:xfrm>
            <a:off x="0" y="543610"/>
            <a:ext cx="9143999" cy="523220"/>
          </a:xfrm>
          <a:prstGeom prst="rect">
            <a:avLst/>
          </a:prstGeom>
          <a:solidFill>
            <a:schemeClr val="bg2">
              <a:lumMod val="90000"/>
            </a:schemeClr>
          </a:solidFill>
        </p:spPr>
        <p:txBody>
          <a:bodyPr wrap="square">
            <a:spAutoFit/>
          </a:bodyPr>
          <a:lstStyle/>
          <a:p>
            <a:pPr algn="ctr"/>
            <a:r>
              <a:rPr lang="es-AR" sz="2800" b="1" dirty="0" err="1">
                <a:solidFill>
                  <a:srgbClr val="3333FF"/>
                </a:solidFill>
                <a:latin typeface="Arial" panose="020B0604020202020204" pitchFamily="34" charset="0"/>
                <a:cs typeface="Arial" panose="020B0604020202020204" pitchFamily="34" charset="0"/>
              </a:rPr>
              <a:t>Biological</a:t>
            </a:r>
            <a:r>
              <a:rPr lang="es-AR" sz="2800" b="1" dirty="0">
                <a:solidFill>
                  <a:srgbClr val="3333FF"/>
                </a:solidFill>
                <a:latin typeface="Arial" panose="020B0604020202020204" pitchFamily="34" charset="0"/>
                <a:cs typeface="Arial" panose="020B0604020202020204" pitchFamily="34" charset="0"/>
              </a:rPr>
              <a:t> and </a:t>
            </a:r>
            <a:r>
              <a:rPr lang="es-AR" sz="2800" b="1" dirty="0" err="1">
                <a:solidFill>
                  <a:srgbClr val="3333FF"/>
                </a:solidFill>
                <a:latin typeface="Arial" panose="020B0604020202020204" pitchFamily="34" charset="0"/>
                <a:cs typeface="Arial" panose="020B0604020202020204" pitchFamily="34" charset="0"/>
              </a:rPr>
              <a:t>Biomimetic</a:t>
            </a:r>
            <a:r>
              <a:rPr lang="es-AR" sz="2800" b="1" dirty="0">
                <a:solidFill>
                  <a:srgbClr val="3333FF"/>
                </a:solidFill>
                <a:latin typeface="Arial" panose="020B0604020202020204" pitchFamily="34" charset="0"/>
                <a:cs typeface="Arial" panose="020B0604020202020204" pitchFamily="34" charset="0"/>
              </a:rPr>
              <a:t> </a:t>
            </a:r>
            <a:r>
              <a:rPr lang="es-AR" sz="2800" b="1" dirty="0" err="1">
                <a:solidFill>
                  <a:srgbClr val="3333FF"/>
                </a:solidFill>
                <a:latin typeface="Arial" panose="020B0604020202020204" pitchFamily="34" charset="0"/>
                <a:cs typeface="Arial" panose="020B0604020202020204" pitchFamily="34" charset="0"/>
              </a:rPr>
              <a:t>Structural</a:t>
            </a:r>
            <a:r>
              <a:rPr lang="es-AR" sz="2800" b="1" dirty="0">
                <a:solidFill>
                  <a:srgbClr val="3333FF"/>
                </a:solidFill>
                <a:latin typeface="Arial" panose="020B0604020202020204" pitchFamily="34" charset="0"/>
                <a:cs typeface="Arial" panose="020B0604020202020204" pitchFamily="34" charset="0"/>
              </a:rPr>
              <a:t> </a:t>
            </a:r>
            <a:r>
              <a:rPr lang="es-AR" sz="2800" b="1" dirty="0" err="1">
                <a:solidFill>
                  <a:srgbClr val="3333FF"/>
                </a:solidFill>
                <a:latin typeface="Arial" panose="020B0604020202020204" pitchFamily="34" charset="0"/>
                <a:cs typeface="Arial" panose="020B0604020202020204" pitchFamily="34" charset="0"/>
              </a:rPr>
              <a:t>Materials</a:t>
            </a:r>
            <a:endParaRPr lang="es-AR" sz="2800" dirty="0">
              <a:solidFill>
                <a:srgbClr val="3333FF"/>
              </a:solidFill>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1A02E40F-ED83-4408-B72C-D9F4F01CEC72}"/>
              </a:ext>
            </a:extLst>
          </p:cNvPr>
          <p:cNvSpPr/>
          <p:nvPr/>
        </p:nvSpPr>
        <p:spPr>
          <a:xfrm>
            <a:off x="361950" y="1071325"/>
            <a:ext cx="8248650" cy="3139321"/>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Humans show strong desire to mimic subtle and efficient biological functions by using synthetic materials. One prominent reason for this desire is to improve the fragile nature of biological functions to more durable ones so that they can be used in a convenient manner. </a:t>
            </a:r>
            <a:r>
              <a:rPr lang="en-US" sz="1200" dirty="0">
                <a:highlight>
                  <a:srgbClr val="FFFF00"/>
                </a:highlight>
                <a:latin typeface="Arial" panose="020B0604020202020204" pitchFamily="34" charset="0"/>
                <a:cs typeface="Arial" panose="020B0604020202020204" pitchFamily="34" charset="0"/>
              </a:rPr>
              <a:t>There is an effort to create soft materials such as proteins and protein-based structures from synthetic polymers and their composites with inorganic materials and use them as either temporary or permanent replacements for injured or damaged tissues in a patient</a:t>
            </a:r>
            <a:r>
              <a:rPr lang="en-US" sz="1200" dirty="0">
                <a:latin typeface="Arial" panose="020B0604020202020204" pitchFamily="34" charset="0"/>
                <a:cs typeface="Arial" panose="020B0604020202020204" pitchFamily="34" charset="0"/>
              </a:rPr>
              <a:t>. </a:t>
            </a:r>
            <a:r>
              <a:rPr lang="en-US" b="1" u="sng" dirty="0">
                <a:solidFill>
                  <a:srgbClr val="FF0000"/>
                </a:solidFill>
                <a:latin typeface="Arial" panose="020B0604020202020204" pitchFamily="34" charset="0"/>
                <a:cs typeface="Arial" panose="020B0604020202020204" pitchFamily="34" charset="0"/>
              </a:rPr>
              <a:t>To choose appropriate synthetic materials as best fit for the human body, </a:t>
            </a:r>
            <a:r>
              <a:rPr lang="en-US" b="1" i="1" u="sng" dirty="0">
                <a:solidFill>
                  <a:srgbClr val="FF0000"/>
                </a:solidFill>
                <a:latin typeface="Arial" panose="020B0604020202020204" pitchFamily="34" charset="0"/>
                <a:cs typeface="Arial" panose="020B0604020202020204" pitchFamily="34" charset="0"/>
              </a:rPr>
              <a:t>i.e</a:t>
            </a:r>
            <a:r>
              <a:rPr lang="en-US" b="1" u="sng" dirty="0">
                <a:solidFill>
                  <a:srgbClr val="FF0000"/>
                </a:solidFill>
                <a:latin typeface="Arial" panose="020B0604020202020204" pitchFamily="34" charset="0"/>
                <a:cs typeface="Arial" panose="020B0604020202020204" pitchFamily="34" charset="0"/>
              </a:rPr>
              <a:t>., </a:t>
            </a:r>
            <a:r>
              <a:rPr lang="en-US" b="1" u="sng" dirty="0">
                <a:solidFill>
                  <a:srgbClr val="FF0000"/>
                </a:solidFill>
                <a:highlight>
                  <a:srgbClr val="FFFF00"/>
                </a:highlight>
                <a:latin typeface="Arial" panose="020B0604020202020204" pitchFamily="34" charset="0"/>
                <a:cs typeface="Arial" panose="020B0604020202020204" pitchFamily="34" charset="0"/>
              </a:rPr>
              <a:t>the one with the best biocompatibility</a:t>
            </a:r>
            <a:r>
              <a:rPr lang="en-US" b="1" u="sng" dirty="0">
                <a:solidFill>
                  <a:srgbClr val="FF0000"/>
                </a:solidFill>
                <a:latin typeface="Arial" panose="020B0604020202020204" pitchFamily="34" charset="0"/>
                <a:cs typeface="Arial" panose="020B0604020202020204" pitchFamily="34" charset="0"/>
              </a:rPr>
              <a:t>, we have to know the physical properties of the original tissues in addition to their chemical and biochemical properties</a:t>
            </a:r>
            <a:r>
              <a:rPr lang="en-US" sz="1200" dirty="0">
                <a:latin typeface="Arial" panose="020B0604020202020204" pitchFamily="34" charset="0"/>
                <a:cs typeface="Arial" panose="020B0604020202020204" pitchFamily="34" charset="0"/>
              </a:rPr>
              <a:t>. It is a common practice to measure mechanical constants of the candidate materials considered relevant for the replacement of hard tissues such as bones and teeth.</a:t>
            </a:r>
          </a:p>
          <a:p>
            <a:pPr algn="just"/>
            <a:r>
              <a:rPr lang="en-US" sz="1200" dirty="0">
                <a:latin typeface="Arial" panose="020B0604020202020204" pitchFamily="34" charset="0"/>
                <a:cs typeface="Arial" panose="020B0604020202020204" pitchFamily="34" charset="0"/>
              </a:rPr>
              <a:t>It is also important to measure or estimate the </a:t>
            </a:r>
            <a:r>
              <a:rPr lang="en-US" sz="1200" u="sng" dirty="0">
                <a:latin typeface="Arial" panose="020B0604020202020204" pitchFamily="34" charset="0"/>
                <a:cs typeface="Arial" panose="020B0604020202020204" pitchFamily="34" charset="0"/>
              </a:rPr>
              <a:t>mechanical constants of muscles and blood vessels that would surround the replacements</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Improvements of the surface properties of biomimetic structures are one of the most intensely explored field together with the recent advancement in the production of biodegradable polymers and ceramics</a:t>
            </a:r>
            <a:r>
              <a:rPr lang="en-US" sz="1200" dirty="0">
                <a:latin typeface="Arial" panose="020B0604020202020204" pitchFamily="34" charset="0"/>
                <a:cs typeface="Arial" panose="020B0604020202020204" pitchFamily="34" charset="0"/>
              </a:rPr>
              <a:t>.</a:t>
            </a:r>
            <a:endParaRPr lang="es-AR" sz="1200" dirty="0">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499C35A1-FFEA-4CBC-B0E4-4614B437E389}"/>
              </a:ext>
            </a:extLst>
          </p:cNvPr>
          <p:cNvSpPr/>
          <p:nvPr/>
        </p:nvSpPr>
        <p:spPr>
          <a:xfrm>
            <a:off x="0" y="4000888"/>
            <a:ext cx="9144000"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Wear and Tear [</a:t>
            </a:r>
            <a:r>
              <a:rPr lang="en-US" b="1" dirty="0" err="1">
                <a:latin typeface="Arial" panose="020B0604020202020204" pitchFamily="34" charset="0"/>
                <a:cs typeface="Arial" panose="020B0604020202020204" pitchFamily="34" charset="0"/>
              </a:rPr>
              <a:t>desgaste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por</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uso</a:t>
            </a:r>
            <a:r>
              <a:rPr lang="en-US" b="1" dirty="0">
                <a:latin typeface="Arial" panose="020B0604020202020204" pitchFamily="34" charset="0"/>
                <a:cs typeface="Arial" panose="020B0604020202020204" pitchFamily="34" charset="0"/>
              </a:rPr>
              <a:t>] of Biological Structures</a:t>
            </a:r>
            <a:endParaRPr lang="es-AR"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71663011-0BFF-4DE1-8501-4E47FAC1530A}"/>
              </a:ext>
            </a:extLst>
          </p:cNvPr>
          <p:cNvSpPr/>
          <p:nvPr/>
        </p:nvSpPr>
        <p:spPr>
          <a:xfrm>
            <a:off x="447675" y="4370220"/>
            <a:ext cx="8077200" cy="1569660"/>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Can proteins and other biological structures repeat catalytic or binding activities endlessly without wear and tear? When a stress is applied to a macroscopic object which is perfectly elastic, its shape changes and strain energy          [</a:t>
            </a:r>
            <a:r>
              <a:rPr lang="en-US" sz="1200" dirty="0" err="1">
                <a:latin typeface="Arial" panose="020B0604020202020204" pitchFamily="34" charset="0"/>
                <a:cs typeface="Arial" panose="020B0604020202020204" pitchFamily="34" charset="0"/>
              </a:rPr>
              <a:t>energia</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deformacion</a:t>
            </a:r>
            <a:r>
              <a:rPr lang="en-US" sz="1200" dirty="0">
                <a:latin typeface="Arial" panose="020B0604020202020204" pitchFamily="34" charset="0"/>
                <a:cs typeface="Arial" panose="020B0604020202020204" pitchFamily="34" charset="0"/>
              </a:rPr>
              <a:t>]  accumulates inside, but when the stress is removed, the shape returns to the original one and the strain energy returns to zero. In practical cases, certain rearrangements of the atomic-level structure take place while the material is in a strained state, and the eventual removal of stress does not let all the atoms go back to the original positions; thus the material does not regain its original shape. Such is the case of partially plastic materials. If this process is to be repeated tens of thousands of times, continuous rearrangements of atoms and bond breaking will eventually form a small cavity or a crack within the material, which will lead to the fracture of the material</a:t>
            </a:r>
            <a:endParaRPr lang="es-A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6356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comet de havilland">
            <a:extLst>
              <a:ext uri="{FF2B5EF4-FFF2-40B4-BE49-F238E27FC236}">
                <a16:creationId xmlns:a16="http://schemas.microsoft.com/office/drawing/2014/main" id="{92C1F10E-91BA-4D1F-BD47-179FF5A76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876300"/>
            <a:ext cx="817245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956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71C67EF-6590-4C70-A7A7-7A981537B187}"/>
              </a:ext>
            </a:extLst>
          </p:cNvPr>
          <p:cNvSpPr/>
          <p:nvPr/>
        </p:nvSpPr>
        <p:spPr>
          <a:xfrm>
            <a:off x="147099" y="288937"/>
            <a:ext cx="8849802" cy="5724644"/>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A general theory and experimental observations on the fatigue of materials is summarized in </a:t>
            </a:r>
            <a:r>
              <a:rPr lang="en-US" sz="1200" dirty="0">
                <a:solidFill>
                  <a:srgbClr val="00B050"/>
                </a:solidFill>
                <a:latin typeface="Arial" panose="020B0604020202020204" pitchFamily="34" charset="0"/>
                <a:cs typeface="Arial" panose="020B0604020202020204" pitchFamily="34" charset="0"/>
              </a:rPr>
              <a:t>Suresh, S. (1998) ‘Fatigue of Materials’ (Cambridge Solid State Science Series) (2nd ed.). Cambridge University Press. </a:t>
            </a:r>
            <a:r>
              <a:rPr lang="es-AR" sz="1200" dirty="0">
                <a:solidFill>
                  <a:srgbClr val="00B050"/>
                </a:solidFill>
                <a:latin typeface="Arial" panose="020B0604020202020204" pitchFamily="34" charset="0"/>
                <a:cs typeface="Arial" panose="020B0604020202020204" pitchFamily="34" charset="0"/>
              </a:rPr>
              <a:t>Cambridge, UK.</a:t>
            </a:r>
            <a:r>
              <a:rPr lang="en-US" sz="1200" dirty="0">
                <a:latin typeface="Arial" panose="020B0604020202020204" pitchFamily="34" charset="0"/>
                <a:cs typeface="Arial" panose="020B0604020202020204" pitchFamily="34" charset="0"/>
              </a:rPr>
              <a:t>. </a:t>
            </a:r>
            <a:r>
              <a:rPr lang="en-US" sz="1200" dirty="0">
                <a:solidFill>
                  <a:srgbClr val="FF0000"/>
                </a:solidFill>
                <a:latin typeface="Arial" panose="020B0604020202020204" pitchFamily="34" charset="0"/>
                <a:cs typeface="Arial" panose="020B0604020202020204" pitchFamily="34" charset="0"/>
              </a:rPr>
              <a:t>Propagation of preexisting cracks was conceived as an important factor of mechanical breakdown of materials by Griffith in the 1920s</a:t>
            </a:r>
            <a:r>
              <a:rPr lang="en-US" sz="1200" dirty="0">
                <a:latin typeface="Arial" panose="020B0604020202020204" pitchFamily="34" charset="0"/>
                <a:cs typeface="Arial" panose="020B0604020202020204" pitchFamily="34" charset="0"/>
              </a:rPr>
              <a:t>. </a:t>
            </a:r>
            <a:r>
              <a:rPr lang="en-US" sz="1200" dirty="0">
                <a:solidFill>
                  <a:srgbClr val="3333FF"/>
                </a:solidFill>
                <a:latin typeface="Arial" panose="020B0604020202020204" pitchFamily="34" charset="0"/>
                <a:cs typeface="Arial" panose="020B0604020202020204" pitchFamily="34" charset="0"/>
              </a:rPr>
              <a:t>He conjectured from the material constants of materials with a microscopic crack that the tensile strength of materials would be much less than expected because an externally applied force (or in terms of </a:t>
            </a:r>
            <a:r>
              <a:rPr lang="en-US" b="1" u="sng" dirty="0">
                <a:solidFill>
                  <a:srgbClr val="3333FF"/>
                </a:solidFill>
                <a:latin typeface="Arial" panose="020B0604020202020204" pitchFamily="34" charset="0"/>
                <a:cs typeface="Arial" panose="020B0604020202020204" pitchFamily="34" charset="0"/>
              </a:rPr>
              <a:t>stress that is defined as force per unit cross-sectional area</a:t>
            </a:r>
            <a:r>
              <a:rPr lang="en-US" sz="1200" dirty="0">
                <a:solidFill>
                  <a:srgbClr val="3333FF"/>
                </a:solidFill>
                <a:latin typeface="Arial" panose="020B0604020202020204" pitchFamily="34" charset="0"/>
                <a:cs typeface="Arial" panose="020B0604020202020204" pitchFamily="34" charset="0"/>
              </a:rPr>
              <a:t>) tends to concentrate around the edge of the crack and a brittle [</a:t>
            </a:r>
            <a:r>
              <a:rPr lang="en-US" sz="1200" dirty="0" err="1">
                <a:solidFill>
                  <a:srgbClr val="3333FF"/>
                </a:solidFill>
                <a:latin typeface="Arial" panose="020B0604020202020204" pitchFamily="34" charset="0"/>
                <a:cs typeface="Arial" panose="020B0604020202020204" pitchFamily="34" charset="0"/>
              </a:rPr>
              <a:t>fragil</a:t>
            </a:r>
            <a:r>
              <a:rPr lang="en-US" sz="1200" dirty="0">
                <a:solidFill>
                  <a:srgbClr val="3333FF"/>
                </a:solidFill>
                <a:latin typeface="Arial" panose="020B0604020202020204" pitchFamily="34" charset="0"/>
                <a:cs typeface="Arial" panose="020B0604020202020204" pitchFamily="34" charset="0"/>
              </a:rPr>
              <a:t>] fracture of material takes place as a result of crack propagation</a:t>
            </a:r>
            <a:endParaRPr lang="en-US" sz="1200" dirty="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a:p>
            <a:pPr algn="just"/>
            <a:r>
              <a:rPr lang="en-US" sz="1200" b="1" u="sng" dirty="0">
                <a:solidFill>
                  <a:srgbClr val="3333FF"/>
                </a:solidFill>
                <a:latin typeface="Arial" panose="020B0604020202020204" pitchFamily="34" charset="0"/>
                <a:cs typeface="Arial" panose="020B0604020202020204" pitchFamily="34" charset="0"/>
              </a:rPr>
              <a:t>Fatigue</a:t>
            </a:r>
            <a:r>
              <a:rPr lang="en-US" sz="1200" b="1" dirty="0">
                <a:latin typeface="Arial" panose="020B0604020202020204" pitchFamily="34" charset="0"/>
                <a:cs typeface="Arial" panose="020B0604020202020204" pitchFamily="34" charset="0"/>
              </a:rPr>
              <a:t> is a special kind of fracture that occurs after application of external force for an extended duration of time and is most often observed in the fracture of </a:t>
            </a:r>
            <a:r>
              <a:rPr lang="en-US" sz="1200" b="1" u="sng" dirty="0">
                <a:solidFill>
                  <a:srgbClr val="3333FF"/>
                </a:solidFill>
                <a:latin typeface="Arial" panose="020B0604020202020204" pitchFamily="34" charset="0"/>
                <a:cs typeface="Arial" panose="020B0604020202020204" pitchFamily="34" charset="0"/>
              </a:rPr>
              <a:t>metallic objects.</a:t>
            </a:r>
          </a:p>
          <a:p>
            <a:pPr algn="just"/>
            <a:r>
              <a:rPr lang="en-US" sz="1200" dirty="0">
                <a:solidFill>
                  <a:srgbClr val="FF0000"/>
                </a:solidFill>
                <a:latin typeface="Arial" panose="020B0604020202020204" pitchFamily="34" charset="0"/>
                <a:cs typeface="Arial" panose="020B0604020202020204" pitchFamily="34" charset="0"/>
              </a:rPr>
              <a:t>The </a:t>
            </a:r>
            <a:r>
              <a:rPr lang="en-US" dirty="0">
                <a:solidFill>
                  <a:srgbClr val="FF0000"/>
                </a:solidFill>
                <a:latin typeface="Arial" panose="020B0604020202020204" pitchFamily="34" charset="0"/>
                <a:cs typeface="Arial" panose="020B0604020202020204" pitchFamily="34" charset="0"/>
              </a:rPr>
              <a:t>critical stress </a:t>
            </a:r>
            <a:r>
              <a:rPr lang="en-US" i="1" dirty="0" err="1">
                <a:solidFill>
                  <a:srgbClr val="FF0000"/>
                </a:solidFill>
                <a:latin typeface="Arial" panose="020B0604020202020204" pitchFamily="34" charset="0"/>
                <a:cs typeface="Arial" panose="020B0604020202020204" pitchFamily="34" charset="0"/>
              </a:rPr>
              <a:t>σ</a:t>
            </a:r>
            <a:r>
              <a:rPr lang="en-US" dirty="0" err="1">
                <a:solidFill>
                  <a:srgbClr val="FF0000"/>
                </a:solidFill>
                <a:latin typeface="Arial" panose="020B0604020202020204" pitchFamily="34" charset="0"/>
                <a:cs typeface="Arial" panose="020B0604020202020204" pitchFamily="34" charset="0"/>
              </a:rPr>
              <a:t>c</a:t>
            </a:r>
            <a:r>
              <a:rPr lang="en-US" dirty="0">
                <a:solidFill>
                  <a:srgbClr val="FF0000"/>
                </a:solidFill>
                <a:latin typeface="Arial" panose="020B0604020202020204" pitchFamily="34" charset="0"/>
                <a:cs typeface="Arial" panose="020B0604020202020204" pitchFamily="34" charset="0"/>
              </a:rPr>
              <a:t> </a:t>
            </a:r>
            <a:r>
              <a:rPr lang="en-US" sz="1200" dirty="0">
                <a:solidFill>
                  <a:srgbClr val="FF0000"/>
                </a:solidFill>
                <a:latin typeface="Arial" panose="020B0604020202020204" pitchFamily="34" charset="0"/>
                <a:cs typeface="Arial" panose="020B0604020202020204" pitchFamily="34" charset="0"/>
              </a:rPr>
              <a:t>required for crack propagation in a brittle </a:t>
            </a:r>
            <a:r>
              <a:rPr lang="es-AR" sz="1200" dirty="0">
                <a:solidFill>
                  <a:srgbClr val="FF0000"/>
                </a:solidFill>
                <a:latin typeface="Arial" panose="020B0604020202020204" pitchFamily="34" charset="0"/>
                <a:cs typeface="Arial" panose="020B0604020202020204" pitchFamily="34" charset="0"/>
              </a:rPr>
              <a:t>material </a:t>
            </a:r>
            <a:r>
              <a:rPr lang="es-AR" sz="1200" dirty="0" err="1">
                <a:solidFill>
                  <a:srgbClr val="FF0000"/>
                </a:solidFill>
                <a:latin typeface="Arial" panose="020B0604020202020204" pitchFamily="34" charset="0"/>
                <a:cs typeface="Arial" panose="020B0604020202020204" pitchFamily="34" charset="0"/>
              </a:rPr>
              <a:t>is</a:t>
            </a:r>
            <a:r>
              <a:rPr lang="es-AR" sz="1200" dirty="0">
                <a:solidFill>
                  <a:srgbClr val="FF0000"/>
                </a:solidFill>
                <a:latin typeface="Arial" panose="020B0604020202020204" pitchFamily="34" charset="0"/>
                <a:cs typeface="Arial" panose="020B0604020202020204" pitchFamily="34" charset="0"/>
              </a:rPr>
              <a:t> </a:t>
            </a:r>
            <a:r>
              <a:rPr lang="es-AR" sz="1200" dirty="0" err="1">
                <a:solidFill>
                  <a:srgbClr val="FF0000"/>
                </a:solidFill>
                <a:latin typeface="Arial" panose="020B0604020202020204" pitchFamily="34" charset="0"/>
                <a:cs typeface="Arial" panose="020B0604020202020204" pitchFamily="34" charset="0"/>
              </a:rPr>
              <a:t>given</a:t>
            </a:r>
            <a:r>
              <a:rPr lang="es-AR" sz="1200" dirty="0">
                <a:solidFill>
                  <a:srgbClr val="FF0000"/>
                </a:solidFill>
                <a:latin typeface="Arial" panose="020B0604020202020204" pitchFamily="34" charset="0"/>
                <a:cs typeface="Arial" panose="020B0604020202020204" pitchFamily="34" charset="0"/>
              </a:rPr>
              <a:t> </a:t>
            </a:r>
            <a:r>
              <a:rPr lang="es-AR" sz="1200" dirty="0" err="1">
                <a:solidFill>
                  <a:srgbClr val="FF0000"/>
                </a:solidFill>
                <a:latin typeface="Arial" panose="020B0604020202020204" pitchFamily="34" charset="0"/>
                <a:cs typeface="Arial" panose="020B0604020202020204" pitchFamily="34" charset="0"/>
              </a:rPr>
              <a:t>by</a:t>
            </a:r>
            <a:endParaRPr lang="es-AR" sz="1200" dirty="0">
              <a:solidFill>
                <a:srgbClr val="FF0000"/>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0BC29C74-7075-4089-83A3-808EEA293FA7}"/>
              </a:ext>
            </a:extLst>
          </p:cNvPr>
          <p:cNvPicPr>
            <a:picLocks noChangeAspect="1"/>
          </p:cNvPicPr>
          <p:nvPr/>
        </p:nvPicPr>
        <p:blipFill rotWithShape="1">
          <a:blip r:embed="rId2"/>
          <a:srcRect t="4762"/>
          <a:stretch/>
        </p:blipFill>
        <p:spPr>
          <a:xfrm>
            <a:off x="2945765" y="1821290"/>
            <a:ext cx="5765904" cy="3429206"/>
          </a:xfrm>
          <a:prstGeom prst="rect">
            <a:avLst/>
          </a:prstGeom>
        </p:spPr>
      </p:pic>
      <p:sp>
        <p:nvSpPr>
          <p:cNvPr id="7" name="Rectángulo 6">
            <a:extLst>
              <a:ext uri="{FF2B5EF4-FFF2-40B4-BE49-F238E27FC236}">
                <a16:creationId xmlns:a16="http://schemas.microsoft.com/office/drawing/2014/main" id="{840190A7-4EEA-4F85-BE78-926F433DF776}"/>
              </a:ext>
            </a:extLst>
          </p:cNvPr>
          <p:cNvSpPr/>
          <p:nvPr/>
        </p:nvSpPr>
        <p:spPr>
          <a:xfrm>
            <a:off x="295793" y="1903197"/>
            <a:ext cx="2528515" cy="830997"/>
          </a:xfrm>
          <a:prstGeom prst="rect">
            <a:avLst/>
          </a:prstGeom>
        </p:spPr>
        <p:txBody>
          <a:bodyPr wrap="square">
            <a:spAutoFit/>
          </a:bodyPr>
          <a:lstStyle/>
          <a:p>
            <a:pPr algn="r"/>
            <a:r>
              <a:rPr lang="en-US" sz="1200" dirty="0">
                <a:latin typeface="Arial" panose="020B0604020202020204" pitchFamily="34" charset="0"/>
                <a:cs typeface="Arial" panose="020B0604020202020204" pitchFamily="34" charset="0"/>
              </a:rPr>
              <a:t>Crack propagation due to an applied stress (s). Curvature becomes zero at</a:t>
            </a:r>
          </a:p>
          <a:p>
            <a:pPr algn="r"/>
            <a:r>
              <a:rPr lang="en-US" sz="1200" dirty="0">
                <a:latin typeface="Arial" panose="020B0604020202020204" pitchFamily="34" charset="0"/>
                <a:cs typeface="Arial" panose="020B0604020202020204" pitchFamily="34" charset="0"/>
              </a:rPr>
              <a:t>the edge of the crack</a:t>
            </a:r>
            <a:endParaRPr lang="es-AR" sz="1200" dirty="0">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2857951A-7BDA-4656-B72A-C3DD7A5CDCBD}"/>
              </a:ext>
            </a:extLst>
          </p:cNvPr>
          <p:cNvSpPr/>
          <p:nvPr/>
        </p:nvSpPr>
        <p:spPr>
          <a:xfrm>
            <a:off x="207827" y="2734256"/>
            <a:ext cx="2649972" cy="1938992"/>
          </a:xfrm>
          <a:prstGeom prst="rect">
            <a:avLst/>
          </a:prstGeom>
        </p:spPr>
        <p:txBody>
          <a:bodyPr wrap="square">
            <a:spAutoFit/>
          </a:bodyPr>
          <a:lstStyle/>
          <a:p>
            <a:pPr algn="r"/>
            <a:r>
              <a:rPr lang="en-US" sz="1200" dirty="0">
                <a:solidFill>
                  <a:srgbClr val="3333FF"/>
                </a:solidFill>
                <a:latin typeface="Arial" panose="020B0604020202020204" pitchFamily="34" charset="0"/>
                <a:cs typeface="Arial" panose="020B0604020202020204" pitchFamily="34" charset="0"/>
              </a:rPr>
              <a:t>Crack propagation in an imperfect 2D material. A preexisting</a:t>
            </a:r>
          </a:p>
          <a:p>
            <a:pPr algn="r"/>
            <a:r>
              <a:rPr lang="en-US" sz="1200" dirty="0">
                <a:solidFill>
                  <a:srgbClr val="3333FF"/>
                </a:solidFill>
                <a:latin typeface="Arial" panose="020B0604020202020204" pitchFamily="34" charset="0"/>
                <a:cs typeface="Arial" panose="020B0604020202020204" pitchFamily="34" charset="0"/>
              </a:rPr>
              <a:t>crack in (a) is deformed by the application of longitudinal stress</a:t>
            </a:r>
          </a:p>
          <a:p>
            <a:pPr algn="r"/>
            <a:r>
              <a:rPr lang="en-US" sz="1200" dirty="0">
                <a:solidFill>
                  <a:srgbClr val="3333FF"/>
                </a:solidFill>
                <a:latin typeface="Arial" panose="020B0604020202020204" pitchFamily="34" charset="0"/>
                <a:cs typeface="Arial" panose="020B0604020202020204" pitchFamily="34" charset="0"/>
              </a:rPr>
              <a:t>so that the curvature at both ends of the crack becomes zero. Stress</a:t>
            </a:r>
          </a:p>
          <a:p>
            <a:pPr algn="r"/>
            <a:r>
              <a:rPr lang="en-US" sz="1200" dirty="0">
                <a:solidFill>
                  <a:srgbClr val="3333FF"/>
                </a:solidFill>
                <a:latin typeface="Arial" panose="020B0604020202020204" pitchFamily="34" charset="0"/>
                <a:cs typeface="Arial" panose="020B0604020202020204" pitchFamily="34" charset="0"/>
              </a:rPr>
              <a:t>concentration takes place at the two edges resulting in the propagation</a:t>
            </a:r>
          </a:p>
          <a:p>
            <a:pPr algn="r"/>
            <a:r>
              <a:rPr lang="en-US" sz="1200" dirty="0">
                <a:solidFill>
                  <a:srgbClr val="3333FF"/>
                </a:solidFill>
                <a:latin typeface="Arial" panose="020B0604020202020204" pitchFamily="34" charset="0"/>
                <a:cs typeface="Arial" panose="020B0604020202020204" pitchFamily="34" charset="0"/>
              </a:rPr>
              <a:t>of the crack along horizontal directions as in (b).</a:t>
            </a:r>
            <a:endParaRPr lang="es-AR" sz="1200" dirty="0">
              <a:solidFill>
                <a:srgbClr val="3333FF"/>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1E8A5FAE-AFBC-4043-8027-524EE72670FA}"/>
              </a:ext>
            </a:extLst>
          </p:cNvPr>
          <p:cNvSpPr txBox="1"/>
          <p:nvPr/>
        </p:nvSpPr>
        <p:spPr>
          <a:xfrm>
            <a:off x="4129" y="-153997"/>
            <a:ext cx="9144000" cy="523220"/>
          </a:xfrm>
          <a:prstGeom prst="rect">
            <a:avLst/>
          </a:prstGeom>
          <a:solidFill>
            <a:schemeClr val="bg2">
              <a:lumMod val="90000"/>
            </a:schemeClr>
          </a:solidFill>
        </p:spPr>
        <p:txBody>
          <a:bodyPr wrap="square" rtlCol="0">
            <a:spAutoFit/>
          </a:bodyPr>
          <a:lstStyle/>
          <a:p>
            <a:pPr algn="ctr"/>
            <a:r>
              <a:rPr lang="es-AR" sz="2800" dirty="0">
                <a:solidFill>
                  <a:srgbClr val="3333FF"/>
                </a:solidFill>
                <a:latin typeface="Arial" panose="020B0604020202020204" pitchFamily="34" charset="0"/>
                <a:cs typeface="Arial" panose="020B0604020202020204" pitchFamily="34" charset="0"/>
              </a:rPr>
              <a:t>Fatiga de los materiales</a:t>
            </a:r>
          </a:p>
        </p:txBody>
      </p:sp>
      <p:grpSp>
        <p:nvGrpSpPr>
          <p:cNvPr id="10" name="Grupo 9">
            <a:extLst>
              <a:ext uri="{FF2B5EF4-FFF2-40B4-BE49-F238E27FC236}">
                <a16:creationId xmlns:a16="http://schemas.microsoft.com/office/drawing/2014/main" id="{EB592714-E0B0-4CF4-95C5-33F90E5A4F17}"/>
              </a:ext>
            </a:extLst>
          </p:cNvPr>
          <p:cNvGrpSpPr/>
          <p:nvPr/>
        </p:nvGrpSpPr>
        <p:grpSpPr>
          <a:xfrm>
            <a:off x="147099" y="5616938"/>
            <a:ext cx="8925416" cy="1167532"/>
            <a:chOff x="147099" y="5616938"/>
            <a:chExt cx="8925416" cy="1167532"/>
          </a:xfrm>
        </p:grpSpPr>
        <p:pic>
          <p:nvPicPr>
            <p:cNvPr id="5" name="Imagen 4">
              <a:extLst>
                <a:ext uri="{FF2B5EF4-FFF2-40B4-BE49-F238E27FC236}">
                  <a16:creationId xmlns:a16="http://schemas.microsoft.com/office/drawing/2014/main" id="{1A1E2EA6-8A33-4651-84E6-51AB3C74BD94}"/>
                </a:ext>
              </a:extLst>
            </p:cNvPr>
            <p:cNvPicPr>
              <a:picLocks noChangeAspect="1"/>
            </p:cNvPicPr>
            <p:nvPr/>
          </p:nvPicPr>
          <p:blipFill>
            <a:blip r:embed="rId3"/>
            <a:stretch>
              <a:fillRect/>
            </a:stretch>
          </p:blipFill>
          <p:spPr>
            <a:xfrm>
              <a:off x="6488737" y="5616938"/>
              <a:ext cx="2583778" cy="1085625"/>
            </a:xfrm>
            <a:prstGeom prst="rect">
              <a:avLst/>
            </a:prstGeom>
          </p:spPr>
        </p:pic>
        <p:sp>
          <p:nvSpPr>
            <p:cNvPr id="9" name="Rectángulo 8">
              <a:extLst>
                <a:ext uri="{FF2B5EF4-FFF2-40B4-BE49-F238E27FC236}">
                  <a16:creationId xmlns:a16="http://schemas.microsoft.com/office/drawing/2014/main" id="{9E0AEA76-C0AE-48FC-A341-B9DDD72BB7A4}"/>
                </a:ext>
              </a:extLst>
            </p:cNvPr>
            <p:cNvSpPr/>
            <p:nvPr/>
          </p:nvSpPr>
          <p:spPr>
            <a:xfrm>
              <a:off x="700226" y="5922732"/>
              <a:ext cx="5308904" cy="646331"/>
            </a:xfrm>
            <a:prstGeom prst="rect">
              <a:avLst/>
            </a:prstGeom>
          </p:spPr>
          <p:txBody>
            <a:bodyPr wrap="square">
              <a:spAutoFit/>
            </a:bodyPr>
            <a:lstStyle/>
            <a:p>
              <a:pPr algn="ctr"/>
              <a:r>
                <a:rPr lang="en-US" dirty="0">
                  <a:latin typeface="Bembo-0-1000-29"/>
                </a:rPr>
                <a:t>where </a:t>
              </a:r>
              <a:r>
                <a:rPr lang="en-US" i="1" dirty="0">
                  <a:latin typeface="cmmi10-0-1000-39"/>
                </a:rPr>
                <a:t>Y </a:t>
              </a:r>
              <a:r>
                <a:rPr lang="en-US" dirty="0">
                  <a:latin typeface="Bembo-0-1000-29"/>
                </a:rPr>
                <a:t>is Young’s modulus, </a:t>
              </a:r>
              <a:r>
                <a:rPr lang="en-US" i="1" dirty="0" err="1">
                  <a:latin typeface="cmmi10-0-1000-39"/>
                </a:rPr>
                <a:t>γ</a:t>
              </a:r>
              <a:r>
                <a:rPr lang="en-US" sz="1100" dirty="0" err="1">
                  <a:latin typeface="Times-Roman-8r-0-1000-63"/>
                </a:rPr>
                <a:t>s</a:t>
              </a:r>
              <a:r>
                <a:rPr lang="en-US" sz="1100" dirty="0">
                  <a:latin typeface="Times-Roman-8r-0-1000-63"/>
                </a:rPr>
                <a:t> </a:t>
              </a:r>
              <a:r>
                <a:rPr lang="en-US" dirty="0">
                  <a:latin typeface="Bembo-0-1000-29"/>
                </a:rPr>
                <a:t>specific surface energy, and </a:t>
              </a:r>
              <a:r>
                <a:rPr lang="en-US" i="1" dirty="0">
                  <a:latin typeface="cmmi10-0-1000-39"/>
                </a:rPr>
                <a:t>a </a:t>
              </a:r>
              <a:r>
                <a:rPr lang="en-US" dirty="0">
                  <a:latin typeface="Bembo-0-1000-29"/>
                </a:rPr>
                <a:t>half of the length of an internal crack.</a:t>
              </a:r>
              <a:endParaRPr lang="es-AR" dirty="0"/>
            </a:p>
          </p:txBody>
        </p:sp>
        <p:sp>
          <p:nvSpPr>
            <p:cNvPr id="3" name="Rectángulo 2">
              <a:extLst>
                <a:ext uri="{FF2B5EF4-FFF2-40B4-BE49-F238E27FC236}">
                  <a16:creationId xmlns:a16="http://schemas.microsoft.com/office/drawing/2014/main" id="{F6B6B4BB-868D-4B10-BADA-042BBB70A3FE}"/>
                </a:ext>
              </a:extLst>
            </p:cNvPr>
            <p:cNvSpPr/>
            <p:nvPr/>
          </p:nvSpPr>
          <p:spPr>
            <a:xfrm>
              <a:off x="147099" y="5676900"/>
              <a:ext cx="8849802" cy="1107570"/>
            </a:xfrm>
            <a:prstGeom prst="rect">
              <a:avLst/>
            </a:prstGeom>
            <a:noFill/>
            <a:ln w="571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Tree>
    <p:extLst>
      <p:ext uri="{BB962C8B-B14F-4D97-AF65-F5344CB8AC3E}">
        <p14:creationId xmlns:p14="http://schemas.microsoft.com/office/powerpoint/2010/main" val="98492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C0D7414-12FE-4C4E-9D82-192F4AE9CCF6}"/>
              </a:ext>
            </a:extLst>
          </p:cNvPr>
          <p:cNvSpPr/>
          <p:nvPr/>
        </p:nvSpPr>
        <p:spPr>
          <a:xfrm>
            <a:off x="0" y="98387"/>
            <a:ext cx="9144000"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 3 </a:t>
            </a:r>
            <a:r>
              <a:rPr lang="en-US" dirty="0">
                <a:latin typeface="Arial" panose="020B0604020202020204" pitchFamily="34" charset="0"/>
                <a:cs typeface="Arial" panose="020B0604020202020204" pitchFamily="34" charset="0"/>
              </a:rPr>
              <a:t>The tensile stretching of cell substrate can alter both cell motility and orientation</a:t>
            </a:r>
          </a:p>
        </p:txBody>
      </p:sp>
      <p:grpSp>
        <p:nvGrpSpPr>
          <p:cNvPr id="8" name="Grupo 7">
            <a:extLst>
              <a:ext uri="{FF2B5EF4-FFF2-40B4-BE49-F238E27FC236}">
                <a16:creationId xmlns:a16="http://schemas.microsoft.com/office/drawing/2014/main" id="{7D1753B1-1C73-4D61-8AA4-8993ED425CB4}"/>
              </a:ext>
            </a:extLst>
          </p:cNvPr>
          <p:cNvGrpSpPr/>
          <p:nvPr/>
        </p:nvGrpSpPr>
        <p:grpSpPr>
          <a:xfrm>
            <a:off x="-125542" y="344093"/>
            <a:ext cx="9269541" cy="6513907"/>
            <a:chOff x="-125542" y="344093"/>
            <a:chExt cx="9269541" cy="6513907"/>
          </a:xfrm>
        </p:grpSpPr>
        <p:sp>
          <p:nvSpPr>
            <p:cNvPr id="3" name="Rectángulo 2">
              <a:extLst>
                <a:ext uri="{FF2B5EF4-FFF2-40B4-BE49-F238E27FC236}">
                  <a16:creationId xmlns:a16="http://schemas.microsoft.com/office/drawing/2014/main" id="{B85F11B2-A408-4F0F-854A-8222A3478F41}"/>
                </a:ext>
              </a:extLst>
            </p:cNvPr>
            <p:cNvSpPr/>
            <p:nvPr/>
          </p:nvSpPr>
          <p:spPr>
            <a:xfrm>
              <a:off x="0" y="6396335"/>
              <a:ext cx="9143999" cy="461665"/>
            </a:xfrm>
            <a:prstGeom prst="rect">
              <a:avLst/>
            </a:prstGeom>
          </p:spPr>
          <p:txBody>
            <a:bodyPr wrap="square">
              <a:spAutoFit/>
            </a:bodyPr>
            <a:lstStyle/>
            <a:p>
              <a:r>
                <a:rPr lang="en-US" sz="1200" dirty="0" err="1">
                  <a:latin typeface="Arial" panose="020B0604020202020204" pitchFamily="34" charset="0"/>
                  <a:cs typeface="Arial" panose="020B0604020202020204" pitchFamily="34" charset="0"/>
                </a:rPr>
                <a:t>Tondon</a:t>
              </a:r>
              <a:r>
                <a:rPr lang="en-US" sz="1200" dirty="0">
                  <a:latin typeface="Arial" panose="020B0604020202020204" pitchFamily="34" charset="0"/>
                  <a:cs typeface="Arial" panose="020B0604020202020204" pitchFamily="34" charset="0"/>
                </a:rPr>
                <a:t> A, Kaunas R (2014) The Direction of Stretch-Induced Cell and Stress Fiber Orientation Depends on Collagen Matrix Stress. </a:t>
              </a:r>
              <a:r>
                <a:rPr lang="en-US" sz="1200" dirty="0" err="1">
                  <a:latin typeface="Arial" panose="020B0604020202020204" pitchFamily="34" charset="0"/>
                  <a:cs typeface="Arial" panose="020B0604020202020204" pitchFamily="34" charset="0"/>
                </a:rPr>
                <a:t>PLoS</a:t>
              </a:r>
              <a:r>
                <a:rPr lang="en-US" sz="1200" dirty="0">
                  <a:latin typeface="Arial" panose="020B0604020202020204" pitchFamily="34" charset="0"/>
                  <a:cs typeface="Arial" panose="020B0604020202020204" pitchFamily="34" charset="0"/>
                </a:rPr>
                <a:t> ONE 9(2): e89592</a:t>
              </a:r>
              <a:endParaRPr lang="es-AR" sz="1200"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B4DB10C0-2A0D-4000-921A-C04C3EF5E3DD}"/>
                </a:ext>
              </a:extLst>
            </p:cNvPr>
            <p:cNvPicPr>
              <a:picLocks noChangeAspect="1"/>
            </p:cNvPicPr>
            <p:nvPr/>
          </p:nvPicPr>
          <p:blipFill>
            <a:blip r:embed="rId2"/>
            <a:stretch>
              <a:fillRect/>
            </a:stretch>
          </p:blipFill>
          <p:spPr>
            <a:xfrm>
              <a:off x="-125542" y="528760"/>
              <a:ext cx="6442219" cy="5603635"/>
            </a:xfrm>
            <a:prstGeom prst="rect">
              <a:avLst/>
            </a:prstGeom>
          </p:spPr>
        </p:pic>
        <p:sp>
          <p:nvSpPr>
            <p:cNvPr id="7" name="Rectángulo 6">
              <a:extLst>
                <a:ext uri="{FF2B5EF4-FFF2-40B4-BE49-F238E27FC236}">
                  <a16:creationId xmlns:a16="http://schemas.microsoft.com/office/drawing/2014/main" id="{9CE42C36-0905-4FDA-BBCA-7FD1188B1DDB}"/>
                </a:ext>
              </a:extLst>
            </p:cNvPr>
            <p:cNvSpPr/>
            <p:nvPr/>
          </p:nvSpPr>
          <p:spPr>
            <a:xfrm>
              <a:off x="5830957" y="344093"/>
              <a:ext cx="3313042" cy="6186309"/>
            </a:xfrm>
            <a:prstGeom prst="rect">
              <a:avLst/>
            </a:prstGeom>
          </p:spPr>
          <p:txBody>
            <a:bodyPr wrap="square">
              <a:spAutoFit/>
            </a:bodyPr>
            <a:lstStyle/>
            <a:p>
              <a:pPr algn="r"/>
              <a:r>
                <a:rPr lang="en-US" sz="1200" dirty="0">
                  <a:latin typeface="Arial" panose="020B0604020202020204" pitchFamily="34" charset="0"/>
                  <a:cs typeface="Arial" panose="020B0604020202020204" pitchFamily="34" charset="0"/>
                </a:rPr>
                <a:t>Cell structure depends on both matrix strain and stiffness, but their interactive effects are poorly understood. We</a:t>
              </a:r>
            </a:p>
            <a:p>
              <a:pPr algn="r"/>
              <a:r>
                <a:rPr lang="en-US" sz="1200" dirty="0">
                  <a:latin typeface="Arial" panose="020B0604020202020204" pitchFamily="34" charset="0"/>
                  <a:cs typeface="Arial" panose="020B0604020202020204" pitchFamily="34" charset="0"/>
                </a:rPr>
                <a:t>investigated the interactive roles of matrix properties and stretching patterns on cell structure by uniaxially stretching U2OS cells expressing GFP-actin on silicone rubber sheets supporting either a surface-adsorbed coating or thick hydrogel of type-I</a:t>
              </a:r>
            </a:p>
            <a:p>
              <a:pPr algn="r"/>
              <a:r>
                <a:rPr lang="en-US" sz="1200" dirty="0">
                  <a:latin typeface="Arial" panose="020B0604020202020204" pitchFamily="34" charset="0"/>
                  <a:cs typeface="Arial" panose="020B0604020202020204" pitchFamily="34" charset="0"/>
                </a:rPr>
                <a:t>collagen. Cells and their actin stress fibers oriented perpendicular to the direction of cyclic stretch on collagen-coated sheets, but oriented parallel to the stretch direction on collagen gels. There was significant alignment parallel to the direction of a steady increase in stretch for cells on collagen gels, while cells on collagen-coated sheets did not align in any direction. The extent of alignment was dependent on both strain rate and duration. Stretch-induced alignment on collagen gels was blocked by the myosin light-chain kinase inhibitor ML7, but not by the Rho-kinase inhibitor Y27632. We propose that active orientation of the actin cytoskeleton perpendicular and parallel to direction of stretch on stiff and soft substrates, respectively, are responses that tend to maintain intracellular tension at an optimal level. Further, our results indicate that</a:t>
              </a:r>
            </a:p>
            <a:p>
              <a:pPr algn="r"/>
              <a:r>
                <a:rPr lang="en-US" sz="1200" dirty="0">
                  <a:latin typeface="Arial" panose="020B0604020202020204" pitchFamily="34" charset="0"/>
                  <a:cs typeface="Arial" panose="020B0604020202020204" pitchFamily="34" charset="0"/>
                </a:rPr>
                <a:t>cells can align along directions of matrix stress without collagen fibril alignment, indicating that matrix stress can directly</a:t>
              </a:r>
            </a:p>
            <a:p>
              <a:pPr algn="r"/>
              <a:r>
                <a:rPr lang="es-AR" sz="1200" dirty="0" err="1">
                  <a:latin typeface="Arial" panose="020B0604020202020204" pitchFamily="34" charset="0"/>
                  <a:cs typeface="Arial" panose="020B0604020202020204" pitchFamily="34" charset="0"/>
                </a:rPr>
                <a:t>regulate</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cell</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morphology</a:t>
              </a:r>
              <a:r>
                <a:rPr lang="es-AR" sz="1200" dirty="0">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359664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3003121-D372-4B45-8F6B-E7ADA80258A5}"/>
              </a:ext>
            </a:extLst>
          </p:cNvPr>
          <p:cNvSpPr/>
          <p:nvPr/>
        </p:nvSpPr>
        <p:spPr>
          <a:xfrm>
            <a:off x="386631" y="413559"/>
            <a:ext cx="8142136" cy="923330"/>
          </a:xfrm>
          <a:prstGeom prst="rect">
            <a:avLst/>
          </a:prstGeom>
        </p:spPr>
        <p:txBody>
          <a:bodyPr wrap="square">
            <a:spAutoFit/>
          </a:bodyPr>
          <a:lstStyle/>
          <a:p>
            <a:pPr algn="ctr"/>
            <a:r>
              <a:rPr lang="es-AR" dirty="0" err="1">
                <a:latin typeface="Arial" panose="020B0604020202020204" pitchFamily="34" charset="0"/>
                <a:cs typeface="Arial" panose="020B0604020202020204" pitchFamily="34" charset="0"/>
              </a:rPr>
              <a:t>Biological</a:t>
            </a:r>
            <a:r>
              <a:rPr lang="es-A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nanostructures are surprisingly durable against wear and tear.</a:t>
            </a:r>
          </a:p>
          <a:p>
            <a:pPr algn="ctr"/>
            <a:r>
              <a:rPr lang="en-US" dirty="0">
                <a:latin typeface="Arial" panose="020B0604020202020204" pitchFamily="34" charset="0"/>
                <a:cs typeface="Arial" panose="020B0604020202020204" pitchFamily="34" charset="0"/>
              </a:rPr>
              <a:t>A good example is the red blood cell which circulates in our body approximately 200,000 times during its life-time of approximately </a:t>
            </a:r>
            <a:r>
              <a:rPr lang="es-AR" dirty="0">
                <a:latin typeface="Arial" panose="020B0604020202020204" pitchFamily="34" charset="0"/>
                <a:cs typeface="Arial" panose="020B0604020202020204" pitchFamily="34" charset="0"/>
              </a:rPr>
              <a:t>120 </a:t>
            </a:r>
            <a:r>
              <a:rPr lang="es-AR" dirty="0" err="1">
                <a:latin typeface="Arial" panose="020B0604020202020204" pitchFamily="34" charset="0"/>
                <a:cs typeface="Arial" panose="020B0604020202020204" pitchFamily="34" charset="0"/>
              </a:rPr>
              <a:t>days</a:t>
            </a:r>
            <a:r>
              <a:rPr lang="es-AR" dirty="0">
                <a:latin typeface="Arial" panose="020B0604020202020204" pitchFamily="34" charset="0"/>
                <a:cs typeface="Arial" panose="020B0604020202020204" pitchFamily="34" charset="0"/>
              </a:rPr>
              <a:t> </a:t>
            </a:r>
          </a:p>
        </p:txBody>
      </p:sp>
      <p:sp>
        <p:nvSpPr>
          <p:cNvPr id="6" name="Rectángulo 5">
            <a:extLst>
              <a:ext uri="{FF2B5EF4-FFF2-40B4-BE49-F238E27FC236}">
                <a16:creationId xmlns:a16="http://schemas.microsoft.com/office/drawing/2014/main" id="{81C0B9AD-1127-443D-BE61-947D4909DCAA}"/>
              </a:ext>
            </a:extLst>
          </p:cNvPr>
          <p:cNvSpPr/>
          <p:nvPr/>
        </p:nvSpPr>
        <p:spPr>
          <a:xfrm>
            <a:off x="428611" y="1442134"/>
            <a:ext cx="8221649" cy="2308324"/>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During its circulation through blood vessels, it must endure tortuous journeys of passing through capillaries only half as</a:t>
            </a:r>
          </a:p>
          <a:p>
            <a:pPr algn="just"/>
            <a:r>
              <a:rPr lang="en-US" sz="1200" dirty="0">
                <a:latin typeface="Arial" panose="020B0604020202020204" pitchFamily="34" charset="0"/>
                <a:cs typeface="Arial" panose="020B0604020202020204" pitchFamily="34" charset="0"/>
              </a:rPr>
              <a:t>wide as its own diameter of 8 </a:t>
            </a:r>
            <a:r>
              <a:rPr lang="en-US" sz="1200" i="1" dirty="0" err="1">
                <a:latin typeface="Arial" panose="020B0604020202020204" pitchFamily="34" charset="0"/>
                <a:cs typeface="Arial" panose="020B0604020202020204" pitchFamily="34" charset="0"/>
              </a:rPr>
              <a:t>μ</a:t>
            </a:r>
            <a:r>
              <a:rPr lang="en-US" sz="1200" dirty="0" err="1">
                <a:latin typeface="Arial" panose="020B0604020202020204" pitchFamily="34" charset="0"/>
                <a:cs typeface="Arial" panose="020B0604020202020204" pitchFamily="34" charset="0"/>
              </a:rPr>
              <a:t>m</a:t>
            </a:r>
            <a:r>
              <a:rPr lang="en-US" sz="1200" dirty="0">
                <a:latin typeface="Arial" panose="020B0604020202020204" pitchFamily="34" charset="0"/>
                <a:cs typeface="Arial" panose="020B0604020202020204" pitchFamily="34" charset="0"/>
              </a:rPr>
              <a:t>. Inside the capillaries it changes its form from the usual biconcave one to a bullet type. After red blood cells repeat this shape change for hundreds of thousands of times, they retain almost all their biological activities, but they are constantly replaced with new ones with an average half-life of </a:t>
            </a:r>
            <a:r>
              <a:rPr lang="es-AR" sz="1200" dirty="0">
                <a:latin typeface="Arial" panose="020B0604020202020204" pitchFamily="34" charset="0"/>
                <a:cs typeface="Arial" panose="020B0604020202020204" pitchFamily="34" charset="0"/>
              </a:rPr>
              <a:t>120 </a:t>
            </a:r>
            <a:r>
              <a:rPr lang="es-AR" sz="1200" dirty="0" err="1">
                <a:latin typeface="Arial" panose="020B0604020202020204" pitchFamily="34" charset="0"/>
                <a:cs typeface="Arial" panose="020B0604020202020204" pitchFamily="34" charset="0"/>
              </a:rPr>
              <a:t>days</a:t>
            </a:r>
            <a:r>
              <a:rPr lang="es-AR" sz="1200" dirty="0">
                <a:latin typeface="Arial" panose="020B0604020202020204" pitchFamily="34" charset="0"/>
                <a:cs typeface="Arial" panose="020B0604020202020204" pitchFamily="34" charset="0"/>
              </a:rPr>
              <a:t>.</a:t>
            </a:r>
          </a:p>
          <a:p>
            <a:pPr algn="just"/>
            <a:r>
              <a:rPr lang="es-AR" sz="1200" dirty="0" err="1">
                <a:latin typeface="Arial" panose="020B0604020202020204" pitchFamily="34" charset="0"/>
                <a:cs typeface="Arial" panose="020B0604020202020204" pitchFamily="34" charset="0"/>
              </a:rPr>
              <a:t>If</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the</a:t>
            </a:r>
            <a:r>
              <a:rPr lang="es-AR"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surface of an object is constantly in the abrasive contact with another surface, a certain fraction of surface atoms will be constantly torn away, with the process leading to the wearing of the surface. Our bodily surface is covered with skin, </a:t>
            </a:r>
            <a:r>
              <a:rPr lang="en-US" sz="1200" i="1" dirty="0">
                <a:latin typeface="Arial" panose="020B0604020202020204" pitchFamily="34" charset="0"/>
                <a:cs typeface="Arial" panose="020B0604020202020204" pitchFamily="34" charset="0"/>
              </a:rPr>
              <a:t>i.e</a:t>
            </a:r>
            <a:r>
              <a:rPr lang="en-US" sz="1200" dirty="0">
                <a:latin typeface="Arial" panose="020B0604020202020204" pitchFamily="34" charset="0"/>
                <a:cs typeface="Arial" panose="020B0604020202020204" pitchFamily="34" charset="0"/>
              </a:rPr>
              <a:t>., the epithelial cells, which are constantly being renewed from the inside after shedding of the old ones. This constant replacement of old bodily components with the newly formed ones is the basic principle of coping with wear and tear of constituent materials in biological world. You can see it in plant life as well when trees shed leaves after using them from spring to autumn for photosynthesis and respiration and wait for the new ones to bud in spring,</a:t>
            </a:r>
          </a:p>
          <a:p>
            <a:pPr algn="just"/>
            <a:r>
              <a:rPr lang="es-AR" sz="1200" dirty="0" err="1">
                <a:latin typeface="Arial" panose="020B0604020202020204" pitchFamily="34" charset="0"/>
                <a:cs typeface="Arial" panose="020B0604020202020204" pitchFamily="34" charset="0"/>
              </a:rPr>
              <a:t>renewing</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their</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synthetic</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life</a:t>
            </a:r>
            <a:r>
              <a:rPr lang="es-AR" sz="1200" dirty="0">
                <a:latin typeface="Arial" panose="020B0604020202020204" pitchFamily="34" charset="0"/>
                <a:cs typeface="Arial" panose="020B0604020202020204" pitchFamily="34" charset="0"/>
              </a:rPr>
              <a:t>.</a:t>
            </a:r>
          </a:p>
          <a:p>
            <a:pPr algn="just"/>
            <a:endParaRPr lang="es-AR" sz="1200" dirty="0">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87C15826-0BC7-4654-B67D-15F29CB69E28}"/>
              </a:ext>
            </a:extLst>
          </p:cNvPr>
          <p:cNvSpPr/>
          <p:nvPr/>
        </p:nvSpPr>
        <p:spPr>
          <a:xfrm>
            <a:off x="573249" y="3855704"/>
            <a:ext cx="8077011" cy="2308324"/>
          </a:xfrm>
          <a:prstGeom prst="rect">
            <a:avLst/>
          </a:prstGeom>
        </p:spPr>
        <p:txBody>
          <a:bodyPr wrap="square">
            <a:spAutoFit/>
          </a:bodyPr>
          <a:lstStyle/>
          <a:p>
            <a:pPr algn="ctr"/>
            <a:r>
              <a:rPr lang="en-US" dirty="0">
                <a:solidFill>
                  <a:srgbClr val="3333FF"/>
                </a:solidFill>
                <a:latin typeface="Arial" panose="020B0604020202020204" pitchFamily="34" charset="0"/>
                <a:cs typeface="Arial" panose="020B0604020202020204" pitchFamily="34" charset="0"/>
              </a:rPr>
              <a:t>A question arises then, do biomolecules, or more in general terms, do molecules wear and tear? </a:t>
            </a:r>
            <a:r>
              <a:rPr lang="en-US" b="1" dirty="0">
                <a:solidFill>
                  <a:srgbClr val="3333FF"/>
                </a:solidFill>
                <a:latin typeface="Arial" panose="020B0604020202020204" pitchFamily="34" charset="0"/>
                <a:cs typeface="Arial" panose="020B0604020202020204" pitchFamily="34" charset="0"/>
              </a:rPr>
              <a:t>Under the influence</a:t>
            </a:r>
          </a:p>
          <a:p>
            <a:pPr algn="ctr"/>
            <a:r>
              <a:rPr lang="en-US" b="1" dirty="0">
                <a:solidFill>
                  <a:srgbClr val="3333FF"/>
                </a:solidFill>
                <a:latin typeface="Arial" panose="020B0604020202020204" pitchFamily="34" charset="0"/>
                <a:cs typeface="Arial" panose="020B0604020202020204" pitchFamily="34" charset="0"/>
              </a:rPr>
              <a:t>of light, especially that of UV light, x-rays, or strong electric field, molecules are decomposed, but </a:t>
            </a:r>
            <a:r>
              <a:rPr lang="en-US" b="1" u="sng" dirty="0">
                <a:solidFill>
                  <a:srgbClr val="3333FF"/>
                </a:solidFill>
                <a:highlight>
                  <a:srgbClr val="FFFF00"/>
                </a:highlight>
                <a:latin typeface="Arial" panose="020B0604020202020204" pitchFamily="34" charset="0"/>
                <a:cs typeface="Arial" panose="020B0604020202020204" pitchFamily="34" charset="0"/>
              </a:rPr>
              <a:t>under mechanical strain, molecules are not broken down easily</a:t>
            </a:r>
            <a:r>
              <a:rPr lang="en-US" b="1" dirty="0">
                <a:solidFill>
                  <a:srgbClr val="3333FF"/>
                </a:solidFill>
                <a:highlight>
                  <a:srgbClr val="FFFF00"/>
                </a:highlight>
                <a:latin typeface="Arial" panose="020B0604020202020204" pitchFamily="34" charset="0"/>
                <a:cs typeface="Arial" panose="020B0604020202020204" pitchFamily="34" charset="0"/>
              </a:rPr>
              <a:t>.</a:t>
            </a:r>
            <a:r>
              <a:rPr lang="en-US" b="1" dirty="0">
                <a:solidFill>
                  <a:srgbClr val="3333FF"/>
                </a:solidFill>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In conclusion, the structural changes of biological molecules and structures responsible to their functions are basically repeatable millions and billions times and there seems to be little wear and tear of them</a:t>
            </a:r>
            <a:endParaRPr lang="es-AR"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73355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CE36DE-0516-4DBD-B48A-4EFEA33F6196}"/>
              </a:ext>
            </a:extLst>
          </p:cNvPr>
          <p:cNvSpPr/>
          <p:nvPr/>
        </p:nvSpPr>
        <p:spPr>
          <a:xfrm>
            <a:off x="0" y="0"/>
            <a:ext cx="9144000" cy="523220"/>
          </a:xfrm>
          <a:prstGeom prst="rect">
            <a:avLst/>
          </a:prstGeom>
          <a:solidFill>
            <a:schemeClr val="bg2">
              <a:lumMod val="90000"/>
            </a:schemeClr>
          </a:solidFill>
        </p:spPr>
        <p:txBody>
          <a:bodyPr wrap="square">
            <a:spAutoFit/>
          </a:bodyPr>
          <a:lstStyle/>
          <a:p>
            <a:pPr algn="ctr"/>
            <a:r>
              <a:rPr lang="en-US" sz="2800" b="1" dirty="0">
                <a:solidFill>
                  <a:srgbClr val="3333FF"/>
                </a:solidFill>
                <a:latin typeface="Arial" panose="020B0604020202020204" pitchFamily="34" charset="0"/>
                <a:cs typeface="Arial" panose="020B0604020202020204" pitchFamily="34" charset="0"/>
              </a:rPr>
              <a:t>Elastic and Plastic Deformation of </a:t>
            </a:r>
            <a:r>
              <a:rPr lang="es-AR" sz="2800" b="1" dirty="0" err="1">
                <a:solidFill>
                  <a:srgbClr val="3333FF"/>
                </a:solidFill>
                <a:latin typeface="Arial" panose="020B0604020202020204" pitchFamily="34" charset="0"/>
                <a:cs typeface="Arial" panose="020B0604020202020204" pitchFamily="34" charset="0"/>
              </a:rPr>
              <a:t>Materials</a:t>
            </a:r>
            <a:endParaRPr lang="es-AR" sz="2800" dirty="0">
              <a:solidFill>
                <a:srgbClr val="3333FF"/>
              </a:solidFill>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27AFA698-69A2-44DE-9E33-99202A9561AF}"/>
              </a:ext>
            </a:extLst>
          </p:cNvPr>
          <p:cNvSpPr/>
          <p:nvPr/>
        </p:nvSpPr>
        <p:spPr>
          <a:xfrm>
            <a:off x="319228" y="303072"/>
            <a:ext cx="8432885" cy="3508653"/>
          </a:xfrm>
          <a:prstGeom prst="rect">
            <a:avLst/>
          </a:prstGeom>
        </p:spPr>
        <p:txBody>
          <a:bodyPr wrap="square">
            <a:spAutoFit/>
          </a:bodyPr>
          <a:lstStyle/>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Los </a:t>
            </a:r>
            <a:r>
              <a:rPr lang="en-US" sz="1200" dirty="0" err="1">
                <a:latin typeface="Arial" panose="020B0604020202020204" pitchFamily="34" charset="0"/>
                <a:cs typeface="Arial" panose="020B0604020202020204" pitchFamily="34" charset="0"/>
              </a:rPr>
              <a:t>materiales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experimentan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deformaciones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toda</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vez</a:t>
            </a:r>
            <a:r>
              <a:rPr lang="en-US" sz="1200" dirty="0">
                <a:latin typeface="Arial" panose="020B0604020202020204" pitchFamily="34" charset="0"/>
                <a:cs typeface="Arial" panose="020B0604020202020204" pitchFamily="34" charset="0"/>
              </a:rPr>
              <a:t> que se </a:t>
            </a:r>
            <a:r>
              <a:rPr lang="en-US" sz="1200" dirty="0" err="1">
                <a:latin typeface="Arial" panose="020B0604020202020204" pitchFamily="34" charset="0"/>
                <a:cs typeface="Arial" panose="020B0604020202020204" pitchFamily="34" charset="0"/>
              </a:rPr>
              <a:t>aplican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tensiones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compresiones</a:t>
            </a:r>
            <a:r>
              <a:rPr lang="en-US" sz="1200" dirty="0">
                <a:latin typeface="Arial" panose="020B0604020202020204" pitchFamily="34" charset="0"/>
                <a:cs typeface="Arial" panose="020B0604020202020204" pitchFamily="34" charset="0"/>
              </a:rPr>
              <a:t> o </a:t>
            </a:r>
            <a:r>
              <a:rPr lang="en-US" sz="1200" dirty="0" err="1">
                <a:latin typeface="Arial" panose="020B0604020202020204" pitchFamily="34" charset="0"/>
                <a:cs typeface="Arial" panose="020B0604020202020204" pitchFamily="34" charset="0"/>
              </a:rPr>
              <a:t>fuerzas</a:t>
            </a:r>
            <a:r>
              <a:rPr lang="en-US" sz="1200" dirty="0">
                <a:latin typeface="Arial" panose="020B0604020202020204" pitchFamily="34" charset="0"/>
                <a:cs typeface="Arial" panose="020B0604020202020204" pitchFamily="34" charset="0"/>
              </a:rPr>
              <a:t> de </a:t>
            </a:r>
            <a:r>
              <a:rPr lang="en-US" sz="1200" dirty="0" err="1">
                <a:latin typeface="Arial" panose="020B0604020202020204" pitchFamily="34" charset="0"/>
                <a:cs typeface="Arial" panose="020B0604020202020204" pitchFamily="34" charset="0"/>
              </a:rPr>
              <a:t>cizalla</a:t>
            </a:r>
            <a:r>
              <a:rPr lang="en-US" sz="1200" dirty="0">
                <a:latin typeface="Arial" panose="020B0604020202020204" pitchFamily="34" charset="0"/>
                <a:cs typeface="Arial" panose="020B0604020202020204" pitchFamily="34" charset="0"/>
              </a:rPr>
              <a:t>  </a:t>
            </a:r>
          </a:p>
          <a:p>
            <a:pPr algn="ctr"/>
            <a:r>
              <a:rPr lang="en-US" b="1" dirty="0" err="1">
                <a:latin typeface="Arial" panose="020B0604020202020204" pitchFamily="34" charset="0"/>
                <a:cs typeface="Arial" panose="020B0604020202020204" pitchFamily="34" charset="0"/>
              </a:rPr>
              <a:t>fuerzas</a:t>
            </a:r>
            <a:r>
              <a:rPr lang="en-US" b="1" dirty="0">
                <a:latin typeface="Arial" panose="020B0604020202020204" pitchFamily="34" charset="0"/>
                <a:cs typeface="Arial" panose="020B0604020202020204" pitchFamily="34" charset="0"/>
              </a:rPr>
              <a:t> de tension  </a:t>
            </a:r>
            <a:r>
              <a:rPr lang="en-US" b="1" dirty="0" err="1">
                <a:solidFill>
                  <a:srgbClr val="FF0000"/>
                </a:solidFill>
                <a:latin typeface="Arial" panose="020B0604020202020204" pitchFamily="34" charset="0"/>
                <a:cs typeface="Arial" panose="020B0604020202020204" pitchFamily="34" charset="0"/>
              </a:rPr>
              <a:t>elongan</a:t>
            </a:r>
            <a:r>
              <a:rPr lang="en-US" b="1" dirty="0">
                <a:solidFill>
                  <a:srgbClr val="FF0000"/>
                </a:solidFill>
                <a:latin typeface="Arial" panose="020B0604020202020204" pitchFamily="34" charset="0"/>
                <a:cs typeface="Arial" panose="020B0604020202020204" pitchFamily="34" charset="0"/>
              </a:rPr>
              <a:t> </a:t>
            </a:r>
          </a:p>
          <a:p>
            <a:pPr algn="ctr"/>
            <a:r>
              <a:rPr lang="en-US" b="1" dirty="0" err="1">
                <a:latin typeface="Arial" panose="020B0604020202020204" pitchFamily="34" charset="0"/>
                <a:cs typeface="Arial" panose="020B0604020202020204" pitchFamily="34" charset="0"/>
              </a:rPr>
              <a:t>fuerzas</a:t>
            </a:r>
            <a:r>
              <a:rPr lang="en-US" b="1" dirty="0">
                <a:latin typeface="Arial" panose="020B0604020202020204" pitchFamily="34" charset="0"/>
                <a:cs typeface="Arial" panose="020B0604020202020204" pitchFamily="34" charset="0"/>
              </a:rPr>
              <a:t> de </a:t>
            </a:r>
            <a:r>
              <a:rPr lang="en-US" b="1" dirty="0" err="1">
                <a:latin typeface="Arial" panose="020B0604020202020204" pitchFamily="34" charset="0"/>
                <a:cs typeface="Arial" panose="020B0604020202020204" pitchFamily="34" charset="0"/>
              </a:rPr>
              <a:t>compresion</a:t>
            </a:r>
            <a:r>
              <a:rPr lang="en-US" b="1" dirty="0">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acortan</a:t>
            </a:r>
            <a:r>
              <a:rPr lang="en-US" b="1" dirty="0">
                <a:solidFill>
                  <a:srgbClr val="FF0000"/>
                </a:solidFill>
                <a:latin typeface="Arial" panose="020B0604020202020204" pitchFamily="34" charset="0"/>
                <a:cs typeface="Arial" panose="020B0604020202020204" pitchFamily="34" charset="0"/>
              </a:rPr>
              <a:t> </a:t>
            </a:r>
            <a:endParaRPr lang="en-US" dirty="0">
              <a:solidFill>
                <a:srgbClr val="FF0000"/>
              </a:solidFill>
              <a:latin typeface="Arial" panose="020B0604020202020204" pitchFamily="34" charset="0"/>
              <a:cs typeface="Arial" panose="020B0604020202020204" pitchFamily="34" charset="0"/>
            </a:endParaRPr>
          </a:p>
          <a:p>
            <a:pPr algn="ctr"/>
            <a:r>
              <a:rPr lang="en-US" b="1" dirty="0" err="1">
                <a:latin typeface="Arial" panose="020B0604020202020204" pitchFamily="34" charset="0"/>
                <a:cs typeface="Arial" panose="020B0604020202020204" pitchFamily="34" charset="0"/>
              </a:rPr>
              <a:t>fuerzas</a:t>
            </a:r>
            <a:r>
              <a:rPr lang="en-US" b="1" dirty="0">
                <a:latin typeface="Arial" panose="020B0604020202020204" pitchFamily="34" charset="0"/>
                <a:cs typeface="Arial" panose="020B0604020202020204" pitchFamily="34" charset="0"/>
              </a:rPr>
              <a:t> de </a:t>
            </a:r>
            <a:r>
              <a:rPr lang="en-US" b="1" dirty="0" err="1">
                <a:latin typeface="Arial" panose="020B0604020202020204" pitchFamily="34" charset="0"/>
                <a:cs typeface="Arial" panose="020B0604020202020204" pitchFamily="34" charset="0"/>
              </a:rPr>
              <a:t>cizalla</a:t>
            </a:r>
            <a:r>
              <a:rPr lang="en-US" b="1" dirty="0">
                <a:latin typeface="Arial" panose="020B0604020202020204" pitchFamily="34" charset="0"/>
                <a:cs typeface="Arial" panose="020B0604020202020204" pitchFamily="34" charset="0"/>
              </a:rPr>
              <a:t> [shear force] </a:t>
            </a:r>
            <a:r>
              <a:rPr lang="en-US" b="1" dirty="0" err="1">
                <a:solidFill>
                  <a:srgbClr val="FF0000"/>
                </a:solidFill>
                <a:latin typeface="Arial" panose="020B0604020202020204" pitchFamily="34" charset="0"/>
                <a:cs typeface="Arial" panose="020B0604020202020204" pitchFamily="34" charset="0"/>
              </a:rPr>
              <a:t>distorsionan</a:t>
            </a:r>
            <a:endParaRPr lang="en-US" b="1" dirty="0">
              <a:solidFill>
                <a:srgbClr val="FF0000"/>
              </a:solidFill>
              <a:latin typeface="Arial" panose="020B0604020202020204" pitchFamily="34" charset="0"/>
              <a:cs typeface="Arial" panose="020B0604020202020204" pitchFamily="34" charset="0"/>
            </a:endParaRPr>
          </a:p>
          <a:p>
            <a:pPr algn="ctr"/>
            <a:endParaRPr lang="en-US" dirty="0">
              <a:solidFill>
                <a:srgbClr val="FF0000"/>
              </a:solidFill>
              <a:latin typeface="Arial" panose="020B0604020202020204" pitchFamily="34" charset="0"/>
              <a:cs typeface="Arial" panose="020B0604020202020204" pitchFamily="34" charset="0"/>
            </a:endParaRPr>
          </a:p>
          <a:p>
            <a:pPr algn="just"/>
            <a:r>
              <a:rPr lang="en-US" b="1" dirty="0" err="1">
                <a:solidFill>
                  <a:srgbClr val="3333FF"/>
                </a:solidFill>
                <a:latin typeface="Arial" panose="020B0604020202020204" pitchFamily="34" charset="0"/>
                <a:cs typeface="Arial" panose="020B0604020202020204" pitchFamily="34" charset="0"/>
              </a:rPr>
              <a:t>Materiales</a:t>
            </a:r>
            <a:r>
              <a:rPr lang="en-US" b="1" dirty="0">
                <a:solidFill>
                  <a:srgbClr val="3333FF"/>
                </a:solidFill>
                <a:latin typeface="Arial" panose="020B0604020202020204" pitchFamily="34" charset="0"/>
                <a:cs typeface="Arial" panose="020B0604020202020204" pitchFamily="34" charset="0"/>
              </a:rPr>
              <a:t> </a:t>
            </a:r>
            <a:r>
              <a:rPr lang="en-US" b="1" dirty="0" err="1">
                <a:solidFill>
                  <a:srgbClr val="3333FF"/>
                </a:solidFill>
                <a:latin typeface="Arial" panose="020B0604020202020204" pitchFamily="34" charset="0"/>
                <a:cs typeface="Arial" panose="020B0604020202020204" pitchFamily="34" charset="0"/>
              </a:rPr>
              <a:t>elasticos</a:t>
            </a:r>
            <a:r>
              <a:rPr lang="en-US" b="1" dirty="0">
                <a:solidFill>
                  <a:srgbClr val="3333FF"/>
                </a:solidFill>
                <a:latin typeface="Arial" panose="020B0604020202020204" pitchFamily="34" charset="0"/>
                <a:cs typeface="Arial" panose="020B0604020202020204" pitchFamily="34" charset="0"/>
              </a:rPr>
              <a:t>: </a:t>
            </a:r>
            <a:r>
              <a:rPr lang="en-US" dirty="0">
                <a:solidFill>
                  <a:srgbClr val="3333FF"/>
                </a:solidFill>
                <a:latin typeface="Arial" panose="020B0604020202020204" pitchFamily="34" charset="0"/>
                <a:cs typeface="Arial" panose="020B0604020202020204" pitchFamily="34" charset="0"/>
              </a:rPr>
              <a:t>Upon removal of the applied force, the shape of an elastic sample returns to the original one</a:t>
            </a:r>
            <a:r>
              <a:rPr lang="en-US" sz="1200" dirty="0">
                <a:latin typeface="Arial" panose="020B0604020202020204" pitchFamily="34" charset="0"/>
                <a:cs typeface="Arial" panose="020B0604020202020204" pitchFamily="34" charset="0"/>
              </a:rPr>
              <a:t>, and, if not, the sample is partially or totally plastic. </a:t>
            </a:r>
          </a:p>
          <a:p>
            <a:pPr algn="just"/>
            <a:r>
              <a:rPr lang="en-US" sz="1200" dirty="0">
                <a:latin typeface="Arial" panose="020B0604020202020204" pitchFamily="34" charset="0"/>
                <a:cs typeface="Arial" panose="020B0604020202020204" pitchFamily="34" charset="0"/>
              </a:rPr>
              <a:t>In many cases, samples show an elastic deformation while the applied force is small and as the force becomes greater, contribution of plastic </a:t>
            </a:r>
            <a:r>
              <a:rPr lang="es-AR" sz="1200" dirty="0" err="1">
                <a:latin typeface="Arial" panose="020B0604020202020204" pitchFamily="34" charset="0"/>
                <a:cs typeface="Arial" panose="020B0604020202020204" pitchFamily="34" charset="0"/>
              </a:rPr>
              <a:t>deformation</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gradually</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increases</a:t>
            </a:r>
            <a:r>
              <a:rPr lang="es-AR" sz="1200" dirty="0">
                <a:latin typeface="Arial" panose="020B0604020202020204" pitchFamily="34" charset="0"/>
                <a:cs typeface="Arial" panose="020B0604020202020204" pitchFamily="34" charset="0"/>
              </a:rPr>
              <a:t>.</a:t>
            </a:r>
          </a:p>
          <a:p>
            <a:pPr algn="just"/>
            <a:endParaRPr lang="es-AR" sz="1200" dirty="0">
              <a:latin typeface="Arial" panose="020B0604020202020204" pitchFamily="34" charset="0"/>
              <a:cs typeface="Arial" panose="020B0604020202020204" pitchFamily="34" charset="0"/>
            </a:endParaRPr>
          </a:p>
          <a:p>
            <a:pPr algn="just"/>
            <a:r>
              <a:rPr lang="en-US" dirty="0">
                <a:solidFill>
                  <a:srgbClr val="3333FF"/>
                </a:solidFill>
                <a:latin typeface="Arial" panose="020B0604020202020204" pitchFamily="34" charset="0"/>
                <a:cs typeface="Arial" panose="020B0604020202020204" pitchFamily="34" charset="0"/>
              </a:rPr>
              <a:t>During an elastic deformation,</a:t>
            </a:r>
            <a:r>
              <a:rPr lang="en-US" sz="1200" dirty="0">
                <a:solidFill>
                  <a:srgbClr val="3333FF"/>
                </a:solidFill>
                <a:latin typeface="Arial" panose="020B0604020202020204" pitchFamily="34" charset="0"/>
                <a:cs typeface="Arial" panose="020B0604020202020204" pitchFamily="34" charset="0"/>
              </a:rPr>
              <a:t> the covalent and noncovalent bonds that hold the atoms in the sample body are not broken but displaced from their equilibrium distance, </a:t>
            </a:r>
            <a:r>
              <a:rPr lang="en-US" sz="1200" i="1" dirty="0">
                <a:solidFill>
                  <a:srgbClr val="3333FF"/>
                </a:solidFill>
                <a:latin typeface="Arial" panose="020B0604020202020204" pitchFamily="34" charset="0"/>
                <a:cs typeface="Arial" panose="020B0604020202020204" pitchFamily="34" charset="0"/>
              </a:rPr>
              <a:t>i.e.</a:t>
            </a:r>
            <a:r>
              <a:rPr lang="en-US" sz="1200" dirty="0">
                <a:solidFill>
                  <a:srgbClr val="3333FF"/>
                </a:solidFill>
                <a:latin typeface="Arial" panose="020B0604020202020204" pitchFamily="34" charset="0"/>
                <a:cs typeface="Arial" panose="020B0604020202020204" pitchFamily="34" charset="0"/>
              </a:rPr>
              <a:t>, deformed due to the application of an external force, but on removal of the force all the deformed bonds return to their equilibrium positions, recovering the original shape of the object. </a:t>
            </a:r>
          </a:p>
        </p:txBody>
      </p:sp>
      <p:pic>
        <p:nvPicPr>
          <p:cNvPr id="2" name="Imagen 1">
            <a:extLst>
              <a:ext uri="{FF2B5EF4-FFF2-40B4-BE49-F238E27FC236}">
                <a16:creationId xmlns:a16="http://schemas.microsoft.com/office/drawing/2014/main" id="{EB371CC9-31B6-4F08-AF88-DE665BA4C3E0}"/>
              </a:ext>
            </a:extLst>
          </p:cNvPr>
          <p:cNvPicPr>
            <a:picLocks noChangeAspect="1"/>
          </p:cNvPicPr>
          <p:nvPr/>
        </p:nvPicPr>
        <p:blipFill>
          <a:blip r:embed="rId2"/>
          <a:stretch>
            <a:fillRect/>
          </a:stretch>
        </p:blipFill>
        <p:spPr>
          <a:xfrm>
            <a:off x="4891537" y="4000650"/>
            <a:ext cx="3771409" cy="2876906"/>
          </a:xfrm>
          <a:prstGeom prst="rect">
            <a:avLst/>
          </a:prstGeom>
        </p:spPr>
      </p:pic>
      <p:sp>
        <p:nvSpPr>
          <p:cNvPr id="3" name="Rectángulo 2">
            <a:extLst>
              <a:ext uri="{FF2B5EF4-FFF2-40B4-BE49-F238E27FC236}">
                <a16:creationId xmlns:a16="http://schemas.microsoft.com/office/drawing/2014/main" id="{3D8FFA1E-FB6E-4B3E-8459-1CE7F4D3A040}"/>
              </a:ext>
            </a:extLst>
          </p:cNvPr>
          <p:cNvSpPr/>
          <p:nvPr/>
        </p:nvSpPr>
        <p:spPr>
          <a:xfrm>
            <a:off x="336526" y="4032645"/>
            <a:ext cx="3771410" cy="2769989"/>
          </a:xfrm>
          <a:prstGeom prst="rect">
            <a:avLst/>
          </a:prstGeom>
        </p:spPr>
        <p:txBody>
          <a:bodyPr wrap="square">
            <a:spAutoFit/>
          </a:bodyPr>
          <a:lstStyle/>
          <a:p>
            <a:pPr algn="just"/>
            <a:r>
              <a:rPr lang="en-US" b="1" dirty="0" err="1">
                <a:latin typeface="Arial" panose="020B0604020202020204" pitchFamily="34" charset="0"/>
                <a:cs typeface="Arial" panose="020B0604020202020204" pitchFamily="34" charset="0"/>
              </a:rPr>
              <a:t>Materiales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plasticos</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If the bonds that keep the sample in a fixed shape are weak or if the applied force is large, consequently under a large deformation regime, some of the covalent or noncovalent bonds are broken and therefore cannot restore the original equilibrium positions. As a result, the shape of the sample material is permanently changed, and such a deformation is termed plastic deformation. Unless all the bonds are broken, the sample shape is partially restored.</a:t>
            </a:r>
          </a:p>
          <a:p>
            <a:pPr algn="just"/>
            <a:r>
              <a:rPr lang="en-US" sz="1200" dirty="0">
                <a:latin typeface="Arial" panose="020B0604020202020204" pitchFamily="34" charset="0"/>
                <a:cs typeface="Arial" panose="020B0604020202020204" pitchFamily="34" charset="0"/>
              </a:rPr>
              <a:t>The deformation of an ordinary material sample often proceeds as shown. The range of strain of the elastic deformation regime is small for materials such as steel or silicon but large for rubber or plastics.</a:t>
            </a:r>
            <a:endParaRPr lang="es-AR" sz="1200" dirty="0">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CE7534D5-AF89-4C83-B887-A36DD10607B0}"/>
              </a:ext>
            </a:extLst>
          </p:cNvPr>
          <p:cNvSpPr/>
          <p:nvPr/>
        </p:nvSpPr>
        <p:spPr>
          <a:xfrm>
            <a:off x="5653945" y="3609645"/>
            <a:ext cx="2523103" cy="707886"/>
          </a:xfrm>
          <a:prstGeom prst="rect">
            <a:avLst/>
          </a:prstGeom>
        </p:spPr>
        <p:txBody>
          <a:bodyPr wrap="square">
            <a:spAutoFit/>
          </a:bodyPr>
          <a:lstStyle/>
          <a:p>
            <a:pPr algn="ctr"/>
            <a:r>
              <a:rPr lang="en-US" sz="1000" dirty="0">
                <a:solidFill>
                  <a:srgbClr val="FF0000"/>
                </a:solidFill>
                <a:latin typeface="Arial" panose="020B0604020202020204" pitchFamily="34" charset="0"/>
                <a:cs typeface="Arial" panose="020B0604020202020204" pitchFamily="34" charset="0"/>
              </a:rPr>
              <a:t>The breakdown process of a sample under application of</a:t>
            </a:r>
          </a:p>
          <a:p>
            <a:pPr algn="ctr"/>
            <a:r>
              <a:rPr lang="en-US" sz="1000" dirty="0">
                <a:solidFill>
                  <a:srgbClr val="FF0000"/>
                </a:solidFill>
                <a:latin typeface="Arial" panose="020B0604020202020204" pitchFamily="34" charset="0"/>
                <a:cs typeface="Arial" panose="020B0604020202020204" pitchFamily="34" charset="0"/>
              </a:rPr>
              <a:t>tensile stress, </a:t>
            </a:r>
            <a:r>
              <a:rPr lang="en-US" sz="1000" i="1" dirty="0">
                <a:solidFill>
                  <a:srgbClr val="FF0000"/>
                </a:solidFill>
                <a:latin typeface="Arial" panose="020B0604020202020204" pitchFamily="34" charset="0"/>
                <a:cs typeface="Arial" panose="020B0604020202020204" pitchFamily="34" charset="0"/>
              </a:rPr>
              <a:t>σ</a:t>
            </a:r>
            <a:r>
              <a:rPr lang="en-US" sz="1000" dirty="0">
                <a:solidFill>
                  <a:srgbClr val="FF0000"/>
                </a:solidFill>
                <a:latin typeface="Arial" panose="020B0604020202020204" pitchFamily="34" charset="0"/>
                <a:cs typeface="Arial" panose="020B0604020202020204" pitchFamily="34" charset="0"/>
              </a:rPr>
              <a:t>, on the ordinate, and the corresponding strain, on </a:t>
            </a:r>
            <a:r>
              <a:rPr lang="es-AR" sz="1000" dirty="0" err="1">
                <a:solidFill>
                  <a:srgbClr val="FF0000"/>
                </a:solidFill>
                <a:latin typeface="Arial" panose="020B0604020202020204" pitchFamily="34" charset="0"/>
                <a:cs typeface="Arial" panose="020B0604020202020204" pitchFamily="34" charset="0"/>
              </a:rPr>
              <a:t>the</a:t>
            </a:r>
            <a:r>
              <a:rPr lang="es-AR" sz="1000" dirty="0">
                <a:solidFill>
                  <a:srgbClr val="FF0000"/>
                </a:solidFill>
                <a:latin typeface="Arial" panose="020B0604020202020204" pitchFamily="34" charset="0"/>
                <a:cs typeface="Arial" panose="020B0604020202020204" pitchFamily="34" charset="0"/>
              </a:rPr>
              <a:t> </a:t>
            </a:r>
            <a:r>
              <a:rPr lang="es-AR" sz="1000" dirty="0" err="1">
                <a:solidFill>
                  <a:srgbClr val="FF0000"/>
                </a:solidFill>
                <a:latin typeface="Arial" panose="020B0604020202020204" pitchFamily="34" charset="0"/>
                <a:cs typeface="Arial" panose="020B0604020202020204" pitchFamily="34" charset="0"/>
              </a:rPr>
              <a:t>abscissa</a:t>
            </a:r>
            <a:r>
              <a:rPr lang="es-AR" sz="1000" dirty="0">
                <a:solidFill>
                  <a:srgbClr val="FF0000"/>
                </a:solidFill>
                <a:latin typeface="Arial" panose="020B0604020202020204" pitchFamily="34" charset="0"/>
                <a:cs typeface="Arial" panose="020B0604020202020204" pitchFamily="34" charset="0"/>
              </a:rPr>
              <a:t>.</a:t>
            </a:r>
          </a:p>
        </p:txBody>
      </p:sp>
      <p:sp>
        <p:nvSpPr>
          <p:cNvPr id="8" name="Rectángulo 7">
            <a:extLst>
              <a:ext uri="{FF2B5EF4-FFF2-40B4-BE49-F238E27FC236}">
                <a16:creationId xmlns:a16="http://schemas.microsoft.com/office/drawing/2014/main" id="{0E5C8EE4-6E4A-44CF-9888-EB2B1220F322}"/>
              </a:ext>
            </a:extLst>
          </p:cNvPr>
          <p:cNvSpPr/>
          <p:nvPr/>
        </p:nvSpPr>
        <p:spPr>
          <a:xfrm>
            <a:off x="5098868" y="5611728"/>
            <a:ext cx="4045132" cy="861774"/>
          </a:xfrm>
          <a:prstGeom prst="rect">
            <a:avLst/>
          </a:prstGeom>
        </p:spPr>
        <p:txBody>
          <a:bodyPr wrap="square">
            <a:spAutoFit/>
          </a:bodyPr>
          <a:lstStyle/>
          <a:p>
            <a:pPr algn="ctr"/>
            <a:r>
              <a:rPr lang="en-US" sz="1000" dirty="0">
                <a:latin typeface="Arial" panose="020B0604020202020204" pitchFamily="34" charset="0"/>
                <a:cs typeface="Arial" panose="020B0604020202020204" pitchFamily="34" charset="0"/>
              </a:rPr>
              <a:t>Deformation and ultimate breakdown of mechanical members generally proceed along the line in this figure. </a:t>
            </a:r>
          </a:p>
          <a:p>
            <a:pPr algn="ctr"/>
            <a:r>
              <a:rPr lang="en-US" sz="1000" dirty="0">
                <a:latin typeface="Arial" panose="020B0604020202020204" pitchFamily="34" charset="0"/>
                <a:cs typeface="Arial" panose="020B0604020202020204" pitchFamily="34" charset="0"/>
              </a:rPr>
              <a:t>The region of nonlinear extension of the material is possible with a supply of material to the extending region from other regions and is made possible through the mechanism called </a:t>
            </a:r>
            <a:r>
              <a:rPr lang="es-AR" sz="1000" dirty="0">
                <a:latin typeface="Arial" panose="020B0604020202020204" pitchFamily="34" charset="0"/>
                <a:cs typeface="Arial" panose="020B0604020202020204" pitchFamily="34" charset="0"/>
              </a:rPr>
              <a:t>‘</a:t>
            </a:r>
            <a:r>
              <a:rPr lang="es-AR" sz="1000" dirty="0" err="1">
                <a:latin typeface="Arial" panose="020B0604020202020204" pitchFamily="34" charset="0"/>
                <a:cs typeface="Arial" panose="020B0604020202020204" pitchFamily="34" charset="0"/>
              </a:rPr>
              <a:t>necking</a:t>
            </a:r>
            <a:r>
              <a:rPr lang="es-AR" sz="1000" dirty="0">
                <a:latin typeface="Arial" panose="020B0604020202020204" pitchFamily="34" charset="0"/>
                <a:cs typeface="Arial" panose="020B0604020202020204" pitchFamily="34" charset="0"/>
              </a:rPr>
              <a:t>.’</a:t>
            </a:r>
          </a:p>
        </p:txBody>
      </p:sp>
      <p:sp>
        <p:nvSpPr>
          <p:cNvPr id="9" name="Rectángulo 8">
            <a:extLst>
              <a:ext uri="{FF2B5EF4-FFF2-40B4-BE49-F238E27FC236}">
                <a16:creationId xmlns:a16="http://schemas.microsoft.com/office/drawing/2014/main" id="{CFC61F9D-F640-4AC1-A347-015737A60DA1}"/>
              </a:ext>
            </a:extLst>
          </p:cNvPr>
          <p:cNvSpPr/>
          <p:nvPr/>
        </p:nvSpPr>
        <p:spPr>
          <a:xfrm>
            <a:off x="3825466" y="3669638"/>
            <a:ext cx="2132141" cy="1169551"/>
          </a:xfrm>
          <a:prstGeom prst="rect">
            <a:avLst/>
          </a:prstGeom>
        </p:spPr>
        <p:txBody>
          <a:bodyPr wrap="square">
            <a:spAutoFit/>
          </a:bodyPr>
          <a:lstStyle/>
          <a:p>
            <a:pPr algn="ctr"/>
            <a:r>
              <a:rPr lang="en-US" sz="1000" dirty="0">
                <a:solidFill>
                  <a:srgbClr val="00B050"/>
                </a:solidFill>
                <a:latin typeface="Arial" panose="020B0604020202020204" pitchFamily="34" charset="0"/>
                <a:cs typeface="Arial" panose="020B0604020202020204" pitchFamily="34" charset="0"/>
              </a:rPr>
              <a:t>The initial linear region is called Hookean regime where the strain is reversible, which is followed by a sudden breakdown of the linear relationship and a large deformation with a small increase of stress.</a:t>
            </a:r>
            <a:endParaRPr lang="es-AR" sz="1000" dirty="0">
              <a:solidFill>
                <a:srgbClr val="00B050"/>
              </a:solidFill>
            </a:endParaRPr>
          </a:p>
        </p:txBody>
      </p:sp>
      <p:sp>
        <p:nvSpPr>
          <p:cNvPr id="10" name="Rectángulo 9">
            <a:extLst>
              <a:ext uri="{FF2B5EF4-FFF2-40B4-BE49-F238E27FC236}">
                <a16:creationId xmlns:a16="http://schemas.microsoft.com/office/drawing/2014/main" id="{AB52C7DD-BE82-4C18-8B73-01CF7F562555}"/>
              </a:ext>
            </a:extLst>
          </p:cNvPr>
          <p:cNvSpPr/>
          <p:nvPr/>
        </p:nvSpPr>
        <p:spPr>
          <a:xfrm>
            <a:off x="5815770" y="4388691"/>
            <a:ext cx="2685351" cy="369332"/>
          </a:xfrm>
          <a:prstGeom prst="rect">
            <a:avLst/>
          </a:prstGeom>
        </p:spPr>
        <p:txBody>
          <a:bodyPr wrap="none">
            <a:spAutoFit/>
          </a:bodyPr>
          <a:lstStyle/>
          <a:p>
            <a:r>
              <a:rPr lang="en-US" dirty="0">
                <a:solidFill>
                  <a:srgbClr val="FF0000"/>
                </a:solidFill>
                <a:latin typeface="Arial" panose="020B0604020202020204" pitchFamily="34" charset="0"/>
                <a:cs typeface="Arial" panose="020B0604020202020204" pitchFamily="34" charset="0"/>
              </a:rPr>
              <a:t>point of maximum stress</a:t>
            </a:r>
            <a:endParaRPr lang="es-AR" dirty="0">
              <a:solidFill>
                <a:srgbClr val="FF0000"/>
              </a:solidFill>
            </a:endParaRPr>
          </a:p>
        </p:txBody>
      </p:sp>
      <p:sp>
        <p:nvSpPr>
          <p:cNvPr id="11" name="Rectángulo 10">
            <a:extLst>
              <a:ext uri="{FF2B5EF4-FFF2-40B4-BE49-F238E27FC236}">
                <a16:creationId xmlns:a16="http://schemas.microsoft.com/office/drawing/2014/main" id="{87622C40-94CC-4783-85AC-44354F3A6E1F}"/>
              </a:ext>
            </a:extLst>
          </p:cNvPr>
          <p:cNvSpPr/>
          <p:nvPr/>
        </p:nvSpPr>
        <p:spPr>
          <a:xfrm>
            <a:off x="7158445" y="5047293"/>
            <a:ext cx="1800493" cy="369332"/>
          </a:xfrm>
          <a:prstGeom prst="rect">
            <a:avLst/>
          </a:prstGeom>
        </p:spPr>
        <p:txBody>
          <a:bodyPr wrap="none">
            <a:spAutoFit/>
          </a:bodyPr>
          <a:lstStyle/>
          <a:p>
            <a:r>
              <a:rPr lang="en-US" dirty="0">
                <a:solidFill>
                  <a:srgbClr val="3333FF"/>
                </a:solidFill>
                <a:latin typeface="Arial" panose="020B0604020202020204" pitchFamily="34" charset="0"/>
                <a:cs typeface="Arial" panose="020B0604020202020204" pitchFamily="34" charset="0"/>
              </a:rPr>
              <a:t>final breakdown</a:t>
            </a:r>
            <a:endParaRPr lang="es-AR" dirty="0">
              <a:solidFill>
                <a:srgbClr val="3333FF"/>
              </a:solidFill>
            </a:endParaRPr>
          </a:p>
        </p:txBody>
      </p:sp>
      <p:sp>
        <p:nvSpPr>
          <p:cNvPr id="12" name="Rectángulo 11">
            <a:extLst>
              <a:ext uri="{FF2B5EF4-FFF2-40B4-BE49-F238E27FC236}">
                <a16:creationId xmlns:a16="http://schemas.microsoft.com/office/drawing/2014/main" id="{A3B5A01D-6009-46DD-8F5E-3139FA59865D}"/>
              </a:ext>
            </a:extLst>
          </p:cNvPr>
          <p:cNvSpPr/>
          <p:nvPr/>
        </p:nvSpPr>
        <p:spPr>
          <a:xfrm>
            <a:off x="336526" y="445445"/>
            <a:ext cx="8389463" cy="1374646"/>
          </a:xfrm>
          <a:prstGeom prst="rect">
            <a:avLst/>
          </a:prstGeom>
          <a:noFill/>
          <a:ln w="381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ectángulo 12">
            <a:extLst>
              <a:ext uri="{FF2B5EF4-FFF2-40B4-BE49-F238E27FC236}">
                <a16:creationId xmlns:a16="http://schemas.microsoft.com/office/drawing/2014/main" id="{3FEF4101-BE4D-432C-83EB-DB5918DBB593}"/>
              </a:ext>
            </a:extLst>
          </p:cNvPr>
          <p:cNvSpPr/>
          <p:nvPr/>
        </p:nvSpPr>
        <p:spPr>
          <a:xfrm>
            <a:off x="251054" y="1850633"/>
            <a:ext cx="8641892" cy="2203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Rectángulo 13">
            <a:extLst>
              <a:ext uri="{FF2B5EF4-FFF2-40B4-BE49-F238E27FC236}">
                <a16:creationId xmlns:a16="http://schemas.microsoft.com/office/drawing/2014/main" id="{7AC31A01-513B-48CD-A319-D03E87E4AF85}"/>
              </a:ext>
            </a:extLst>
          </p:cNvPr>
          <p:cNvSpPr/>
          <p:nvPr/>
        </p:nvSpPr>
        <p:spPr>
          <a:xfrm>
            <a:off x="34199" y="3922999"/>
            <a:ext cx="9100276" cy="2876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25108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3"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ortes">
            <a:extLst>
              <a:ext uri="{FF2B5EF4-FFF2-40B4-BE49-F238E27FC236}">
                <a16:creationId xmlns:a16="http://schemas.microsoft.com/office/drawing/2014/main" id="{8A8E02D0-FBED-486B-BF35-DE91CF1486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685" y="3028087"/>
            <a:ext cx="2876550" cy="226695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316748E9-4522-4364-ABDB-39E525C6FBD1}"/>
              </a:ext>
            </a:extLst>
          </p:cNvPr>
          <p:cNvSpPr/>
          <p:nvPr/>
        </p:nvSpPr>
        <p:spPr>
          <a:xfrm>
            <a:off x="200298" y="562838"/>
            <a:ext cx="3743324" cy="1938992"/>
          </a:xfrm>
          <a:prstGeom prst="rect">
            <a:avLst/>
          </a:prstGeom>
        </p:spPr>
        <p:txBody>
          <a:bodyPr wrap="square">
            <a:spAutoFit/>
          </a:bodyPr>
          <a:lstStyle/>
          <a:p>
            <a:pPr algn="ctr"/>
            <a:r>
              <a:rPr lang="es-AR" sz="1200" b="1" dirty="0">
                <a:latin typeface="Arial" panose="020B0604020202020204" pitchFamily="34" charset="0"/>
                <a:cs typeface="Arial" panose="020B0604020202020204" pitchFamily="34" charset="0"/>
              </a:rPr>
              <a:t>Resortes:</a:t>
            </a:r>
            <a:r>
              <a:rPr lang="es-AR" sz="1200" dirty="0">
                <a:latin typeface="Arial" panose="020B0604020202020204" pitchFamily="34" charset="0"/>
                <a:cs typeface="Arial" panose="020B0604020202020204" pitchFamily="34" charset="0"/>
              </a:rPr>
              <a:t> Los resortes reales se comportan según la siguiente ecuación, conocida como la </a:t>
            </a:r>
            <a:r>
              <a:rPr lang="es-AR" sz="1200" b="1" dirty="0">
                <a:latin typeface="Arial" panose="020B0604020202020204" pitchFamily="34" charset="0"/>
                <a:cs typeface="Arial" panose="020B0604020202020204" pitchFamily="34" charset="0"/>
              </a:rPr>
              <a:t>Ley de Hooke:</a:t>
            </a:r>
            <a:r>
              <a:rPr lang="es-AR" sz="1200" dirty="0">
                <a:latin typeface="Arial" panose="020B0604020202020204" pitchFamily="34" charset="0"/>
                <a:cs typeface="Arial" panose="020B0604020202020204" pitchFamily="34" charset="0"/>
              </a:rPr>
              <a:t> las tensiones son proporcionales a las elongaciones. Los materiales que responden a esta ley son </a:t>
            </a:r>
            <a:r>
              <a:rPr lang="es-AR" sz="1200" i="1" dirty="0">
                <a:latin typeface="Arial" panose="020B0604020202020204" pitchFamily="34" charset="0"/>
                <a:cs typeface="Arial" panose="020B0604020202020204" pitchFamily="34" charset="0"/>
              </a:rPr>
              <a:t>perfectamente elásticos </a:t>
            </a:r>
          </a:p>
          <a:p>
            <a:pPr algn="ctr"/>
            <a:r>
              <a:rPr lang="es-AR" sz="1200" dirty="0">
                <a:latin typeface="Arial" panose="020B0604020202020204" pitchFamily="34" charset="0"/>
                <a:cs typeface="Arial" panose="020B0604020202020204" pitchFamily="34" charset="0"/>
              </a:rPr>
              <a:t>F = </a:t>
            </a:r>
            <a:r>
              <a:rPr lang="es-AR" sz="1200" dirty="0" err="1">
                <a:latin typeface="Arial" panose="020B0604020202020204" pitchFamily="34" charset="0"/>
                <a:cs typeface="Arial" panose="020B0604020202020204" pitchFamily="34" charset="0"/>
              </a:rPr>
              <a:t>k.Δx</a:t>
            </a:r>
            <a:endParaRPr lang="es-AR" sz="1200" dirty="0">
              <a:latin typeface="Arial" panose="020B0604020202020204" pitchFamily="34" charset="0"/>
              <a:cs typeface="Arial" panose="020B0604020202020204" pitchFamily="34" charset="0"/>
            </a:endParaRPr>
          </a:p>
          <a:p>
            <a:pPr algn="ctr"/>
            <a:r>
              <a:rPr lang="es-AR" sz="1200" dirty="0">
                <a:latin typeface="Arial" panose="020B0604020202020204" pitchFamily="34" charset="0"/>
                <a:cs typeface="Arial" panose="020B0604020202020204" pitchFamily="34" charset="0"/>
              </a:rPr>
              <a:t>k: magnitud de la fuerza por unidad de elongación, que depende de cada resorte [N/m].</a:t>
            </a:r>
          </a:p>
          <a:p>
            <a:pPr algn="ctr"/>
            <a:r>
              <a:rPr lang="es-AR" sz="1200" dirty="0" err="1">
                <a:latin typeface="Arial" panose="020B0604020202020204" pitchFamily="34" charset="0"/>
                <a:cs typeface="Arial" panose="020B0604020202020204" pitchFamily="34" charset="0"/>
              </a:rPr>
              <a:t>Δx</a:t>
            </a:r>
            <a:r>
              <a:rPr lang="es-AR" sz="1200" dirty="0">
                <a:latin typeface="Arial" panose="020B0604020202020204" pitchFamily="34" charset="0"/>
                <a:cs typeface="Arial" panose="020B0604020202020204" pitchFamily="34" charset="0"/>
              </a:rPr>
              <a:t> = </a:t>
            </a:r>
            <a:r>
              <a:rPr lang="es-AR" sz="1200" dirty="0" err="1">
                <a:latin typeface="Arial" panose="020B0604020202020204" pitchFamily="34" charset="0"/>
                <a:cs typeface="Arial" panose="020B0604020202020204" pitchFamily="34" charset="0"/>
              </a:rPr>
              <a:t>x</a:t>
            </a:r>
            <a:r>
              <a:rPr lang="es-AR" sz="1200" baseline="-25000" dirty="0" err="1">
                <a:latin typeface="Arial" panose="020B0604020202020204" pitchFamily="34" charset="0"/>
                <a:cs typeface="Arial" panose="020B0604020202020204" pitchFamily="34" charset="0"/>
              </a:rPr>
              <a:t>f</a:t>
            </a:r>
            <a:r>
              <a:rPr lang="es-AR" sz="1200" dirty="0">
                <a:latin typeface="Arial" panose="020B0604020202020204" pitchFamily="34" charset="0"/>
                <a:cs typeface="Arial" panose="020B0604020202020204" pitchFamily="34" charset="0"/>
              </a:rPr>
              <a:t> - </a:t>
            </a:r>
            <a:r>
              <a:rPr lang="es-AR" sz="1200" dirty="0" err="1">
                <a:latin typeface="Arial" panose="020B0604020202020204" pitchFamily="34" charset="0"/>
                <a:cs typeface="Arial" panose="020B0604020202020204" pitchFamily="34" charset="0"/>
              </a:rPr>
              <a:t>x</a:t>
            </a:r>
            <a:r>
              <a:rPr lang="es-AR" sz="1200" baseline="-25000" dirty="0" err="1">
                <a:latin typeface="Arial" panose="020B0604020202020204" pitchFamily="34" charset="0"/>
                <a:cs typeface="Arial" panose="020B0604020202020204" pitchFamily="34" charset="0"/>
              </a:rPr>
              <a:t>o</a:t>
            </a:r>
            <a:r>
              <a:rPr lang="es-AR" sz="1200" dirty="0">
                <a:latin typeface="Arial" panose="020B0604020202020204" pitchFamily="34" charset="0"/>
                <a:cs typeface="Arial" panose="020B0604020202020204" pitchFamily="34" charset="0"/>
              </a:rPr>
              <a:t> [m]</a:t>
            </a:r>
          </a:p>
          <a:p>
            <a:pPr algn="ctr"/>
            <a:endParaRPr lang="es-AR" sz="1200" dirty="0">
              <a:latin typeface="Arial" panose="020B0604020202020204" pitchFamily="34" charset="0"/>
              <a:cs typeface="Arial" panose="020B0604020202020204" pitchFamily="34" charset="0"/>
            </a:endParaRPr>
          </a:p>
        </p:txBody>
      </p:sp>
      <p:pic>
        <p:nvPicPr>
          <p:cNvPr id="3076" name="Picture 4" descr="Recta de Hooke">
            <a:extLst>
              <a:ext uri="{FF2B5EF4-FFF2-40B4-BE49-F238E27FC236}">
                <a16:creationId xmlns:a16="http://schemas.microsoft.com/office/drawing/2014/main" id="{BB068F4C-5781-457C-8556-433FF5B64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1102" y="4161562"/>
            <a:ext cx="3409950" cy="2133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98721974-E64A-4F0D-90CD-6CE469BC3E1D}"/>
              </a:ext>
            </a:extLst>
          </p:cNvPr>
          <p:cNvSpPr/>
          <p:nvPr/>
        </p:nvSpPr>
        <p:spPr>
          <a:xfrm>
            <a:off x="3851638" y="562838"/>
            <a:ext cx="5292362" cy="3231654"/>
          </a:xfrm>
          <a:prstGeom prst="rect">
            <a:avLst/>
          </a:prstGeom>
        </p:spPr>
        <p:txBody>
          <a:bodyPr wrap="square">
            <a:spAutoFit/>
          </a:bodyPr>
          <a:lstStyle/>
          <a:p>
            <a:pPr algn="ctr"/>
            <a:r>
              <a:rPr lang="es-AR" sz="1200" b="1" dirty="0">
                <a:latin typeface="Arial" panose="020B0604020202020204" pitchFamily="34" charset="0"/>
                <a:cs typeface="Arial" panose="020B0604020202020204" pitchFamily="34" charset="0"/>
              </a:rPr>
              <a:t>Tensión o esfuerzo</a:t>
            </a:r>
            <a:r>
              <a:rPr lang="es-AR" sz="1200" dirty="0">
                <a:latin typeface="Arial" panose="020B0604020202020204" pitchFamily="34" charset="0"/>
                <a:cs typeface="Arial" panose="020B0604020202020204" pitchFamily="34" charset="0"/>
              </a:rPr>
              <a:t>: es la relación entre una carga y la superficie sobre la que actúa. Se considera como tal a la reacción que opone el material de un cuerpo frente a una solicitación externa (de tensión, compresión, cortante) que tiende a producir un cambio en su tamaño o forma.</a:t>
            </a:r>
          </a:p>
          <a:p>
            <a:pPr algn="ctr"/>
            <a:r>
              <a:rPr lang="es-AR" sz="1200" dirty="0">
                <a:latin typeface="Arial" panose="020B0604020202020204" pitchFamily="34" charset="0"/>
                <a:cs typeface="Arial" panose="020B0604020202020204" pitchFamily="34" charset="0"/>
              </a:rPr>
              <a:t>σ = F/A ⇒ σ = ε .E</a:t>
            </a:r>
          </a:p>
          <a:p>
            <a:pPr algn="ctr"/>
            <a:r>
              <a:rPr lang="es-AR" sz="1200" dirty="0">
                <a:latin typeface="Arial" panose="020B0604020202020204" pitchFamily="34" charset="0"/>
                <a:cs typeface="Arial" panose="020B0604020202020204" pitchFamily="34" charset="0"/>
              </a:rPr>
              <a:t>E: módulo de elasticidad del material. [N/m²; kg/cm²]</a:t>
            </a:r>
          </a:p>
          <a:p>
            <a:pPr algn="ctr"/>
            <a:r>
              <a:rPr lang="es-AR" sz="1200" dirty="0">
                <a:latin typeface="Arial" panose="020B0604020202020204" pitchFamily="34" charset="0"/>
                <a:cs typeface="Arial" panose="020B0604020202020204" pitchFamily="34" charset="0"/>
              </a:rPr>
              <a:t>A: sección del material [m²; cm²]</a:t>
            </a:r>
          </a:p>
          <a:p>
            <a:pPr algn="ctr"/>
            <a:r>
              <a:rPr lang="es-AR" sz="1200" b="1" dirty="0">
                <a:latin typeface="Arial" panose="020B0604020202020204" pitchFamily="34" charset="0"/>
                <a:cs typeface="Arial" panose="020B0604020202020204" pitchFamily="34" charset="0"/>
              </a:rPr>
              <a:t>Elongaciones</a:t>
            </a:r>
            <a:r>
              <a:rPr lang="es-AR" sz="1200" dirty="0">
                <a:latin typeface="Arial" panose="020B0604020202020204" pitchFamily="34" charset="0"/>
                <a:cs typeface="Arial" panose="020B0604020202020204" pitchFamily="34" charset="0"/>
              </a:rPr>
              <a:t>: un cuerpo sometido a la acción de fuerzas externas sufre alargamientos o acortamientos en una dirección dada que reciben el nombre de deformaciones.</a:t>
            </a:r>
          </a:p>
          <a:p>
            <a:pPr algn="ctr"/>
            <a:r>
              <a:rPr lang="es-AR" sz="1200" b="1" dirty="0">
                <a:latin typeface="Arial" panose="020B0604020202020204" pitchFamily="34" charset="0"/>
                <a:cs typeface="Arial" panose="020B0604020202020204" pitchFamily="34" charset="0"/>
              </a:rPr>
              <a:t>Deformación específica:</a:t>
            </a:r>
          </a:p>
          <a:p>
            <a:pPr algn="ctr"/>
            <a:r>
              <a:rPr lang="es-AR" sz="1200" dirty="0">
                <a:latin typeface="Arial" panose="020B0604020202020204" pitchFamily="34" charset="0"/>
                <a:cs typeface="Arial" panose="020B0604020202020204" pitchFamily="34" charset="0"/>
              </a:rPr>
              <a:t>ε = </a:t>
            </a:r>
            <a:r>
              <a:rPr lang="es-AR" sz="1200" dirty="0" err="1">
                <a:latin typeface="Arial" panose="020B0604020202020204" pitchFamily="34" charset="0"/>
                <a:cs typeface="Arial" panose="020B0604020202020204" pitchFamily="34" charset="0"/>
              </a:rPr>
              <a:t>Δl</a:t>
            </a:r>
            <a:r>
              <a:rPr lang="es-AR" sz="1200" dirty="0">
                <a:latin typeface="Arial" panose="020B0604020202020204" pitchFamily="34" charset="0"/>
                <a:cs typeface="Arial" panose="020B0604020202020204" pitchFamily="34" charset="0"/>
              </a:rPr>
              <a:t>/l </a:t>
            </a:r>
            <a:r>
              <a:rPr lang="es-AR" sz="1200" dirty="0" err="1">
                <a:latin typeface="Arial" panose="020B0604020202020204" pitchFamily="34" charset="0"/>
                <a:cs typeface="Arial" panose="020B0604020202020204" pitchFamily="34" charset="0"/>
              </a:rPr>
              <a:t>Δl</a:t>
            </a:r>
            <a:r>
              <a:rPr lang="es-AR" sz="1200" dirty="0">
                <a:latin typeface="Arial" panose="020B0604020202020204" pitchFamily="34" charset="0"/>
                <a:cs typeface="Arial" panose="020B0604020202020204" pitchFamily="34" charset="0"/>
              </a:rPr>
              <a:t>: elongación</a:t>
            </a:r>
          </a:p>
          <a:p>
            <a:pPr algn="ctr"/>
            <a:r>
              <a:rPr lang="es-AR" sz="1200" dirty="0">
                <a:latin typeface="Arial" panose="020B0604020202020204" pitchFamily="34" charset="0"/>
                <a:cs typeface="Arial" panose="020B0604020202020204" pitchFamily="34" charset="0"/>
              </a:rPr>
              <a:t>l: longitud origina</a:t>
            </a:r>
          </a:p>
          <a:p>
            <a:pPr algn="ctr"/>
            <a:r>
              <a:rPr lang="es-AR" sz="1200" dirty="0">
                <a:latin typeface="Arial" panose="020B0604020202020204" pitchFamily="34" charset="0"/>
                <a:cs typeface="Arial" panose="020B0604020202020204" pitchFamily="34" charset="0"/>
              </a:rPr>
              <a:t>acortamiento ε &lt; 0</a:t>
            </a:r>
          </a:p>
          <a:p>
            <a:pPr algn="ctr"/>
            <a:r>
              <a:rPr lang="es-AR" sz="1200" dirty="0">
                <a:latin typeface="Arial" panose="020B0604020202020204" pitchFamily="34" charset="0"/>
                <a:cs typeface="Arial" panose="020B0604020202020204" pitchFamily="34" charset="0"/>
              </a:rPr>
              <a:t>alargamiento ε &gt; 0</a:t>
            </a:r>
          </a:p>
          <a:p>
            <a:pPr algn="ctr"/>
            <a:r>
              <a:rPr lang="es-AR" sz="1200" dirty="0">
                <a:latin typeface="Arial" panose="020B0604020202020204" pitchFamily="34" charset="0"/>
                <a:cs typeface="Arial" panose="020B0604020202020204" pitchFamily="34" charset="0"/>
              </a:rPr>
              <a:t>Dentro del límite de proporcionalidad (σ </a:t>
            </a:r>
            <a:r>
              <a:rPr lang="es-AR" sz="1200" baseline="-25000" dirty="0">
                <a:latin typeface="Arial" panose="020B0604020202020204" pitchFamily="34" charset="0"/>
                <a:cs typeface="Arial" panose="020B0604020202020204" pitchFamily="34" charset="0"/>
              </a:rPr>
              <a:t>p</a:t>
            </a:r>
            <a:r>
              <a:rPr lang="es-AR" sz="1200" dirty="0">
                <a:latin typeface="Arial" panose="020B0604020202020204" pitchFamily="34" charset="0"/>
                <a:cs typeface="Arial" panose="020B0604020202020204" pitchFamily="34" charset="0"/>
              </a:rPr>
              <a:t>), el módulo de elasticidad de un material dado es constante, dependiendo solo de la naturaleza del material.</a:t>
            </a:r>
            <a:endParaRPr lang="es-AR" sz="12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19282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0E7617C-5E4D-4432-8CAB-BF4A48E3954A}"/>
              </a:ext>
            </a:extLst>
          </p:cNvPr>
          <p:cNvSpPr/>
          <p:nvPr/>
        </p:nvSpPr>
        <p:spPr>
          <a:xfrm>
            <a:off x="387532" y="1728048"/>
            <a:ext cx="4572000" cy="4154984"/>
          </a:xfrm>
          <a:prstGeom prst="rect">
            <a:avLst/>
          </a:prstGeom>
        </p:spPr>
        <p:txBody>
          <a:bodyPr>
            <a:spAutoFit/>
          </a:bodyPr>
          <a:lstStyle/>
          <a:p>
            <a:pPr algn="just"/>
            <a:r>
              <a:rPr lang="es-AR" sz="1200" dirty="0">
                <a:latin typeface="Arial" panose="020B0604020202020204" pitchFamily="34" charset="0"/>
                <a:cs typeface="Arial" panose="020B0604020202020204" pitchFamily="34" charset="0"/>
              </a:rPr>
              <a:t>De </a:t>
            </a:r>
            <a:r>
              <a:rPr lang="es-AR" sz="1200" b="1" dirty="0">
                <a:latin typeface="Arial" panose="020B0604020202020204" pitchFamily="34" charset="0"/>
                <a:cs typeface="Arial" panose="020B0604020202020204" pitchFamily="34" charset="0"/>
              </a:rPr>
              <a:t>0</a:t>
            </a:r>
            <a:r>
              <a:rPr lang="es-AR" sz="1200" dirty="0">
                <a:latin typeface="Arial" panose="020B0604020202020204" pitchFamily="34" charset="0"/>
                <a:cs typeface="Arial" panose="020B0604020202020204" pitchFamily="34" charset="0"/>
              </a:rPr>
              <a:t> hasta </a:t>
            </a:r>
            <a:r>
              <a:rPr lang="es-AR" sz="1200" b="1" dirty="0" err="1">
                <a:latin typeface="Arial" panose="020B0604020202020204" pitchFamily="34" charset="0"/>
                <a:cs typeface="Arial" panose="020B0604020202020204" pitchFamily="34" charset="0"/>
              </a:rPr>
              <a:t>a</a:t>
            </a:r>
            <a:r>
              <a:rPr lang="es-AR" sz="1200" dirty="0" err="1">
                <a:latin typeface="Arial" panose="020B0604020202020204" pitchFamily="34" charset="0"/>
                <a:cs typeface="Arial" panose="020B0604020202020204" pitchFamily="34" charset="0"/>
              </a:rPr>
              <a:t>,se</a:t>
            </a:r>
            <a:r>
              <a:rPr lang="es-AR" sz="1200" dirty="0">
                <a:latin typeface="Arial" panose="020B0604020202020204" pitchFamily="34" charset="0"/>
                <a:cs typeface="Arial" panose="020B0604020202020204" pitchFamily="34" charset="0"/>
              </a:rPr>
              <a:t> llama </a:t>
            </a:r>
            <a:r>
              <a:rPr lang="es-AR" sz="1200" i="1" dirty="0">
                <a:latin typeface="Arial" panose="020B0604020202020204" pitchFamily="34" charset="0"/>
                <a:cs typeface="Arial" panose="020B0604020202020204" pitchFamily="34" charset="0"/>
              </a:rPr>
              <a:t>recta de Hooke</a:t>
            </a:r>
            <a:r>
              <a:rPr lang="es-AR" sz="1200" dirty="0">
                <a:latin typeface="Arial" panose="020B0604020202020204" pitchFamily="34" charset="0"/>
                <a:cs typeface="Arial" panose="020B0604020202020204" pitchFamily="34" charset="0"/>
              </a:rPr>
              <a:t>. Sin embargo hasta </a:t>
            </a:r>
            <a:r>
              <a:rPr lang="es-AR" sz="1200" b="1" dirty="0">
                <a:latin typeface="Arial" panose="020B0604020202020204" pitchFamily="34" charset="0"/>
                <a:cs typeface="Arial" panose="020B0604020202020204" pitchFamily="34" charset="0"/>
              </a:rPr>
              <a:t>b</a:t>
            </a:r>
            <a:r>
              <a:rPr lang="es-AR" sz="1200" dirty="0">
                <a:latin typeface="Arial" panose="020B0604020202020204" pitchFamily="34" charset="0"/>
                <a:cs typeface="Arial" panose="020B0604020202020204" pitchFamily="34" charset="0"/>
              </a:rPr>
              <a:t> inclusive, cuando descargamos la pieza recupera su longitud original (entre </a:t>
            </a:r>
            <a:r>
              <a:rPr lang="es-AR" sz="1200" b="1" dirty="0">
                <a:latin typeface="Arial" panose="020B0604020202020204" pitchFamily="34" charset="0"/>
                <a:cs typeface="Arial" panose="020B0604020202020204" pitchFamily="34" charset="0"/>
              </a:rPr>
              <a:t>0</a:t>
            </a:r>
            <a:r>
              <a:rPr lang="es-AR" sz="1200" dirty="0">
                <a:latin typeface="Arial" panose="020B0604020202020204" pitchFamily="34" charset="0"/>
                <a:cs typeface="Arial" panose="020B0604020202020204" pitchFamily="34" charset="0"/>
              </a:rPr>
              <a:t> y </a:t>
            </a:r>
            <a:r>
              <a:rPr lang="es-AR" sz="1200" b="1" dirty="0">
                <a:latin typeface="Arial" panose="020B0604020202020204" pitchFamily="34" charset="0"/>
                <a:cs typeface="Arial" panose="020B0604020202020204" pitchFamily="34" charset="0"/>
              </a:rPr>
              <a:t>b</a:t>
            </a:r>
            <a:r>
              <a:rPr lang="es-AR" sz="1200" dirty="0">
                <a:latin typeface="Arial" panose="020B0604020202020204" pitchFamily="34" charset="0"/>
                <a:cs typeface="Arial" panose="020B0604020202020204" pitchFamily="34" charset="0"/>
              </a:rPr>
              <a:t>, el material es elástico).</a:t>
            </a:r>
          </a:p>
          <a:p>
            <a:pPr algn="just"/>
            <a:r>
              <a:rPr lang="es-AR" sz="1200" b="1" dirty="0">
                <a:latin typeface="Arial" panose="020B0604020202020204" pitchFamily="34" charset="0"/>
                <a:cs typeface="Arial" panose="020B0604020202020204" pitchFamily="34" charset="0"/>
              </a:rPr>
              <a:t>Modulo de Young:</a:t>
            </a:r>
            <a:r>
              <a:rPr lang="es-AR" sz="1200" dirty="0">
                <a:latin typeface="Arial" panose="020B0604020202020204" pitchFamily="34" charset="0"/>
                <a:cs typeface="Arial" panose="020B0604020202020204" pitchFamily="34" charset="0"/>
              </a:rPr>
              <a:t> es la constancia de la relación entre tensiones y deformación específica.</a:t>
            </a:r>
          </a:p>
          <a:p>
            <a:pPr algn="just"/>
            <a:r>
              <a:rPr lang="es-AR" sz="1200" dirty="0">
                <a:latin typeface="Arial" panose="020B0604020202020204" pitchFamily="34" charset="0"/>
                <a:cs typeface="Arial" panose="020B0604020202020204" pitchFamily="34" charset="0"/>
              </a:rPr>
              <a:t>E = σ / ε = constante</a:t>
            </a:r>
          </a:p>
          <a:p>
            <a:pPr algn="just"/>
            <a:r>
              <a:rPr lang="es-AR" sz="1200" dirty="0">
                <a:latin typeface="Arial" panose="020B0604020202020204" pitchFamily="34" charset="0"/>
                <a:cs typeface="Arial" panose="020B0604020202020204" pitchFamily="34" charset="0"/>
              </a:rPr>
              <a:t>Esta relación es la expresión analítica de la ley de Hooke.</a:t>
            </a:r>
          </a:p>
          <a:p>
            <a:pPr algn="just"/>
            <a:r>
              <a:rPr lang="es-AR" sz="1200" b="1" dirty="0">
                <a:latin typeface="Arial" panose="020B0604020202020204" pitchFamily="34" charset="0"/>
                <a:cs typeface="Arial" panose="020B0604020202020204" pitchFamily="34" charset="0"/>
              </a:rPr>
              <a:t>Elasticidad</a:t>
            </a:r>
            <a:r>
              <a:rPr lang="es-AR" sz="1200" dirty="0">
                <a:latin typeface="Arial" panose="020B0604020202020204" pitchFamily="34" charset="0"/>
                <a:cs typeface="Arial" panose="020B0604020202020204" pitchFamily="34" charset="0"/>
              </a:rPr>
              <a:t>: una deformación se llama elástica cuando desaparece completamente (recuperable) una vez que cesa la causa que la produjo.</a:t>
            </a:r>
          </a:p>
          <a:p>
            <a:pPr algn="just"/>
            <a:r>
              <a:rPr lang="es-AR" sz="1200" b="1" dirty="0">
                <a:latin typeface="Arial" panose="020B0604020202020204" pitchFamily="34" charset="0"/>
                <a:cs typeface="Arial" panose="020B0604020202020204" pitchFamily="34" charset="0"/>
              </a:rPr>
              <a:t>Plasticidad</a:t>
            </a:r>
            <a:r>
              <a:rPr lang="es-AR" sz="1200" dirty="0">
                <a:latin typeface="Arial" panose="020B0604020202020204" pitchFamily="34" charset="0"/>
                <a:cs typeface="Arial" panose="020B0604020202020204" pitchFamily="34" charset="0"/>
              </a:rPr>
              <a:t>: una deformación plástica es aquella que no desaparece (irreversible) con la anulación de la causa. La plasticidad de los materiales esta dada por su capacidad de poder deformarse sin por ello sufrir fractura. Un material es tanto más </a:t>
            </a:r>
            <a:r>
              <a:rPr lang="es-AR" sz="1200" b="1" dirty="0">
                <a:latin typeface="Arial" panose="020B0604020202020204" pitchFamily="34" charset="0"/>
                <a:cs typeface="Arial" panose="020B0604020202020204" pitchFamily="34" charset="0"/>
              </a:rPr>
              <a:t>dúctil</a:t>
            </a:r>
            <a:r>
              <a:rPr lang="es-AR" sz="1200" dirty="0">
                <a:latin typeface="Arial" panose="020B0604020202020204" pitchFamily="34" charset="0"/>
                <a:cs typeface="Arial" panose="020B0604020202020204" pitchFamily="34" charset="0"/>
              </a:rPr>
              <a:t> cuanto más extendido es su diagrama σ - ε en el sentido del eje ε.</a:t>
            </a:r>
          </a:p>
          <a:p>
            <a:pPr algn="just"/>
            <a:r>
              <a:rPr lang="es-AR" sz="1200" dirty="0">
                <a:latin typeface="Arial" panose="020B0604020202020204" pitchFamily="34" charset="0"/>
                <a:cs typeface="Arial" panose="020B0604020202020204" pitchFamily="34" charset="0"/>
              </a:rPr>
              <a:t>A medida que aumenta la resistencia de los materiales disminuye la deformación específica y por lo tanto su ductilidad. Se dice entonces que el material va ganando en </a:t>
            </a:r>
            <a:r>
              <a:rPr lang="es-AR" sz="1200" b="1" dirty="0">
                <a:latin typeface="Arial" panose="020B0604020202020204" pitchFamily="34" charset="0"/>
                <a:cs typeface="Arial" panose="020B0604020202020204" pitchFamily="34" charset="0"/>
              </a:rPr>
              <a:t>fragilidad</a:t>
            </a:r>
            <a:r>
              <a:rPr lang="es-AR" sz="1200" dirty="0">
                <a:latin typeface="Arial" panose="020B0604020202020204" pitchFamily="34" charset="0"/>
                <a:cs typeface="Arial" panose="020B0604020202020204" pitchFamily="34" charset="0"/>
              </a:rPr>
              <a:t>.</a:t>
            </a:r>
          </a:p>
          <a:p>
            <a:pPr algn="just"/>
            <a:r>
              <a:rPr lang="es-AR" sz="1200" dirty="0">
                <a:latin typeface="Arial" panose="020B0604020202020204" pitchFamily="34" charset="0"/>
                <a:cs typeface="Arial" panose="020B0604020202020204" pitchFamily="34" charset="0"/>
              </a:rPr>
              <a:t>La maleabilidad como propiedad de los materiales, específicamente metálicos, constituye en realidad una fase de la ductilidad.</a:t>
            </a:r>
            <a:endParaRPr lang="es-AR" sz="1200" b="0" i="0" dirty="0">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2F719800-F656-4BFE-A2E2-966150D226ED}"/>
              </a:ext>
            </a:extLst>
          </p:cNvPr>
          <p:cNvSpPr/>
          <p:nvPr/>
        </p:nvSpPr>
        <p:spPr>
          <a:xfrm>
            <a:off x="5024846" y="1728048"/>
            <a:ext cx="3905794" cy="2123658"/>
          </a:xfrm>
          <a:prstGeom prst="rect">
            <a:avLst/>
          </a:prstGeom>
        </p:spPr>
        <p:txBody>
          <a:bodyPr wrap="square">
            <a:spAutoFit/>
          </a:bodyPr>
          <a:lstStyle/>
          <a:p>
            <a:pPr algn="just"/>
            <a:r>
              <a:rPr lang="es-AR" sz="1200" b="1" dirty="0">
                <a:latin typeface="Arial" panose="020B0604020202020204" pitchFamily="34" charset="0"/>
                <a:cs typeface="Arial" panose="020B0604020202020204" pitchFamily="34" charset="0"/>
              </a:rPr>
              <a:t>Tenacidad:</a:t>
            </a:r>
            <a:r>
              <a:rPr lang="es-AR" sz="1200" dirty="0">
                <a:latin typeface="Arial" panose="020B0604020202020204" pitchFamily="34" charset="0"/>
                <a:cs typeface="Arial" panose="020B0604020202020204" pitchFamily="34" charset="0"/>
              </a:rPr>
              <a:t> es la capacidad de un material para absorber simultáneamente esfuerzos y deformaciones de consideración sin llegar a la fractura.</a:t>
            </a:r>
          </a:p>
          <a:p>
            <a:pPr algn="just"/>
            <a:r>
              <a:rPr lang="es-AR" sz="1200" b="1" dirty="0">
                <a:latin typeface="Arial" panose="020B0604020202020204" pitchFamily="34" charset="0"/>
                <a:cs typeface="Arial" panose="020B0604020202020204" pitchFamily="34" charset="0"/>
              </a:rPr>
              <a:t>Rigidez:</a:t>
            </a:r>
            <a:r>
              <a:rPr lang="es-AR" sz="1200" dirty="0">
                <a:latin typeface="Arial" panose="020B0604020202020204" pitchFamily="34" charset="0"/>
                <a:cs typeface="Arial" panose="020B0604020202020204" pitchFamily="34" charset="0"/>
              </a:rPr>
              <a:t> es la capacidad de resistir una deformación elástica por efecto de una tensión.</a:t>
            </a:r>
          </a:p>
          <a:p>
            <a:pPr algn="just"/>
            <a:r>
              <a:rPr lang="es-AR" sz="1200" b="1" dirty="0">
                <a:latin typeface="Arial" panose="020B0604020202020204" pitchFamily="34" charset="0"/>
                <a:cs typeface="Arial" panose="020B0604020202020204" pitchFamily="34" charset="0"/>
              </a:rPr>
              <a:t>Fluencia:</a:t>
            </a:r>
            <a:r>
              <a:rPr lang="es-AR" sz="1200" dirty="0">
                <a:latin typeface="Arial" panose="020B0604020202020204" pitchFamily="34" charset="0"/>
                <a:cs typeface="Arial" panose="020B0604020202020204" pitchFamily="34" charset="0"/>
              </a:rPr>
              <a:t> en los materiales tenaces el período plástico comienza teóricamente a partir del punto </a:t>
            </a:r>
            <a:r>
              <a:rPr lang="es-AR" sz="1200" b="1" dirty="0">
                <a:latin typeface="Arial" panose="020B0604020202020204" pitchFamily="34" charset="0"/>
                <a:cs typeface="Arial" panose="020B0604020202020204" pitchFamily="34" charset="0"/>
              </a:rPr>
              <a:t>a</a:t>
            </a:r>
            <a:r>
              <a:rPr lang="es-AR" sz="1200" dirty="0">
                <a:latin typeface="Arial" panose="020B0604020202020204" pitchFamily="34" charset="0"/>
                <a:cs typeface="Arial" panose="020B0604020202020204" pitchFamily="34" charset="0"/>
              </a:rPr>
              <a:t>(límite de proporcionalidad), que constituye el final del período de proporcionalidad (recta de Hooke). En </a:t>
            </a:r>
            <a:r>
              <a:rPr lang="es-AR" sz="1200" dirty="0" err="1">
                <a:latin typeface="Arial" panose="020B0604020202020204" pitchFamily="34" charset="0"/>
                <a:cs typeface="Arial" panose="020B0604020202020204" pitchFamily="34" charset="0"/>
              </a:rPr>
              <a:t>realidad,el</a:t>
            </a:r>
            <a:r>
              <a:rPr lang="es-AR" sz="1200" dirty="0">
                <a:latin typeface="Arial" panose="020B0604020202020204" pitchFamily="34" charset="0"/>
                <a:cs typeface="Arial" panose="020B0604020202020204" pitchFamily="34" charset="0"/>
              </a:rPr>
              <a:t> material suele ser elástico, un poco más allá de dicho punto, hasta el punto </a:t>
            </a:r>
            <a:r>
              <a:rPr lang="es-AR" sz="1200" b="1" dirty="0">
                <a:latin typeface="Arial" panose="020B0604020202020204" pitchFamily="34" charset="0"/>
                <a:cs typeface="Arial" panose="020B0604020202020204" pitchFamily="34" charset="0"/>
              </a:rPr>
              <a:t>b</a:t>
            </a:r>
            <a:r>
              <a:rPr lang="es-AR" sz="1200" dirty="0">
                <a:latin typeface="Arial" panose="020B0604020202020204" pitchFamily="34" charset="0"/>
                <a:cs typeface="Arial" panose="020B0604020202020204" pitchFamily="34" charset="0"/>
              </a:rPr>
              <a:t> (límite de elasticidad).</a:t>
            </a:r>
            <a:endParaRPr lang="es-AR" sz="12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68175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A4FB8EF-8450-45B0-8840-18289C309612}"/>
              </a:ext>
            </a:extLst>
          </p:cNvPr>
          <p:cNvPicPr>
            <a:picLocks noChangeAspect="1"/>
          </p:cNvPicPr>
          <p:nvPr/>
        </p:nvPicPr>
        <p:blipFill>
          <a:blip r:embed="rId2"/>
          <a:stretch>
            <a:fillRect/>
          </a:stretch>
        </p:blipFill>
        <p:spPr>
          <a:xfrm>
            <a:off x="851586" y="1119706"/>
            <a:ext cx="4206571" cy="3519235"/>
          </a:xfrm>
          <a:prstGeom prst="rect">
            <a:avLst/>
          </a:prstGeom>
        </p:spPr>
      </p:pic>
      <p:sp>
        <p:nvSpPr>
          <p:cNvPr id="6" name="Rectángulo 5">
            <a:extLst>
              <a:ext uri="{FF2B5EF4-FFF2-40B4-BE49-F238E27FC236}">
                <a16:creationId xmlns:a16="http://schemas.microsoft.com/office/drawing/2014/main" id="{500C1CDF-45BE-4FDC-8A58-63DF3B1D1DC8}"/>
              </a:ext>
            </a:extLst>
          </p:cNvPr>
          <p:cNvSpPr/>
          <p:nvPr/>
        </p:nvSpPr>
        <p:spPr>
          <a:xfrm>
            <a:off x="491053" y="4464579"/>
            <a:ext cx="4572000" cy="1754326"/>
          </a:xfrm>
          <a:prstGeom prst="rect">
            <a:avLst/>
          </a:prstGeom>
        </p:spPr>
        <p:txBody>
          <a:bodyPr>
            <a:spAutoFit/>
          </a:bodyPr>
          <a:lstStyle/>
          <a:p>
            <a:pPr algn="just"/>
            <a:r>
              <a:rPr lang="en-US" dirty="0">
                <a:solidFill>
                  <a:srgbClr val="3333FF"/>
                </a:solidFill>
                <a:latin typeface="Arial" panose="020B0604020202020204" pitchFamily="34" charset="0"/>
                <a:cs typeface="Arial" panose="020B0604020202020204" pitchFamily="34" charset="0"/>
              </a:rPr>
              <a:t>Elongation of a rectangular member under a tensile force along the axial direction. The </a:t>
            </a:r>
            <a:r>
              <a:rPr lang="en-US" dirty="0">
                <a:solidFill>
                  <a:srgbClr val="3333FF"/>
                </a:solidFill>
                <a:highlight>
                  <a:srgbClr val="FFFF00"/>
                </a:highlight>
                <a:latin typeface="Arial" panose="020B0604020202020204" pitchFamily="34" charset="0"/>
                <a:cs typeface="Arial" panose="020B0604020202020204" pitchFamily="34" charset="0"/>
              </a:rPr>
              <a:t>relative elongation, Δ</a:t>
            </a:r>
            <a:r>
              <a:rPr lang="en-US" i="1" dirty="0">
                <a:solidFill>
                  <a:srgbClr val="3333FF"/>
                </a:solidFill>
                <a:highlight>
                  <a:srgbClr val="FFFF00"/>
                </a:highlight>
                <a:latin typeface="Arial" panose="020B0604020202020204" pitchFamily="34" charset="0"/>
                <a:cs typeface="Arial" panose="020B0604020202020204" pitchFamily="34" charset="0"/>
              </a:rPr>
              <a:t>L/L</a:t>
            </a:r>
            <a:r>
              <a:rPr lang="en-US" dirty="0">
                <a:solidFill>
                  <a:srgbClr val="3333FF"/>
                </a:solidFill>
                <a:highlight>
                  <a:srgbClr val="FFFF00"/>
                </a:highlight>
                <a:latin typeface="Arial" panose="020B0604020202020204" pitchFamily="34" charset="0"/>
                <a:cs typeface="Arial" panose="020B0604020202020204" pitchFamily="34" charset="0"/>
              </a:rPr>
              <a:t>0</a:t>
            </a:r>
            <a:r>
              <a:rPr lang="en-US" dirty="0">
                <a:solidFill>
                  <a:srgbClr val="3333FF"/>
                </a:solidFill>
                <a:latin typeface="Arial" panose="020B0604020202020204" pitchFamily="34" charset="0"/>
                <a:cs typeface="Arial" panose="020B0604020202020204" pitchFamily="34" charset="0"/>
              </a:rPr>
              <a:t>, is defined as </a:t>
            </a:r>
            <a:r>
              <a:rPr lang="en-US" dirty="0">
                <a:solidFill>
                  <a:srgbClr val="3333FF"/>
                </a:solidFill>
                <a:highlight>
                  <a:srgbClr val="FFFF00"/>
                </a:highlight>
                <a:latin typeface="Arial" panose="020B0604020202020204" pitchFamily="34" charset="0"/>
                <a:cs typeface="Arial" panose="020B0604020202020204" pitchFamily="34" charset="0"/>
              </a:rPr>
              <a:t>strain (Ƹ) [</a:t>
            </a:r>
            <a:r>
              <a:rPr lang="en-US" b="1" dirty="0" err="1">
                <a:solidFill>
                  <a:srgbClr val="3333FF"/>
                </a:solidFill>
                <a:highlight>
                  <a:srgbClr val="FFFF00"/>
                </a:highlight>
                <a:latin typeface="Arial" panose="020B0604020202020204" pitchFamily="34" charset="0"/>
                <a:cs typeface="Arial" panose="020B0604020202020204" pitchFamily="34" charset="0"/>
              </a:rPr>
              <a:t>deformacion</a:t>
            </a:r>
            <a:r>
              <a:rPr lang="en-US" dirty="0">
                <a:solidFill>
                  <a:srgbClr val="3333FF"/>
                </a:solidFill>
                <a:highlight>
                  <a:srgbClr val="FFFF00"/>
                </a:highlight>
                <a:latin typeface="Arial" panose="020B0604020202020204" pitchFamily="34" charset="0"/>
                <a:cs typeface="Arial" panose="020B0604020202020204" pitchFamily="34" charset="0"/>
              </a:rPr>
              <a:t>] </a:t>
            </a:r>
            <a:r>
              <a:rPr lang="en-US" dirty="0">
                <a:solidFill>
                  <a:srgbClr val="3333FF"/>
                </a:solidFill>
                <a:latin typeface="Arial" panose="020B0604020202020204" pitchFamily="34" charset="0"/>
                <a:cs typeface="Arial" panose="020B0604020202020204" pitchFamily="34" charset="0"/>
              </a:rPr>
              <a:t>and the </a:t>
            </a:r>
            <a:r>
              <a:rPr lang="en-US" dirty="0">
                <a:solidFill>
                  <a:srgbClr val="3333FF"/>
                </a:solidFill>
                <a:highlight>
                  <a:srgbClr val="FFFF00"/>
                </a:highlight>
                <a:latin typeface="Arial" panose="020B0604020202020204" pitchFamily="34" charset="0"/>
                <a:cs typeface="Arial" panose="020B0604020202020204" pitchFamily="34" charset="0"/>
              </a:rPr>
              <a:t>force per unit cross-sectional area, </a:t>
            </a:r>
            <a:r>
              <a:rPr lang="en-US" i="1" dirty="0">
                <a:solidFill>
                  <a:srgbClr val="3333FF"/>
                </a:solidFill>
                <a:highlight>
                  <a:srgbClr val="FFFF00"/>
                </a:highlight>
                <a:latin typeface="Arial" panose="020B0604020202020204" pitchFamily="34" charset="0"/>
                <a:cs typeface="Arial" panose="020B0604020202020204" pitchFamily="34" charset="0"/>
              </a:rPr>
              <a:t>F/A</a:t>
            </a:r>
            <a:r>
              <a:rPr lang="en-US" dirty="0">
                <a:solidFill>
                  <a:srgbClr val="3333FF"/>
                </a:solidFill>
                <a:highlight>
                  <a:srgbClr val="FFFF00"/>
                </a:highlight>
                <a:latin typeface="Arial" panose="020B0604020202020204" pitchFamily="34" charset="0"/>
                <a:cs typeface="Arial" panose="020B0604020202020204" pitchFamily="34" charset="0"/>
              </a:rPr>
              <a:t>, is defined as </a:t>
            </a:r>
            <a:r>
              <a:rPr lang="en-US" b="1" dirty="0">
                <a:solidFill>
                  <a:srgbClr val="3333FF"/>
                </a:solidFill>
                <a:highlight>
                  <a:srgbClr val="FFFF00"/>
                </a:highlight>
                <a:latin typeface="Arial" panose="020B0604020202020204" pitchFamily="34" charset="0"/>
                <a:cs typeface="Arial" panose="020B0604020202020204" pitchFamily="34" charset="0"/>
              </a:rPr>
              <a:t>stress </a:t>
            </a:r>
            <a:r>
              <a:rPr lang="en-US" dirty="0">
                <a:solidFill>
                  <a:srgbClr val="3333FF"/>
                </a:solidFill>
                <a:highlight>
                  <a:srgbClr val="FFFF00"/>
                </a:highlight>
                <a:latin typeface="Arial" panose="020B0604020202020204" pitchFamily="34" charset="0"/>
                <a:cs typeface="Arial" panose="020B0604020202020204" pitchFamily="34" charset="0"/>
              </a:rPr>
              <a:t>(</a:t>
            </a:r>
            <a:r>
              <a:rPr lang="en-US" i="1" dirty="0">
                <a:solidFill>
                  <a:srgbClr val="3333FF"/>
                </a:solidFill>
                <a:highlight>
                  <a:srgbClr val="FFFF00"/>
                </a:highlight>
                <a:latin typeface="Arial" panose="020B0604020202020204" pitchFamily="34" charset="0"/>
                <a:cs typeface="Arial" panose="020B0604020202020204" pitchFamily="34" charset="0"/>
              </a:rPr>
              <a:t>σ</a:t>
            </a:r>
            <a:r>
              <a:rPr lang="en-US" dirty="0">
                <a:solidFill>
                  <a:srgbClr val="3333FF"/>
                </a:solidFill>
                <a:highlight>
                  <a:srgbClr val="FFFF00"/>
                </a:highlight>
                <a:latin typeface="Arial" panose="020B0604020202020204" pitchFamily="34" charset="0"/>
                <a:cs typeface="Arial" panose="020B0604020202020204" pitchFamily="34" charset="0"/>
              </a:rPr>
              <a:t>)</a:t>
            </a:r>
            <a:r>
              <a:rPr lang="en-US" dirty="0">
                <a:solidFill>
                  <a:srgbClr val="3333FF"/>
                </a:solidFill>
                <a:latin typeface="Arial" panose="020B0604020202020204" pitchFamily="34" charset="0"/>
                <a:cs typeface="Arial" panose="020B0604020202020204" pitchFamily="34" charset="0"/>
              </a:rPr>
              <a:t>. </a:t>
            </a:r>
            <a:endParaRPr lang="es-AR" dirty="0">
              <a:solidFill>
                <a:srgbClr val="3333FF"/>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5710518E-9230-4EF5-AC7A-F34C2556D9D6}"/>
              </a:ext>
            </a:extLst>
          </p:cNvPr>
          <p:cNvSpPr/>
          <p:nvPr/>
        </p:nvSpPr>
        <p:spPr>
          <a:xfrm>
            <a:off x="5188057" y="2330617"/>
            <a:ext cx="3826043" cy="2308324"/>
          </a:xfrm>
          <a:prstGeom prst="rect">
            <a:avLst/>
          </a:prstGeom>
          <a:ln w="57150">
            <a:solidFill>
              <a:srgbClr val="3333FF"/>
            </a:solidFill>
          </a:ln>
        </p:spPr>
        <p:txBody>
          <a:bodyPr wrap="square">
            <a:spAutoFit/>
          </a:bodyPr>
          <a:lstStyle/>
          <a:p>
            <a:pPr algn="ctr"/>
            <a:r>
              <a:rPr lang="en-US" dirty="0">
                <a:latin typeface="Arial" panose="020B0604020202020204" pitchFamily="34" charset="0"/>
                <a:cs typeface="Arial" panose="020B0604020202020204" pitchFamily="34" charset="0"/>
              </a:rPr>
              <a:t>For a </a:t>
            </a:r>
            <a:r>
              <a:rPr lang="en-US" u="sng" dirty="0">
                <a:latin typeface="Arial" panose="020B0604020202020204" pitchFamily="34" charset="0"/>
                <a:cs typeface="Arial" panose="020B0604020202020204" pitchFamily="34" charset="0"/>
              </a:rPr>
              <a:t>relatively small strain</a:t>
            </a:r>
            <a:r>
              <a:rPr lang="en-US" dirty="0">
                <a:latin typeface="Arial" panose="020B0604020202020204" pitchFamily="34" charset="0"/>
                <a:cs typeface="Arial" panose="020B0604020202020204" pitchFamily="34" charset="0"/>
              </a:rPr>
              <a:t>, the stress follows the Hooke’s law and is proportional to the strain</a:t>
            </a:r>
            <a:r>
              <a:rPr lang="en-US" dirty="0">
                <a:solidFill>
                  <a:srgbClr val="3333FF"/>
                </a:solidFill>
                <a:latin typeface="Arial" panose="020B0604020202020204" pitchFamily="34" charset="0"/>
                <a:cs typeface="Arial" panose="020B0604020202020204" pitchFamily="34" charset="0"/>
              </a:rPr>
              <a:t> </a:t>
            </a:r>
          </a:p>
          <a:p>
            <a:pPr algn="ctr"/>
            <a:r>
              <a:rPr lang="en-US" dirty="0">
                <a:solidFill>
                  <a:srgbClr val="3333FF"/>
                </a:solidFill>
                <a:latin typeface="Arial" panose="020B0604020202020204" pitchFamily="34" charset="0"/>
                <a:cs typeface="Arial" panose="020B0604020202020204" pitchFamily="34" charset="0"/>
              </a:rPr>
              <a:t>In linear mechanics, they are linearly related as </a:t>
            </a:r>
            <a:r>
              <a:rPr lang="en-US" b="1" i="1" dirty="0">
                <a:solidFill>
                  <a:srgbClr val="3333FF"/>
                </a:solidFill>
                <a:latin typeface="Arial" panose="020B0604020202020204" pitchFamily="34" charset="0"/>
                <a:cs typeface="Arial" panose="020B0604020202020204" pitchFamily="34" charset="0"/>
              </a:rPr>
              <a:t>σ </a:t>
            </a:r>
            <a:r>
              <a:rPr lang="en-US" b="1" dirty="0">
                <a:solidFill>
                  <a:srgbClr val="3333FF"/>
                </a:solidFill>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Y</a:t>
            </a:r>
            <a:r>
              <a:rPr lang="en-US" b="1" dirty="0">
                <a:solidFill>
                  <a:srgbClr val="3333FF"/>
                </a:solidFill>
                <a:latin typeface="Arial" panose="020B0604020202020204" pitchFamily="34" charset="0"/>
                <a:cs typeface="Arial" panose="020B0604020202020204" pitchFamily="34" charset="0"/>
              </a:rPr>
              <a:t> Ƹ</a:t>
            </a:r>
            <a:r>
              <a:rPr lang="en-US" b="1" i="1" dirty="0">
                <a:solidFill>
                  <a:srgbClr val="3333FF"/>
                </a:solidFill>
                <a:latin typeface="Arial" panose="020B0604020202020204" pitchFamily="34" charset="0"/>
                <a:cs typeface="Arial" panose="020B0604020202020204" pitchFamily="34" charset="0"/>
              </a:rPr>
              <a:t> </a:t>
            </a:r>
            <a:r>
              <a:rPr lang="en-US" dirty="0">
                <a:solidFill>
                  <a:srgbClr val="3333FF"/>
                </a:solidFill>
                <a:latin typeface="Arial" panose="020B0604020202020204" pitchFamily="34" charset="0"/>
                <a:cs typeface="Arial" panose="020B0604020202020204" pitchFamily="34" charset="0"/>
              </a:rPr>
              <a:t>, where  </a:t>
            </a:r>
            <a:r>
              <a:rPr lang="en-US" b="1" dirty="0">
                <a:solidFill>
                  <a:srgbClr val="FF0000"/>
                </a:solidFill>
                <a:latin typeface="Arial" panose="020B0604020202020204" pitchFamily="34" charset="0"/>
                <a:cs typeface="Arial" panose="020B0604020202020204" pitchFamily="34" charset="0"/>
              </a:rPr>
              <a:t>Y </a:t>
            </a:r>
            <a:r>
              <a:rPr lang="en-US" dirty="0">
                <a:solidFill>
                  <a:srgbClr val="3333FF"/>
                </a:solidFill>
                <a:latin typeface="Arial" panose="020B0604020202020204" pitchFamily="34" charset="0"/>
                <a:cs typeface="Arial" panose="020B0604020202020204" pitchFamily="34" charset="0"/>
              </a:rPr>
              <a:t>is a constant called Young’s modulus.</a:t>
            </a:r>
          </a:p>
          <a:p>
            <a:pPr algn="ctr"/>
            <a:r>
              <a:rPr lang="en-US" b="1" i="1" dirty="0">
                <a:solidFill>
                  <a:srgbClr val="3333FF"/>
                </a:solidFill>
                <a:latin typeface="Arial" panose="020B0604020202020204" pitchFamily="34" charset="0"/>
                <a:cs typeface="Arial" panose="020B0604020202020204" pitchFamily="34" charset="0"/>
              </a:rPr>
              <a:t>σ =</a:t>
            </a:r>
            <a:r>
              <a:rPr lang="en-US" dirty="0">
                <a:solidFill>
                  <a:srgbClr val="3333FF"/>
                </a:solidFill>
                <a:latin typeface="Arial" panose="020B0604020202020204" pitchFamily="34" charset="0"/>
                <a:cs typeface="Arial" panose="020B0604020202020204" pitchFamily="34" charset="0"/>
              </a:rPr>
              <a:t>F/A=</a:t>
            </a:r>
            <a:r>
              <a:rPr lang="en-US" b="1" dirty="0">
                <a:solidFill>
                  <a:srgbClr val="FF0000"/>
                </a:solidFill>
                <a:latin typeface="Arial" panose="020B0604020202020204" pitchFamily="34" charset="0"/>
                <a:cs typeface="Arial" panose="020B0604020202020204" pitchFamily="34" charset="0"/>
              </a:rPr>
              <a:t>Y</a:t>
            </a:r>
            <a:r>
              <a:rPr lang="en-US" dirty="0">
                <a:solidFill>
                  <a:srgbClr val="3333FF"/>
                </a:solidFill>
                <a:highlight>
                  <a:srgbClr val="FFFF00"/>
                </a:highlight>
                <a:latin typeface="Arial" panose="020B0604020202020204" pitchFamily="34" charset="0"/>
                <a:cs typeface="Arial" panose="020B0604020202020204" pitchFamily="34" charset="0"/>
              </a:rPr>
              <a:t> (Δ</a:t>
            </a:r>
            <a:r>
              <a:rPr lang="en-US" i="1" dirty="0">
                <a:solidFill>
                  <a:srgbClr val="3333FF"/>
                </a:solidFill>
                <a:highlight>
                  <a:srgbClr val="FFFF00"/>
                </a:highlight>
                <a:latin typeface="Arial" panose="020B0604020202020204" pitchFamily="34" charset="0"/>
                <a:cs typeface="Arial" panose="020B0604020202020204" pitchFamily="34" charset="0"/>
              </a:rPr>
              <a:t>L/L</a:t>
            </a:r>
            <a:r>
              <a:rPr lang="en-US" dirty="0">
                <a:solidFill>
                  <a:srgbClr val="3333FF"/>
                </a:solidFill>
                <a:highlight>
                  <a:srgbClr val="FFFF00"/>
                </a:highlight>
                <a:latin typeface="Arial" panose="020B0604020202020204" pitchFamily="34" charset="0"/>
                <a:cs typeface="Arial" panose="020B0604020202020204" pitchFamily="34" charset="0"/>
              </a:rPr>
              <a:t>0)</a:t>
            </a:r>
            <a:endParaRPr lang="es-AR"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FD6C706B-05E1-4133-80A8-653197BB5AC9}"/>
              </a:ext>
            </a:extLst>
          </p:cNvPr>
          <p:cNvSpPr txBox="1"/>
          <p:nvPr/>
        </p:nvSpPr>
        <p:spPr>
          <a:xfrm>
            <a:off x="0" y="497925"/>
            <a:ext cx="9144000" cy="923330"/>
          </a:xfrm>
          <a:prstGeom prst="rect">
            <a:avLst/>
          </a:prstGeom>
          <a:noFill/>
        </p:spPr>
        <p:txBody>
          <a:bodyPr wrap="square" rtlCol="0">
            <a:spAutoFit/>
          </a:bodyPr>
          <a:lstStyle/>
          <a:p>
            <a:pPr algn="r"/>
            <a:r>
              <a:rPr lang="es-AR" dirty="0">
                <a:solidFill>
                  <a:srgbClr val="3333FF"/>
                </a:solidFill>
                <a:latin typeface="Arial" panose="020B0604020202020204" pitchFamily="34" charset="0"/>
                <a:cs typeface="Arial" panose="020B0604020202020204" pitchFamily="34" charset="0"/>
              </a:rPr>
              <a:t>Normalización de respuesta de materiales frente a la aplicación de fuerza: Y=modulo de Young= </a:t>
            </a:r>
            <a:r>
              <a:rPr lang="en-US" b="1" dirty="0">
                <a:solidFill>
                  <a:srgbClr val="3333FF"/>
                </a:solidFill>
                <a:latin typeface="Arial" panose="020B0604020202020204" pitchFamily="34" charset="0"/>
                <a:cs typeface="Arial" panose="020B0604020202020204" pitchFamily="34" charset="0"/>
              </a:rPr>
              <a:t>The proportionality constant of the stress–strain relationship in the </a:t>
            </a:r>
            <a:r>
              <a:rPr lang="en-US" b="1" u="sng" dirty="0">
                <a:solidFill>
                  <a:srgbClr val="3333FF"/>
                </a:solidFill>
                <a:latin typeface="Arial" panose="020B0604020202020204" pitchFamily="34" charset="0"/>
                <a:cs typeface="Arial" panose="020B0604020202020204" pitchFamily="34" charset="0"/>
              </a:rPr>
              <a:t>elastic regime of deformation </a:t>
            </a:r>
            <a:endParaRPr lang="es-AR" u="sng" dirty="0">
              <a:solidFill>
                <a:srgbClr val="3333FF"/>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54F81F40-5B64-41AA-AC38-C58D3D45C47B}"/>
              </a:ext>
            </a:extLst>
          </p:cNvPr>
          <p:cNvSpPr/>
          <p:nvPr/>
        </p:nvSpPr>
        <p:spPr>
          <a:xfrm>
            <a:off x="0" y="85097"/>
            <a:ext cx="9144000" cy="369332"/>
          </a:xfrm>
          <a:prstGeom prst="rect">
            <a:avLst/>
          </a:prstGeom>
          <a:solidFill>
            <a:schemeClr val="bg2">
              <a:lumMod val="90000"/>
            </a:schemeClr>
          </a:solidFill>
        </p:spPr>
        <p:txBody>
          <a:bodyPr wrap="square">
            <a:spAutoFit/>
          </a:bodyPr>
          <a:lstStyle/>
          <a:p>
            <a:r>
              <a:rPr lang="es-AR" b="1" dirty="0">
                <a:solidFill>
                  <a:srgbClr val="3333FF"/>
                </a:solidFill>
                <a:latin typeface="Arial" panose="020B0604020202020204" pitchFamily="34" charset="0"/>
                <a:cs typeface="Arial" panose="020B0604020202020204" pitchFamily="34" charset="0"/>
              </a:rPr>
              <a:t>Stress and </a:t>
            </a:r>
            <a:r>
              <a:rPr lang="es-AR" b="1" dirty="0" err="1">
                <a:solidFill>
                  <a:srgbClr val="3333FF"/>
                </a:solidFill>
                <a:latin typeface="Arial" panose="020B0604020202020204" pitchFamily="34" charset="0"/>
                <a:cs typeface="Arial" panose="020B0604020202020204" pitchFamily="34" charset="0"/>
              </a:rPr>
              <a:t>Strain</a:t>
            </a:r>
            <a:r>
              <a:rPr lang="es-AR" b="1" dirty="0">
                <a:solidFill>
                  <a:srgbClr val="3333FF"/>
                </a:solidFill>
                <a:latin typeface="Arial" panose="020B0604020202020204" pitchFamily="34" charset="0"/>
                <a:cs typeface="Arial" panose="020B0604020202020204" pitchFamily="34" charset="0"/>
              </a:rPr>
              <a:t> </a:t>
            </a:r>
            <a:r>
              <a:rPr lang="es-AR" b="1" dirty="0" err="1">
                <a:solidFill>
                  <a:srgbClr val="3333FF"/>
                </a:solidFill>
                <a:latin typeface="Arial" panose="020B0604020202020204" pitchFamily="34" charset="0"/>
                <a:cs typeface="Arial" panose="020B0604020202020204" pitchFamily="34" charset="0"/>
              </a:rPr>
              <a:t>Relationship</a:t>
            </a:r>
            <a:r>
              <a:rPr lang="es-AR" b="1" dirty="0">
                <a:solidFill>
                  <a:srgbClr val="3333FF"/>
                </a:solidFill>
                <a:latin typeface="Arial" panose="020B0604020202020204" pitchFamily="34" charset="0"/>
                <a:cs typeface="Arial" panose="020B0604020202020204" pitchFamily="34" charset="0"/>
              </a:rPr>
              <a:t>: [Relación tensión-deformación: modulo de Young]</a:t>
            </a:r>
            <a:endParaRPr lang="es-AR" dirty="0">
              <a:solidFill>
                <a:srgbClr val="3333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72563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91765DB-4EF4-4236-B9B2-E8E2E7E9C79A}"/>
              </a:ext>
            </a:extLst>
          </p:cNvPr>
          <p:cNvSpPr/>
          <p:nvPr/>
        </p:nvSpPr>
        <p:spPr>
          <a:xfrm>
            <a:off x="264692" y="186509"/>
            <a:ext cx="8434137" cy="5447645"/>
          </a:xfrm>
          <a:prstGeom prst="rect">
            <a:avLst/>
          </a:prstGeom>
        </p:spPr>
        <p:txBody>
          <a:bodyPr wrap="square">
            <a:spAutoFit/>
          </a:bodyPr>
          <a:lstStyle/>
          <a:p>
            <a:r>
              <a:rPr lang="en-US" dirty="0">
                <a:latin typeface="Arial" panose="020B0604020202020204" pitchFamily="34" charset="0"/>
                <a:cs typeface="Arial" panose="020B0604020202020204" pitchFamily="34" charset="0"/>
              </a:rPr>
              <a:t>When the strain is small, </a:t>
            </a:r>
            <a:r>
              <a:rPr lang="en-US" sz="1200" dirty="0">
                <a:latin typeface="Arial" panose="020B0604020202020204" pitchFamily="34" charset="0"/>
                <a:cs typeface="Arial" panose="020B0604020202020204" pitchFamily="34" charset="0"/>
              </a:rPr>
              <a:t>the above relationship applies to both a positive and a negative strain; therefore, </a:t>
            </a:r>
            <a:r>
              <a:rPr lang="en-US" sz="1200" dirty="0">
                <a:solidFill>
                  <a:srgbClr val="3333FF"/>
                </a:solidFill>
                <a:latin typeface="Arial" panose="020B0604020202020204" pitchFamily="34" charset="0"/>
                <a:cs typeface="Arial" panose="020B0604020202020204" pitchFamily="34" charset="0"/>
              </a:rPr>
              <a:t>elongation (</a:t>
            </a:r>
            <a:r>
              <a:rPr lang="en-US" sz="1200" i="1" dirty="0">
                <a:solidFill>
                  <a:srgbClr val="3333FF"/>
                </a:solidFill>
                <a:latin typeface="Arial" panose="020B0604020202020204" pitchFamily="34" charset="0"/>
                <a:cs typeface="Arial" panose="020B0604020202020204" pitchFamily="34" charset="0"/>
              </a:rPr>
              <a:t>ε &gt; </a:t>
            </a:r>
            <a:r>
              <a:rPr lang="en-US" sz="1200" dirty="0">
                <a:solidFill>
                  <a:srgbClr val="3333FF"/>
                </a:solidFill>
                <a:latin typeface="Arial" panose="020B0604020202020204" pitchFamily="34" charset="0"/>
                <a:cs typeface="Arial" panose="020B0604020202020204" pitchFamily="34" charset="0"/>
              </a:rPr>
              <a:t>0) and compression (</a:t>
            </a:r>
            <a:r>
              <a:rPr lang="en-US" sz="1200" i="1" dirty="0">
                <a:solidFill>
                  <a:srgbClr val="3333FF"/>
                </a:solidFill>
                <a:latin typeface="Arial" panose="020B0604020202020204" pitchFamily="34" charset="0"/>
                <a:cs typeface="Arial" panose="020B0604020202020204" pitchFamily="34" charset="0"/>
              </a:rPr>
              <a:t>ε &lt; </a:t>
            </a:r>
            <a:r>
              <a:rPr lang="en-US" sz="1200" dirty="0">
                <a:solidFill>
                  <a:srgbClr val="3333FF"/>
                </a:solidFill>
                <a:latin typeface="Arial" panose="020B0604020202020204" pitchFamily="34" charset="0"/>
                <a:cs typeface="Arial" panose="020B0604020202020204" pitchFamily="34" charset="0"/>
              </a:rPr>
              <a:t>0) are symmetric</a:t>
            </a:r>
            <a:r>
              <a:rPr lang="en-US" sz="1200"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Stress has the dimension of N (newton) per m2, whereas strain is dimensionless</a:t>
            </a:r>
          </a:p>
          <a:p>
            <a:r>
              <a:rPr lang="en-US" sz="1200" dirty="0">
                <a:latin typeface="Arial" panose="020B0604020202020204" pitchFamily="34" charset="0"/>
                <a:cs typeface="Arial" panose="020B0604020202020204" pitchFamily="34" charset="0"/>
              </a:rPr>
              <a:t>. Therefore, </a:t>
            </a:r>
            <a:r>
              <a:rPr lang="en-US" sz="1200" i="1" dirty="0">
                <a:latin typeface="Arial" panose="020B0604020202020204" pitchFamily="34" charset="0"/>
                <a:cs typeface="Arial" panose="020B0604020202020204" pitchFamily="34" charset="0"/>
              </a:rPr>
              <a:t>Y </a:t>
            </a:r>
            <a:r>
              <a:rPr lang="en-US" sz="1200" dirty="0">
                <a:latin typeface="Arial" panose="020B0604020202020204" pitchFamily="34" charset="0"/>
                <a:cs typeface="Arial" panose="020B0604020202020204" pitchFamily="34" charset="0"/>
              </a:rPr>
              <a:t>has the dimension of N/m2, which is given a special name, pascal, abbreviated as Pa. </a:t>
            </a:r>
          </a:p>
          <a:p>
            <a:r>
              <a:rPr lang="en-US" sz="1200" dirty="0">
                <a:latin typeface="Arial" panose="020B0604020202020204" pitchFamily="34" charset="0"/>
                <a:cs typeface="Arial" panose="020B0604020202020204" pitchFamily="34" charset="0"/>
              </a:rPr>
              <a:t>Rigid material such as steel, </a:t>
            </a:r>
            <a:r>
              <a:rPr lang="en-US" sz="1200" i="1" dirty="0">
                <a:latin typeface="Arial" panose="020B0604020202020204" pitchFamily="34" charset="0"/>
                <a:cs typeface="Arial" panose="020B0604020202020204" pitchFamily="34" charset="0"/>
              </a:rPr>
              <a:t>Y </a:t>
            </a:r>
            <a:r>
              <a:rPr lang="en-US" sz="1200" dirty="0">
                <a:latin typeface="Arial" panose="020B0604020202020204" pitchFamily="34" charset="0"/>
                <a:cs typeface="Arial" panose="020B0604020202020204" pitchFamily="34" charset="0"/>
              </a:rPr>
              <a:t>is as large as 1–3</a:t>
            </a:r>
            <a:r>
              <a:rPr lang="en-US" sz="1200" i="1"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10</a:t>
            </a:r>
            <a:r>
              <a:rPr lang="en-US" sz="1200" baseline="30000" dirty="0">
                <a:latin typeface="Arial" panose="020B0604020202020204" pitchFamily="34" charset="0"/>
                <a:cs typeface="Arial" panose="020B0604020202020204" pitchFamily="34" charset="0"/>
              </a:rPr>
              <a:t>11</a:t>
            </a:r>
            <a:r>
              <a:rPr lang="en-US" sz="1200" dirty="0">
                <a:latin typeface="Arial" panose="020B0604020202020204" pitchFamily="34" charset="0"/>
                <a:cs typeface="Arial" panose="020B0604020202020204" pitchFamily="34" charset="0"/>
              </a:rPr>
              <a:t> Pa = 100–300 </a:t>
            </a:r>
            <a:r>
              <a:rPr lang="en-US" sz="1200" dirty="0" err="1">
                <a:latin typeface="Arial" panose="020B0604020202020204" pitchFamily="34" charset="0"/>
                <a:cs typeface="Arial" panose="020B0604020202020204" pitchFamily="34" charset="0"/>
              </a:rPr>
              <a:t>GPa</a:t>
            </a:r>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Soft materials such as plastics and wood, </a:t>
            </a:r>
            <a:r>
              <a:rPr lang="en-US" sz="1200" i="1" dirty="0">
                <a:latin typeface="Arial" panose="020B0604020202020204" pitchFamily="34" charset="0"/>
                <a:cs typeface="Arial" panose="020B0604020202020204" pitchFamily="34" charset="0"/>
              </a:rPr>
              <a:t>Y </a:t>
            </a:r>
            <a:r>
              <a:rPr lang="en-US" sz="1200" dirty="0">
                <a:latin typeface="Arial" panose="020B0604020202020204" pitchFamily="34" charset="0"/>
                <a:cs typeface="Arial" panose="020B0604020202020204" pitchFamily="34" charset="0"/>
              </a:rPr>
              <a:t>is in a smaller range in the order of 10</a:t>
            </a:r>
            <a:r>
              <a:rPr lang="en-US" sz="1200" baseline="30000" dirty="0">
                <a:latin typeface="Arial" panose="020B0604020202020204" pitchFamily="34" charset="0"/>
                <a:cs typeface="Arial" panose="020B0604020202020204" pitchFamily="34" charset="0"/>
              </a:rPr>
              <a:t>9</a:t>
            </a:r>
            <a:r>
              <a:rPr lang="en-US" sz="1200" dirty="0">
                <a:latin typeface="Arial" panose="020B0604020202020204" pitchFamily="34" charset="0"/>
                <a:cs typeface="Arial" panose="020B0604020202020204" pitchFamily="34" charset="0"/>
              </a:rPr>
              <a:t> = 1 </a:t>
            </a:r>
            <a:r>
              <a:rPr lang="en-US" sz="1200" dirty="0" err="1">
                <a:latin typeface="Arial" panose="020B0604020202020204" pitchFamily="34" charset="0"/>
                <a:cs typeface="Arial" panose="020B0604020202020204" pitchFamily="34" charset="0"/>
              </a:rPr>
              <a:t>GPa</a:t>
            </a:r>
            <a:r>
              <a:rPr lang="en-US" sz="1200" dirty="0">
                <a:latin typeface="Arial" panose="020B0604020202020204" pitchFamily="34" charset="0"/>
                <a:cs typeface="Arial" panose="020B0604020202020204" pitchFamily="34" charset="0"/>
              </a:rPr>
              <a:t> and for rubber it is even down to 10</a:t>
            </a:r>
            <a:r>
              <a:rPr lang="en-US" sz="1200" baseline="30000" dirty="0">
                <a:latin typeface="Arial" panose="020B0604020202020204" pitchFamily="34" charset="0"/>
                <a:cs typeface="Arial" panose="020B0604020202020204" pitchFamily="34" charset="0"/>
              </a:rPr>
              <a:t>6</a:t>
            </a:r>
            <a:r>
              <a:rPr lang="en-US" sz="1200" dirty="0">
                <a:latin typeface="Arial" panose="020B0604020202020204" pitchFamily="34" charset="0"/>
                <a:cs typeface="Arial" panose="020B0604020202020204" pitchFamily="34" charset="0"/>
              </a:rPr>
              <a:t> = 1MPa.</a:t>
            </a:r>
          </a:p>
          <a:p>
            <a:r>
              <a:rPr lang="en-US" sz="1200" dirty="0">
                <a:latin typeface="Arial" panose="020B0604020202020204" pitchFamily="34" charset="0"/>
                <a:cs typeface="Arial" panose="020B0604020202020204" pitchFamily="34" charset="0"/>
              </a:rPr>
              <a:t>Roughly, man-made objects have Young’s modulus between 1 and 1000 </a:t>
            </a:r>
            <a:r>
              <a:rPr lang="en-US" sz="1200" dirty="0" err="1">
                <a:latin typeface="Arial" panose="020B0604020202020204" pitchFamily="34" charset="0"/>
                <a:cs typeface="Arial" panose="020B0604020202020204" pitchFamily="34" charset="0"/>
              </a:rPr>
              <a:t>GPa</a:t>
            </a:r>
            <a:r>
              <a:rPr lang="en-US" sz="1200" dirty="0">
                <a:latin typeface="Arial" panose="020B0604020202020204" pitchFamily="34" charset="0"/>
                <a:cs typeface="Arial" panose="020B0604020202020204" pitchFamily="34" charset="0"/>
              </a:rPr>
              <a:t>, whereas the bodily materials of living organisms have young’s modulus within 1/1000 of such values, </a:t>
            </a:r>
            <a:r>
              <a:rPr lang="en-US" sz="1200" i="1" dirty="0">
                <a:latin typeface="Arial" panose="020B0604020202020204" pitchFamily="34" charset="0"/>
                <a:cs typeface="Arial" panose="020B0604020202020204" pitchFamily="34" charset="0"/>
              </a:rPr>
              <a:t>i.e.</a:t>
            </a:r>
            <a:r>
              <a:rPr lang="en-US" sz="1200" dirty="0">
                <a:latin typeface="Arial" panose="020B0604020202020204" pitchFamily="34" charset="0"/>
                <a:cs typeface="Arial" panose="020B0604020202020204" pitchFamily="34" charset="0"/>
              </a:rPr>
              <a:t>, between1 and 1000 </a:t>
            </a:r>
            <a:r>
              <a:rPr lang="en-US" sz="1200" dirty="0" err="1">
                <a:latin typeface="Arial" panose="020B0604020202020204" pitchFamily="34" charset="0"/>
                <a:cs typeface="Arial" panose="020B0604020202020204" pitchFamily="34" charset="0"/>
              </a:rPr>
              <a:t>MPa</a:t>
            </a:r>
            <a:r>
              <a:rPr lang="en-US" sz="1200" dirty="0">
                <a:latin typeface="Arial" panose="020B0604020202020204" pitchFamily="34" charset="0"/>
                <a:cs typeface="Arial" panose="020B0604020202020204" pitchFamily="34" charset="0"/>
              </a:rPr>
              <a:t> (see Table 2.1).</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1B6EB58C-9330-43EA-ACA4-1C5F3A59E399}"/>
              </a:ext>
            </a:extLst>
          </p:cNvPr>
          <p:cNvPicPr>
            <a:picLocks noChangeAspect="1"/>
          </p:cNvPicPr>
          <p:nvPr/>
        </p:nvPicPr>
        <p:blipFill>
          <a:blip r:embed="rId2"/>
          <a:stretch>
            <a:fillRect/>
          </a:stretch>
        </p:blipFill>
        <p:spPr>
          <a:xfrm>
            <a:off x="2762125" y="2455647"/>
            <a:ext cx="6273594" cy="4215844"/>
          </a:xfrm>
          <a:prstGeom prst="rect">
            <a:avLst/>
          </a:prstGeom>
        </p:spPr>
      </p:pic>
      <p:sp>
        <p:nvSpPr>
          <p:cNvPr id="7" name="Rectángulo 6">
            <a:extLst>
              <a:ext uri="{FF2B5EF4-FFF2-40B4-BE49-F238E27FC236}">
                <a16:creationId xmlns:a16="http://schemas.microsoft.com/office/drawing/2014/main" id="{CD90117D-49F7-49D4-A737-0A1DE98E9FBD}"/>
              </a:ext>
            </a:extLst>
          </p:cNvPr>
          <p:cNvSpPr/>
          <p:nvPr/>
        </p:nvSpPr>
        <p:spPr>
          <a:xfrm>
            <a:off x="264691" y="2301411"/>
            <a:ext cx="2382256" cy="4247317"/>
          </a:xfrm>
          <a:prstGeom prst="rect">
            <a:avLst/>
          </a:prstGeom>
        </p:spPr>
        <p:txBody>
          <a:bodyPr wrap="square">
            <a:spAutoFit/>
          </a:bodyPr>
          <a:lstStyle/>
          <a:p>
            <a:pPr algn="just"/>
            <a:r>
              <a:rPr lang="en-US" dirty="0">
                <a:solidFill>
                  <a:srgbClr val="FF0000"/>
                </a:solidFill>
                <a:latin typeface="Arial" panose="020B0604020202020204" pitchFamily="34" charset="0"/>
                <a:cs typeface="Arial" panose="020B0604020202020204" pitchFamily="34" charset="0"/>
              </a:rPr>
              <a:t>The plastic nature of the materials comes from their liquid-like property. </a:t>
            </a:r>
            <a:r>
              <a:rPr lang="en-US" u="sng" dirty="0">
                <a:solidFill>
                  <a:srgbClr val="FF0000"/>
                </a:solidFill>
                <a:latin typeface="Arial" panose="020B0604020202020204" pitchFamily="34" charset="0"/>
                <a:cs typeface="Arial" panose="020B0604020202020204" pitchFamily="34" charset="0"/>
              </a:rPr>
              <a:t>If the material is totally plastic, the sample deformation never stops and the sample is liquid-like. </a:t>
            </a:r>
            <a:r>
              <a:rPr lang="en-US" dirty="0">
                <a:latin typeface="Arial" panose="020B0604020202020204" pitchFamily="34" charset="0"/>
                <a:cs typeface="Arial" panose="020B0604020202020204" pitchFamily="34" charset="0"/>
              </a:rPr>
              <a:t>The resistance of the sample against the applied stress is only temporary due to the internal viscosity of the liquid.</a:t>
            </a:r>
            <a:endParaRPr lang="es-A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05385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9AB8457-2D3B-4A83-8A60-37A6992CEB95}"/>
              </a:ext>
            </a:extLst>
          </p:cNvPr>
          <p:cNvSpPr/>
          <p:nvPr/>
        </p:nvSpPr>
        <p:spPr>
          <a:xfrm>
            <a:off x="271461" y="719554"/>
            <a:ext cx="4664399" cy="3785652"/>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When a tensile force is continuously applied to a sample body, initially elongates in proportion to the magnitude of the force (Hookean regime), and after reaching a peak, the force is reduced, with a further elongation of the sample. </a:t>
            </a:r>
            <a:r>
              <a:rPr lang="en-US" sz="1200" dirty="0">
                <a:highlight>
                  <a:srgbClr val="FFFF00"/>
                </a:highlight>
                <a:latin typeface="Arial" panose="020B0604020202020204" pitchFamily="34" charset="0"/>
                <a:cs typeface="Arial" panose="020B0604020202020204" pitchFamily="34" charset="0"/>
              </a:rPr>
              <a:t>In this plastic elongation regime, the sample suffers a deformation called ‘necking’, </a:t>
            </a:r>
            <a:r>
              <a:rPr lang="en-US" sz="1200" dirty="0">
                <a:latin typeface="Arial" panose="020B0604020202020204" pitchFamily="34" charset="0"/>
                <a:cs typeface="Arial" panose="020B0604020202020204" pitchFamily="34" charset="0"/>
              </a:rPr>
              <a:t>where a </a:t>
            </a:r>
            <a:r>
              <a:rPr lang="en-US" sz="1200" dirty="0">
                <a:solidFill>
                  <a:srgbClr val="FF0000"/>
                </a:solidFill>
                <a:latin typeface="Arial" panose="020B0604020202020204" pitchFamily="34" charset="0"/>
                <a:cs typeface="Arial" panose="020B0604020202020204" pitchFamily="34" charset="0"/>
              </a:rPr>
              <a:t>sudden thinning</a:t>
            </a:r>
            <a:r>
              <a:rPr lang="en-US" sz="1200" dirty="0">
                <a:latin typeface="Arial" panose="020B0604020202020204" pitchFamily="34" charset="0"/>
                <a:cs typeface="Arial" panose="020B0604020202020204" pitchFamily="34" charset="0"/>
              </a:rPr>
              <a:t> of the sample is observed. The peak force observed before the start of necking is called yield force.</a:t>
            </a:r>
          </a:p>
          <a:p>
            <a:pPr algn="just"/>
            <a:r>
              <a:rPr lang="en-US" sz="1200" dirty="0">
                <a:latin typeface="Arial" panose="020B0604020202020204" pitchFamily="34" charset="0"/>
                <a:cs typeface="Arial" panose="020B0604020202020204" pitchFamily="34" charset="0"/>
              </a:rPr>
              <a:t>After yielding to the tensile force, the sample is further elongated with a small increase of force. After sustaining a maximum force (tensile strength), the sample is finally torn into smaller parts.</a:t>
            </a:r>
          </a:p>
          <a:p>
            <a:pPr algn="just"/>
            <a:r>
              <a:rPr lang="en-US" sz="1200" dirty="0">
                <a:latin typeface="Arial" panose="020B0604020202020204" pitchFamily="34" charset="0"/>
                <a:cs typeface="Arial" panose="020B0604020202020204" pitchFamily="34" charset="0"/>
              </a:rPr>
              <a:t>.</a:t>
            </a:r>
          </a:p>
          <a:p>
            <a:pPr algn="just"/>
            <a:r>
              <a:rPr lang="en-US" sz="1200" dirty="0">
                <a:latin typeface="Arial" panose="020B0604020202020204" pitchFamily="34" charset="0"/>
                <a:cs typeface="Arial" panose="020B0604020202020204" pitchFamily="34" charset="0"/>
              </a:rPr>
              <a:t>The Hookean regime for hard materials is very narrow on the abscissa, and a sharp and linear increase of stress results in a straight line with a large slope corresponding to a high value of Young’s modulus. Whereas soft and elastic materials such as rubber show a wide range of Hookean regime. Necking is a prominent feature in plastics and metals. The breaking behavior of biological materials at the molecular level is not well known yet and will be the subject of </a:t>
            </a:r>
            <a:r>
              <a:rPr lang="en-US" sz="1200" dirty="0" err="1">
                <a:latin typeface="Arial" panose="020B0604020202020204" pitchFamily="34" charset="0"/>
                <a:cs typeface="Arial" panose="020B0604020202020204" pitchFamily="34" charset="0"/>
              </a:rPr>
              <a:t>nano</a:t>
            </a:r>
            <a:r>
              <a:rPr lang="en-US" sz="1200" dirty="0">
                <a:latin typeface="Arial" panose="020B0604020202020204" pitchFamily="34" charset="0"/>
                <a:cs typeface="Arial" panose="020B0604020202020204" pitchFamily="34" charset="0"/>
              </a:rPr>
              <a:t>-biomechanics in the near </a:t>
            </a:r>
            <a:r>
              <a:rPr lang="es-AR" sz="1200" dirty="0" err="1">
                <a:latin typeface="Arial" panose="020B0604020202020204" pitchFamily="34" charset="0"/>
                <a:cs typeface="Arial" panose="020B0604020202020204" pitchFamily="34" charset="0"/>
              </a:rPr>
              <a:t>future</a:t>
            </a:r>
            <a:r>
              <a:rPr lang="es-AR" sz="1200" dirty="0">
                <a:latin typeface="Arial" panose="020B0604020202020204" pitchFamily="34" charset="0"/>
                <a:cs typeface="Arial" panose="020B0604020202020204" pitchFamily="34" charset="0"/>
              </a:rPr>
              <a:t>.</a:t>
            </a:r>
          </a:p>
        </p:txBody>
      </p:sp>
      <p:sp>
        <p:nvSpPr>
          <p:cNvPr id="3" name="Rectángulo 2">
            <a:extLst>
              <a:ext uri="{FF2B5EF4-FFF2-40B4-BE49-F238E27FC236}">
                <a16:creationId xmlns:a16="http://schemas.microsoft.com/office/drawing/2014/main" id="{F550BA8F-D773-4034-B80F-F6BC3B33DF7F}"/>
              </a:ext>
            </a:extLst>
          </p:cNvPr>
          <p:cNvSpPr/>
          <p:nvPr/>
        </p:nvSpPr>
        <p:spPr>
          <a:xfrm>
            <a:off x="0" y="196334"/>
            <a:ext cx="9144000" cy="523220"/>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Mechanical Breakdown of Materials</a:t>
            </a:r>
          </a:p>
        </p:txBody>
      </p:sp>
      <p:pic>
        <p:nvPicPr>
          <p:cNvPr id="4" name="Imagen 3">
            <a:extLst>
              <a:ext uri="{FF2B5EF4-FFF2-40B4-BE49-F238E27FC236}">
                <a16:creationId xmlns:a16="http://schemas.microsoft.com/office/drawing/2014/main" id="{3656246F-3A6A-4F1C-8A92-D7A75EB17EF9}"/>
              </a:ext>
            </a:extLst>
          </p:cNvPr>
          <p:cNvPicPr>
            <a:picLocks noChangeAspect="1"/>
          </p:cNvPicPr>
          <p:nvPr/>
        </p:nvPicPr>
        <p:blipFill>
          <a:blip r:embed="rId2"/>
          <a:stretch>
            <a:fillRect/>
          </a:stretch>
        </p:blipFill>
        <p:spPr>
          <a:xfrm>
            <a:off x="4935860" y="2103632"/>
            <a:ext cx="4025254" cy="2650735"/>
          </a:xfrm>
          <a:prstGeom prst="rect">
            <a:avLst/>
          </a:prstGeom>
        </p:spPr>
      </p:pic>
      <p:sp>
        <p:nvSpPr>
          <p:cNvPr id="5" name="CuadroTexto 4">
            <a:extLst>
              <a:ext uri="{FF2B5EF4-FFF2-40B4-BE49-F238E27FC236}">
                <a16:creationId xmlns:a16="http://schemas.microsoft.com/office/drawing/2014/main" id="{9E5FAA78-59F3-4344-95F6-52960EF84F0A}"/>
              </a:ext>
            </a:extLst>
          </p:cNvPr>
          <p:cNvSpPr txBox="1"/>
          <p:nvPr/>
        </p:nvSpPr>
        <p:spPr>
          <a:xfrm>
            <a:off x="5153024" y="2103632"/>
            <a:ext cx="1304926" cy="646331"/>
          </a:xfrm>
          <a:prstGeom prst="rect">
            <a:avLst/>
          </a:prstGeom>
          <a:noFill/>
        </p:spPr>
        <p:txBody>
          <a:bodyPr wrap="square" rtlCol="0">
            <a:spAutoFit/>
          </a:bodyPr>
          <a:lstStyle/>
          <a:p>
            <a:pPr algn="ctr"/>
            <a:r>
              <a:rPr lang="es-AR" dirty="0">
                <a:solidFill>
                  <a:srgbClr val="FF0000"/>
                </a:solidFill>
                <a:latin typeface="Arial" panose="020B0604020202020204" pitchFamily="34" charset="0"/>
                <a:cs typeface="Arial" panose="020B0604020202020204" pitchFamily="34" charset="0"/>
              </a:rPr>
              <a:t>Limite de elasticidad</a:t>
            </a:r>
          </a:p>
        </p:txBody>
      </p:sp>
    </p:spTree>
    <p:extLst>
      <p:ext uri="{BB962C8B-B14F-4D97-AF65-F5344CB8AC3E}">
        <p14:creationId xmlns:p14="http://schemas.microsoft.com/office/powerpoint/2010/main" val="10860326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899FDB6-529F-4B8F-A04B-7DEA7A2F7F9E}"/>
              </a:ext>
            </a:extLst>
          </p:cNvPr>
          <p:cNvSpPr/>
          <p:nvPr/>
        </p:nvSpPr>
        <p:spPr>
          <a:xfrm>
            <a:off x="485775" y="582900"/>
            <a:ext cx="7981950" cy="1200329"/>
          </a:xfrm>
          <a:prstGeom prst="rect">
            <a:avLst/>
          </a:prstGeom>
        </p:spPr>
        <p:txBody>
          <a:bodyPr wrap="square">
            <a:spAutoFit/>
          </a:bodyPr>
          <a:lstStyle/>
          <a:p>
            <a:r>
              <a:rPr lang="es-AR" sz="2400" b="1" dirty="0" err="1">
                <a:latin typeface="Arial" panose="020B0604020202020204" pitchFamily="34" charset="0"/>
                <a:cs typeface="Arial" panose="020B0604020202020204" pitchFamily="34" charset="0"/>
              </a:rPr>
              <a:t>Viscoelasticity</a:t>
            </a:r>
            <a:endParaRPr lang="es-AR" sz="2400" b="1"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Materials that exhibit a pronounced contribution of fluid-like viscosity in addition to elasticity are called viscoelastic materials.</a:t>
            </a:r>
          </a:p>
          <a:p>
            <a:pPr algn="just"/>
            <a:r>
              <a:rPr lang="en-US" sz="1200" dirty="0">
                <a:latin typeface="Arial" panose="020B0604020202020204" pitchFamily="34" charset="0"/>
                <a:cs typeface="Arial" panose="020B0604020202020204" pitchFamily="34" charset="0"/>
              </a:rPr>
              <a:t>Their mechanical properties depend on the time scale of force application. If a </a:t>
            </a:r>
            <a:r>
              <a:rPr lang="en-US" sz="1200" b="1" dirty="0">
                <a:latin typeface="Arial" panose="020B0604020202020204" pitchFamily="34" charset="0"/>
                <a:cs typeface="Arial" panose="020B0604020202020204" pitchFamily="34" charset="0"/>
              </a:rPr>
              <a:t>force</a:t>
            </a:r>
            <a:r>
              <a:rPr lang="en-US" sz="1200" dirty="0">
                <a:latin typeface="Arial" panose="020B0604020202020204" pitchFamily="34" charset="0"/>
                <a:cs typeface="Arial" panose="020B0604020202020204" pitchFamily="34" charset="0"/>
              </a:rPr>
              <a:t> is applied over a </a:t>
            </a:r>
            <a:r>
              <a:rPr lang="en-US" sz="1200" b="1" dirty="0">
                <a:latin typeface="Arial" panose="020B0604020202020204" pitchFamily="34" charset="0"/>
                <a:cs typeface="Arial" panose="020B0604020202020204" pitchFamily="34" charset="0"/>
              </a:rPr>
              <a:t>short duration of time</a:t>
            </a:r>
            <a:r>
              <a:rPr lang="en-US" sz="1200" dirty="0">
                <a:latin typeface="Arial" panose="020B0604020202020204" pitchFamily="34" charset="0"/>
                <a:cs typeface="Arial" panose="020B0604020202020204" pitchFamily="34" charset="0"/>
              </a:rPr>
              <a:t>, their behavior is almost solid-like, but if the force is applied </a:t>
            </a:r>
            <a:r>
              <a:rPr lang="en-US" sz="1200" b="1" dirty="0">
                <a:solidFill>
                  <a:srgbClr val="FF0000"/>
                </a:solidFill>
                <a:latin typeface="Arial" panose="020B0604020202020204" pitchFamily="34" charset="0"/>
                <a:cs typeface="Arial" panose="020B0604020202020204" pitchFamily="34" charset="0"/>
              </a:rPr>
              <a:t>slowly</a:t>
            </a:r>
            <a:r>
              <a:rPr lang="en-US" sz="1200" dirty="0">
                <a:latin typeface="Arial" panose="020B0604020202020204" pitchFamily="34" charset="0"/>
                <a:cs typeface="Arial" panose="020B0604020202020204" pitchFamily="34" charset="0"/>
              </a:rPr>
              <a:t>, they behave like fluids. </a:t>
            </a:r>
            <a:endParaRPr lang="es-A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51860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362003"/>
      </p:ext>
    </p:extLst>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9" name="Shape 4109"/>
        <p:cNvGrpSpPr/>
        <p:nvPr/>
      </p:nvGrpSpPr>
      <p:grpSpPr>
        <a:xfrm>
          <a:off x="0" y="0"/>
          <a:ext cx="0" cy="0"/>
          <a:chOff x="0" y="0"/>
          <a:chExt cx="0" cy="0"/>
        </a:xfrm>
      </p:grpSpPr>
      <p:sp>
        <p:nvSpPr>
          <p:cNvPr id="4110" name="Shape 4110"/>
          <p:cNvSpPr txBox="1"/>
          <p:nvPr>
            <p:ph type="title"/>
          </p:nvPr>
        </p:nvSpPr>
        <p:spPr>
          <a:xfrm>
            <a:off x="628650" y="365126"/>
            <a:ext cx="7886700" cy="13257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5470B64-CBDF-4B8B-A573-614239675960}"/>
              </a:ext>
            </a:extLst>
          </p:cNvPr>
          <p:cNvSpPr/>
          <p:nvPr/>
        </p:nvSpPr>
        <p:spPr>
          <a:xfrm>
            <a:off x="0" y="0"/>
            <a:ext cx="9144000" cy="923330"/>
          </a:xfrm>
          <a:prstGeom prst="rect">
            <a:avLst/>
          </a:prstGeom>
        </p:spPr>
        <p:txBody>
          <a:bodyPr wrap="square">
            <a:spAutoFit/>
          </a:bodyPr>
          <a:lstStyle/>
          <a:p>
            <a:pPr algn="ctr"/>
            <a:r>
              <a:rPr lang="es-AR" dirty="0" err="1">
                <a:solidFill>
                  <a:srgbClr val="3333FF"/>
                </a:solidFill>
                <a:latin typeface="Arial" panose="020B0604020202020204" pitchFamily="34" charset="0"/>
                <a:cs typeface="Arial" panose="020B0604020202020204" pitchFamily="34" charset="0"/>
              </a:rPr>
              <a:t>many</a:t>
            </a:r>
            <a:r>
              <a:rPr lang="es-AR" dirty="0">
                <a:solidFill>
                  <a:srgbClr val="3333FF"/>
                </a:solidFill>
                <a:latin typeface="Arial" panose="020B0604020202020204" pitchFamily="34" charset="0"/>
                <a:cs typeface="Arial" panose="020B0604020202020204" pitchFamily="34" charset="0"/>
              </a:rPr>
              <a:t> </a:t>
            </a:r>
            <a:r>
              <a:rPr lang="es-AR" dirty="0" err="1">
                <a:solidFill>
                  <a:srgbClr val="3333FF"/>
                </a:solidFill>
                <a:latin typeface="Arial" panose="020B0604020202020204" pitchFamily="34" charset="0"/>
                <a:cs typeface="Arial" panose="020B0604020202020204" pitchFamily="34" charset="0"/>
              </a:rPr>
              <a:t>biological</a:t>
            </a:r>
            <a:r>
              <a:rPr lang="es-AR" dirty="0">
                <a:solidFill>
                  <a:srgbClr val="3333FF"/>
                </a:solidFill>
                <a:latin typeface="Arial" panose="020B0604020202020204" pitchFamily="34" charset="0"/>
                <a:cs typeface="Arial" panose="020B0604020202020204" pitchFamily="34" charset="0"/>
              </a:rPr>
              <a:t> </a:t>
            </a:r>
            <a:r>
              <a:rPr lang="en-US" dirty="0">
                <a:solidFill>
                  <a:srgbClr val="3333FF"/>
                </a:solidFill>
                <a:latin typeface="Arial" panose="020B0604020202020204" pitchFamily="34" charset="0"/>
                <a:cs typeface="Arial" panose="020B0604020202020204" pitchFamily="34" charset="0"/>
              </a:rPr>
              <a:t>processes, such as growth, differentiation, migration, and even apoptosis (programmed cell death) are influenced by changes in cell shape and structural </a:t>
            </a:r>
            <a:r>
              <a:rPr lang="es-AR" dirty="0" err="1">
                <a:solidFill>
                  <a:srgbClr val="3333FF"/>
                </a:solidFill>
                <a:latin typeface="Arial" panose="020B0604020202020204" pitchFamily="34" charset="0"/>
                <a:cs typeface="Arial" panose="020B0604020202020204" pitchFamily="34" charset="0"/>
              </a:rPr>
              <a:t>integrity</a:t>
            </a:r>
            <a:endParaRPr lang="es-AR" dirty="0">
              <a:solidFill>
                <a:srgbClr val="3333FF"/>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A120CA47-E10C-4433-ADA5-53F739B890D9}"/>
              </a:ext>
            </a:extLst>
          </p:cNvPr>
          <p:cNvSpPr/>
          <p:nvPr/>
        </p:nvSpPr>
        <p:spPr>
          <a:xfrm>
            <a:off x="0" y="813077"/>
            <a:ext cx="9144000" cy="923330"/>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any deviation in the structural and mechanical properties can result in the breakdown of these physiological functions and may possibly lead to diseases.</a:t>
            </a:r>
          </a:p>
          <a:p>
            <a:pPr algn="ctr"/>
            <a:r>
              <a:rPr lang="en-US" dirty="0">
                <a:latin typeface="Arial" panose="020B0604020202020204" pitchFamily="34" charset="0"/>
                <a:cs typeface="Arial" panose="020B0604020202020204" pitchFamily="34" charset="0"/>
              </a:rPr>
              <a:t> </a:t>
            </a:r>
            <a:endParaRPr lang="es-AR" dirty="0">
              <a:latin typeface="Arial" panose="020B0604020202020204" pitchFamily="34" charset="0"/>
              <a:cs typeface="Arial" panose="020B0604020202020204" pitchFamily="34" charset="0"/>
            </a:endParaRPr>
          </a:p>
        </p:txBody>
      </p:sp>
      <p:grpSp>
        <p:nvGrpSpPr>
          <p:cNvPr id="7" name="Grupo 6">
            <a:extLst>
              <a:ext uri="{FF2B5EF4-FFF2-40B4-BE49-F238E27FC236}">
                <a16:creationId xmlns:a16="http://schemas.microsoft.com/office/drawing/2014/main" id="{9E8DDC9D-4325-47C7-8076-F879693932DB}"/>
              </a:ext>
            </a:extLst>
          </p:cNvPr>
          <p:cNvGrpSpPr/>
          <p:nvPr/>
        </p:nvGrpSpPr>
        <p:grpSpPr>
          <a:xfrm>
            <a:off x="0" y="1520606"/>
            <a:ext cx="9240982" cy="4893648"/>
            <a:chOff x="0" y="1520606"/>
            <a:chExt cx="9240982" cy="4893648"/>
          </a:xfrm>
        </p:grpSpPr>
        <p:pic>
          <p:nvPicPr>
            <p:cNvPr id="1026" name="Picture 2" descr="https://news.brown.edu/files/styles/horizontal/public/article_images/malaria1.jpg?itok=f64DQ_V-">
              <a:extLst>
                <a:ext uri="{FF2B5EF4-FFF2-40B4-BE49-F238E27FC236}">
                  <a16:creationId xmlns:a16="http://schemas.microsoft.com/office/drawing/2014/main" id="{1ED45ECB-8501-4463-84C4-B877A95D0B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0" y="2166937"/>
              <a:ext cx="5524500" cy="2524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F56BD323-AA01-411F-A59F-A90EC406E873}"/>
                </a:ext>
              </a:extLst>
            </p:cNvPr>
            <p:cNvSpPr/>
            <p:nvPr/>
          </p:nvSpPr>
          <p:spPr>
            <a:xfrm>
              <a:off x="4668982" y="4936926"/>
              <a:ext cx="4572000" cy="1477328"/>
            </a:xfrm>
            <a:prstGeom prst="rect">
              <a:avLst/>
            </a:prstGeom>
          </p:spPr>
          <p:txBody>
            <a:bodyPr>
              <a:spAutoFit/>
            </a:bodyPr>
            <a:lstStyle/>
            <a:p>
              <a:pPr algn="ctr"/>
              <a:r>
                <a:rPr lang="en-US" b="1" dirty="0">
                  <a:solidFill>
                    <a:srgbClr val="2F2A20"/>
                  </a:solidFill>
                  <a:latin typeface="Arial" panose="020B0604020202020204" pitchFamily="34" charset="0"/>
                  <a:cs typeface="Arial" panose="020B0604020202020204" pitchFamily="34" charset="0"/>
                </a:rPr>
                <a:t>Less elastic, more </a:t>
              </a:r>
              <a:r>
                <a:rPr lang="en-US" b="1" dirty="0" err="1">
                  <a:solidFill>
                    <a:srgbClr val="2F2A20"/>
                  </a:solidFill>
                  <a:latin typeface="Arial" panose="020B0604020202020204" pitchFamily="34" charset="0"/>
                  <a:cs typeface="Arial" panose="020B0604020202020204" pitchFamily="34" charset="0"/>
                </a:rPr>
                <a:t>viscous</a:t>
              </a:r>
              <a:r>
                <a:rPr lang="en-US" dirty="0" err="1">
                  <a:solidFill>
                    <a:srgbClr val="2F2A20"/>
                  </a:solidFill>
                  <a:latin typeface="Arial" panose="020B0604020202020204" pitchFamily="34" charset="0"/>
                  <a:cs typeface="Arial" panose="020B0604020202020204" pitchFamily="34" charset="0"/>
                </a:rPr>
                <a:t>The</a:t>
              </a:r>
              <a:r>
                <a:rPr lang="en-US" dirty="0">
                  <a:solidFill>
                    <a:srgbClr val="2F2A20"/>
                  </a:solidFill>
                  <a:latin typeface="Arial" panose="020B0604020202020204" pitchFamily="34" charset="0"/>
                  <a:cs typeface="Arial" panose="020B0604020202020204" pitchFamily="34" charset="0"/>
                </a:rPr>
                <a:t> malaria parasite inside a red blood cell, left, and in a computer-generated model. Malarial infection inhibits the smooth flow of blood through capillaries.</a:t>
              </a:r>
              <a:endParaRPr lang="es-AR" dirty="0">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3E8F772C-AB04-4D5A-BE41-EA2505A32755}"/>
                </a:ext>
              </a:extLst>
            </p:cNvPr>
            <p:cNvSpPr/>
            <p:nvPr/>
          </p:nvSpPr>
          <p:spPr>
            <a:xfrm>
              <a:off x="4095750" y="1520606"/>
              <a:ext cx="5048250" cy="369332"/>
            </a:xfrm>
            <a:prstGeom prst="rect">
              <a:avLst/>
            </a:prstGeom>
          </p:spPr>
          <p:txBody>
            <a:bodyPr wrap="square">
              <a:spAutoFit/>
            </a:bodyPr>
            <a:lstStyle/>
            <a:p>
              <a:r>
                <a:rPr lang="es-AR" dirty="0"/>
                <a:t>https://news.brown.edu/articles/2010/12/malaria</a:t>
              </a:r>
            </a:p>
          </p:txBody>
        </p:sp>
        <p:sp>
          <p:nvSpPr>
            <p:cNvPr id="4" name="Rectángulo 3">
              <a:extLst>
                <a:ext uri="{FF2B5EF4-FFF2-40B4-BE49-F238E27FC236}">
                  <a16:creationId xmlns:a16="http://schemas.microsoft.com/office/drawing/2014/main" id="{1D8709ED-2FAB-427D-A6DC-0684EC147C4F}"/>
                </a:ext>
              </a:extLst>
            </p:cNvPr>
            <p:cNvSpPr/>
            <p:nvPr/>
          </p:nvSpPr>
          <p:spPr>
            <a:xfrm>
              <a:off x="0" y="1705272"/>
              <a:ext cx="3522518" cy="4524315"/>
            </a:xfrm>
            <a:prstGeom prst="rect">
              <a:avLst/>
            </a:prstGeom>
          </p:spPr>
          <p:txBody>
            <a:bodyPr wrap="square">
              <a:spAutoFit/>
            </a:bodyPr>
            <a:lstStyle/>
            <a:p>
              <a:pPr algn="r"/>
              <a:r>
                <a:rPr lang="en-US" b="1"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Red blood cells transport oxygen to the various parts of the human body by deforming their way through blood vessels and narrow capillaries.</a:t>
              </a:r>
            </a:p>
            <a:p>
              <a:pPr algn="r"/>
              <a:r>
                <a:rPr lang="en-US" dirty="0">
                  <a:latin typeface="Arial" panose="020B0604020202020204" pitchFamily="34" charset="0"/>
                  <a:cs typeface="Arial" panose="020B0604020202020204" pitchFamily="34" charset="0"/>
                </a:rPr>
                <a:t>Unfortunately, these cells are also coveted by the </a:t>
              </a:r>
              <a:r>
                <a:rPr lang="es-AR" dirty="0" err="1">
                  <a:latin typeface="Arial" panose="020B0604020202020204" pitchFamily="34" charset="0"/>
                  <a:cs typeface="Arial" panose="020B0604020202020204" pitchFamily="34" charset="0"/>
                </a:rPr>
                <a:t>protozoan</a:t>
              </a:r>
              <a:r>
                <a:rPr lang="es-AR" dirty="0">
                  <a:latin typeface="Arial" panose="020B0604020202020204" pitchFamily="34" charset="0"/>
                  <a:cs typeface="Arial" panose="020B0604020202020204" pitchFamily="34" charset="0"/>
                </a:rPr>
                <a:t> </a:t>
              </a:r>
              <a:r>
                <a:rPr lang="es-AR" i="1" dirty="0" err="1">
                  <a:latin typeface="Arial" panose="020B0604020202020204" pitchFamily="34" charset="0"/>
                  <a:cs typeface="Arial" panose="020B0604020202020204" pitchFamily="34" charset="0"/>
                </a:rPr>
                <a:t>Plasmodium</a:t>
              </a:r>
              <a:r>
                <a:rPr lang="es-AR" i="1" dirty="0">
                  <a:latin typeface="Arial" panose="020B0604020202020204" pitchFamily="34" charset="0"/>
                  <a:cs typeface="Arial" panose="020B0604020202020204" pitchFamily="34" charset="0"/>
                </a:rPr>
                <a:t> </a:t>
              </a:r>
              <a:r>
                <a:rPr lang="es-AR" i="1" dirty="0" err="1">
                  <a:latin typeface="Arial" panose="020B0604020202020204" pitchFamily="34" charset="0"/>
                  <a:cs typeface="Arial" panose="020B0604020202020204" pitchFamily="34" charset="0"/>
                </a:rPr>
                <a:t>falciparum</a:t>
              </a:r>
              <a:r>
                <a:rPr lang="es-AR" dirty="0">
                  <a:latin typeface="Arial" panose="020B0604020202020204" pitchFamily="34" charset="0"/>
                  <a:cs typeface="Arial" panose="020B0604020202020204" pitchFamily="34" charset="0"/>
                </a:rPr>
                <a:t>, </a:t>
              </a:r>
              <a:r>
                <a:rPr lang="es-AR" dirty="0" err="1">
                  <a:latin typeface="Arial" panose="020B0604020202020204" pitchFamily="34" charset="0"/>
                  <a:cs typeface="Arial" panose="020B0604020202020204" pitchFamily="34" charset="0"/>
                </a:rPr>
                <a:t>the</a:t>
              </a:r>
              <a:r>
                <a:rPr lang="es-AR" dirty="0">
                  <a:latin typeface="Arial" panose="020B0604020202020204" pitchFamily="34" charset="0"/>
                  <a:cs typeface="Arial" panose="020B0604020202020204" pitchFamily="34" charset="0"/>
                </a:rPr>
                <a:t> single-</a:t>
              </a:r>
              <a:r>
                <a:rPr lang="es-AR" dirty="0" err="1">
                  <a:latin typeface="Arial" panose="020B0604020202020204" pitchFamily="34" charset="0"/>
                  <a:cs typeface="Arial" panose="020B0604020202020204" pitchFamily="34" charset="0"/>
                </a:rPr>
                <a:t>cell</a:t>
              </a:r>
              <a:r>
                <a:rPr lang="es-AR" dirty="0">
                  <a:latin typeface="Arial" panose="020B0604020202020204" pitchFamily="34" charset="0"/>
                  <a:cs typeface="Arial" panose="020B0604020202020204" pitchFamily="34" charset="0"/>
                </a:rPr>
                <a:t> parasites </a:t>
              </a:r>
              <a:r>
                <a:rPr lang="fr-FR" dirty="0" err="1">
                  <a:latin typeface="Arial" panose="020B0604020202020204" pitchFamily="34" charset="0"/>
                  <a:cs typeface="Arial" panose="020B0604020202020204" pitchFamily="34" charset="0"/>
                </a:rPr>
                <a:t>that</a:t>
              </a:r>
              <a:r>
                <a:rPr lang="fr-FR" dirty="0">
                  <a:latin typeface="Arial" panose="020B0604020202020204" pitchFamily="34" charset="0"/>
                  <a:cs typeface="Arial" panose="020B0604020202020204" pitchFamily="34" charset="0"/>
                </a:rPr>
                <a:t> cause malaria. </a:t>
              </a:r>
              <a:r>
                <a:rPr lang="fr-FR" dirty="0" err="1">
                  <a:latin typeface="Arial" panose="020B0604020202020204" pitchFamily="34" charset="0"/>
                  <a:cs typeface="Arial" panose="020B0604020202020204" pitchFamily="34" charset="0"/>
                </a:rPr>
                <a:t>These</a:t>
              </a:r>
              <a:r>
                <a:rPr lang="fr-FR" dirty="0">
                  <a:latin typeface="Arial" panose="020B0604020202020204" pitchFamily="34" charset="0"/>
                  <a:cs typeface="Arial" panose="020B0604020202020204" pitchFamily="34" charset="0"/>
                </a:rPr>
                <a:t> parasites cause extensive </a:t>
              </a:r>
              <a:r>
                <a:rPr lang="es-AR" dirty="0">
                  <a:latin typeface="Arial" panose="020B0604020202020204" pitchFamily="34" charset="0"/>
                  <a:cs typeface="Arial" panose="020B0604020202020204" pitchFamily="34" charset="0"/>
                </a:rPr>
                <a:t>molecular and </a:t>
              </a:r>
              <a:r>
                <a:rPr lang="es-AR" dirty="0" err="1">
                  <a:latin typeface="Arial" panose="020B0604020202020204" pitchFamily="34" charset="0"/>
                  <a:cs typeface="Arial" panose="020B0604020202020204" pitchFamily="34" charset="0"/>
                </a:rPr>
                <a:t>structural</a:t>
              </a:r>
              <a:r>
                <a:rPr lang="es-AR" dirty="0">
                  <a:latin typeface="Arial" panose="020B0604020202020204" pitchFamily="34" charset="0"/>
                  <a:cs typeface="Arial" panose="020B0604020202020204" pitchFamily="34" charset="0"/>
                </a:rPr>
                <a:t> </a:t>
              </a:r>
              <a:r>
                <a:rPr lang="es-AR" dirty="0" err="1">
                  <a:latin typeface="Arial" panose="020B0604020202020204" pitchFamily="34" charset="0"/>
                  <a:cs typeface="Arial" panose="020B0604020202020204" pitchFamily="34" charset="0"/>
                </a:rPr>
                <a:t>changes</a:t>
              </a:r>
              <a:r>
                <a:rPr lang="es-AR" dirty="0">
                  <a:latin typeface="Arial" panose="020B0604020202020204" pitchFamily="34" charset="0"/>
                  <a:cs typeface="Arial" panose="020B0604020202020204" pitchFamily="34" charset="0"/>
                </a:rPr>
                <a:t> </a:t>
              </a:r>
              <a:r>
                <a:rPr lang="es-AR" dirty="0" err="1">
                  <a:latin typeface="Arial" panose="020B0604020202020204" pitchFamily="34" charset="0"/>
                  <a:cs typeface="Arial" panose="020B0604020202020204" pitchFamily="34" charset="0"/>
                </a:rPr>
                <a:t>which</a:t>
              </a:r>
              <a:r>
                <a:rPr lang="es-AR" dirty="0">
                  <a:latin typeface="Arial" panose="020B0604020202020204" pitchFamily="34" charset="0"/>
                  <a:cs typeface="Arial" panose="020B0604020202020204" pitchFamily="34" charset="0"/>
                </a:rPr>
                <a:t> </a:t>
              </a:r>
              <a:r>
                <a:rPr lang="es-AR" b="1" dirty="0" err="1">
                  <a:latin typeface="Arial" panose="020B0604020202020204" pitchFamily="34" charset="0"/>
                  <a:cs typeface="Arial" panose="020B0604020202020204" pitchFamily="34" charset="0"/>
                </a:rPr>
                <a:t>stiffen</a:t>
              </a:r>
              <a:r>
                <a:rPr lang="es-AR" b="1" dirty="0">
                  <a:latin typeface="Arial" panose="020B0604020202020204" pitchFamily="34" charset="0"/>
                  <a:cs typeface="Arial" panose="020B0604020202020204" pitchFamily="34" charset="0"/>
                </a:rPr>
                <a:t> </a:t>
              </a:r>
              <a:r>
                <a:rPr lang="es-AR" b="1" dirty="0" err="1">
                  <a:latin typeface="Arial" panose="020B0604020202020204" pitchFamily="34" charset="0"/>
                  <a:cs typeface="Arial" panose="020B0604020202020204" pitchFamily="34" charset="0"/>
                </a:rPr>
                <a:t>the</a:t>
              </a:r>
              <a:r>
                <a:rPr lang="es-AR" b="1" dirty="0">
                  <a:latin typeface="Arial" panose="020B0604020202020204" pitchFamily="34" charset="0"/>
                  <a:cs typeface="Arial" panose="020B0604020202020204" pitchFamily="34" charset="0"/>
                </a:rPr>
                <a:t> </a:t>
              </a:r>
              <a:r>
                <a:rPr lang="es-AR" b="1" dirty="0" err="1">
                  <a:latin typeface="Arial" panose="020B0604020202020204" pitchFamily="34" charset="0"/>
                  <a:cs typeface="Arial" panose="020B0604020202020204" pitchFamily="34" charset="0"/>
                </a:rPr>
                <a:t>cell</a:t>
              </a:r>
              <a:r>
                <a:rPr lang="es-AR" b="1" dirty="0">
                  <a:latin typeface="Arial" panose="020B0604020202020204" pitchFamily="34" charset="0"/>
                  <a:cs typeface="Arial" panose="020B0604020202020204" pitchFamily="34" charset="0"/>
                </a:rPr>
                <a:t> </a:t>
              </a:r>
              <a:r>
                <a:rPr lang="es-AR" b="1" dirty="0" err="1">
                  <a:latin typeface="Arial" panose="020B0604020202020204" pitchFamily="34" charset="0"/>
                  <a:cs typeface="Arial" panose="020B0604020202020204" pitchFamily="34" charset="0"/>
                </a:rPr>
                <a:t>membrane</a:t>
              </a:r>
              <a:r>
                <a:rPr lang="es-A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resulting in the impairment of blood flow, possibly leading to coma and even death</a:t>
              </a:r>
              <a:endParaRPr lang="es-AR"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0779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ickle cell 01.jpg">
            <a:extLst>
              <a:ext uri="{FF2B5EF4-FFF2-40B4-BE49-F238E27FC236}">
                <a16:creationId xmlns:a16="http://schemas.microsoft.com/office/drawing/2014/main" id="{2A3AD0C3-76A0-4C63-93A2-E45C50F21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880" y="874801"/>
            <a:ext cx="3571875" cy="5715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ickle cell disease- Biochemical  Defect    ï±In Sickle cell disease, also called as sickle cell anemia, a    single nucleo...">
            <a:extLst>
              <a:ext uri="{FF2B5EF4-FFF2-40B4-BE49-F238E27FC236}">
                <a16:creationId xmlns:a16="http://schemas.microsoft.com/office/drawing/2014/main" id="{188D8866-1CB7-49FE-A1CB-21D5CA4515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83" r="12382"/>
          <a:stretch/>
        </p:blipFill>
        <p:spPr bwMode="auto">
          <a:xfrm>
            <a:off x="280245" y="0"/>
            <a:ext cx="4918364" cy="45624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sickle cell stiffen">
            <a:extLst>
              <a:ext uri="{FF2B5EF4-FFF2-40B4-BE49-F238E27FC236}">
                <a16:creationId xmlns:a16="http://schemas.microsoft.com/office/drawing/2014/main" id="{C1AF61A4-E934-4E18-8DCF-443A5DB15D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54" y="3790950"/>
            <a:ext cx="5734050"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911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355103A-1B4F-4CD9-9401-E93389570D14}"/>
              </a:ext>
            </a:extLst>
          </p:cNvPr>
          <p:cNvSpPr/>
          <p:nvPr/>
        </p:nvSpPr>
        <p:spPr>
          <a:xfrm>
            <a:off x="127528" y="186188"/>
            <a:ext cx="3114436" cy="3693319"/>
          </a:xfrm>
          <a:prstGeom prst="rect">
            <a:avLst/>
          </a:prstGeom>
        </p:spPr>
        <p:txBody>
          <a:bodyPr wrap="square">
            <a:spAutoFit/>
          </a:bodyPr>
          <a:lstStyle/>
          <a:p>
            <a:pPr algn="just"/>
            <a:r>
              <a:rPr lang="es-AR" b="1" dirty="0">
                <a:solidFill>
                  <a:srgbClr val="000000"/>
                </a:solidFill>
                <a:latin typeface="Arial" panose="020B0604020202020204" pitchFamily="34" charset="0"/>
                <a:cs typeface="Arial" panose="020B0604020202020204" pitchFamily="34" charset="0"/>
              </a:rPr>
              <a:t>5</a:t>
            </a:r>
            <a:r>
              <a:rPr lang="es-AR" sz="1200" dirty="0">
                <a:solidFill>
                  <a:srgbClr val="000000"/>
                </a:solidFill>
                <a:latin typeface="Arial" panose="020B0604020202020204" pitchFamily="34" charset="0"/>
                <a:cs typeface="Arial" panose="020B0604020202020204" pitchFamily="34" charset="0"/>
              </a:rPr>
              <a:t> </a:t>
            </a:r>
            <a:r>
              <a:rPr lang="es-AR" sz="1200" dirty="0" err="1">
                <a:solidFill>
                  <a:srgbClr val="000000"/>
                </a:solidFill>
                <a:latin typeface="Arial" panose="020B0604020202020204" pitchFamily="34" charset="0"/>
                <a:cs typeface="Arial" panose="020B0604020202020204" pitchFamily="34" charset="0"/>
              </a:rPr>
              <a:t>Another</a:t>
            </a:r>
            <a:r>
              <a:rPr lang="es-AR" sz="1200" dirty="0">
                <a:solidFill>
                  <a:srgbClr val="000000"/>
                </a:solidFill>
                <a:latin typeface="Arial" panose="020B0604020202020204" pitchFamily="34" charset="0"/>
                <a:cs typeface="Arial" panose="020B0604020202020204" pitchFamily="34" charset="0"/>
              </a:rPr>
              <a:t> </a:t>
            </a:r>
            <a:r>
              <a:rPr lang="es-AR" sz="1200" dirty="0" err="1">
                <a:solidFill>
                  <a:srgbClr val="000000"/>
                </a:solidFill>
                <a:latin typeface="Arial" panose="020B0604020202020204" pitchFamily="34" charset="0"/>
                <a:cs typeface="Arial" panose="020B0604020202020204" pitchFamily="34" charset="0"/>
              </a:rPr>
              <a:t>example</a:t>
            </a:r>
            <a:r>
              <a:rPr lang="es-AR" sz="1200" dirty="0">
                <a:solidFill>
                  <a:srgbClr val="000000"/>
                </a:solidFill>
                <a:latin typeface="Arial" panose="020B0604020202020204" pitchFamily="34" charset="0"/>
                <a:cs typeface="Arial" panose="020B0604020202020204" pitchFamily="34" charset="0"/>
              </a:rPr>
              <a:t> </a:t>
            </a:r>
            <a:r>
              <a:rPr lang="es-AR" sz="1200" dirty="0" err="1">
                <a:solidFill>
                  <a:srgbClr val="000000"/>
                </a:solidFill>
                <a:latin typeface="Arial" panose="020B0604020202020204" pitchFamily="34" charset="0"/>
                <a:cs typeface="Arial" panose="020B0604020202020204" pitchFamily="34" charset="0"/>
              </a:rPr>
              <a:t>that</a:t>
            </a:r>
            <a:r>
              <a:rPr lang="es-AR" sz="1200" dirty="0">
                <a:solidFill>
                  <a:srgbClr val="000000"/>
                </a:solidFill>
                <a:latin typeface="Arial" panose="020B0604020202020204" pitchFamily="34" charset="0"/>
                <a:cs typeface="Arial" panose="020B0604020202020204" pitchFamily="34" charset="0"/>
              </a:rPr>
              <a:t> </a:t>
            </a:r>
            <a:r>
              <a:rPr lang="en-US" sz="1200" dirty="0">
                <a:solidFill>
                  <a:srgbClr val="000000"/>
                </a:solidFill>
                <a:latin typeface="Arial" panose="020B0604020202020204" pitchFamily="34" charset="0"/>
                <a:cs typeface="Arial" panose="020B0604020202020204" pitchFamily="34" charset="0"/>
              </a:rPr>
              <a:t>relates to immunology is the formation of a </a:t>
            </a:r>
            <a:r>
              <a:rPr lang="en-US" dirty="0">
                <a:solidFill>
                  <a:srgbClr val="000000"/>
                </a:solidFill>
                <a:latin typeface="Arial" panose="020B0604020202020204" pitchFamily="34" charset="0"/>
                <a:cs typeface="Arial" panose="020B0604020202020204" pitchFamily="34" charset="0"/>
              </a:rPr>
              <a:t>concentrated or </a:t>
            </a:r>
            <a:r>
              <a:rPr lang="en-US" dirty="0" err="1">
                <a:solidFill>
                  <a:srgbClr val="000000"/>
                </a:solidFill>
                <a:latin typeface="Arial" panose="020B0604020202020204" pitchFamily="34" charset="0"/>
                <a:cs typeface="Arial" panose="020B0604020202020204" pitchFamily="34" charset="0"/>
              </a:rPr>
              <a:t>marginated</a:t>
            </a:r>
            <a:r>
              <a:rPr lang="en-US" dirty="0">
                <a:solidFill>
                  <a:srgbClr val="000000"/>
                </a:solidFill>
                <a:latin typeface="Arial" panose="020B0604020202020204" pitchFamily="34" charset="0"/>
                <a:cs typeface="Arial" panose="020B0604020202020204" pitchFamily="34" charset="0"/>
              </a:rPr>
              <a:t> pool of neutrophils in the pulmonary capillary blood </a:t>
            </a:r>
            <a:r>
              <a:rPr lang="en-US" sz="1200" dirty="0">
                <a:solidFill>
                  <a:srgbClr val="000000"/>
                </a:solidFill>
                <a:latin typeface="Arial" panose="020B0604020202020204" pitchFamily="34" charset="0"/>
                <a:cs typeface="Arial" panose="020B0604020202020204" pitchFamily="34" charset="0"/>
              </a:rPr>
              <a:t>and is thought to play an important role in host defense. This happens because of a delay in the transit of neutrophils through the capillary as compared with that of red blood cells. The spherical neutrophils that are larger than the red blood cells take a </a:t>
            </a:r>
            <a:r>
              <a:rPr lang="en-US" dirty="0">
                <a:solidFill>
                  <a:srgbClr val="000000"/>
                </a:solidFill>
                <a:latin typeface="Arial" panose="020B0604020202020204" pitchFamily="34" charset="0"/>
                <a:cs typeface="Arial" panose="020B0604020202020204" pitchFamily="34" charset="0"/>
              </a:rPr>
              <a:t>longer time to deform and pass through the narrow capillary.</a:t>
            </a:r>
            <a:r>
              <a:rPr lang="en-US" sz="1200" dirty="0">
                <a:solidFill>
                  <a:srgbClr val="000000"/>
                </a:solidFill>
                <a:latin typeface="Arial" panose="020B0604020202020204" pitchFamily="34" charset="0"/>
                <a:cs typeface="Arial" panose="020B0604020202020204" pitchFamily="34" charset="0"/>
              </a:rPr>
              <a:t> Therefore, the deformability of single blood cells can greatly influence the rheological properties </a:t>
            </a:r>
            <a:r>
              <a:rPr lang="es-AR" sz="1200" dirty="0" err="1">
                <a:solidFill>
                  <a:srgbClr val="000000"/>
                </a:solidFill>
                <a:latin typeface="Arial" panose="020B0604020202020204" pitchFamily="34" charset="0"/>
                <a:cs typeface="Arial" panose="020B0604020202020204" pitchFamily="34" charset="0"/>
              </a:rPr>
              <a:t>of</a:t>
            </a:r>
            <a:r>
              <a:rPr lang="es-AR" sz="1200" dirty="0">
                <a:solidFill>
                  <a:srgbClr val="000000"/>
                </a:solidFill>
                <a:latin typeface="Arial" panose="020B0604020202020204" pitchFamily="34" charset="0"/>
                <a:cs typeface="Arial" panose="020B0604020202020204" pitchFamily="34" charset="0"/>
              </a:rPr>
              <a:t> </a:t>
            </a:r>
            <a:r>
              <a:rPr lang="es-AR" sz="1200" dirty="0" err="1">
                <a:solidFill>
                  <a:srgbClr val="000000"/>
                </a:solidFill>
                <a:latin typeface="Arial" panose="020B0604020202020204" pitchFamily="34" charset="0"/>
                <a:cs typeface="Arial" panose="020B0604020202020204" pitchFamily="34" charset="0"/>
              </a:rPr>
              <a:t>blood</a:t>
            </a:r>
            <a:endParaRPr lang="es-AR" sz="1200"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EC8A0A53-0AAD-44A8-9867-7D0030EA09B8}"/>
              </a:ext>
            </a:extLst>
          </p:cNvPr>
          <p:cNvPicPr>
            <a:picLocks noChangeAspect="1"/>
          </p:cNvPicPr>
          <p:nvPr/>
        </p:nvPicPr>
        <p:blipFill>
          <a:blip r:embed="rId2"/>
          <a:stretch>
            <a:fillRect/>
          </a:stretch>
        </p:blipFill>
        <p:spPr>
          <a:xfrm>
            <a:off x="3380351" y="0"/>
            <a:ext cx="5666179" cy="5190645"/>
          </a:xfrm>
          <a:prstGeom prst="rect">
            <a:avLst/>
          </a:prstGeom>
        </p:spPr>
      </p:pic>
      <p:sp>
        <p:nvSpPr>
          <p:cNvPr id="6" name="Rectángulo 5">
            <a:extLst>
              <a:ext uri="{FF2B5EF4-FFF2-40B4-BE49-F238E27FC236}">
                <a16:creationId xmlns:a16="http://schemas.microsoft.com/office/drawing/2014/main" id="{C34B9F56-1A9F-4E42-B109-8965586D3D27}"/>
              </a:ext>
            </a:extLst>
          </p:cNvPr>
          <p:cNvSpPr/>
          <p:nvPr/>
        </p:nvSpPr>
        <p:spPr>
          <a:xfrm>
            <a:off x="0" y="4919008"/>
            <a:ext cx="9046529" cy="1938992"/>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Neutrophil influx in ARDS. In patients with acute lung injury from ARDS, resident lung cells such as macrophages secrete chemokines that induce neutrophils or polymorphonuclear cells (PMN) to migrate from the bloodstream into the airspaces. Classically, neutrophil migration has been thought to be driven by CXC chemokines, with CXCL8 being the </a:t>
            </a:r>
            <a:r>
              <a:rPr lang="en-US" sz="1200" dirty="0" err="1">
                <a:latin typeface="Arial" panose="020B0604020202020204" pitchFamily="34" charset="0"/>
                <a:cs typeface="Arial" panose="020B0604020202020204" pitchFamily="34" charset="0"/>
              </a:rPr>
              <a:t>protypical</a:t>
            </a:r>
            <a:r>
              <a:rPr lang="en-US" sz="1200" dirty="0">
                <a:latin typeface="Arial" panose="020B0604020202020204" pitchFamily="34" charset="0"/>
                <a:cs typeface="Arial" panose="020B0604020202020204" pitchFamily="34" charset="0"/>
              </a:rPr>
              <a:t> neutrophil chemokine, inducing migration by acting on its receptors, mainly CXCR1 in humans. Chambers et al have demonstrated that two members of the CC family of chemokines, CCL2 and CCL7, are upregulated in the lungs of patients with ARDS. Their receptor, CCR2, is upregulated on neutrophils as they migrate from the vasculature into the airspaces, while CXCR1 is downregulated. Moreover, these CC chemokines act in synergy with CXCL8 to induce neutrophil influx. As neutrophils  migrate into the lungs, they become activated, releasing toxic mediators such as reactive oxygen species (ROS), proteases and neutrophil extracellular traps (NETs), which function to kill invading pathogens but also may cause epithelial and endothelial injury, leading to the development </a:t>
            </a:r>
            <a:r>
              <a:rPr lang="es-AR" sz="1200" dirty="0" err="1">
                <a:latin typeface="Arial" panose="020B0604020202020204" pitchFamily="34" charset="0"/>
                <a:cs typeface="Arial" panose="020B0604020202020204" pitchFamily="34" charset="0"/>
              </a:rPr>
              <a:t>of</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protein-rich</a:t>
            </a:r>
            <a:r>
              <a:rPr lang="es-AR" sz="1200" dirty="0">
                <a:latin typeface="Arial" panose="020B0604020202020204" pitchFamily="34" charset="0"/>
                <a:cs typeface="Arial" panose="020B0604020202020204" pitchFamily="34" charset="0"/>
              </a:rPr>
              <a:t> alveolar </a:t>
            </a:r>
            <a:r>
              <a:rPr lang="es-AR" sz="1200" dirty="0" err="1">
                <a:latin typeface="Arial" panose="020B0604020202020204" pitchFamily="34" charset="0"/>
                <a:cs typeface="Arial" panose="020B0604020202020204" pitchFamily="34" charset="0"/>
              </a:rPr>
              <a:t>oedema</a:t>
            </a:r>
            <a:r>
              <a:rPr lang="es-AR"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15422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3DDF0EF-2C2B-4B7D-9D20-D4642B5786CA}"/>
              </a:ext>
            </a:extLst>
          </p:cNvPr>
          <p:cNvSpPr/>
          <p:nvPr/>
        </p:nvSpPr>
        <p:spPr>
          <a:xfrm>
            <a:off x="697831" y="931000"/>
            <a:ext cx="7748337" cy="2862322"/>
          </a:xfrm>
          <a:prstGeom prst="rect">
            <a:avLst/>
          </a:prstGeom>
        </p:spPr>
        <p:txBody>
          <a:bodyPr wrap="square">
            <a:spAutoFit/>
          </a:bodyPr>
          <a:lstStyle/>
          <a:p>
            <a:pPr algn="just"/>
            <a:r>
              <a:rPr lang="en-US" dirty="0">
                <a:solidFill>
                  <a:srgbClr val="000000"/>
                </a:solidFill>
                <a:highlight>
                  <a:srgbClr val="FFFF00"/>
                </a:highlight>
                <a:latin typeface="Arial" panose="020B0604020202020204" pitchFamily="34" charset="0"/>
                <a:cs typeface="Arial" panose="020B0604020202020204" pitchFamily="34" charset="0"/>
              </a:rPr>
              <a:t>Apart from mechanical loads induced within or outside the body, many chemicals are also known to increase or decrease the mechanical properties of living cells:</a:t>
            </a:r>
          </a:p>
          <a:p>
            <a:pPr algn="just"/>
            <a:r>
              <a:rPr lang="en-US" b="1" dirty="0">
                <a:solidFill>
                  <a:srgbClr val="000000"/>
                </a:solidFill>
                <a:latin typeface="Arial" panose="020B0604020202020204" pitchFamily="34" charset="0"/>
                <a:cs typeface="Arial" panose="020B0604020202020204" pitchFamily="34" charset="0"/>
              </a:rPr>
              <a:t>chemotactic agent f-Met– Leu–</a:t>
            </a:r>
            <a:r>
              <a:rPr lang="en-US" b="1" dirty="0" err="1">
                <a:solidFill>
                  <a:srgbClr val="000000"/>
                </a:solidFill>
                <a:latin typeface="Arial" panose="020B0604020202020204" pitchFamily="34" charset="0"/>
                <a:cs typeface="Arial" panose="020B0604020202020204" pitchFamily="34" charset="0"/>
              </a:rPr>
              <a:t>Phe</a:t>
            </a:r>
            <a:r>
              <a:rPr lang="en-US" b="1" dirty="0">
                <a:solidFill>
                  <a:srgbClr val="000000"/>
                </a:solidFill>
                <a:latin typeface="Arial" panose="020B0604020202020204" pitchFamily="34" charset="0"/>
                <a:cs typeface="Arial" panose="020B0604020202020204" pitchFamily="34" charset="0"/>
              </a:rPr>
              <a:t> (</a:t>
            </a:r>
            <a:r>
              <a:rPr lang="en-US" b="1" dirty="0" err="1">
                <a:solidFill>
                  <a:srgbClr val="000000"/>
                </a:solidFill>
                <a:latin typeface="Arial" panose="020B0604020202020204" pitchFamily="34" charset="0"/>
                <a:cs typeface="Arial" panose="020B0604020202020204" pitchFamily="34" charset="0"/>
              </a:rPr>
              <a:t>fMLP</a:t>
            </a:r>
            <a:r>
              <a:rPr lang="en-US" b="1" dirty="0">
                <a:solidFill>
                  <a:srgbClr val="000000"/>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can increase the </a:t>
            </a:r>
            <a:r>
              <a:rPr lang="en-US" dirty="0">
                <a:solidFill>
                  <a:srgbClr val="FF0000"/>
                </a:solidFill>
                <a:latin typeface="Arial" panose="020B0604020202020204" pitchFamily="34" charset="0"/>
                <a:cs typeface="Arial" panose="020B0604020202020204" pitchFamily="34" charset="0"/>
              </a:rPr>
              <a:t>stiffness of neutrophils </a:t>
            </a:r>
            <a:endParaRPr lang="es-AR" dirty="0">
              <a:solidFill>
                <a:srgbClr val="FF0000"/>
              </a:solidFill>
              <a:latin typeface="Arial" panose="020B0604020202020204" pitchFamily="34" charset="0"/>
              <a:cs typeface="Arial" panose="020B0604020202020204" pitchFamily="34" charset="0"/>
            </a:endParaRPr>
          </a:p>
          <a:p>
            <a:pPr algn="just"/>
            <a:r>
              <a:rPr lang="en-US" b="1" dirty="0" err="1">
                <a:solidFill>
                  <a:srgbClr val="000000"/>
                </a:solidFill>
                <a:latin typeface="Arial" panose="020B0604020202020204" pitchFamily="34" charset="0"/>
                <a:cs typeface="Arial" panose="020B0604020202020204" pitchFamily="34" charset="0"/>
              </a:rPr>
              <a:t>cytochalasin</a:t>
            </a:r>
            <a:r>
              <a:rPr lang="en-US" b="1" dirty="0">
                <a:solidFill>
                  <a:srgbClr val="000000"/>
                </a:solidFill>
                <a:latin typeface="Arial" panose="020B0604020202020204" pitchFamily="34" charset="0"/>
                <a:cs typeface="Arial" panose="020B0604020202020204" pitchFamily="34" charset="0"/>
              </a:rPr>
              <a:t> D and latrunculin B </a:t>
            </a:r>
            <a:r>
              <a:rPr lang="en-US" dirty="0">
                <a:solidFill>
                  <a:srgbClr val="000000"/>
                </a:solidFill>
                <a:latin typeface="Arial" panose="020B0604020202020204" pitchFamily="34" charset="0"/>
                <a:cs typeface="Arial" panose="020B0604020202020204" pitchFamily="34" charset="0"/>
              </a:rPr>
              <a:t>can disrupt the </a:t>
            </a:r>
            <a:r>
              <a:rPr lang="en-US" b="1" dirty="0">
                <a:solidFill>
                  <a:srgbClr val="FF0000"/>
                </a:solidFill>
                <a:latin typeface="Arial" panose="020B0604020202020204" pitchFamily="34" charset="0"/>
                <a:cs typeface="Arial" panose="020B0604020202020204" pitchFamily="34" charset="0"/>
              </a:rPr>
              <a:t>actin filament </a:t>
            </a:r>
            <a:r>
              <a:rPr lang="en-US" dirty="0">
                <a:solidFill>
                  <a:srgbClr val="000000"/>
                </a:solidFill>
                <a:latin typeface="Arial" panose="020B0604020202020204" pitchFamily="34" charset="0"/>
                <a:cs typeface="Arial" panose="020B0604020202020204" pitchFamily="34" charset="0"/>
              </a:rPr>
              <a:t>cytoskeleton and adversely affect the stiffness </a:t>
            </a:r>
            <a:r>
              <a:rPr lang="es-AR" dirty="0" err="1">
                <a:solidFill>
                  <a:srgbClr val="000000"/>
                </a:solidFill>
                <a:latin typeface="Arial" panose="020B0604020202020204" pitchFamily="34" charset="0"/>
                <a:cs typeface="Arial" panose="020B0604020202020204" pitchFamily="34" charset="0"/>
              </a:rPr>
              <a:t>of</a:t>
            </a:r>
            <a:r>
              <a:rPr lang="es-AR" dirty="0">
                <a:solidFill>
                  <a:srgbClr val="000000"/>
                </a:solidFill>
                <a:latin typeface="Arial" panose="020B0604020202020204" pitchFamily="34" charset="0"/>
                <a:cs typeface="Arial" panose="020B0604020202020204" pitchFamily="34" charset="0"/>
              </a:rPr>
              <a:t> </a:t>
            </a:r>
            <a:r>
              <a:rPr lang="es-AR" dirty="0" err="1">
                <a:solidFill>
                  <a:srgbClr val="000000"/>
                </a:solidFill>
                <a:latin typeface="Arial" panose="020B0604020202020204" pitchFamily="34" charset="0"/>
                <a:cs typeface="Arial" panose="020B0604020202020204" pitchFamily="34" charset="0"/>
              </a:rPr>
              <a:t>cells</a:t>
            </a:r>
            <a:r>
              <a:rPr lang="es-AR" dirty="0">
                <a:solidFill>
                  <a:srgbClr val="000000"/>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 </a:t>
            </a:r>
          </a:p>
          <a:p>
            <a:pPr algn="just"/>
            <a:r>
              <a:rPr lang="en-US" b="1" dirty="0" err="1">
                <a:solidFill>
                  <a:srgbClr val="000000"/>
                </a:solidFill>
                <a:latin typeface="Arial" panose="020B0604020202020204" pitchFamily="34" charset="0"/>
                <a:cs typeface="Arial" panose="020B0604020202020204" pitchFamily="34" charset="0"/>
              </a:rPr>
              <a:t>colchicines</a:t>
            </a:r>
            <a:r>
              <a:rPr lang="en-US" dirty="0">
                <a:solidFill>
                  <a:srgbClr val="000000"/>
                </a:solidFill>
                <a:latin typeface="Arial" panose="020B0604020202020204" pitchFamily="34" charset="0"/>
                <a:cs typeface="Arial" panose="020B0604020202020204" pitchFamily="34" charset="0"/>
              </a:rPr>
              <a:t> can disrupt the </a:t>
            </a:r>
            <a:r>
              <a:rPr lang="en-US" dirty="0">
                <a:solidFill>
                  <a:srgbClr val="FF0000"/>
                </a:solidFill>
                <a:latin typeface="Arial" panose="020B0604020202020204" pitchFamily="34" charset="0"/>
                <a:cs typeface="Arial" panose="020B0604020202020204" pitchFamily="34" charset="0"/>
              </a:rPr>
              <a:t>microtubules</a:t>
            </a:r>
            <a:r>
              <a:rPr lang="en-US" dirty="0">
                <a:solidFill>
                  <a:srgbClr val="000000"/>
                </a:solidFill>
                <a:latin typeface="Arial" panose="020B0604020202020204" pitchFamily="34" charset="0"/>
                <a:cs typeface="Arial" panose="020B0604020202020204" pitchFamily="34" charset="0"/>
              </a:rPr>
              <a:t> in the cytoskeleton of neutrophils</a:t>
            </a:r>
          </a:p>
          <a:p>
            <a:pPr algn="just"/>
            <a:r>
              <a:rPr lang="en-US" dirty="0">
                <a:solidFill>
                  <a:srgbClr val="000000"/>
                </a:solidFill>
                <a:latin typeface="Arial" panose="020B0604020202020204" pitchFamily="34" charset="0"/>
                <a:cs typeface="Arial" panose="020B0604020202020204" pitchFamily="34" charset="0"/>
              </a:rPr>
              <a:t>although this will not significantly affect the mechanical properties as actin filaments are still the primary </a:t>
            </a:r>
            <a:r>
              <a:rPr lang="fr-FR" dirty="0">
                <a:solidFill>
                  <a:srgbClr val="000000"/>
                </a:solidFill>
                <a:latin typeface="Arial" panose="020B0604020202020204" pitchFamily="34" charset="0"/>
                <a:cs typeface="Arial" panose="020B0604020202020204" pitchFamily="34" charset="0"/>
              </a:rPr>
              <a:t>structural </a:t>
            </a:r>
            <a:r>
              <a:rPr lang="fr-FR" dirty="0" err="1">
                <a:solidFill>
                  <a:srgbClr val="000000"/>
                </a:solidFill>
                <a:latin typeface="Arial" panose="020B0604020202020204" pitchFamily="34" charset="0"/>
                <a:cs typeface="Arial" panose="020B0604020202020204" pitchFamily="34" charset="0"/>
              </a:rPr>
              <a:t>elements</a:t>
            </a:r>
            <a:r>
              <a:rPr lang="fr-FR" dirty="0">
                <a:solidFill>
                  <a:srgbClr val="000000"/>
                </a:solidFill>
                <a:latin typeface="Arial" panose="020B0604020202020204" pitchFamily="34" charset="0"/>
                <a:cs typeface="Arial" panose="020B0604020202020204" pitchFamily="34" charset="0"/>
              </a:rPr>
              <a:t> </a:t>
            </a:r>
            <a:endParaRPr lang="es-AR" dirty="0">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D2638653-72FC-4E47-8CF9-AD1A2060522F}"/>
              </a:ext>
            </a:extLst>
          </p:cNvPr>
          <p:cNvSpPr/>
          <p:nvPr/>
        </p:nvSpPr>
        <p:spPr>
          <a:xfrm>
            <a:off x="697831" y="3895675"/>
            <a:ext cx="7490204" cy="2031325"/>
          </a:xfrm>
          <a:prstGeom prst="rect">
            <a:avLst/>
          </a:prstGeom>
        </p:spPr>
        <p:txBody>
          <a:bodyPr wrap="square">
            <a:spAutoFit/>
          </a:bodyPr>
          <a:lstStyle/>
          <a:p>
            <a:pPr algn="just"/>
            <a:r>
              <a:rPr lang="en-US" dirty="0">
                <a:solidFill>
                  <a:srgbClr val="000000"/>
                </a:solidFill>
                <a:latin typeface="Arial" panose="020B0604020202020204" pitchFamily="34" charset="0"/>
                <a:cs typeface="Arial" panose="020B0604020202020204" pitchFamily="34" charset="0"/>
              </a:rPr>
              <a:t>Finally, it is known that the mechanical properties of individual cells can determine the structural integrity of whole tissues arising from the mechanical interactions between cells and the surrounding extracellular matrix </a:t>
            </a:r>
            <a:r>
              <a:rPr lang="es-AR" dirty="0">
                <a:solidFill>
                  <a:srgbClr val="000000"/>
                </a:solidFill>
                <a:latin typeface="Arial" panose="020B0604020202020204" pitchFamily="34" charset="0"/>
                <a:cs typeface="Arial" panose="020B0604020202020204" pitchFamily="34" charset="0"/>
              </a:rPr>
              <a:t>(ECM)</a:t>
            </a:r>
          </a:p>
          <a:p>
            <a:pPr algn="just"/>
            <a:r>
              <a:rPr lang="en-US" dirty="0">
                <a:solidFill>
                  <a:srgbClr val="000000"/>
                </a:solidFill>
                <a:latin typeface="Arial" panose="020B0604020202020204" pitchFamily="34" charset="0"/>
                <a:cs typeface="Arial" panose="020B0604020202020204" pitchFamily="34" charset="0"/>
              </a:rPr>
              <a:t>On the other hand, mechanical loads exerted at the tissue level are transmitted to individual cells and can </a:t>
            </a:r>
            <a:r>
              <a:rPr lang="es-AR" dirty="0" err="1">
                <a:latin typeface="Arial" panose="020B0604020202020204" pitchFamily="34" charset="0"/>
                <a:cs typeface="Arial" panose="020B0604020202020204" pitchFamily="34" charset="0"/>
              </a:rPr>
              <a:t>influence</a:t>
            </a:r>
            <a:r>
              <a:rPr lang="es-AR" dirty="0">
                <a:latin typeface="Arial" panose="020B0604020202020204" pitchFamily="34" charset="0"/>
                <a:cs typeface="Arial" panose="020B0604020202020204" pitchFamily="34" charset="0"/>
              </a:rPr>
              <a:t> </a:t>
            </a:r>
            <a:r>
              <a:rPr lang="es-AR" dirty="0" err="1">
                <a:latin typeface="Arial" panose="020B0604020202020204" pitchFamily="34" charset="0"/>
                <a:cs typeface="Arial" panose="020B0604020202020204" pitchFamily="34" charset="0"/>
              </a:rPr>
              <a:t>their</a:t>
            </a:r>
            <a:r>
              <a:rPr lang="es-AR" dirty="0">
                <a:latin typeface="Arial" panose="020B0604020202020204" pitchFamily="34" charset="0"/>
                <a:cs typeface="Arial" panose="020B0604020202020204" pitchFamily="34" charset="0"/>
              </a:rPr>
              <a:t> </a:t>
            </a:r>
            <a:r>
              <a:rPr lang="es-AR" dirty="0" err="1">
                <a:latin typeface="Arial" panose="020B0604020202020204" pitchFamily="34" charset="0"/>
                <a:cs typeface="Arial" panose="020B0604020202020204" pitchFamily="34" charset="0"/>
              </a:rPr>
              <a:t>physiological</a:t>
            </a:r>
            <a:r>
              <a:rPr lang="es-AR" dirty="0">
                <a:latin typeface="Arial" panose="020B0604020202020204" pitchFamily="34" charset="0"/>
                <a:cs typeface="Arial" panose="020B0604020202020204" pitchFamily="34" charset="0"/>
              </a:rPr>
              <a:t> </a:t>
            </a:r>
            <a:r>
              <a:rPr lang="es-AR" dirty="0" err="1">
                <a:latin typeface="Arial" panose="020B0604020202020204" pitchFamily="34" charset="0"/>
                <a:cs typeface="Arial" panose="020B0604020202020204" pitchFamily="34" charset="0"/>
              </a:rPr>
              <a:t>functions</a:t>
            </a:r>
            <a:r>
              <a:rPr lang="es-AR"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C.T. Lim et al. / Journal of Biomechanics 39 (2006) 195–216</a:t>
            </a:r>
            <a:endParaRPr lang="es-AR"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0555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8E29545-B598-43DA-B52E-5477D6EFC591}"/>
              </a:ext>
            </a:extLst>
          </p:cNvPr>
          <p:cNvSpPr/>
          <p:nvPr/>
        </p:nvSpPr>
        <p:spPr>
          <a:xfrm>
            <a:off x="-10274" y="0"/>
            <a:ext cx="9144000" cy="523220"/>
          </a:xfrm>
          <a:prstGeom prst="rect">
            <a:avLst/>
          </a:prstGeom>
          <a:solidFill>
            <a:schemeClr val="bg2">
              <a:lumMod val="90000"/>
            </a:schemeClr>
          </a:solidFill>
        </p:spPr>
        <p:txBody>
          <a:bodyPr wrap="square">
            <a:spAutoFit/>
          </a:bodyPr>
          <a:lstStyle/>
          <a:p>
            <a:pPr algn="ctr"/>
            <a:r>
              <a:rPr lang="es-AR" sz="2800" b="1" dirty="0">
                <a:solidFill>
                  <a:srgbClr val="3333FF"/>
                </a:solidFill>
                <a:latin typeface="Arial" panose="020B0604020202020204" pitchFamily="34" charset="0"/>
                <a:cs typeface="Arial" panose="020B0604020202020204" pitchFamily="34" charset="0"/>
              </a:rPr>
              <a:t>Elementos de </a:t>
            </a:r>
            <a:r>
              <a:rPr lang="es-AR" sz="2800" b="1" dirty="0" err="1">
                <a:solidFill>
                  <a:srgbClr val="3333FF"/>
                </a:solidFill>
                <a:latin typeface="Arial" panose="020B0604020202020204" pitchFamily="34" charset="0"/>
                <a:cs typeface="Arial" panose="020B0604020202020204" pitchFamily="34" charset="0"/>
              </a:rPr>
              <a:t>nanobiomecanica:Fuerzas</a:t>
            </a:r>
            <a:r>
              <a:rPr lang="es-AR" sz="2800" b="1" dirty="0">
                <a:solidFill>
                  <a:srgbClr val="3333FF"/>
                </a:solidFill>
                <a:latin typeface="Arial" panose="020B0604020202020204" pitchFamily="34" charset="0"/>
                <a:cs typeface="Arial" panose="020B0604020202020204" pitchFamily="34" charset="0"/>
              </a:rPr>
              <a:t> en </a:t>
            </a:r>
            <a:r>
              <a:rPr lang="es-AR" sz="2800" b="1" dirty="0" err="1">
                <a:solidFill>
                  <a:srgbClr val="3333FF"/>
                </a:solidFill>
                <a:latin typeface="Arial" panose="020B0604020202020204" pitchFamily="34" charset="0"/>
                <a:cs typeface="Arial" panose="020B0604020202020204" pitchFamily="34" charset="0"/>
              </a:rPr>
              <a:t>Biologia</a:t>
            </a:r>
            <a:endParaRPr lang="es-AR" sz="2800" dirty="0">
              <a:solidFill>
                <a:srgbClr val="3333FF"/>
              </a:solidFill>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7CC4FF04-EE55-435E-8092-929BBCF39372}"/>
              </a:ext>
            </a:extLst>
          </p:cNvPr>
          <p:cNvSpPr/>
          <p:nvPr/>
        </p:nvSpPr>
        <p:spPr>
          <a:xfrm>
            <a:off x="463729" y="627400"/>
            <a:ext cx="8216542" cy="1569660"/>
          </a:xfrm>
          <a:prstGeom prst="rect">
            <a:avLst/>
          </a:prstGeom>
        </p:spPr>
        <p:txBody>
          <a:bodyPr wrap="square">
            <a:spAutoFit/>
          </a:bodyPr>
          <a:lstStyle/>
          <a:p>
            <a:pPr algn="just"/>
            <a:r>
              <a:rPr lang="es-AR" b="1" dirty="0">
                <a:latin typeface="Arial" panose="020B0604020202020204" pitchFamily="34" charset="0"/>
                <a:cs typeface="Arial" panose="020B0604020202020204" pitchFamily="34" charset="0"/>
              </a:rPr>
              <a:t>Artificial </a:t>
            </a:r>
            <a:r>
              <a:rPr lang="es-AR" b="1" dirty="0" err="1">
                <a:latin typeface="Arial" panose="020B0604020202020204" pitchFamily="34" charset="0"/>
                <a:cs typeface="Arial" panose="020B0604020202020204" pitchFamily="34" charset="0"/>
              </a:rPr>
              <a:t>manipulation</a:t>
            </a:r>
            <a:r>
              <a:rPr lang="es-AR"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of atoms, molecules, cells, and tissues of our body is essentially </a:t>
            </a:r>
            <a:r>
              <a:rPr lang="es-AR" b="1" dirty="0" err="1">
                <a:latin typeface="Arial" panose="020B0604020202020204" pitchFamily="34" charset="0"/>
                <a:cs typeface="Arial" panose="020B0604020202020204" pitchFamily="34" charset="0"/>
              </a:rPr>
              <a:t>the</a:t>
            </a:r>
            <a:r>
              <a:rPr lang="es-AR" b="1" dirty="0">
                <a:latin typeface="Arial" panose="020B0604020202020204" pitchFamily="34" charset="0"/>
                <a:cs typeface="Arial" panose="020B0604020202020204" pitchFamily="34" charset="0"/>
              </a:rPr>
              <a:t> </a:t>
            </a:r>
            <a:r>
              <a:rPr lang="es-AR" b="1" dirty="0" err="1">
                <a:latin typeface="Arial" panose="020B0604020202020204" pitchFamily="34" charset="0"/>
                <a:cs typeface="Arial" panose="020B0604020202020204" pitchFamily="34" charset="0"/>
              </a:rPr>
              <a:t>subject</a:t>
            </a:r>
            <a:r>
              <a:rPr lang="es-AR" b="1" dirty="0">
                <a:latin typeface="Arial" panose="020B0604020202020204" pitchFamily="34" charset="0"/>
                <a:cs typeface="Arial" panose="020B0604020202020204" pitchFamily="34" charset="0"/>
              </a:rPr>
              <a:t> </a:t>
            </a:r>
            <a:r>
              <a:rPr lang="es-AR" b="1" dirty="0" err="1">
                <a:latin typeface="Arial" panose="020B0604020202020204" pitchFamily="34" charset="0"/>
                <a:cs typeface="Arial" panose="020B0604020202020204" pitchFamily="34" charset="0"/>
              </a:rPr>
              <a:t>of</a:t>
            </a:r>
            <a:r>
              <a:rPr lang="es-AR" b="1" dirty="0">
                <a:latin typeface="Arial" panose="020B0604020202020204" pitchFamily="34" charset="0"/>
                <a:cs typeface="Arial" panose="020B0604020202020204" pitchFamily="34" charset="0"/>
              </a:rPr>
              <a:t> ‘Nano-</a:t>
            </a:r>
            <a:r>
              <a:rPr lang="es-AR" b="1" dirty="0" err="1">
                <a:latin typeface="Arial" panose="020B0604020202020204" pitchFamily="34" charset="0"/>
                <a:cs typeface="Arial" panose="020B0604020202020204" pitchFamily="34" charset="0"/>
              </a:rPr>
              <a:t>biomechanics</a:t>
            </a:r>
            <a:r>
              <a:rPr lang="es-AR" b="1" dirty="0">
                <a:latin typeface="Arial" panose="020B0604020202020204" pitchFamily="34" charset="0"/>
                <a:cs typeface="Arial" panose="020B0604020202020204" pitchFamily="34" charset="0"/>
              </a:rPr>
              <a:t>’</a:t>
            </a:r>
          </a:p>
          <a:p>
            <a:pPr algn="just"/>
            <a:r>
              <a:rPr lang="en-US" sz="1200" dirty="0">
                <a:latin typeface="Arial" panose="020B0604020202020204" pitchFamily="34" charset="0"/>
                <a:cs typeface="Arial" panose="020B0604020202020204" pitchFamily="34" charset="0"/>
              </a:rPr>
              <a:t>For the manipulation of such bodily objects in a distant future, we need to know the physical properties of the materials that make up our body. Since our body functions more like a mechanical device rather than an electronic computer, we investigate the mechanical properties of the bodily components, namely, proteins, nucleic acids, polysaccharides, lipid assemblies, </a:t>
            </a:r>
            <a:r>
              <a:rPr lang="en-US" sz="1200" dirty="0" err="1">
                <a:latin typeface="Arial" panose="020B0604020202020204" pitchFamily="34" charset="0"/>
                <a:cs typeface="Arial" panose="020B0604020202020204" pitchFamily="34" charset="0"/>
              </a:rPr>
              <a:t>biomembranes</a:t>
            </a:r>
            <a:r>
              <a:rPr lang="en-US" sz="1200" dirty="0">
                <a:latin typeface="Arial" panose="020B0604020202020204" pitchFamily="34" charset="0"/>
                <a:cs typeface="Arial" panose="020B0604020202020204" pitchFamily="34" charset="0"/>
              </a:rPr>
              <a:t>, cells and so on by using the state-of-the-art technologies available to us at the present stage.</a:t>
            </a:r>
            <a:endParaRPr lang="es-AR" sz="1200" dirty="0">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A4B1372D-86D7-4B32-8862-BCE58793B41A}"/>
              </a:ext>
            </a:extLst>
          </p:cNvPr>
          <p:cNvSpPr/>
          <p:nvPr/>
        </p:nvSpPr>
        <p:spPr>
          <a:xfrm>
            <a:off x="588303" y="2135693"/>
            <a:ext cx="7946846" cy="738664"/>
          </a:xfrm>
          <a:prstGeom prst="rect">
            <a:avLst/>
          </a:prstGeom>
        </p:spPr>
        <p:txBody>
          <a:bodyPr wrap="square">
            <a:spAutoFit/>
          </a:bodyPr>
          <a:lstStyle/>
          <a:p>
            <a:pPr algn="just"/>
            <a:r>
              <a:rPr lang="en-US" sz="1200" dirty="0">
                <a:solidFill>
                  <a:srgbClr val="FF0000"/>
                </a:solidFill>
                <a:latin typeface="Arial" panose="020B0604020202020204" pitchFamily="34" charset="0"/>
                <a:cs typeface="Arial" panose="020B0604020202020204" pitchFamily="34" charset="0"/>
              </a:rPr>
              <a:t>It is especially important to realize that the most abundant bodily components, proteins, are electrically nonconductive, and therefore the information transfer within and between protein based structures is mainly conducted through their </a:t>
            </a:r>
            <a:r>
              <a:rPr lang="en-US" dirty="0">
                <a:solidFill>
                  <a:srgbClr val="FF0000"/>
                </a:solidFill>
                <a:latin typeface="Arial" panose="020B0604020202020204" pitchFamily="34" charset="0"/>
                <a:cs typeface="Arial" panose="020B0604020202020204" pitchFamily="34" charset="0"/>
              </a:rPr>
              <a:t>mechanical </a:t>
            </a:r>
            <a:r>
              <a:rPr lang="es-AR" dirty="0" err="1">
                <a:solidFill>
                  <a:srgbClr val="FF0000"/>
                </a:solidFill>
                <a:latin typeface="Arial" panose="020B0604020202020204" pitchFamily="34" charset="0"/>
                <a:cs typeface="Arial" panose="020B0604020202020204" pitchFamily="34" charset="0"/>
              </a:rPr>
              <a:t>deformations</a:t>
            </a:r>
            <a:r>
              <a:rPr lang="es-AR" sz="1200" dirty="0">
                <a:latin typeface="Arial" panose="020B0604020202020204" pitchFamily="34" charset="0"/>
                <a:cs typeface="Arial" panose="020B0604020202020204" pitchFamily="34" charset="0"/>
              </a:rPr>
              <a:t>.</a:t>
            </a:r>
          </a:p>
        </p:txBody>
      </p:sp>
      <p:sp>
        <p:nvSpPr>
          <p:cNvPr id="7" name="Rectángulo 6">
            <a:extLst>
              <a:ext uri="{FF2B5EF4-FFF2-40B4-BE49-F238E27FC236}">
                <a16:creationId xmlns:a16="http://schemas.microsoft.com/office/drawing/2014/main" id="{EBD4D8C8-0F98-44EA-8475-6F3118C33C65}"/>
              </a:ext>
            </a:extLst>
          </p:cNvPr>
          <p:cNvSpPr/>
          <p:nvPr/>
        </p:nvSpPr>
        <p:spPr>
          <a:xfrm>
            <a:off x="453455" y="2874357"/>
            <a:ext cx="8216542" cy="2308324"/>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Mechanical manipulation is performed with an application of force to the sample objects.</a:t>
            </a:r>
          </a:p>
          <a:p>
            <a:pPr algn="just"/>
            <a:r>
              <a:rPr lang="en-US" sz="1200" dirty="0">
                <a:latin typeface="Arial" panose="020B0604020202020204" pitchFamily="34" charset="0"/>
                <a:cs typeface="Arial" panose="020B0604020202020204" pitchFamily="34" charset="0"/>
              </a:rPr>
              <a:t>Force is something that can be felt and is a more familiar concept than thermodynamic functions such as enthalpy or entropy. We will deal with the effect of force on very small scale because we will be talking about atoms and molecules, and eventually about living cells that are still less than 1mm in size. Atoms are very strongly built of protons, neutrons, and electrons and will not break down in our body, except for a tiny fraction of radio isotopes. Molecules are clusters of atoms bonded together by covalent bonds, which are also quite strong and difficult to break, but are much weaker compared with the force operating at the nuclear level. Molecules can be converted from one form to another by creating, breaking, and/or exchanging covalent bonds, often, with the help of a catalyst. Catalysts, when used in industry, convert nitrogen gas into ammonia in one notable example, and in the living organisms tens of thousands of them are at work, converting food stuff into the parts of our body and into energy to be consumed for our </a:t>
            </a:r>
            <a:r>
              <a:rPr lang="es-AR" sz="1200" dirty="0" err="1">
                <a:latin typeface="Arial" panose="020B0604020202020204" pitchFamily="34" charset="0"/>
                <a:cs typeface="Arial" panose="020B0604020202020204" pitchFamily="34" charset="0"/>
              </a:rPr>
              <a:t>daily</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activity</a:t>
            </a:r>
            <a:endParaRPr lang="es-AR" sz="1200" dirty="0">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1AB11469-E81A-4EC0-93AB-D72BE79ACC8D}"/>
              </a:ext>
            </a:extLst>
          </p:cNvPr>
          <p:cNvSpPr/>
          <p:nvPr/>
        </p:nvSpPr>
        <p:spPr>
          <a:xfrm>
            <a:off x="231864" y="5225494"/>
            <a:ext cx="8680271" cy="1384995"/>
          </a:xfrm>
          <a:prstGeom prst="rect">
            <a:avLst/>
          </a:prstGeom>
          <a:ln w="38100">
            <a:solidFill>
              <a:srgbClr val="3333FF"/>
            </a:solidFill>
          </a:ln>
        </p:spPr>
        <p:txBody>
          <a:bodyPr wrap="square">
            <a:spAutoFit/>
          </a:bodyPr>
          <a:lstStyle/>
          <a:p>
            <a:r>
              <a:rPr lang="en-US" sz="1200" dirty="0">
                <a:latin typeface="Arial" panose="020B0604020202020204" pitchFamily="34" charset="0"/>
                <a:cs typeface="Arial" panose="020B0604020202020204" pitchFamily="34" charset="0"/>
              </a:rPr>
              <a:t>Catalysts in our body are called enzymes. One of them, called invertase, binds a sugar molecule, for example, and converts it into glucose and fructose by breaking the covalent bond connecting them in the original sugar molecule. Binding a specific substrate molecule from among millions of similarly looking molecules is the most important first step for any enzyme.</a:t>
            </a:r>
          </a:p>
          <a:p>
            <a:pPr algn="ctr"/>
            <a:r>
              <a:rPr lang="en-US" sz="1200" dirty="0">
                <a:latin typeface="Arial" panose="020B0604020202020204" pitchFamily="34" charset="0"/>
                <a:cs typeface="Arial" panose="020B0604020202020204" pitchFamily="34" charset="0"/>
              </a:rPr>
              <a:t>Binding in this case is promoted by weaker forces associated with </a:t>
            </a:r>
            <a:r>
              <a:rPr lang="es-AR" sz="1200" dirty="0">
                <a:latin typeface="Arial" panose="020B0604020202020204" pitchFamily="34" charset="0"/>
                <a:cs typeface="Arial" panose="020B0604020202020204" pitchFamily="34" charset="0"/>
              </a:rPr>
              <a:t>‘</a:t>
            </a:r>
            <a:r>
              <a:rPr lang="es-AR" sz="1200" dirty="0" err="1">
                <a:latin typeface="Arial" panose="020B0604020202020204" pitchFamily="34" charset="0"/>
                <a:cs typeface="Arial" panose="020B0604020202020204" pitchFamily="34" charset="0"/>
              </a:rPr>
              <a:t>noncovalent</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interactions</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or</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noncovalent</a:t>
            </a:r>
            <a:r>
              <a:rPr lang="es-AR" sz="1200" dirty="0">
                <a:latin typeface="Arial" panose="020B0604020202020204" pitchFamily="34" charset="0"/>
                <a:cs typeface="Arial" panose="020B0604020202020204" pitchFamily="34" charset="0"/>
              </a:rPr>
              <a:t> </a:t>
            </a:r>
            <a:r>
              <a:rPr lang="es-AR" sz="1200" dirty="0" err="1">
                <a:latin typeface="Arial" panose="020B0604020202020204" pitchFamily="34" charset="0"/>
                <a:cs typeface="Arial" panose="020B0604020202020204" pitchFamily="34" charset="0"/>
              </a:rPr>
              <a:t>bonds</a:t>
            </a:r>
            <a:r>
              <a:rPr lang="es-AR" sz="1200" b="1" dirty="0">
                <a:latin typeface="Arial" panose="020B0604020202020204" pitchFamily="34" charset="0"/>
                <a:cs typeface="Arial" panose="020B0604020202020204" pitchFamily="34" charset="0"/>
              </a:rPr>
              <a:t>’. </a:t>
            </a:r>
          </a:p>
          <a:p>
            <a:pPr algn="ctr"/>
            <a:r>
              <a:rPr lang="es-AR" b="1" dirty="0" err="1">
                <a:solidFill>
                  <a:srgbClr val="FF0000"/>
                </a:solidFill>
                <a:latin typeface="Arial" panose="020B0604020202020204" pitchFamily="34" charset="0"/>
                <a:cs typeface="Arial" panose="020B0604020202020204" pitchFamily="34" charset="0"/>
              </a:rPr>
              <a:t>Our</a:t>
            </a:r>
            <a:r>
              <a:rPr lang="es-AR" b="1" dirty="0">
                <a:solidFill>
                  <a:srgbClr val="FF0000"/>
                </a:solidFill>
                <a:latin typeface="Arial" panose="020B0604020202020204" pitchFamily="34" charset="0"/>
                <a:cs typeface="Arial" panose="020B0604020202020204" pitchFamily="34" charset="0"/>
              </a:rPr>
              <a:t> </a:t>
            </a:r>
            <a:r>
              <a:rPr lang="es-AR" b="1" dirty="0" err="1">
                <a:solidFill>
                  <a:srgbClr val="FF0000"/>
                </a:solidFill>
                <a:latin typeface="Arial" panose="020B0604020202020204" pitchFamily="34" charset="0"/>
                <a:cs typeface="Arial" panose="020B0604020202020204" pitchFamily="34" charset="0"/>
              </a:rPr>
              <a:t>bodily</a:t>
            </a:r>
            <a:r>
              <a:rPr lang="es-AR" b="1" dirty="0">
                <a:solidFill>
                  <a:srgbClr val="FF0000"/>
                </a:solidFill>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movements and actions are the result of these noncovalent interactions between and among tens of thousands of molecules in our </a:t>
            </a:r>
            <a:r>
              <a:rPr lang="es-AR" b="1" dirty="0" err="1">
                <a:solidFill>
                  <a:srgbClr val="FF0000"/>
                </a:solidFill>
                <a:latin typeface="Arial" panose="020B0604020202020204" pitchFamily="34" charset="0"/>
                <a:cs typeface="Arial" panose="020B0604020202020204" pitchFamily="34" charset="0"/>
              </a:rPr>
              <a:t>body</a:t>
            </a:r>
            <a:r>
              <a:rPr lang="es-AR"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1827895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