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3"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11" r:id="rId49"/>
    <p:sldId id="355" r:id="rId50"/>
    <p:sldId id="314" r:id="rId51"/>
    <p:sldId id="316" r:id="rId52"/>
    <p:sldId id="312" r:id="rId53"/>
    <p:sldId id="315" r:id="rId54"/>
    <p:sldId id="317" r:id="rId55"/>
    <p:sldId id="340" r:id="rId56"/>
    <p:sldId id="349" r:id="rId57"/>
    <p:sldId id="348" r:id="rId58"/>
    <p:sldId id="350" r:id="rId59"/>
    <p:sldId id="351" r:id="rId60"/>
    <p:sldId id="352" r:id="rId61"/>
    <p:sldId id="353" r:id="rId62"/>
    <p:sldId id="354" r:id="rId63"/>
    <p:sldId id="341" r:id="rId64"/>
    <p:sldId id="326" r:id="rId65"/>
    <p:sldId id="327" r:id="rId66"/>
    <p:sldId id="328" r:id="rId67"/>
    <p:sldId id="329" r:id="rId68"/>
    <p:sldId id="330" r:id="rId69"/>
    <p:sldId id="331" r:id="rId70"/>
    <p:sldId id="333" r:id="rId71"/>
    <p:sldId id="334" r:id="rId72"/>
    <p:sldId id="342" r:id="rId73"/>
    <p:sldId id="343" r:id="rId74"/>
    <p:sldId id="362" r:id="rId75"/>
    <p:sldId id="344" r:id="rId76"/>
    <p:sldId id="356" r:id="rId77"/>
    <p:sldId id="335" r:id="rId78"/>
    <p:sldId id="361" r:id="rId79"/>
    <p:sldId id="336" r:id="rId80"/>
    <p:sldId id="360" r:id="rId81"/>
    <p:sldId id="374" r:id="rId82"/>
    <p:sldId id="375" r:id="rId83"/>
    <p:sldId id="363" r:id="rId84"/>
    <p:sldId id="364" r:id="rId85"/>
    <p:sldId id="365" r:id="rId86"/>
    <p:sldId id="376" r:id="rId87"/>
    <p:sldId id="366" r:id="rId88"/>
    <p:sldId id="367" r:id="rId89"/>
    <p:sldId id="368" r:id="rId90"/>
    <p:sldId id="369" r:id="rId91"/>
    <p:sldId id="370" r:id="rId92"/>
    <p:sldId id="371" r:id="rId93"/>
    <p:sldId id="372"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8F232739-ADA0-45DB-9747-7B0F2812831E}">
          <p14:sldIdLst>
            <p14:sldId id="257"/>
            <p14:sldId id="258"/>
            <p14:sldId id="259"/>
            <p14:sldId id="260"/>
            <p14:sldId id="261"/>
            <p14:sldId id="263"/>
            <p14:sldId id="262"/>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11"/>
            <p14:sldId id="355"/>
            <p14:sldId id="314"/>
            <p14:sldId id="316"/>
            <p14:sldId id="312"/>
            <p14:sldId id="315"/>
            <p14:sldId id="317"/>
            <p14:sldId id="340"/>
            <p14:sldId id="349"/>
            <p14:sldId id="348"/>
            <p14:sldId id="350"/>
            <p14:sldId id="351"/>
            <p14:sldId id="352"/>
            <p14:sldId id="353"/>
            <p14:sldId id="354"/>
            <p14:sldId id="341"/>
            <p14:sldId id="326"/>
            <p14:sldId id="327"/>
            <p14:sldId id="328"/>
            <p14:sldId id="329"/>
            <p14:sldId id="330"/>
            <p14:sldId id="331"/>
            <p14:sldId id="333"/>
            <p14:sldId id="334"/>
            <p14:sldId id="342"/>
            <p14:sldId id="343"/>
            <p14:sldId id="362"/>
            <p14:sldId id="344"/>
            <p14:sldId id="356"/>
            <p14:sldId id="335"/>
            <p14:sldId id="361"/>
            <p14:sldId id="336"/>
            <p14:sldId id="360"/>
            <p14:sldId id="374"/>
            <p14:sldId id="375"/>
            <p14:sldId id="363"/>
            <p14:sldId id="364"/>
            <p14:sldId id="365"/>
            <p14:sldId id="376"/>
            <p14:sldId id="366"/>
            <p14:sldId id="367"/>
            <p14:sldId id="368"/>
            <p14:sldId id="369"/>
            <p14:sldId id="370"/>
            <p14:sldId id="371"/>
            <p14:sldId id="372"/>
          </p14:sldIdLst>
        </p14:section>
        <p14:section name="Sección sin título" id="{E3B12841-186A-4C0F-A5D3-9D47AAD1BED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4" d="100"/>
          <a:sy n="64" d="100"/>
        </p:scale>
        <p:origin x="1590"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81ED8C-4ABA-4DA3-BCF3-EE677A26634D}" type="datetimeFigureOut">
              <a:rPr lang="es-AR" smtClean="0"/>
              <a:t>13/03/2018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373619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981ED8C-4ABA-4DA3-BCF3-EE677A26634D}" type="datetimeFigureOut">
              <a:rPr lang="es-AR" smtClean="0"/>
              <a:t>13/03/2018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267858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981ED8C-4ABA-4DA3-BCF3-EE677A26634D}" type="datetimeFigureOut">
              <a:rPr lang="es-AR" smtClean="0"/>
              <a:t>13/03/2018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284005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981ED8C-4ABA-4DA3-BCF3-EE677A26634D}" type="datetimeFigureOut">
              <a:rPr lang="es-AR" smtClean="0"/>
              <a:t>13/03/2018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92274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981ED8C-4ABA-4DA3-BCF3-EE677A26634D}" type="datetimeFigureOut">
              <a:rPr lang="es-AR" smtClean="0"/>
              <a:t>13/03/2018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1251640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981ED8C-4ABA-4DA3-BCF3-EE677A26634D}" type="datetimeFigureOut">
              <a:rPr lang="es-AR" smtClean="0"/>
              <a:t>13/03/2018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358587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981ED8C-4ABA-4DA3-BCF3-EE677A26634D}" type="datetimeFigureOut">
              <a:rPr lang="es-AR" smtClean="0"/>
              <a:t>13/03/2018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195905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981ED8C-4ABA-4DA3-BCF3-EE677A26634D}" type="datetimeFigureOut">
              <a:rPr lang="es-AR" smtClean="0"/>
              <a:t>13/03/2018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196434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1ED8C-4ABA-4DA3-BCF3-EE677A26634D}" type="datetimeFigureOut">
              <a:rPr lang="es-AR" smtClean="0"/>
              <a:t>13/03/2018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41434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981ED8C-4ABA-4DA3-BCF3-EE677A26634D}" type="datetimeFigureOut">
              <a:rPr lang="es-AR" smtClean="0"/>
              <a:t>13/03/2018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397932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981ED8C-4ABA-4DA3-BCF3-EE677A26634D}" type="datetimeFigureOut">
              <a:rPr lang="es-AR" smtClean="0"/>
              <a:t>13/03/2018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38BF2A85-F05F-4132-A6FF-94505EC41BF1}" type="slidenum">
              <a:rPr lang="es-AR" smtClean="0"/>
              <a:t>‹Nº›</a:t>
            </a:fld>
            <a:endParaRPr lang="es-AR"/>
          </a:p>
        </p:txBody>
      </p:sp>
    </p:spTree>
    <p:extLst>
      <p:ext uri="{BB962C8B-B14F-4D97-AF65-F5344CB8AC3E}">
        <p14:creationId xmlns:p14="http://schemas.microsoft.com/office/powerpoint/2010/main" val="127195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1ED8C-4ABA-4DA3-BCF3-EE677A26634D}" type="datetimeFigureOut">
              <a:rPr lang="es-AR" smtClean="0"/>
              <a:t>13/03/2018</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F2A85-F05F-4132-A6FF-94505EC41BF1}" type="slidenum">
              <a:rPr lang="es-AR" smtClean="0"/>
              <a:t>‹Nº›</a:t>
            </a:fld>
            <a:endParaRPr lang="es-AR"/>
          </a:p>
        </p:txBody>
      </p:sp>
    </p:spTree>
    <p:extLst>
      <p:ext uri="{BB962C8B-B14F-4D97-AF65-F5344CB8AC3E}">
        <p14:creationId xmlns:p14="http://schemas.microsoft.com/office/powerpoint/2010/main" val="3391450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c9VYx_dJED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ec.europa.eu/programmes/horizon2020/en/h2020-section/nanotechnologie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bionumbers.hms.harvard.edu/"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rchgate.net/publication/51851905_Finite_element_3D_modeling_of_Mechanical_Behaviour_of_Mineralized_collagen_Microfibril"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en.wikipedia.org/wiki/Quantum_physics" TargetMode="External"/><Relationship Id="rId13" Type="http://schemas.openxmlformats.org/officeDocument/2006/relationships/hyperlink" Target="https://en.wikipedia.org/wiki/Lake" TargetMode="External"/><Relationship Id="rId3" Type="http://schemas.openxmlformats.org/officeDocument/2006/relationships/hyperlink" Target="https://en.wikipedia.org/wiki/Potential_energy" TargetMode="External"/><Relationship Id="rId7" Type="http://schemas.openxmlformats.org/officeDocument/2006/relationships/image" Target="../media/image42.png"/><Relationship Id="rId12" Type="http://schemas.openxmlformats.org/officeDocument/2006/relationships/hyperlink" Target="https://en.wikipedia.org/wiki/Potential_energy_surface" TargetMode="External"/><Relationship Id="rId2" Type="http://schemas.openxmlformats.org/officeDocument/2006/relationships/hyperlink" Target="https://en.wikipedia.org/wiki/Local_minimum" TargetMode="External"/><Relationship Id="rId16" Type="http://schemas.openxmlformats.org/officeDocument/2006/relationships/hyperlink" Target="https://en.wikipedia.org/wiki/Local_maximum" TargetMode="External"/><Relationship Id="rId1" Type="http://schemas.openxmlformats.org/officeDocument/2006/relationships/slideLayout" Target="../slideLayouts/slideLayout2.xml"/><Relationship Id="rId6" Type="http://schemas.openxmlformats.org/officeDocument/2006/relationships/hyperlink" Target="https://en.wikipedia.org/wiki/Entropy" TargetMode="External"/><Relationship Id="rId11" Type="http://schemas.openxmlformats.org/officeDocument/2006/relationships/hyperlink" Target="https://en.wikipedia.org/wiki/Quantum_tunneling" TargetMode="External"/><Relationship Id="rId5" Type="http://schemas.openxmlformats.org/officeDocument/2006/relationships/hyperlink" Target="https://en.wikipedia.org/wiki/Gravity" TargetMode="External"/><Relationship Id="rId15" Type="http://schemas.openxmlformats.org/officeDocument/2006/relationships/hyperlink" Target="https://en.wikipedia.org/wiki/Tidal_force" TargetMode="External"/><Relationship Id="rId10" Type="http://schemas.openxmlformats.org/officeDocument/2006/relationships/hyperlink" Target="https://en.wikipedia.org/wiki/Quantum_particle" TargetMode="External"/><Relationship Id="rId4" Type="http://schemas.openxmlformats.org/officeDocument/2006/relationships/hyperlink" Target="https://en.wikipedia.org/wiki/Kinetic_energy" TargetMode="External"/><Relationship Id="rId9" Type="http://schemas.openxmlformats.org/officeDocument/2006/relationships/hyperlink" Target="https://en.wikipedia.org/wiki/Probability" TargetMode="External"/><Relationship Id="rId14" Type="http://schemas.openxmlformats.org/officeDocument/2006/relationships/hyperlink" Target="https://en.wikipedia.org/wiki/Sea_leve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x4I9mmd-2Rc"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Quantum_well" TargetMode="External"/><Relationship Id="rId2" Type="http://schemas.openxmlformats.org/officeDocument/2006/relationships/hyperlink" Target="https://en.wikipedia.org/wiki/Quantum_wire"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en.wikipedia.org/wiki/Qubit"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en.wikipedia.org/wiki/Discrete_mathematics" TargetMode="External"/><Relationship Id="rId13" Type="http://schemas.openxmlformats.org/officeDocument/2006/relationships/hyperlink" Target="https://en.wikipedia.org/wiki/Quantum" TargetMode="External"/><Relationship Id="rId3" Type="http://schemas.openxmlformats.org/officeDocument/2006/relationships/hyperlink" Target="https://en.wikipedia.org/wiki/Matter_wave" TargetMode="External"/><Relationship Id="rId7" Type="http://schemas.openxmlformats.org/officeDocument/2006/relationships/hyperlink" Target="https://en.wikipedia.org/wiki/Spectrum" TargetMode="External"/><Relationship Id="rId12" Type="http://schemas.openxmlformats.org/officeDocument/2006/relationships/hyperlink" Target="https://en.wikipedia.org/wiki/Electron_holes" TargetMode="External"/><Relationship Id="rId2" Type="http://schemas.openxmlformats.org/officeDocument/2006/relationships/image" Target="../media/image58.png"/><Relationship Id="rId16"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hyperlink" Target="https://en.wikipedia.org/wiki/Bandgap" TargetMode="External"/><Relationship Id="rId11" Type="http://schemas.openxmlformats.org/officeDocument/2006/relationships/hyperlink" Target="https://en.wikipedia.org/wiki/Electrons" TargetMode="External"/><Relationship Id="rId5" Type="http://schemas.openxmlformats.org/officeDocument/2006/relationships/hyperlink" Target="https://en.wikipedia.org/wiki/Potential_well#cite_note-1" TargetMode="External"/><Relationship Id="rId15" Type="http://schemas.openxmlformats.org/officeDocument/2006/relationships/hyperlink" Target="https://en.wikipedia.org/wiki/Bohr_radius" TargetMode="External"/><Relationship Id="rId10" Type="http://schemas.openxmlformats.org/officeDocument/2006/relationships/hyperlink" Target="https://en.wikipedia.org/wiki/Emission_spectrum" TargetMode="External"/><Relationship Id="rId4" Type="http://schemas.openxmlformats.org/officeDocument/2006/relationships/hyperlink" Target="https://en.wikipedia.org/wiki/Wave_function" TargetMode="External"/><Relationship Id="rId9" Type="http://schemas.openxmlformats.org/officeDocument/2006/relationships/hyperlink" Target="https://en.wikipedia.org/wiki/Blueshift" TargetMode="External"/><Relationship Id="rId14" Type="http://schemas.openxmlformats.org/officeDocument/2006/relationships/hyperlink" Target="https://en.wikipedia.org/wiki/Exciton"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en.wikipedia.org/wiki/Quantum_well" TargetMode="External"/><Relationship Id="rId5" Type="http://schemas.openxmlformats.org/officeDocument/2006/relationships/hyperlink" Target="https://en.wikipedia.org/wiki/Quantum_wire" TargetMode="External"/><Relationship Id="rId4" Type="http://schemas.openxmlformats.org/officeDocument/2006/relationships/hyperlink" Target="https://en.wikipedia.org/wiki/Quantum_dot"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en.wikipedia.org/wiki/Rhodamine_6G" TargetMode="External"/><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en.wikipedia.org/wiki/Nanometr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doi.org/10.1016/B978-0-08-100716-7.00016-7"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24C506D-7777-4631-ADEB-F167CFA75C51}"/>
              </a:ext>
            </a:extLst>
          </p:cNvPr>
          <p:cNvSpPr txBox="1"/>
          <p:nvPr/>
        </p:nvSpPr>
        <p:spPr>
          <a:xfrm>
            <a:off x="0" y="2738680"/>
            <a:ext cx="9144000" cy="1569660"/>
          </a:xfrm>
          <a:prstGeom prst="rect">
            <a:avLst/>
          </a:prstGeom>
          <a:noFill/>
        </p:spPr>
        <p:txBody>
          <a:bodyPr wrap="square" rtlCol="0">
            <a:spAutoFit/>
          </a:bodyPr>
          <a:lstStyle/>
          <a:p>
            <a:pPr algn="ctr"/>
            <a:r>
              <a:rPr lang="es-AR" sz="3200" b="1" dirty="0">
                <a:latin typeface="Arial" panose="020B0604020202020204" pitchFamily="34" charset="0"/>
                <a:cs typeface="Arial" panose="020B0604020202020204" pitchFamily="34" charset="0"/>
              </a:rPr>
              <a:t>Clase 1</a:t>
            </a:r>
          </a:p>
          <a:p>
            <a:pPr algn="ctr"/>
            <a:r>
              <a:rPr lang="es-AR" sz="3200" b="1" dirty="0">
                <a:latin typeface="Arial" panose="020B0604020202020204" pitchFamily="34" charset="0"/>
                <a:cs typeface="Arial" panose="020B0604020202020204" pitchFamily="34" charset="0"/>
              </a:rPr>
              <a:t>Operaciones numéricas básicas</a:t>
            </a:r>
          </a:p>
          <a:p>
            <a:pPr algn="ctr"/>
            <a:r>
              <a:rPr lang="es-AR" sz="3200" b="1" dirty="0">
                <a:latin typeface="Arial" panose="020B0604020202020204" pitchFamily="34" charset="0"/>
                <a:cs typeface="Arial" panose="020B0604020202020204" pitchFamily="34" charset="0"/>
              </a:rPr>
              <a:t>Ordenes de tamaño del Universo</a:t>
            </a:r>
          </a:p>
        </p:txBody>
      </p:sp>
    </p:spTree>
    <p:extLst>
      <p:ext uri="{BB962C8B-B14F-4D97-AF65-F5344CB8AC3E}">
        <p14:creationId xmlns:p14="http://schemas.microsoft.com/office/powerpoint/2010/main" val="417521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erekscope.co.uk/wp-content/uploads/2014/01/quarks-big-bang.jpg">
            <a:extLst>
              <a:ext uri="{FF2B5EF4-FFF2-40B4-BE49-F238E27FC236}">
                <a16:creationId xmlns:a16="http://schemas.microsoft.com/office/drawing/2014/main" id="{C37E369A-035E-4FD9-9FB6-014C0B8E9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904BA1D-F5F5-41B7-880D-9FE268E1C85A}"/>
              </a:ext>
            </a:extLst>
          </p:cNvPr>
          <p:cNvSpPr/>
          <p:nvPr/>
        </p:nvSpPr>
        <p:spPr>
          <a:xfrm>
            <a:off x="2089051" y="6351563"/>
            <a:ext cx="6182751" cy="369332"/>
          </a:xfrm>
          <a:prstGeom prst="rect">
            <a:avLst/>
          </a:prstGeom>
        </p:spPr>
        <p:txBody>
          <a:bodyPr wrap="square">
            <a:spAutoFit/>
          </a:bodyPr>
          <a:lstStyle/>
          <a:p>
            <a:r>
              <a:rPr lang="es-AR" dirty="0">
                <a:solidFill>
                  <a:schemeClr val="bg1"/>
                </a:solidFill>
                <a:latin typeface="Arial" panose="020B0604020202020204" pitchFamily="34" charset="0"/>
                <a:cs typeface="Arial" panose="020B0604020202020204" pitchFamily="34" charset="0"/>
              </a:rPr>
              <a:t>http://www.derekscope.co.uk/the-universe-20th/atoms/</a:t>
            </a:r>
          </a:p>
        </p:txBody>
      </p:sp>
      <p:sp>
        <p:nvSpPr>
          <p:cNvPr id="5" name="Rectángulo 4">
            <a:extLst>
              <a:ext uri="{FF2B5EF4-FFF2-40B4-BE49-F238E27FC236}">
                <a16:creationId xmlns:a16="http://schemas.microsoft.com/office/drawing/2014/main" id="{0BBC31B8-84DA-4923-96A0-226E66CD56FF}"/>
              </a:ext>
            </a:extLst>
          </p:cNvPr>
          <p:cNvSpPr/>
          <p:nvPr/>
        </p:nvSpPr>
        <p:spPr>
          <a:xfrm>
            <a:off x="6087796" y="137105"/>
            <a:ext cx="2806504" cy="1477328"/>
          </a:xfrm>
          <a:prstGeom prst="rect">
            <a:avLst/>
          </a:prstGeom>
        </p:spPr>
        <p:txBody>
          <a:bodyPr wrap="square">
            <a:spAutoFit/>
          </a:bodyPr>
          <a:lstStyle/>
          <a:p>
            <a:r>
              <a:rPr lang="en-US" dirty="0">
                <a:solidFill>
                  <a:schemeClr val="bg1"/>
                </a:solidFill>
                <a:latin typeface="Verdana" panose="020B0604030504040204" pitchFamily="34" charset="0"/>
              </a:rPr>
              <a:t>Quarks – came into existence when the Universe has existed for less than one second.</a:t>
            </a:r>
            <a:endParaRPr lang="es-AR" dirty="0">
              <a:solidFill>
                <a:schemeClr val="bg1"/>
              </a:solidFill>
            </a:endParaRPr>
          </a:p>
        </p:txBody>
      </p:sp>
    </p:spTree>
    <p:extLst>
      <p:ext uri="{BB962C8B-B14F-4D97-AF65-F5344CB8AC3E}">
        <p14:creationId xmlns:p14="http://schemas.microsoft.com/office/powerpoint/2010/main" val="18141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lumbia.edu/cu/record/23/18/26c.gif">
            <a:extLst>
              <a:ext uri="{FF2B5EF4-FFF2-40B4-BE49-F238E27FC236}">
                <a16:creationId xmlns:a16="http://schemas.microsoft.com/office/drawing/2014/main" id="{3953D57B-FA4E-45F2-A612-0B8C8283D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013" y="2642578"/>
            <a:ext cx="762000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BA5A5D79-BDB2-49F1-B071-87C017B0C938}"/>
              </a:ext>
            </a:extLst>
          </p:cNvPr>
          <p:cNvSpPr/>
          <p:nvPr/>
        </p:nvSpPr>
        <p:spPr>
          <a:xfrm>
            <a:off x="0" y="6262078"/>
            <a:ext cx="9144000" cy="369332"/>
          </a:xfrm>
          <a:prstGeom prst="rect">
            <a:avLst/>
          </a:prstGeom>
        </p:spPr>
        <p:txBody>
          <a:bodyPr wrap="square">
            <a:spAutoFit/>
          </a:bodyPr>
          <a:lstStyle/>
          <a:p>
            <a:pPr algn="r"/>
            <a:r>
              <a:rPr lang="es-AR" dirty="0">
                <a:latin typeface="Arial" panose="020B0604020202020204" pitchFamily="34" charset="0"/>
                <a:cs typeface="Arial" panose="020B0604020202020204" pitchFamily="34" charset="0"/>
              </a:rPr>
              <a:t>http://www.columbia.edu/cu/record/23/18/14.html</a:t>
            </a:r>
          </a:p>
        </p:txBody>
      </p:sp>
      <p:sp>
        <p:nvSpPr>
          <p:cNvPr id="5" name="CuadroTexto 4">
            <a:extLst>
              <a:ext uri="{FF2B5EF4-FFF2-40B4-BE49-F238E27FC236}">
                <a16:creationId xmlns:a16="http://schemas.microsoft.com/office/drawing/2014/main" id="{252CFB90-BE24-417A-B18D-F5692D39F5F3}"/>
              </a:ext>
            </a:extLst>
          </p:cNvPr>
          <p:cNvSpPr txBox="1"/>
          <p:nvPr/>
        </p:nvSpPr>
        <p:spPr>
          <a:xfrm>
            <a:off x="0" y="68621"/>
            <a:ext cx="9144000" cy="523220"/>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s-AR" sz="2800" dirty="0">
                <a:solidFill>
                  <a:schemeClr val="bg1"/>
                </a:solidFill>
                <a:latin typeface="Arial" panose="020B0604020202020204" pitchFamily="34" charset="0"/>
                <a:cs typeface="Arial" panose="020B0604020202020204" pitchFamily="34" charset="0"/>
              </a:rPr>
              <a:t>Elementos de estructura atómica</a:t>
            </a:r>
          </a:p>
        </p:txBody>
      </p:sp>
      <p:grpSp>
        <p:nvGrpSpPr>
          <p:cNvPr id="6" name="Grupo 5">
            <a:extLst>
              <a:ext uri="{FF2B5EF4-FFF2-40B4-BE49-F238E27FC236}">
                <a16:creationId xmlns:a16="http://schemas.microsoft.com/office/drawing/2014/main" id="{ED59FDEB-5923-4402-931B-0EB4E69663FE}"/>
              </a:ext>
            </a:extLst>
          </p:cNvPr>
          <p:cNvGrpSpPr/>
          <p:nvPr/>
        </p:nvGrpSpPr>
        <p:grpSpPr>
          <a:xfrm>
            <a:off x="3875504" y="674608"/>
            <a:ext cx="3981450" cy="2317826"/>
            <a:chOff x="3875504" y="674608"/>
            <a:chExt cx="3981450" cy="2317826"/>
          </a:xfrm>
        </p:grpSpPr>
        <p:pic>
          <p:nvPicPr>
            <p:cNvPr id="2" name="Picture 2" descr="quarks_proton_neutron">
              <a:extLst>
                <a:ext uri="{FF2B5EF4-FFF2-40B4-BE49-F238E27FC236}">
                  <a16:creationId xmlns:a16="http://schemas.microsoft.com/office/drawing/2014/main" id="{49DD21A9-B3BF-4CBB-989A-FD9D11B02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504" y="674608"/>
              <a:ext cx="3981450" cy="1943100"/>
            </a:xfrm>
            <a:prstGeom prst="rect">
              <a:avLst/>
            </a:prstGeom>
            <a:noFill/>
            <a:extLst>
              <a:ext uri="{909E8E84-426E-40DD-AFC4-6F175D3DCCD1}">
                <a14:hiddenFill xmlns:a14="http://schemas.microsoft.com/office/drawing/2010/main">
                  <a:solidFill>
                    <a:srgbClr val="FFFFFF"/>
                  </a:solidFill>
                </a14:hiddenFill>
              </a:ext>
            </a:extLst>
          </p:spPr>
        </p:pic>
        <p:sp>
          <p:nvSpPr>
            <p:cNvPr id="3" name="Cerrar llave 2">
              <a:extLst>
                <a:ext uri="{FF2B5EF4-FFF2-40B4-BE49-F238E27FC236}">
                  <a16:creationId xmlns:a16="http://schemas.microsoft.com/office/drawing/2014/main" id="{7194A4BC-5993-48B7-BF3A-A6B90A8E1BD8}"/>
                </a:ext>
              </a:extLst>
            </p:cNvPr>
            <p:cNvSpPr/>
            <p:nvPr/>
          </p:nvSpPr>
          <p:spPr>
            <a:xfrm rot="5400000">
              <a:off x="5459585" y="1423886"/>
              <a:ext cx="590843" cy="2546253"/>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grpSp>
    </p:spTree>
    <p:extLst>
      <p:ext uri="{BB962C8B-B14F-4D97-AF65-F5344CB8AC3E}">
        <p14:creationId xmlns:p14="http://schemas.microsoft.com/office/powerpoint/2010/main" val="12952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homepages.spa.umn.edu/~llrw/strings1.png">
            <a:extLst>
              <a:ext uri="{FF2B5EF4-FFF2-40B4-BE49-F238E27FC236}">
                <a16:creationId xmlns:a16="http://schemas.microsoft.com/office/drawing/2014/main" id="{30261C15-81E5-438D-B320-A1C431246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8" y="1750026"/>
            <a:ext cx="9282456" cy="396295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8081DB8-2A48-4E02-B715-C1936D044569}"/>
              </a:ext>
            </a:extLst>
          </p:cNvPr>
          <p:cNvSpPr txBox="1"/>
          <p:nvPr/>
        </p:nvSpPr>
        <p:spPr>
          <a:xfrm>
            <a:off x="-12956" y="0"/>
            <a:ext cx="9144000" cy="954107"/>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s-AR" sz="2800" dirty="0">
                <a:solidFill>
                  <a:schemeClr val="bg1"/>
                </a:solidFill>
                <a:latin typeface="Arial" panose="020B0604020202020204" pitchFamily="34" charset="0"/>
                <a:cs typeface="Arial" panose="020B0604020202020204" pitchFamily="34" charset="0"/>
              </a:rPr>
              <a:t>Elementos de estructura atómica: orígenes y una perspectiva de tamaño</a:t>
            </a:r>
          </a:p>
        </p:txBody>
      </p:sp>
      <p:grpSp>
        <p:nvGrpSpPr>
          <p:cNvPr id="7" name="Grupo 6">
            <a:extLst>
              <a:ext uri="{FF2B5EF4-FFF2-40B4-BE49-F238E27FC236}">
                <a16:creationId xmlns:a16="http://schemas.microsoft.com/office/drawing/2014/main" id="{51D2A971-AB62-4BCE-89F4-4CC48C4F3A6D}"/>
              </a:ext>
            </a:extLst>
          </p:cNvPr>
          <p:cNvGrpSpPr/>
          <p:nvPr/>
        </p:nvGrpSpPr>
        <p:grpSpPr>
          <a:xfrm>
            <a:off x="239151" y="5691910"/>
            <a:ext cx="8424203" cy="658125"/>
            <a:chOff x="239151" y="5691910"/>
            <a:chExt cx="8424203" cy="658125"/>
          </a:xfrm>
        </p:grpSpPr>
        <p:sp>
          <p:nvSpPr>
            <p:cNvPr id="3" name="Triángulo isósceles 2">
              <a:extLst>
                <a:ext uri="{FF2B5EF4-FFF2-40B4-BE49-F238E27FC236}">
                  <a16:creationId xmlns:a16="http://schemas.microsoft.com/office/drawing/2014/main" id="{B79304A9-1D85-4DEA-A203-7E7F4E58F235}"/>
                </a:ext>
              </a:extLst>
            </p:cNvPr>
            <p:cNvSpPr/>
            <p:nvPr/>
          </p:nvSpPr>
          <p:spPr>
            <a:xfrm rot="5400000">
              <a:off x="3616989" y="2314072"/>
              <a:ext cx="658125" cy="7413801"/>
            </a:xfrm>
            <a:prstGeom prst="triangle">
              <a:avLst>
                <a:gd name="adj" fmla="val 48936"/>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CuadroTexto 1">
              <a:extLst>
                <a:ext uri="{FF2B5EF4-FFF2-40B4-BE49-F238E27FC236}">
                  <a16:creationId xmlns:a16="http://schemas.microsoft.com/office/drawing/2014/main" id="{0B9AD46F-D15F-4AD2-8D6B-FE3542ED2320}"/>
                </a:ext>
              </a:extLst>
            </p:cNvPr>
            <p:cNvSpPr txBox="1"/>
            <p:nvPr/>
          </p:nvSpPr>
          <p:spPr>
            <a:xfrm>
              <a:off x="239151" y="5836306"/>
              <a:ext cx="1167618" cy="369332"/>
            </a:xfrm>
            <a:prstGeom prst="rect">
              <a:avLst/>
            </a:prstGeom>
            <a:noFill/>
          </p:spPr>
          <p:txBody>
            <a:bodyPr wrap="square" rtlCol="0">
              <a:spAutoFit/>
            </a:bodyPr>
            <a:lstStyle/>
            <a:p>
              <a:pPr algn="ctr"/>
              <a:r>
                <a:rPr lang="es-AR" dirty="0">
                  <a:solidFill>
                    <a:schemeClr val="bg1"/>
                  </a:solidFill>
                  <a:latin typeface="Arial" panose="020B0604020202020204" pitchFamily="34" charset="0"/>
                  <a:cs typeface="Arial" panose="020B0604020202020204" pitchFamily="34" charset="0"/>
                </a:rPr>
                <a:t>10</a:t>
              </a:r>
              <a:r>
                <a:rPr lang="es-AR" baseline="30000" dirty="0">
                  <a:solidFill>
                    <a:schemeClr val="bg1"/>
                  </a:solidFill>
                  <a:latin typeface="Arial" panose="020B0604020202020204" pitchFamily="34" charset="0"/>
                  <a:cs typeface="Arial" panose="020B0604020202020204" pitchFamily="34" charset="0"/>
                </a:rPr>
                <a:t>-1</a:t>
              </a:r>
              <a:r>
                <a:rPr lang="es-AR" dirty="0">
                  <a:solidFill>
                    <a:schemeClr val="bg1"/>
                  </a:solidFill>
                  <a:latin typeface="Arial" panose="020B0604020202020204" pitchFamily="34" charset="0"/>
                  <a:cs typeface="Arial" panose="020B0604020202020204" pitchFamily="34" charset="0"/>
                </a:rPr>
                <a:t> m</a:t>
              </a:r>
            </a:p>
          </p:txBody>
        </p:sp>
        <p:sp>
          <p:nvSpPr>
            <p:cNvPr id="6" name="CuadroTexto 5">
              <a:extLst>
                <a:ext uri="{FF2B5EF4-FFF2-40B4-BE49-F238E27FC236}">
                  <a16:creationId xmlns:a16="http://schemas.microsoft.com/office/drawing/2014/main" id="{AD36D298-D5BE-4C6B-A2B2-F6451950A2CE}"/>
                </a:ext>
              </a:extLst>
            </p:cNvPr>
            <p:cNvSpPr txBox="1"/>
            <p:nvPr/>
          </p:nvSpPr>
          <p:spPr>
            <a:xfrm>
              <a:off x="7495736" y="5836306"/>
              <a:ext cx="1167618"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-35</a:t>
              </a:r>
              <a:r>
                <a:rPr lang="es-AR" dirty="0">
                  <a:latin typeface="Arial" panose="020B0604020202020204" pitchFamily="34" charset="0"/>
                  <a:cs typeface="Arial" panose="020B0604020202020204" pitchFamily="34" charset="0"/>
                </a:rPr>
                <a:t> m</a:t>
              </a:r>
            </a:p>
          </p:txBody>
        </p:sp>
      </p:grpSp>
    </p:spTree>
    <p:extLst>
      <p:ext uri="{BB962C8B-B14F-4D97-AF65-F5344CB8AC3E}">
        <p14:creationId xmlns:p14="http://schemas.microsoft.com/office/powerpoint/2010/main" val="14105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os multimedia en línea 3">
            <a:hlinkClick r:id="" action="ppaction://media"/>
            <a:extLst>
              <a:ext uri="{FF2B5EF4-FFF2-40B4-BE49-F238E27FC236}">
                <a16:creationId xmlns:a16="http://schemas.microsoft.com/office/drawing/2014/main" id="{44CD1C96-3D22-49FC-9088-7B31AA4F723D}"/>
              </a:ext>
            </a:extLst>
          </p:cNvPr>
          <p:cNvPicPr>
            <a:picLocks noRot="1" noChangeAspect="1"/>
          </p:cNvPicPr>
          <p:nvPr>
            <a:videoFile r:link="rId1"/>
          </p:nvPr>
        </p:nvPicPr>
        <p:blipFill>
          <a:blip r:embed="rId3"/>
          <a:stretch>
            <a:fillRect/>
          </a:stretch>
        </p:blipFill>
        <p:spPr>
          <a:xfrm>
            <a:off x="761468" y="725747"/>
            <a:ext cx="7621063" cy="5715798"/>
          </a:xfrm>
          <a:prstGeom prst="rect">
            <a:avLst/>
          </a:prstGeom>
        </p:spPr>
      </p:pic>
      <p:sp>
        <p:nvSpPr>
          <p:cNvPr id="3" name="CuadroTexto 2">
            <a:extLst>
              <a:ext uri="{FF2B5EF4-FFF2-40B4-BE49-F238E27FC236}">
                <a16:creationId xmlns:a16="http://schemas.microsoft.com/office/drawing/2014/main" id="{C39EF25D-0211-4164-A58A-748AFF855AD7}"/>
              </a:ext>
            </a:extLst>
          </p:cNvPr>
          <p:cNvSpPr txBox="1"/>
          <p:nvPr/>
        </p:nvSpPr>
        <p:spPr>
          <a:xfrm>
            <a:off x="0" y="0"/>
            <a:ext cx="9144000" cy="523220"/>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s-AR" sz="2800" dirty="0">
                <a:solidFill>
                  <a:schemeClr val="bg1"/>
                </a:solidFill>
                <a:latin typeface="Arial" panose="020B0604020202020204" pitchFamily="34" charset="0"/>
                <a:cs typeface="Arial" panose="020B0604020202020204" pitchFamily="34" charset="0"/>
              </a:rPr>
              <a:t>Orígenes y una perspectiva de tamaño</a:t>
            </a:r>
          </a:p>
        </p:txBody>
      </p:sp>
    </p:spTree>
    <p:extLst>
      <p:ext uri="{BB962C8B-B14F-4D97-AF65-F5344CB8AC3E}">
        <p14:creationId xmlns:p14="http://schemas.microsoft.com/office/powerpoint/2010/main" val="246243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A57AA74-E33D-4D6E-8F16-CEB685C14328}"/>
              </a:ext>
            </a:extLst>
          </p:cNvPr>
          <p:cNvSpPr/>
          <p:nvPr/>
        </p:nvSpPr>
        <p:spPr>
          <a:xfrm>
            <a:off x="0" y="2550541"/>
            <a:ext cx="9144000" cy="2062103"/>
          </a:xfrm>
          <a:prstGeom prst="rect">
            <a:avLst/>
          </a:prstGeom>
        </p:spPr>
        <p:txBody>
          <a:bodyPr wrap="square">
            <a:spAutoFit/>
          </a:bodyPr>
          <a:lstStyle/>
          <a:p>
            <a:pPr algn="ctr"/>
            <a:r>
              <a:rPr lang="es-AR" sz="3200" b="1" dirty="0">
                <a:latin typeface="Arial" panose="020B0604020202020204" pitchFamily="34" charset="0"/>
                <a:ea typeface="Calibri" panose="020F0502020204030204" pitchFamily="34" charset="0"/>
                <a:cs typeface="Times New Roman" panose="02020603050405020304" pitchFamily="18" charset="0"/>
              </a:rPr>
              <a:t>Clase 2</a:t>
            </a:r>
          </a:p>
          <a:p>
            <a:pPr algn="ctr"/>
            <a:r>
              <a:rPr lang="es-AR" sz="3200" b="1" dirty="0">
                <a:latin typeface="Arial" panose="020B0604020202020204" pitchFamily="34" charset="0"/>
                <a:ea typeface="Calibri" panose="020F0502020204030204" pitchFamily="34" charset="0"/>
                <a:cs typeface="Times New Roman" panose="02020603050405020304" pitchFamily="18" charset="0"/>
              </a:rPr>
              <a:t>Introducción a la Nanotecnología.</a:t>
            </a:r>
            <a:r>
              <a:rPr lang="es-AR" sz="3200" dirty="0">
                <a:latin typeface="Arial" panose="020B0604020202020204" pitchFamily="34" charset="0"/>
                <a:ea typeface="Calibri" panose="020F0502020204030204" pitchFamily="34" charset="0"/>
                <a:cs typeface="Times New Roman" panose="02020603050405020304" pitchFamily="18" charset="0"/>
              </a:rPr>
              <a:t> Nuevos fenómenos asociados a la </a:t>
            </a:r>
            <a:r>
              <a:rPr lang="es-AR" sz="3200" dirty="0" err="1">
                <a:latin typeface="Arial" panose="020B0604020202020204" pitchFamily="34" charset="0"/>
                <a:ea typeface="Calibri" panose="020F0502020204030204" pitchFamily="34" charset="0"/>
                <a:cs typeface="Times New Roman" panose="02020603050405020304" pitchFamily="18" charset="0"/>
              </a:rPr>
              <a:t>nanoescala</a:t>
            </a:r>
            <a:r>
              <a:rPr lang="es-AR" sz="3200" dirty="0">
                <a:latin typeface="Arial" panose="020B0604020202020204" pitchFamily="34" charset="0"/>
                <a:ea typeface="Calibri" panose="020F0502020204030204" pitchFamily="34" charset="0"/>
                <a:cs typeface="Times New Roman" panose="02020603050405020304" pitchFamily="18" charset="0"/>
              </a:rPr>
              <a:t> (eléctricos, ópticos y químicos). </a:t>
            </a:r>
            <a:endParaRPr lang="es-AR" sz="3200" dirty="0"/>
          </a:p>
        </p:txBody>
      </p:sp>
    </p:spTree>
    <p:extLst>
      <p:ext uri="{BB962C8B-B14F-4D97-AF65-F5344CB8AC3E}">
        <p14:creationId xmlns:p14="http://schemas.microsoft.com/office/powerpoint/2010/main" val="2007257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85847"/>
            <a:ext cx="9144000" cy="58477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32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sz="3200" b="1" dirty="0">
                <a:solidFill>
                  <a:srgbClr val="0000FF"/>
                </a:solidFill>
                <a:latin typeface="Arial" panose="020B0604020202020204" pitchFamily="34" charset="0"/>
                <a:cs typeface="Arial" panose="020B0604020202020204" pitchFamily="34" charset="0"/>
              </a:rPr>
              <a:t>Definiciones básicas</a:t>
            </a:r>
          </a:p>
        </p:txBody>
      </p:sp>
      <p:sp>
        <p:nvSpPr>
          <p:cNvPr id="5" name="CuadroTexto 4"/>
          <p:cNvSpPr txBox="1"/>
          <p:nvPr/>
        </p:nvSpPr>
        <p:spPr>
          <a:xfrm>
            <a:off x="225286" y="988828"/>
            <a:ext cx="8534401" cy="5170646"/>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Definición de </a:t>
            </a:r>
            <a:r>
              <a:rPr lang="es-AR" b="1" dirty="0" err="1">
                <a:latin typeface="Arial" panose="020B0604020202020204" pitchFamily="34" charset="0"/>
                <a:cs typeface="Arial" panose="020B0604020202020204" pitchFamily="34" charset="0"/>
              </a:rPr>
              <a:t>Nanociencia</a:t>
            </a:r>
            <a:r>
              <a:rPr lang="es-AR" b="1"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a:t>
            </a:r>
          </a:p>
          <a:p>
            <a:pPr algn="just"/>
            <a:r>
              <a:rPr lang="es-AR" dirty="0">
                <a:latin typeface="Arial" panose="020B0604020202020204" pitchFamily="34" charset="0"/>
                <a:cs typeface="Arial" panose="020B0604020202020204" pitchFamily="34" charset="0"/>
              </a:rPr>
              <a:t>“</a:t>
            </a:r>
            <a:r>
              <a:rPr lang="es-AR" dirty="0">
                <a:highlight>
                  <a:srgbClr val="FFFF00"/>
                </a:highlight>
                <a:latin typeface="Arial" panose="020B0604020202020204" pitchFamily="34" charset="0"/>
                <a:cs typeface="Arial" panose="020B0604020202020204" pitchFamily="34" charset="0"/>
              </a:rPr>
              <a:t>Estudio de los fenómenos y manipulación de materiales </a:t>
            </a:r>
            <a:r>
              <a:rPr lang="es-AR" dirty="0">
                <a:latin typeface="Arial" panose="020B0604020202020204" pitchFamily="34" charset="0"/>
                <a:cs typeface="Arial" panose="020B0604020202020204" pitchFamily="34" charset="0"/>
              </a:rPr>
              <a:t>a escala atómica, molecular y macromolecular, donde las propiedades de los materiales difieren significativamente de aquellas a mayor escala” [evolución de disciplinas científicas mas tradicionales]</a:t>
            </a:r>
          </a:p>
          <a:p>
            <a:pPr algn="just"/>
            <a:r>
              <a:rPr lang="es-AR" sz="1200" b="1" dirty="0">
                <a:latin typeface="Times New Roman" panose="02020603050405020304" pitchFamily="18" charset="0"/>
                <a:cs typeface="Times New Roman" panose="02020603050405020304" pitchFamily="18" charset="0"/>
              </a:rPr>
              <a:t>(</a:t>
            </a:r>
            <a:r>
              <a:rPr lang="es-AR" sz="1200" b="1" dirty="0" err="1">
                <a:latin typeface="Times New Roman" panose="02020603050405020304" pitchFamily="18" charset="0"/>
                <a:cs typeface="Times New Roman" panose="02020603050405020304" pitchFamily="18" charset="0"/>
              </a:rPr>
              <a:t>Nanoscience</a:t>
            </a:r>
            <a:r>
              <a:rPr lang="es-AR" sz="1200" b="1" dirty="0">
                <a:latin typeface="Times New Roman" panose="02020603050405020304" pitchFamily="18" charset="0"/>
                <a:cs typeface="Times New Roman" panose="02020603050405020304" pitchFamily="18" charset="0"/>
              </a:rPr>
              <a:t> and </a:t>
            </a:r>
            <a:r>
              <a:rPr lang="es-AR" sz="1200" b="1" dirty="0" err="1">
                <a:latin typeface="Times New Roman" panose="02020603050405020304" pitchFamily="18" charset="0"/>
                <a:cs typeface="Times New Roman" panose="02020603050405020304" pitchFamily="18" charset="0"/>
              </a:rPr>
              <a:t>Nanotechnologies</a:t>
            </a:r>
            <a:r>
              <a:rPr lang="es-AR" sz="1200" b="1" dirty="0">
                <a:latin typeface="Times New Roman" panose="02020603050405020304" pitchFamily="18" charset="0"/>
                <a:cs typeface="Times New Roman" panose="02020603050405020304" pitchFamily="18" charset="0"/>
              </a:rPr>
              <a:t>: </a:t>
            </a:r>
            <a:r>
              <a:rPr lang="es-AR" sz="1200" b="1" dirty="0" err="1">
                <a:latin typeface="Times New Roman" panose="02020603050405020304" pitchFamily="18" charset="0"/>
                <a:cs typeface="Times New Roman" panose="02020603050405020304" pitchFamily="18" charset="0"/>
              </a:rPr>
              <a:t>opportunities</a:t>
            </a:r>
            <a:r>
              <a:rPr lang="es-AR" sz="1200" b="1" dirty="0">
                <a:latin typeface="Times New Roman" panose="02020603050405020304" pitchFamily="18" charset="0"/>
                <a:cs typeface="Times New Roman" panose="02020603050405020304" pitchFamily="18" charset="0"/>
              </a:rPr>
              <a:t> and </a:t>
            </a:r>
            <a:r>
              <a:rPr lang="es-AR" sz="1200" b="1" dirty="0" err="1">
                <a:latin typeface="Times New Roman" panose="02020603050405020304" pitchFamily="18" charset="0"/>
                <a:cs typeface="Times New Roman" panose="02020603050405020304" pitchFamily="18" charset="0"/>
              </a:rPr>
              <a:t>uncertainties</a:t>
            </a:r>
            <a:r>
              <a:rPr lang="es-AR" sz="1200" b="1" dirty="0">
                <a:latin typeface="Times New Roman" panose="02020603050405020304" pitchFamily="18" charset="0"/>
                <a:cs typeface="Times New Roman" panose="02020603050405020304" pitchFamily="18" charset="0"/>
              </a:rPr>
              <a:t>, </a:t>
            </a:r>
            <a:r>
              <a:rPr lang="es-AR" sz="1200" b="1" dirty="0" err="1">
                <a:latin typeface="Times New Roman" panose="02020603050405020304" pitchFamily="18" charset="0"/>
                <a:cs typeface="Times New Roman" panose="02020603050405020304" pitchFamily="18" charset="0"/>
              </a:rPr>
              <a:t>report</a:t>
            </a:r>
            <a:r>
              <a:rPr lang="es-AR" sz="1200" b="1" dirty="0">
                <a:latin typeface="Times New Roman" panose="02020603050405020304" pitchFamily="18" charset="0"/>
                <a:cs typeface="Times New Roman" panose="02020603050405020304" pitchFamily="18" charset="0"/>
              </a:rPr>
              <a:t> </a:t>
            </a:r>
            <a:r>
              <a:rPr lang="es-AR" sz="1200" b="1" dirty="0" err="1">
                <a:latin typeface="Times New Roman" panose="02020603050405020304" pitchFamily="18" charset="0"/>
                <a:cs typeface="Times New Roman" panose="02020603050405020304" pitchFamily="18" charset="0"/>
              </a:rPr>
              <a:t>by</a:t>
            </a:r>
            <a:r>
              <a:rPr lang="es-AR" sz="1200" b="1" dirty="0">
                <a:latin typeface="Times New Roman" panose="02020603050405020304" pitchFamily="18" charset="0"/>
                <a:cs typeface="Times New Roman" panose="02020603050405020304" pitchFamily="18" charset="0"/>
              </a:rPr>
              <a:t> </a:t>
            </a:r>
            <a:r>
              <a:rPr lang="es-AR" sz="1200" b="1" dirty="0" err="1">
                <a:latin typeface="Times New Roman" panose="02020603050405020304" pitchFamily="18" charset="0"/>
                <a:cs typeface="Times New Roman" panose="02020603050405020304" pitchFamily="18" charset="0"/>
              </a:rPr>
              <a:t>the</a:t>
            </a:r>
            <a:r>
              <a:rPr lang="es-AR" sz="1200" b="1" dirty="0">
                <a:latin typeface="Times New Roman" panose="02020603050405020304" pitchFamily="18" charset="0"/>
                <a:cs typeface="Times New Roman" panose="02020603050405020304" pitchFamily="18" charset="0"/>
              </a:rPr>
              <a:t> Royal </a:t>
            </a:r>
            <a:r>
              <a:rPr lang="es-AR" sz="1200" b="1" dirty="0" err="1">
                <a:latin typeface="Times New Roman" panose="02020603050405020304" pitchFamily="18" charset="0"/>
                <a:cs typeface="Times New Roman" panose="02020603050405020304" pitchFamily="18" charset="0"/>
              </a:rPr>
              <a:t>Society</a:t>
            </a:r>
            <a:r>
              <a:rPr lang="es-AR" sz="1200" b="1" dirty="0">
                <a:latin typeface="Times New Roman" panose="02020603050405020304" pitchFamily="18" charset="0"/>
                <a:cs typeface="Times New Roman" panose="02020603050405020304" pitchFamily="18" charset="0"/>
              </a:rPr>
              <a:t> and </a:t>
            </a:r>
            <a:r>
              <a:rPr lang="es-AR" sz="1200" b="1" dirty="0" err="1">
                <a:latin typeface="Times New Roman" panose="02020603050405020304" pitchFamily="18" charset="0"/>
                <a:cs typeface="Times New Roman" panose="02020603050405020304" pitchFamily="18" charset="0"/>
              </a:rPr>
              <a:t>The</a:t>
            </a:r>
            <a:r>
              <a:rPr lang="es-AR" sz="1200" b="1" dirty="0">
                <a:latin typeface="Times New Roman" panose="02020603050405020304" pitchFamily="18" charset="0"/>
                <a:cs typeface="Times New Roman" panose="02020603050405020304" pitchFamily="18" charset="0"/>
              </a:rPr>
              <a:t> Royal </a:t>
            </a:r>
            <a:r>
              <a:rPr lang="es-AR" sz="1200" b="1" dirty="0" err="1">
                <a:latin typeface="Times New Roman" panose="02020603050405020304" pitchFamily="18" charset="0"/>
                <a:cs typeface="Times New Roman" panose="02020603050405020304" pitchFamily="18" charset="0"/>
              </a:rPr>
              <a:t>Academy</a:t>
            </a:r>
            <a:r>
              <a:rPr lang="es-AR" sz="1200" b="1" dirty="0">
                <a:latin typeface="Times New Roman" panose="02020603050405020304" pitchFamily="18" charset="0"/>
                <a:cs typeface="Times New Roman" panose="02020603050405020304" pitchFamily="18" charset="0"/>
              </a:rPr>
              <a:t> of </a:t>
            </a:r>
            <a:r>
              <a:rPr lang="es-AR" sz="1200" b="1" dirty="0" err="1">
                <a:latin typeface="Times New Roman" panose="02020603050405020304" pitchFamily="18" charset="0"/>
                <a:cs typeface="Times New Roman" panose="02020603050405020304" pitchFamily="18" charset="0"/>
              </a:rPr>
              <a:t>Engineering</a:t>
            </a:r>
            <a:r>
              <a:rPr lang="es-AR" sz="1200" b="1" dirty="0">
                <a:latin typeface="Times New Roman" panose="02020603050405020304" pitchFamily="18" charset="0"/>
                <a:cs typeface="Times New Roman" panose="02020603050405020304" pitchFamily="18" charset="0"/>
              </a:rPr>
              <a:t>, 2004, http://www.nanotec.org.uk)</a:t>
            </a: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Definición de </a:t>
            </a:r>
            <a:r>
              <a:rPr lang="es-AR" b="1" dirty="0">
                <a:latin typeface="Arial" panose="020B0604020202020204" pitchFamily="34" charset="0"/>
                <a:cs typeface="Arial" panose="020B0604020202020204" pitchFamily="34" charset="0"/>
              </a:rPr>
              <a:t>Nanotecnologías: </a:t>
            </a:r>
          </a:p>
          <a:p>
            <a:pPr algn="just"/>
            <a:r>
              <a:rPr lang="es-AR" dirty="0">
                <a:latin typeface="Arial" panose="020B0604020202020204" pitchFamily="34" charset="0"/>
                <a:cs typeface="Arial" panose="020B0604020202020204" pitchFamily="34" charset="0"/>
              </a:rPr>
              <a:t>“Diseño, caracterización, </a:t>
            </a:r>
            <a:r>
              <a:rPr lang="es-AR" dirty="0">
                <a:highlight>
                  <a:srgbClr val="FFFF00"/>
                </a:highlight>
                <a:latin typeface="Arial" panose="020B0604020202020204" pitchFamily="34" charset="0"/>
                <a:cs typeface="Arial" panose="020B0604020202020204" pitchFamily="34" charset="0"/>
              </a:rPr>
              <a:t>producción y aplicación </a:t>
            </a:r>
            <a:r>
              <a:rPr lang="es-AR" dirty="0">
                <a:latin typeface="Arial" panose="020B0604020202020204" pitchFamily="34" charset="0"/>
                <a:cs typeface="Arial" panose="020B0604020202020204" pitchFamily="34" charset="0"/>
              </a:rPr>
              <a:t>de estructuras, dispositivos y sistemas, cuya forma y tamaño están controladas en la nano escala”</a:t>
            </a:r>
          </a:p>
        </p:txBody>
      </p:sp>
      <p:sp>
        <p:nvSpPr>
          <p:cNvPr id="6" name="CuadroTexto 5"/>
          <p:cNvSpPr txBox="1"/>
          <p:nvPr/>
        </p:nvSpPr>
        <p:spPr>
          <a:xfrm>
            <a:off x="0" y="2880701"/>
            <a:ext cx="9144000" cy="2308324"/>
          </a:xfrm>
          <a:prstGeom prst="rect">
            <a:avLst/>
          </a:prstGeom>
          <a:noFill/>
        </p:spPr>
        <p:txBody>
          <a:bodyPr wrap="square" rtlCol="0">
            <a:spAutoFit/>
          </a:bodyPr>
          <a:lstStyle/>
          <a:p>
            <a:r>
              <a:rPr lang="es-AR" b="1" dirty="0">
                <a:solidFill>
                  <a:srgbClr val="0000FF"/>
                </a:solidFill>
                <a:latin typeface="Arial" panose="020B0604020202020204" pitchFamily="34" charset="0"/>
                <a:cs typeface="Arial" panose="020B0604020202020204" pitchFamily="34" charset="0"/>
              </a:rPr>
              <a:t>	Materiales </a:t>
            </a:r>
            <a:r>
              <a:rPr lang="es-AR" b="1" i="1" dirty="0">
                <a:solidFill>
                  <a:srgbClr val="0000FF"/>
                </a:solidFill>
                <a:latin typeface="Arial" panose="020B0604020202020204" pitchFamily="34" charset="0"/>
                <a:cs typeface="Arial" panose="020B0604020202020204" pitchFamily="34" charset="0"/>
              </a:rPr>
              <a:t>“</a:t>
            </a:r>
            <a:r>
              <a:rPr lang="es-AR" b="1" i="1" dirty="0" err="1">
                <a:solidFill>
                  <a:srgbClr val="0000FF"/>
                </a:solidFill>
                <a:latin typeface="Arial" panose="020B0604020202020204" pitchFamily="34" charset="0"/>
                <a:cs typeface="Arial" panose="020B0604020202020204" pitchFamily="34" charset="0"/>
              </a:rPr>
              <a:t>bulk</a:t>
            </a:r>
            <a:r>
              <a:rPr lang="es-AR" b="1" i="1" dirty="0">
                <a:solidFill>
                  <a:srgbClr val="0000FF"/>
                </a:solidFill>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(macro y micro escala): </a:t>
            </a:r>
            <a:r>
              <a:rPr lang="es-AR" dirty="0">
                <a:solidFill>
                  <a:srgbClr val="0000FF"/>
                </a:solidFill>
                <a:latin typeface="Arial" panose="020B0604020202020204" pitchFamily="34" charset="0"/>
                <a:cs typeface="Arial" panose="020B0604020202020204" pitchFamily="34" charset="0"/>
              </a:rPr>
              <a:t>poseen propiedades físicas 									</a:t>
            </a:r>
            <a:r>
              <a:rPr lang="es-AR" b="1" dirty="0">
                <a:solidFill>
                  <a:srgbClr val="0000FF"/>
                </a:solidFill>
                <a:latin typeface="Arial" panose="020B0604020202020204" pitchFamily="34" charset="0"/>
                <a:cs typeface="Arial" panose="020B0604020202020204" pitchFamily="34" charset="0"/>
              </a:rPr>
              <a:t>continuas</a:t>
            </a:r>
          </a:p>
          <a:p>
            <a:r>
              <a:rPr lang="es-AR" b="1" dirty="0">
                <a:solidFill>
                  <a:srgbClr val="0000FF"/>
                </a:solidFill>
                <a:latin typeface="Arial" panose="020B0604020202020204" pitchFamily="34" charset="0"/>
                <a:cs typeface="Arial" panose="020B0604020202020204" pitchFamily="34" charset="0"/>
              </a:rPr>
              <a:t>	Materiales en la nano-escala: </a:t>
            </a:r>
            <a:r>
              <a:rPr lang="es-AR" dirty="0">
                <a:solidFill>
                  <a:srgbClr val="0000FF"/>
                </a:solidFill>
                <a:latin typeface="Arial" panose="020B0604020202020204" pitchFamily="34" charset="0"/>
                <a:cs typeface="Arial" panose="020B0604020202020204" pitchFamily="34" charset="0"/>
              </a:rPr>
              <a:t>sus propiedades no se describen mediante física 							clásica</a:t>
            </a:r>
          </a:p>
          <a:p>
            <a:r>
              <a:rPr lang="es-AR" dirty="0">
                <a:solidFill>
                  <a:srgbClr val="0000FF"/>
                </a:solidFill>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deben aplicarse principios de mecánica 										cuántica</a:t>
            </a:r>
          </a:p>
          <a:p>
            <a:r>
              <a:rPr lang="es-AR" dirty="0">
                <a:solidFill>
                  <a:srgbClr val="0000FF"/>
                </a:solidFill>
                <a:latin typeface="Arial" panose="020B0604020202020204" pitchFamily="34" charset="0"/>
                <a:cs typeface="Arial" panose="020B0604020202020204" pitchFamily="34" charset="0"/>
              </a:rPr>
              <a:t>							sus propiedades pueden diferir considerablemente 								de aquellas en fase </a:t>
            </a:r>
            <a:r>
              <a:rPr lang="es-AR" i="1" dirty="0">
                <a:solidFill>
                  <a:srgbClr val="0000FF"/>
                </a:solidFill>
                <a:latin typeface="Arial" panose="020B0604020202020204" pitchFamily="34" charset="0"/>
                <a:cs typeface="Arial" panose="020B0604020202020204" pitchFamily="34" charset="0"/>
              </a:rPr>
              <a:t>“</a:t>
            </a:r>
            <a:r>
              <a:rPr lang="es-AR" i="1" dirty="0" err="1">
                <a:solidFill>
                  <a:srgbClr val="0000FF"/>
                </a:solidFill>
                <a:latin typeface="Arial" panose="020B0604020202020204" pitchFamily="34" charset="0"/>
                <a:cs typeface="Arial" panose="020B0604020202020204" pitchFamily="34" charset="0"/>
              </a:rPr>
              <a:t>bulk</a:t>
            </a:r>
            <a:r>
              <a:rPr lang="es-AR" i="1" dirty="0">
                <a:solidFill>
                  <a:srgbClr val="0000FF"/>
                </a:solidFill>
                <a:latin typeface="Arial" panose="020B0604020202020204" pitchFamily="34" charset="0"/>
                <a:cs typeface="Arial" panose="020B0604020202020204" pitchFamily="34" charset="0"/>
              </a:rPr>
              <a:t>”</a:t>
            </a:r>
          </a:p>
        </p:txBody>
      </p:sp>
      <p:sp>
        <p:nvSpPr>
          <p:cNvPr id="2" name="Rectángulo: esquinas redondeadas 1">
            <a:extLst>
              <a:ext uri="{FF2B5EF4-FFF2-40B4-BE49-F238E27FC236}">
                <a16:creationId xmlns:a16="http://schemas.microsoft.com/office/drawing/2014/main" id="{16A940DA-1D70-4B31-BE70-F859ED939921}"/>
              </a:ext>
            </a:extLst>
          </p:cNvPr>
          <p:cNvSpPr/>
          <p:nvPr/>
        </p:nvSpPr>
        <p:spPr>
          <a:xfrm>
            <a:off x="225286" y="993913"/>
            <a:ext cx="8534401" cy="188678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esquinas redondeadas 6">
            <a:extLst>
              <a:ext uri="{FF2B5EF4-FFF2-40B4-BE49-F238E27FC236}">
                <a16:creationId xmlns:a16="http://schemas.microsoft.com/office/drawing/2014/main" id="{79526100-876E-4312-943B-F9DAF9ADC6A5}"/>
              </a:ext>
            </a:extLst>
          </p:cNvPr>
          <p:cNvSpPr/>
          <p:nvPr/>
        </p:nvSpPr>
        <p:spPr>
          <a:xfrm>
            <a:off x="225285" y="5189025"/>
            <a:ext cx="8534401" cy="970449"/>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19508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2908" y="905830"/>
            <a:ext cx="3771409" cy="2849766"/>
          </a:xfrm>
          <a:prstGeom prst="rect">
            <a:avLst/>
          </a:prstGeom>
        </p:spPr>
      </p:pic>
      <p:sp>
        <p:nvSpPr>
          <p:cNvPr id="5" name="CuadroTexto 4"/>
          <p:cNvSpPr txBox="1"/>
          <p:nvPr/>
        </p:nvSpPr>
        <p:spPr>
          <a:xfrm>
            <a:off x="241077" y="3755596"/>
            <a:ext cx="3693240" cy="1200329"/>
          </a:xfrm>
          <a:prstGeom prst="rect">
            <a:avLst/>
          </a:prstGeom>
          <a:noFill/>
        </p:spPr>
        <p:txBody>
          <a:bodyPr wrap="square" rtlCol="0">
            <a:spAutoFit/>
          </a:bodyPr>
          <a:lstStyle/>
          <a:p>
            <a:pPr algn="ctr"/>
            <a:r>
              <a:rPr lang="es-AR" b="1" dirty="0">
                <a:latin typeface="Arial" panose="020B0604020202020204" pitchFamily="34" charset="0"/>
                <a:cs typeface="Arial" panose="020B0604020202020204" pitchFamily="34" charset="0"/>
              </a:rPr>
              <a:t>Ciencia </a:t>
            </a:r>
            <a:r>
              <a:rPr lang="es-AR" b="1" dirty="0">
                <a:solidFill>
                  <a:srgbClr val="0000FF"/>
                </a:solidFill>
                <a:latin typeface="Arial" panose="020B0604020202020204" pitchFamily="34" charset="0"/>
                <a:cs typeface="Arial" panose="020B0604020202020204" pitchFamily="34" charset="0"/>
              </a:rPr>
              <a:t>interdisciplinaria: </a:t>
            </a:r>
            <a:r>
              <a:rPr lang="es-AR" dirty="0">
                <a:latin typeface="Arial" panose="020B0604020202020204" pitchFamily="34" charset="0"/>
                <a:cs typeface="Arial" panose="020B0604020202020204" pitchFamily="34" charset="0"/>
              </a:rPr>
              <a:t>horizontal e integrativa,</a:t>
            </a:r>
          </a:p>
          <a:p>
            <a:pPr algn="ctr"/>
            <a:r>
              <a:rPr lang="es-AR" dirty="0">
                <a:latin typeface="Arial" panose="020B0604020202020204" pitchFamily="34" charset="0"/>
                <a:cs typeface="Arial" panose="020B0604020202020204" pitchFamily="34" charset="0"/>
              </a:rPr>
              <a:t> cruza a las ciencias e ingenierías verticales </a:t>
            </a:r>
          </a:p>
        </p:txBody>
      </p:sp>
      <p:sp>
        <p:nvSpPr>
          <p:cNvPr id="6" name="CuadroTexto 5"/>
          <p:cNvSpPr txBox="1"/>
          <p:nvPr/>
        </p:nvSpPr>
        <p:spPr>
          <a:xfrm>
            <a:off x="0" y="17916"/>
            <a:ext cx="9144000" cy="52322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solidFill>
                  <a:srgbClr val="0000FF"/>
                </a:solidFill>
                <a:latin typeface="Arial" panose="020B0604020202020204" pitchFamily="34" charset="0"/>
                <a:cs typeface="Arial" panose="020B0604020202020204" pitchFamily="34" charset="0"/>
              </a:rPr>
              <a:t>Definiciones básicas</a:t>
            </a:r>
          </a:p>
        </p:txBody>
      </p:sp>
      <p:sp>
        <p:nvSpPr>
          <p:cNvPr id="10" name="CuadroTexto 9"/>
          <p:cNvSpPr txBox="1"/>
          <p:nvPr/>
        </p:nvSpPr>
        <p:spPr>
          <a:xfrm>
            <a:off x="51887" y="5551451"/>
            <a:ext cx="4922874" cy="276999"/>
          </a:xfrm>
          <a:prstGeom prst="rect">
            <a:avLst/>
          </a:prstGeom>
          <a:noFill/>
        </p:spPr>
        <p:txBody>
          <a:bodyPr wrap="square" rtlCol="0">
            <a:spAutoFit/>
          </a:bodyPr>
          <a:lstStyle/>
          <a:p>
            <a:r>
              <a:rPr lang="es-AR" sz="1200" dirty="0">
                <a:latin typeface="Times New Roman" panose="02020603050405020304" pitchFamily="18" charset="0"/>
                <a:cs typeface="Times New Roman" panose="02020603050405020304" pitchFamily="18" charset="0"/>
              </a:rPr>
              <a:t>G.L. </a:t>
            </a:r>
            <a:r>
              <a:rPr lang="es-AR" sz="1200" dirty="0" err="1">
                <a:latin typeface="Times New Roman" panose="02020603050405020304" pitchFamily="18" charset="0"/>
                <a:cs typeface="Times New Roman" panose="02020603050405020304" pitchFamily="18" charset="0"/>
              </a:rPr>
              <a:t>Hornyak</a:t>
            </a:r>
            <a:r>
              <a:rPr lang="es-AR" sz="1200" dirty="0">
                <a:latin typeface="Times New Roman" panose="02020603050405020304" pitchFamily="18" charset="0"/>
                <a:cs typeface="Times New Roman" panose="02020603050405020304" pitchFamily="18" charset="0"/>
              </a:rPr>
              <a:t> et al , </a:t>
            </a:r>
            <a:r>
              <a:rPr lang="es-AR" sz="1200" dirty="0" err="1">
                <a:latin typeface="Times New Roman" panose="02020603050405020304" pitchFamily="18" charset="0"/>
                <a:cs typeface="Times New Roman" panose="02020603050405020304" pitchFamily="18" charset="0"/>
              </a:rPr>
              <a:t>Introduction</a:t>
            </a:r>
            <a:r>
              <a:rPr lang="es-AR" sz="1200" dirty="0">
                <a:latin typeface="Times New Roman" panose="02020603050405020304" pitchFamily="18" charset="0"/>
                <a:cs typeface="Times New Roman" panose="02020603050405020304" pitchFamily="18" charset="0"/>
              </a:rPr>
              <a:t> </a:t>
            </a:r>
            <a:r>
              <a:rPr lang="es-AR" sz="1200" dirty="0" err="1">
                <a:latin typeface="Times New Roman" panose="02020603050405020304" pitchFamily="18" charset="0"/>
                <a:cs typeface="Times New Roman" panose="02020603050405020304" pitchFamily="18" charset="0"/>
              </a:rPr>
              <a:t>to</a:t>
            </a:r>
            <a:r>
              <a:rPr lang="es-AR" sz="1200" dirty="0">
                <a:latin typeface="Times New Roman" panose="02020603050405020304" pitchFamily="18" charset="0"/>
                <a:cs typeface="Times New Roman" panose="02020603050405020304" pitchFamily="18" charset="0"/>
              </a:rPr>
              <a:t> </a:t>
            </a:r>
            <a:r>
              <a:rPr lang="es-AR" sz="1200" dirty="0" err="1">
                <a:latin typeface="Times New Roman" panose="02020603050405020304" pitchFamily="18" charset="0"/>
                <a:cs typeface="Times New Roman" panose="02020603050405020304" pitchFamily="18" charset="0"/>
              </a:rPr>
              <a:t>Nanoscience</a:t>
            </a:r>
            <a:r>
              <a:rPr lang="es-AR" sz="1200" dirty="0">
                <a:latin typeface="Times New Roman" panose="02020603050405020304" pitchFamily="18" charset="0"/>
                <a:cs typeface="Times New Roman" panose="02020603050405020304" pitchFamily="18" charset="0"/>
              </a:rPr>
              <a:t>, CRC </a:t>
            </a:r>
            <a:r>
              <a:rPr lang="es-AR" sz="1200" dirty="0" err="1">
                <a:latin typeface="Times New Roman" panose="02020603050405020304" pitchFamily="18" charset="0"/>
                <a:cs typeface="Times New Roman" panose="02020603050405020304" pitchFamily="18" charset="0"/>
              </a:rPr>
              <a:t>Press</a:t>
            </a:r>
            <a:r>
              <a:rPr lang="es-AR" sz="1200" dirty="0">
                <a:latin typeface="Times New Roman" panose="02020603050405020304" pitchFamily="18" charset="0"/>
                <a:cs typeface="Times New Roman" panose="02020603050405020304" pitchFamily="18" charset="0"/>
              </a:rPr>
              <a:t> 2008</a:t>
            </a:r>
          </a:p>
        </p:txBody>
      </p:sp>
      <p:grpSp>
        <p:nvGrpSpPr>
          <p:cNvPr id="2" name="Grupo 1">
            <a:extLst>
              <a:ext uri="{FF2B5EF4-FFF2-40B4-BE49-F238E27FC236}">
                <a16:creationId xmlns:a16="http://schemas.microsoft.com/office/drawing/2014/main" id="{4ED405DE-5E31-483F-B718-9134297B6F9C}"/>
              </a:ext>
            </a:extLst>
          </p:cNvPr>
          <p:cNvGrpSpPr/>
          <p:nvPr/>
        </p:nvGrpSpPr>
        <p:grpSpPr>
          <a:xfrm>
            <a:off x="4286448" y="492382"/>
            <a:ext cx="4857552" cy="6387577"/>
            <a:chOff x="4286448" y="492382"/>
            <a:chExt cx="4857552" cy="6387577"/>
          </a:xfrm>
        </p:grpSpPr>
        <p:pic>
          <p:nvPicPr>
            <p:cNvPr id="8" name="Imagen 7"/>
            <p:cNvPicPr>
              <a:picLocks noChangeAspect="1"/>
            </p:cNvPicPr>
            <p:nvPr/>
          </p:nvPicPr>
          <p:blipFill>
            <a:blip r:embed="rId3"/>
            <a:stretch>
              <a:fillRect/>
            </a:stretch>
          </p:blipFill>
          <p:spPr>
            <a:xfrm>
              <a:off x="4990709" y="2185398"/>
              <a:ext cx="3553828" cy="2940235"/>
            </a:xfrm>
            <a:prstGeom prst="rect">
              <a:avLst/>
            </a:prstGeom>
          </p:spPr>
        </p:pic>
        <p:sp>
          <p:nvSpPr>
            <p:cNvPr id="9" name="CuadroTexto 8"/>
            <p:cNvSpPr txBox="1"/>
            <p:nvPr/>
          </p:nvSpPr>
          <p:spPr>
            <a:xfrm>
              <a:off x="4286448" y="492382"/>
              <a:ext cx="4857551" cy="1754326"/>
            </a:xfrm>
            <a:prstGeom prst="rect">
              <a:avLst/>
            </a:prstGeom>
            <a:noFill/>
          </p:spPr>
          <p:txBody>
            <a:bodyPr wrap="square" rtlCol="0">
              <a:spAutoFit/>
            </a:bodyPr>
            <a:lstStyle/>
            <a:p>
              <a:pPr algn="ctr"/>
              <a:r>
                <a:rPr lang="es-AR" b="1" dirty="0">
                  <a:latin typeface="Arial" panose="020B0604020202020204" pitchFamily="34" charset="0"/>
                  <a:cs typeface="Arial" panose="020B0604020202020204" pitchFamily="34" charset="0"/>
                </a:rPr>
                <a:t>Nanotecnologías:</a:t>
              </a:r>
              <a:r>
                <a:rPr lang="es-AR" dirty="0">
                  <a:latin typeface="Arial" panose="020B0604020202020204" pitchFamily="34" charset="0"/>
                  <a:cs typeface="Arial" panose="020B0604020202020204" pitchFamily="34" charset="0"/>
                </a:rPr>
                <a:t> Aplicación de </a:t>
              </a:r>
              <a:r>
                <a:rPr lang="es-AR" dirty="0" err="1">
                  <a:latin typeface="Arial" panose="020B0604020202020204" pitchFamily="34" charset="0"/>
                  <a:cs typeface="Arial" panose="020B0604020202020204" pitchFamily="34" charset="0"/>
                </a:rPr>
                <a:t>nanociencia</a:t>
              </a:r>
              <a:r>
                <a:rPr lang="es-AR" dirty="0">
                  <a:latin typeface="Arial" panose="020B0604020202020204" pitchFamily="34" charset="0"/>
                  <a:cs typeface="Arial" panose="020B0604020202020204" pitchFamily="34" charset="0"/>
                </a:rPr>
                <a:t> a la resolución de cuestiones practicas. Objetivos industriales y comerciales. </a:t>
              </a:r>
              <a:r>
                <a:rPr lang="es-AR" b="1" dirty="0">
                  <a:solidFill>
                    <a:srgbClr val="0000FF"/>
                  </a:solidFill>
                  <a:latin typeface="Arial" panose="020B0604020202020204" pitchFamily="34" charset="0"/>
                  <a:cs typeface="Arial" panose="020B0604020202020204" pitchFamily="34" charset="0"/>
                </a:rPr>
                <a:t>Todos los materiales podrían mejorarse con nanotecnología (costo/beneficio adicionado)</a:t>
              </a:r>
            </a:p>
          </p:txBody>
        </p:sp>
        <p:sp>
          <p:nvSpPr>
            <p:cNvPr id="11" name="CuadroTexto 10"/>
            <p:cNvSpPr txBox="1"/>
            <p:nvPr/>
          </p:nvSpPr>
          <p:spPr>
            <a:xfrm>
              <a:off x="4599858" y="5125633"/>
              <a:ext cx="4544142" cy="1754326"/>
            </a:xfrm>
            <a:prstGeom prst="rect">
              <a:avLst/>
            </a:prstGeom>
            <a:noFill/>
          </p:spPr>
          <p:txBody>
            <a:bodyPr wrap="square" rtlCol="0">
              <a:spAutoFit/>
            </a:bodyPr>
            <a:lstStyle/>
            <a:p>
              <a:pPr algn="ctr"/>
              <a:r>
                <a:rPr lang="es-AR" b="1" dirty="0">
                  <a:solidFill>
                    <a:srgbClr val="0000FF"/>
                  </a:solidFill>
                  <a:latin typeface="Arial" panose="020B0604020202020204" pitchFamily="34" charset="0"/>
                  <a:cs typeface="Arial" panose="020B0604020202020204" pitchFamily="34" charset="0"/>
                </a:rPr>
                <a:t>Tecnologías </a:t>
              </a:r>
              <a:r>
                <a:rPr lang="es-AR" b="1" i="1" dirty="0" err="1">
                  <a:solidFill>
                    <a:srgbClr val="0000FF"/>
                  </a:solidFill>
                  <a:latin typeface="Arial" panose="020B0604020202020204" pitchFamily="34" charset="0"/>
                  <a:cs typeface="Arial" panose="020B0604020202020204" pitchFamily="34" charset="0"/>
                </a:rPr>
                <a:t>enabling</a:t>
              </a:r>
              <a:r>
                <a:rPr lang="es-AR" dirty="0">
                  <a:solidFill>
                    <a:srgbClr val="0000FF"/>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(proveen las plataformas y herramientas para desarrollar productos) </a:t>
              </a:r>
              <a:r>
                <a:rPr lang="es-AR" b="1" dirty="0">
                  <a:solidFill>
                    <a:srgbClr val="0000FF"/>
                  </a:solidFill>
                  <a:latin typeface="Arial" panose="020B0604020202020204" pitchFamily="34" charset="0"/>
                  <a:cs typeface="Arial" panose="020B0604020202020204" pitchFamily="34" charset="0"/>
                </a:rPr>
                <a:t>horizontales convergentes</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(juntan sectores previamente separados) que cruzan todos los sectores industriales verticales</a:t>
              </a:r>
            </a:p>
          </p:txBody>
        </p:sp>
      </p:grpSp>
    </p:spTree>
    <p:extLst>
      <p:ext uri="{BB962C8B-B14F-4D97-AF65-F5344CB8AC3E}">
        <p14:creationId xmlns:p14="http://schemas.microsoft.com/office/powerpoint/2010/main" val="39765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5749" y="522998"/>
            <a:ext cx="8572501" cy="2031325"/>
          </a:xfrm>
          <a:prstGeom prst="rect">
            <a:avLst/>
          </a:prstGeom>
        </p:spPr>
        <p:txBody>
          <a:bodyPr wrap="square">
            <a:spAutoFit/>
          </a:bodyPr>
          <a:lstStyle/>
          <a:p>
            <a:pPr algn="ctr"/>
            <a:r>
              <a:rPr lang="es-AR" dirty="0">
                <a:latin typeface="Arial" panose="020B0604020202020204" pitchFamily="34" charset="0"/>
                <a:cs typeface="Arial" panose="020B0604020202020204" pitchFamily="34" charset="0"/>
              </a:rPr>
              <a:t>Aun no existen consensos generales sobre la definición de términos básicos como “nanotecnología”, “nanomaterial”, “nanopartícula”, “</a:t>
            </a:r>
            <a:r>
              <a:rPr lang="es-AR" dirty="0" err="1">
                <a:latin typeface="Arial" panose="020B0604020202020204" pitchFamily="34" charset="0"/>
                <a:cs typeface="Arial" panose="020B0604020202020204" pitchFamily="34" charset="0"/>
              </a:rPr>
              <a:t>nanoescala</a:t>
            </a:r>
            <a:r>
              <a:rPr lang="es-AR" dirty="0">
                <a:latin typeface="Arial" panose="020B0604020202020204" pitchFamily="34" charset="0"/>
                <a:cs typeface="Arial" panose="020B0604020202020204" pitchFamily="34" charset="0"/>
              </a:rPr>
              <a:t>”</a:t>
            </a:r>
            <a:r>
              <a:rPr lang="es-AR" dirty="0"/>
              <a:t> </a:t>
            </a:r>
            <a:r>
              <a:rPr lang="es-AR" sz="1000" dirty="0">
                <a:latin typeface="Arial" panose="020B0604020202020204" pitchFamily="34" charset="0"/>
                <a:cs typeface="Arial" panose="020B0604020202020204" pitchFamily="34" charset="0"/>
              </a:rPr>
              <a:t>(</a:t>
            </a:r>
            <a:r>
              <a:rPr lang="es-AR" sz="1000" b="1" dirty="0" err="1">
                <a:latin typeface="Arial" panose="020B0604020202020204" pitchFamily="34" charset="0"/>
                <a:cs typeface="Arial" panose="020B0604020202020204" pitchFamily="34" charset="0"/>
              </a:rPr>
              <a:t>Bawa</a:t>
            </a:r>
            <a:r>
              <a:rPr lang="es-AR" sz="1000" b="1" dirty="0">
                <a:latin typeface="Arial" panose="020B0604020202020204" pitchFamily="34" charset="0"/>
                <a:cs typeface="Arial" panose="020B0604020202020204" pitchFamily="34" charset="0"/>
              </a:rPr>
              <a:t> R. </a:t>
            </a:r>
            <a:r>
              <a:rPr lang="es-AR" sz="1000" b="1" dirty="0" err="1">
                <a:latin typeface="Arial" panose="020B0604020202020204" pitchFamily="34" charset="0"/>
                <a:cs typeface="Arial" panose="020B0604020202020204" pitchFamily="34" charset="0"/>
              </a:rPr>
              <a:t>Regulating</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nanomedicine</a:t>
            </a:r>
            <a:r>
              <a:rPr lang="es-AR" sz="1000" b="1" dirty="0">
                <a:latin typeface="Arial" panose="020B0604020202020204" pitchFamily="34" charset="0"/>
                <a:cs typeface="Arial" panose="020B0604020202020204" pitchFamily="34" charset="0"/>
              </a:rPr>
              <a:t>: can </a:t>
            </a:r>
            <a:r>
              <a:rPr lang="es-AR" sz="1000" b="1" dirty="0" err="1">
                <a:latin typeface="Arial" panose="020B0604020202020204" pitchFamily="34" charset="0"/>
                <a:cs typeface="Arial" panose="020B0604020202020204" pitchFamily="34" charset="0"/>
              </a:rPr>
              <a:t>the</a:t>
            </a:r>
            <a:r>
              <a:rPr lang="es-AR" sz="1000" b="1" dirty="0">
                <a:latin typeface="Arial" panose="020B0604020202020204" pitchFamily="34" charset="0"/>
                <a:cs typeface="Arial" panose="020B0604020202020204" pitchFamily="34" charset="0"/>
              </a:rPr>
              <a:t> FDA </a:t>
            </a:r>
            <a:r>
              <a:rPr lang="es-AR" sz="1000" b="1" dirty="0" err="1">
                <a:latin typeface="Arial" panose="020B0604020202020204" pitchFamily="34" charset="0"/>
                <a:cs typeface="Arial" panose="020B0604020202020204" pitchFamily="34" charset="0"/>
              </a:rPr>
              <a:t>handle</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it</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Curr</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Drug</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Deliv</a:t>
            </a:r>
            <a:r>
              <a:rPr lang="es-AR" sz="1000" b="1" dirty="0">
                <a:latin typeface="Arial" panose="020B0604020202020204" pitchFamily="34" charset="0"/>
                <a:cs typeface="Arial" panose="020B0604020202020204" pitchFamily="34" charset="0"/>
              </a:rPr>
              <a:t> 2011;8(3):22734.)</a:t>
            </a:r>
          </a:p>
          <a:p>
            <a:endParaRPr lang="es-AR" sz="1200" dirty="0">
              <a:solidFill>
                <a:srgbClr val="0000FF"/>
              </a:solidFill>
              <a:latin typeface="Arial" panose="020B0604020202020204" pitchFamily="34" charset="0"/>
              <a:cs typeface="Arial" panose="020B0604020202020204" pitchFamily="34" charset="0"/>
            </a:endParaRPr>
          </a:p>
          <a:p>
            <a:pPr algn="ctr"/>
            <a:r>
              <a:rPr lang="es-AR" dirty="0">
                <a:solidFill>
                  <a:srgbClr val="0000FF"/>
                </a:solidFill>
                <a:latin typeface="Arial" panose="020B0604020202020204" pitchFamily="34" charset="0"/>
                <a:cs typeface="Arial" panose="020B0604020202020204" pitchFamily="34" charset="0"/>
              </a:rPr>
              <a:t>Ni siquiera sobre esto…!:</a:t>
            </a:r>
          </a:p>
          <a:p>
            <a:pPr algn="ctr"/>
            <a:r>
              <a:rPr lang="es-AR" dirty="0">
                <a:latin typeface="Arial" panose="020B0604020202020204" pitchFamily="34" charset="0"/>
                <a:cs typeface="Arial" panose="020B0604020202020204" pitchFamily="34" charset="0"/>
              </a:rPr>
              <a:t>Prefijo “nano [unidad 10</a:t>
            </a:r>
            <a:r>
              <a:rPr lang="es-AR" baseline="30000" dirty="0">
                <a:latin typeface="Arial" panose="020B0604020202020204" pitchFamily="34" charset="0"/>
                <a:cs typeface="Arial" panose="020B0604020202020204" pitchFamily="34" charset="0"/>
              </a:rPr>
              <a:t>-9</a:t>
            </a:r>
            <a:r>
              <a:rPr lang="es-AR" dirty="0">
                <a:latin typeface="Arial" panose="020B0604020202020204" pitchFamily="34" charset="0"/>
                <a:cs typeface="Arial" panose="020B0604020202020204" pitchFamily="34" charset="0"/>
              </a:rPr>
              <a:t> m]”: </a:t>
            </a:r>
            <a:r>
              <a:rPr lang="es-AR" dirty="0" err="1">
                <a:latin typeface="Arial" panose="020B0604020202020204" pitchFamily="34" charset="0"/>
                <a:cs typeface="Arial" panose="020B0604020202020204" pitchFamily="34" charset="0"/>
              </a:rPr>
              <a:t>Latin</a:t>
            </a:r>
            <a:r>
              <a:rPr lang="es-AR" dirty="0">
                <a:latin typeface="Arial" panose="020B0604020202020204" pitchFamily="34" charset="0"/>
                <a:cs typeface="Arial" panose="020B0604020202020204" pitchFamily="34" charset="0"/>
              </a:rPr>
              <a:t> (na</a:t>
            </a:r>
            <a:r>
              <a:rPr lang="es-AR" b="1" dirty="0">
                <a:latin typeface="Arial" panose="020B0604020202020204" pitchFamily="34" charset="0"/>
                <a:cs typeface="Arial" panose="020B0604020202020204" pitchFamily="34" charset="0"/>
              </a:rPr>
              <a:t>n</a:t>
            </a:r>
            <a:r>
              <a:rPr lang="es-AR" dirty="0">
                <a:latin typeface="Arial" panose="020B0604020202020204" pitchFamily="34" charset="0"/>
                <a:cs typeface="Arial" panose="020B0604020202020204" pitchFamily="34" charset="0"/>
              </a:rPr>
              <a:t>o= enano) y no Griego  (</a:t>
            </a:r>
            <a:r>
              <a:rPr lang="es-AR" dirty="0" err="1">
                <a:latin typeface="Arial" panose="020B0604020202020204" pitchFamily="34" charset="0"/>
                <a:cs typeface="Arial" panose="020B0604020202020204" pitchFamily="34" charset="0"/>
              </a:rPr>
              <a:t>na</a:t>
            </a:r>
            <a:r>
              <a:rPr lang="es-AR" b="1" dirty="0" err="1">
                <a:latin typeface="Arial" panose="020B0604020202020204" pitchFamily="34" charset="0"/>
                <a:cs typeface="Arial" panose="020B0604020202020204" pitchFamily="34" charset="0"/>
              </a:rPr>
              <a:t>nn</a:t>
            </a:r>
            <a:r>
              <a:rPr lang="es-AR" dirty="0" err="1">
                <a:latin typeface="Arial" panose="020B0604020202020204" pitchFamily="34" charset="0"/>
                <a:cs typeface="Arial" panose="020B0604020202020204" pitchFamily="34" charset="0"/>
              </a:rPr>
              <a:t>o</a:t>
            </a:r>
            <a:r>
              <a:rPr lang="es-AR" dirty="0">
                <a:latin typeface="Arial" panose="020B0604020202020204" pitchFamily="34" charset="0"/>
                <a:cs typeface="Arial" panose="020B0604020202020204" pitchFamily="34" charset="0"/>
              </a:rPr>
              <a:t>= enano) </a:t>
            </a:r>
          </a:p>
          <a:p>
            <a:pPr algn="ctr"/>
            <a:r>
              <a:rPr lang="es-AR" sz="1000" b="1" dirty="0">
                <a:latin typeface="Arial" panose="020B0604020202020204" pitchFamily="34" charset="0"/>
                <a:cs typeface="Arial" panose="020B0604020202020204" pitchFamily="34" charset="0"/>
              </a:rPr>
              <a:t>(11th General </a:t>
            </a:r>
            <a:r>
              <a:rPr lang="es-AR" sz="1000" b="1" dirty="0" err="1">
                <a:latin typeface="Arial" panose="020B0604020202020204" pitchFamily="34" charset="0"/>
                <a:cs typeface="Arial" panose="020B0604020202020204" pitchFamily="34" charset="0"/>
              </a:rPr>
              <a:t>Conference</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on</a:t>
            </a:r>
            <a:r>
              <a:rPr lang="es-AR" sz="1000" b="1" dirty="0">
                <a:latin typeface="Arial" panose="020B0604020202020204" pitchFamily="34" charset="0"/>
                <a:cs typeface="Arial" panose="020B0604020202020204" pitchFamily="34" charset="0"/>
              </a:rPr>
              <a:t> </a:t>
            </a:r>
            <a:r>
              <a:rPr lang="es-AR" sz="1000" b="1" dirty="0" err="1">
                <a:latin typeface="Arial" panose="020B0604020202020204" pitchFamily="34" charset="0"/>
                <a:cs typeface="Arial" panose="020B0604020202020204" pitchFamily="34" charset="0"/>
              </a:rPr>
              <a:t>Weights</a:t>
            </a:r>
            <a:r>
              <a:rPr lang="es-AR" sz="1000" b="1" dirty="0">
                <a:latin typeface="Arial" panose="020B0604020202020204" pitchFamily="34" charset="0"/>
                <a:cs typeface="Arial" panose="020B0604020202020204" pitchFamily="34" charset="0"/>
              </a:rPr>
              <a:t> and </a:t>
            </a:r>
            <a:r>
              <a:rPr lang="es-AR" sz="1000" b="1" dirty="0" err="1">
                <a:latin typeface="Arial" panose="020B0604020202020204" pitchFamily="34" charset="0"/>
                <a:cs typeface="Arial" panose="020B0604020202020204" pitchFamily="34" charset="0"/>
              </a:rPr>
              <a:t>Measures</a:t>
            </a:r>
            <a:r>
              <a:rPr lang="es-AR" sz="1000" b="1" dirty="0">
                <a:latin typeface="Arial" panose="020B0604020202020204" pitchFamily="34" charset="0"/>
                <a:cs typeface="Arial" panose="020B0604020202020204" pitchFamily="34" charset="0"/>
              </a:rPr>
              <a:t>, Sacha </a:t>
            </a:r>
            <a:r>
              <a:rPr lang="es-AR" sz="1000" b="1" dirty="0" err="1">
                <a:latin typeface="Arial" panose="020B0604020202020204" pitchFamily="34" charset="0"/>
                <a:cs typeface="Arial" panose="020B0604020202020204" pitchFamily="34" charset="0"/>
              </a:rPr>
              <a:t>Loeve</a:t>
            </a:r>
            <a:r>
              <a:rPr lang="es-AR" sz="1000" b="1" dirty="0">
                <a:latin typeface="Arial" panose="020B0604020202020204" pitchFamily="34" charset="0"/>
                <a:cs typeface="Arial" panose="020B0604020202020204" pitchFamily="34" charset="0"/>
              </a:rPr>
              <a:t> )</a:t>
            </a:r>
          </a:p>
          <a:p>
            <a:endParaRPr lang="es-AR" dirty="0"/>
          </a:p>
        </p:txBody>
      </p:sp>
      <p:sp>
        <p:nvSpPr>
          <p:cNvPr id="2" name="Rectángulo 1"/>
          <p:cNvSpPr/>
          <p:nvPr/>
        </p:nvSpPr>
        <p:spPr>
          <a:xfrm>
            <a:off x="314325" y="2564665"/>
            <a:ext cx="8572500" cy="2031325"/>
          </a:xfrm>
          <a:prstGeom prst="rect">
            <a:avLst/>
          </a:prstGeom>
        </p:spPr>
        <p:txBody>
          <a:bodyPr wrap="square">
            <a:spAutoFit/>
          </a:bodyPr>
          <a:lstStyle/>
          <a:p>
            <a:pPr lvl="0" algn="just"/>
            <a:r>
              <a:rPr lang="es-AR" dirty="0">
                <a:solidFill>
                  <a:srgbClr val="000000"/>
                </a:solidFill>
                <a:latin typeface="Arial" panose="020B0604020202020204" pitchFamily="34" charset="0"/>
                <a:cs typeface="Arial" panose="020B0604020202020204" pitchFamily="34" charset="0"/>
              </a:rPr>
              <a:t>De acuerdo al </a:t>
            </a:r>
            <a:r>
              <a:rPr lang="es-AR" b="1" dirty="0">
                <a:solidFill>
                  <a:srgbClr val="000000"/>
                </a:solidFill>
                <a:latin typeface="Arial" panose="020B0604020202020204" pitchFamily="34" charset="0"/>
                <a:cs typeface="Arial" panose="020B0604020202020204" pitchFamily="34" charset="0"/>
              </a:rPr>
              <a:t>U.S. </a:t>
            </a:r>
            <a:r>
              <a:rPr lang="es-AR" b="1" dirty="0" err="1">
                <a:solidFill>
                  <a:srgbClr val="000000"/>
                </a:solidFill>
                <a:latin typeface="Arial" panose="020B0604020202020204" pitchFamily="34" charset="0"/>
                <a:cs typeface="Arial" panose="020B0604020202020204" pitchFamily="34" charset="0"/>
              </a:rPr>
              <a:t>National</a:t>
            </a:r>
            <a:r>
              <a:rPr lang="es-AR" b="1" dirty="0">
                <a:solidFill>
                  <a:srgbClr val="000000"/>
                </a:solidFill>
                <a:latin typeface="Arial" panose="020B0604020202020204" pitchFamily="34" charset="0"/>
                <a:cs typeface="Arial" panose="020B0604020202020204" pitchFamily="34" charset="0"/>
              </a:rPr>
              <a:t> </a:t>
            </a:r>
            <a:r>
              <a:rPr lang="es-AR" b="1" dirty="0" err="1">
                <a:solidFill>
                  <a:srgbClr val="000000"/>
                </a:solidFill>
                <a:latin typeface="Arial" panose="020B0604020202020204" pitchFamily="34" charset="0"/>
                <a:cs typeface="Arial" panose="020B0604020202020204" pitchFamily="34" charset="0"/>
              </a:rPr>
              <a:t>Science</a:t>
            </a:r>
            <a:r>
              <a:rPr lang="es-AR" b="1" dirty="0">
                <a:solidFill>
                  <a:srgbClr val="000000"/>
                </a:solidFill>
                <a:latin typeface="Arial" panose="020B0604020202020204" pitchFamily="34" charset="0"/>
                <a:cs typeface="Arial" panose="020B0604020202020204" pitchFamily="34" charset="0"/>
              </a:rPr>
              <a:t> and </a:t>
            </a:r>
            <a:r>
              <a:rPr lang="es-AR" b="1" dirty="0" err="1">
                <a:solidFill>
                  <a:srgbClr val="000000"/>
                </a:solidFill>
                <a:latin typeface="Arial" panose="020B0604020202020204" pitchFamily="34" charset="0"/>
                <a:cs typeface="Arial" panose="020B0604020202020204" pitchFamily="34" charset="0"/>
              </a:rPr>
              <a:t>Technology</a:t>
            </a:r>
            <a:r>
              <a:rPr lang="es-AR" b="1" dirty="0">
                <a:solidFill>
                  <a:srgbClr val="000000"/>
                </a:solidFill>
                <a:latin typeface="Arial" panose="020B0604020202020204" pitchFamily="34" charset="0"/>
                <a:cs typeface="Arial" panose="020B0604020202020204" pitchFamily="34" charset="0"/>
              </a:rPr>
              <a:t> Council, </a:t>
            </a:r>
            <a:r>
              <a:rPr lang="es-AR" b="1" dirty="0">
                <a:solidFill>
                  <a:srgbClr val="0000FF"/>
                </a:solidFill>
                <a:latin typeface="Arial" panose="020B0604020202020204" pitchFamily="34" charset="0"/>
                <a:cs typeface="Arial" panose="020B0604020202020204" pitchFamily="34" charset="0"/>
              </a:rPr>
              <a:t>Nanotecnología </a:t>
            </a:r>
            <a:r>
              <a:rPr lang="es-AR" dirty="0">
                <a:solidFill>
                  <a:srgbClr val="000000"/>
                </a:solidFill>
                <a:latin typeface="Arial" panose="020B0604020202020204" pitchFamily="34" charset="0"/>
                <a:cs typeface="Arial" panose="020B0604020202020204" pitchFamily="34" charset="0"/>
              </a:rPr>
              <a:t>es “la capacidad de controlar y re estructurar la materia a nivel atómico y molecular  en el </a:t>
            </a:r>
            <a:r>
              <a:rPr lang="es-AR" b="1" dirty="0">
                <a:solidFill>
                  <a:srgbClr val="000000"/>
                </a:solidFill>
                <a:latin typeface="Arial" panose="020B0604020202020204" pitchFamily="34" charset="0"/>
                <a:cs typeface="Arial" panose="020B0604020202020204" pitchFamily="34" charset="0"/>
              </a:rPr>
              <a:t>rango aproximado </a:t>
            </a:r>
            <a:r>
              <a:rPr lang="es-AR" dirty="0">
                <a:solidFill>
                  <a:srgbClr val="000000"/>
                </a:solidFill>
                <a:latin typeface="Arial" panose="020B0604020202020204" pitchFamily="34" charset="0"/>
                <a:cs typeface="Arial" panose="020B0604020202020204" pitchFamily="34" charset="0"/>
              </a:rPr>
              <a:t>entre 1-100 nm, y de explotar aquellas propiedades y fenómenos a escala atómica o molecular, que sean diferentes a aquellas en fase </a:t>
            </a:r>
            <a:r>
              <a:rPr lang="es-AR" dirty="0" err="1">
                <a:solidFill>
                  <a:srgbClr val="000000"/>
                </a:solidFill>
                <a:latin typeface="Arial" panose="020B0604020202020204" pitchFamily="34" charset="0"/>
                <a:cs typeface="Arial" panose="020B0604020202020204" pitchFamily="34" charset="0"/>
              </a:rPr>
              <a:t>bulk</a:t>
            </a:r>
            <a:r>
              <a:rPr lang="es-AR" dirty="0">
                <a:solidFill>
                  <a:srgbClr val="000000"/>
                </a:solidFill>
                <a:latin typeface="Arial" panose="020B0604020202020204" pitchFamily="34" charset="0"/>
                <a:cs typeface="Arial" panose="020B0604020202020204" pitchFamily="34" charset="0"/>
              </a:rPr>
              <a:t> o de átomos por separado</a:t>
            </a:r>
            <a:r>
              <a:rPr lang="es-AR" dirty="0">
                <a:solidFill>
                  <a:prstClr val="black"/>
                </a:solidFill>
                <a:latin typeface="Arial" panose="020B0604020202020204" pitchFamily="34" charset="0"/>
                <a:cs typeface="Arial" panose="020B0604020202020204" pitchFamily="34" charset="0"/>
              </a:rPr>
              <a:t>.” Idéntica definición emplean la U.S. </a:t>
            </a:r>
            <a:r>
              <a:rPr lang="es-AR" b="1" dirty="0" err="1">
                <a:solidFill>
                  <a:prstClr val="black"/>
                </a:solidFill>
                <a:latin typeface="Arial" panose="020B0604020202020204" pitchFamily="34" charset="0"/>
                <a:cs typeface="Arial" panose="020B0604020202020204" pitchFamily="34" charset="0"/>
              </a:rPr>
              <a:t>National</a:t>
            </a:r>
            <a:r>
              <a:rPr lang="es-AR" b="1" dirty="0">
                <a:solidFill>
                  <a:prstClr val="black"/>
                </a:solidFill>
                <a:latin typeface="Arial" panose="020B0604020202020204" pitchFamily="34" charset="0"/>
                <a:cs typeface="Arial" panose="020B0604020202020204" pitchFamily="34" charset="0"/>
              </a:rPr>
              <a:t> </a:t>
            </a:r>
            <a:r>
              <a:rPr lang="es-AR" b="1" dirty="0" err="1">
                <a:solidFill>
                  <a:prstClr val="black"/>
                </a:solidFill>
                <a:latin typeface="Arial" panose="020B0604020202020204" pitchFamily="34" charset="0"/>
                <a:cs typeface="Arial" panose="020B0604020202020204" pitchFamily="34" charset="0"/>
              </a:rPr>
              <a:t>Nanotechnology</a:t>
            </a:r>
            <a:r>
              <a:rPr lang="es-AR" b="1" dirty="0">
                <a:solidFill>
                  <a:prstClr val="black"/>
                </a:solidFill>
                <a:latin typeface="Arial" panose="020B0604020202020204" pitchFamily="34" charset="0"/>
                <a:cs typeface="Arial" panose="020B0604020202020204" pitchFamily="34" charset="0"/>
              </a:rPr>
              <a:t> </a:t>
            </a:r>
            <a:r>
              <a:rPr lang="es-AR" b="1" dirty="0" err="1">
                <a:solidFill>
                  <a:prstClr val="black"/>
                </a:solidFill>
                <a:latin typeface="Arial" panose="020B0604020202020204" pitchFamily="34" charset="0"/>
                <a:cs typeface="Arial" panose="020B0604020202020204" pitchFamily="34" charset="0"/>
              </a:rPr>
              <a:t>Initiative</a:t>
            </a:r>
            <a:r>
              <a:rPr lang="es-AR" b="1" dirty="0">
                <a:solidFill>
                  <a:prstClr val="black"/>
                </a:solidFill>
                <a:latin typeface="Arial" panose="020B0604020202020204" pitchFamily="34" charset="0"/>
                <a:cs typeface="Arial" panose="020B0604020202020204" pitchFamily="34" charset="0"/>
              </a:rPr>
              <a:t> (NNI)</a:t>
            </a:r>
            <a:r>
              <a:rPr lang="es-AR" b="1" dirty="0">
                <a:solidFill>
                  <a:srgbClr val="0033CC"/>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(http://www.nano.gov/),  </a:t>
            </a:r>
            <a:r>
              <a:rPr lang="es-AR" b="1" dirty="0">
                <a:solidFill>
                  <a:prstClr val="black"/>
                </a:solidFill>
                <a:latin typeface="Arial" panose="020B0604020202020204" pitchFamily="34" charset="0"/>
                <a:cs typeface="Arial" panose="020B0604020202020204" pitchFamily="34" charset="0"/>
              </a:rPr>
              <a:t>la </a:t>
            </a:r>
            <a:r>
              <a:rPr lang="es-AR" b="1" dirty="0" err="1">
                <a:solidFill>
                  <a:prstClr val="black"/>
                </a:solidFill>
                <a:latin typeface="Arial" panose="020B0604020202020204" pitchFamily="34" charset="0"/>
                <a:cs typeface="Arial" panose="020B0604020202020204" pitchFamily="34" charset="0"/>
              </a:rPr>
              <a:t>Food</a:t>
            </a:r>
            <a:r>
              <a:rPr lang="es-AR" b="1" dirty="0">
                <a:solidFill>
                  <a:prstClr val="black"/>
                </a:solidFill>
                <a:latin typeface="Arial" panose="020B0604020202020204" pitchFamily="34" charset="0"/>
                <a:cs typeface="Arial" panose="020B0604020202020204" pitchFamily="34" charset="0"/>
              </a:rPr>
              <a:t> and </a:t>
            </a:r>
            <a:r>
              <a:rPr lang="es-AR" b="1" dirty="0" err="1">
                <a:solidFill>
                  <a:prstClr val="black"/>
                </a:solidFill>
                <a:latin typeface="Arial" panose="020B0604020202020204" pitchFamily="34" charset="0"/>
                <a:cs typeface="Arial" panose="020B0604020202020204" pitchFamily="34" charset="0"/>
              </a:rPr>
              <a:t>Drug</a:t>
            </a:r>
            <a:r>
              <a:rPr lang="es-AR" b="1" dirty="0">
                <a:solidFill>
                  <a:prstClr val="black"/>
                </a:solidFill>
                <a:latin typeface="Arial" panose="020B0604020202020204" pitchFamily="34" charset="0"/>
                <a:cs typeface="Arial" panose="020B0604020202020204" pitchFamily="34" charset="0"/>
              </a:rPr>
              <a:t> </a:t>
            </a:r>
            <a:r>
              <a:rPr lang="es-AR" b="1" dirty="0" err="1">
                <a:solidFill>
                  <a:prstClr val="black"/>
                </a:solidFill>
                <a:latin typeface="Arial" panose="020B0604020202020204" pitchFamily="34" charset="0"/>
                <a:cs typeface="Arial" panose="020B0604020202020204" pitchFamily="34" charset="0"/>
              </a:rPr>
              <a:t>Administration</a:t>
            </a:r>
            <a:r>
              <a:rPr lang="es-AR" b="1" dirty="0">
                <a:solidFill>
                  <a:prstClr val="black"/>
                </a:solidFill>
                <a:latin typeface="Arial" panose="020B0604020202020204" pitchFamily="34" charset="0"/>
                <a:cs typeface="Arial" panose="020B0604020202020204" pitchFamily="34" charset="0"/>
              </a:rPr>
              <a:t> (FDA) y el </a:t>
            </a:r>
            <a:r>
              <a:rPr lang="es-AR" b="1" dirty="0" err="1">
                <a:solidFill>
                  <a:prstClr val="black"/>
                </a:solidFill>
                <a:latin typeface="Arial" panose="020B0604020202020204" pitchFamily="34" charset="0"/>
                <a:cs typeface="Arial" panose="020B0604020202020204" pitchFamily="34" charset="0"/>
              </a:rPr>
              <a:t>National</a:t>
            </a:r>
            <a:r>
              <a:rPr lang="es-AR" b="1" dirty="0">
                <a:solidFill>
                  <a:prstClr val="black"/>
                </a:solidFill>
                <a:latin typeface="Arial" panose="020B0604020202020204" pitchFamily="34" charset="0"/>
                <a:cs typeface="Arial" panose="020B0604020202020204" pitchFamily="34" charset="0"/>
              </a:rPr>
              <a:t> </a:t>
            </a:r>
            <a:r>
              <a:rPr lang="es-AR" b="1" dirty="0" err="1">
                <a:solidFill>
                  <a:prstClr val="black"/>
                </a:solidFill>
                <a:latin typeface="Arial" panose="020B0604020202020204" pitchFamily="34" charset="0"/>
                <a:cs typeface="Arial" panose="020B0604020202020204" pitchFamily="34" charset="0"/>
              </a:rPr>
              <a:t>Cancer</a:t>
            </a:r>
            <a:r>
              <a:rPr lang="es-AR" b="1" dirty="0">
                <a:solidFill>
                  <a:prstClr val="black"/>
                </a:solidFill>
                <a:latin typeface="Arial" panose="020B0604020202020204" pitchFamily="34" charset="0"/>
                <a:cs typeface="Arial" panose="020B0604020202020204" pitchFamily="34" charset="0"/>
              </a:rPr>
              <a:t> </a:t>
            </a:r>
            <a:r>
              <a:rPr lang="es-AR" b="1" dirty="0" err="1">
                <a:solidFill>
                  <a:prstClr val="black"/>
                </a:solidFill>
                <a:latin typeface="Arial" panose="020B0604020202020204" pitchFamily="34" charset="0"/>
                <a:cs typeface="Arial" panose="020B0604020202020204" pitchFamily="34" charset="0"/>
              </a:rPr>
              <a:t>Institute</a:t>
            </a:r>
            <a:r>
              <a:rPr lang="es-AR" b="1" dirty="0">
                <a:solidFill>
                  <a:prstClr val="black"/>
                </a:solidFill>
                <a:latin typeface="Arial" panose="020B0604020202020204" pitchFamily="34" charset="0"/>
                <a:cs typeface="Arial" panose="020B0604020202020204" pitchFamily="34" charset="0"/>
              </a:rPr>
              <a:t> (NCI).</a:t>
            </a:r>
          </a:p>
        </p:txBody>
      </p:sp>
      <p:sp>
        <p:nvSpPr>
          <p:cNvPr id="3" name="Rectángulo 2"/>
          <p:cNvSpPr/>
          <p:nvPr/>
        </p:nvSpPr>
        <p:spPr>
          <a:xfrm>
            <a:off x="314325" y="4721661"/>
            <a:ext cx="8572500" cy="1754326"/>
          </a:xfrm>
          <a:prstGeom prst="rect">
            <a:avLst/>
          </a:prstGeom>
        </p:spPr>
        <p:txBody>
          <a:bodyPr wrap="square">
            <a:spAutoFit/>
          </a:bodyPr>
          <a:lstStyle/>
          <a:p>
            <a:pPr lvl="0" algn="just"/>
            <a:r>
              <a:rPr lang="es-AR" dirty="0">
                <a:solidFill>
                  <a:prstClr val="black"/>
                </a:solidFill>
                <a:latin typeface="Arial" panose="020B0604020202020204" pitchFamily="34" charset="0"/>
                <a:cs typeface="Arial" panose="020B0604020202020204" pitchFamily="34" charset="0"/>
              </a:rPr>
              <a:t>	De acuerdo a la </a:t>
            </a:r>
            <a:r>
              <a:rPr lang="es-AR" b="1" dirty="0" err="1">
                <a:solidFill>
                  <a:prstClr val="black"/>
                </a:solidFill>
                <a:latin typeface="Arial" panose="020B0604020202020204" pitchFamily="34" charset="0"/>
                <a:cs typeface="Arial" panose="020B0604020202020204" pitchFamily="34" charset="0"/>
              </a:rPr>
              <a:t>European</a:t>
            </a:r>
            <a:r>
              <a:rPr lang="es-AR" b="1" dirty="0">
                <a:solidFill>
                  <a:prstClr val="black"/>
                </a:solidFill>
                <a:latin typeface="Arial" panose="020B0604020202020204" pitchFamily="34" charset="0"/>
                <a:cs typeface="Arial" panose="020B0604020202020204" pitchFamily="34" charset="0"/>
              </a:rPr>
              <a:t> </a:t>
            </a:r>
            <a:r>
              <a:rPr lang="es-AR" b="1" dirty="0" err="1">
                <a:solidFill>
                  <a:prstClr val="black"/>
                </a:solidFill>
                <a:latin typeface="Arial" panose="020B0604020202020204" pitchFamily="34" charset="0"/>
                <a:cs typeface="Arial" panose="020B0604020202020204" pitchFamily="34" charset="0"/>
              </a:rPr>
              <a:t>Comission</a:t>
            </a:r>
            <a:r>
              <a:rPr lang="es-AR" b="1" dirty="0">
                <a:solidFill>
                  <a:prstClr val="black"/>
                </a:solidFill>
                <a:latin typeface="Arial" panose="020B0604020202020204" pitchFamily="34" charset="0"/>
                <a:cs typeface="Arial" panose="020B0604020202020204" pitchFamily="34" charset="0"/>
              </a:rPr>
              <a:t> </a:t>
            </a:r>
            <a:r>
              <a:rPr lang="es-AR" sz="1000" dirty="0">
                <a:solidFill>
                  <a:prstClr val="black"/>
                </a:solidFill>
                <a:latin typeface="Arial" panose="020B0604020202020204" pitchFamily="34" charset="0"/>
                <a:cs typeface="Arial" panose="020B0604020202020204" pitchFamily="34" charset="0"/>
              </a:rPr>
              <a:t>(</a:t>
            </a:r>
            <a:r>
              <a:rPr lang="es-AR" sz="1000" dirty="0">
                <a:solidFill>
                  <a:prstClr val="black"/>
                </a:solidFill>
                <a:latin typeface="Arial" panose="020B0604020202020204" pitchFamily="34" charset="0"/>
                <a:cs typeface="Arial" panose="020B0604020202020204" pitchFamily="34" charset="0"/>
                <a:hlinkClick r:id="rId2"/>
              </a:rPr>
              <a:t>https://ec.europa.eu/programmes/horizon2020/en/h2020-section/nanotechnologies</a:t>
            </a:r>
            <a:r>
              <a:rPr lang="es-AR" sz="1000" dirty="0">
                <a:solidFill>
                  <a:prstClr val="black"/>
                </a:solidFill>
                <a:latin typeface="Arial" panose="020B0604020202020204" pitchFamily="34" charset="0"/>
                <a:cs typeface="Arial" panose="020B0604020202020204" pitchFamily="34" charset="0"/>
              </a:rPr>
              <a:t>)</a:t>
            </a:r>
            <a:r>
              <a:rPr lang="es-AR" sz="1200" dirty="0">
                <a:solidFill>
                  <a:prstClr val="black"/>
                </a:solidFill>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Nanotecnología </a:t>
            </a:r>
            <a:r>
              <a:rPr lang="es-AR" dirty="0">
                <a:solidFill>
                  <a:prstClr val="black"/>
                </a:solidFill>
                <a:latin typeface="Arial" panose="020B0604020202020204" pitchFamily="34" charset="0"/>
                <a:cs typeface="Arial" panose="020B0604020202020204" pitchFamily="34" charset="0"/>
              </a:rPr>
              <a:t>es “la ciencia y tecnología, que mediante la manipulación de  átomos y moléculas en la </a:t>
            </a:r>
            <a:r>
              <a:rPr lang="es-AR" dirty="0" err="1">
                <a:solidFill>
                  <a:prstClr val="black"/>
                </a:solidFill>
                <a:latin typeface="Arial" panose="020B0604020202020204" pitchFamily="34" charset="0"/>
                <a:cs typeface="Arial" panose="020B0604020202020204" pitchFamily="34" charset="0"/>
              </a:rPr>
              <a:t>nanoescala</a:t>
            </a:r>
            <a:r>
              <a:rPr lang="es-AR" dirty="0">
                <a:solidFill>
                  <a:prstClr val="black"/>
                </a:solidFill>
                <a:latin typeface="Arial" panose="020B0604020202020204" pitchFamily="34" charset="0"/>
                <a:cs typeface="Arial" panose="020B0604020202020204" pitchFamily="34" charset="0"/>
              </a:rPr>
              <a:t>, ayudara a enfrentar  desafíos sociales clave, tales como cambio climático, reducción de emisión de carbono, desarrollo de energías renovables, uso mas eficiente de recursos y abordar las necesidades medicas de la población en envejecimiento. </a:t>
            </a:r>
          </a:p>
        </p:txBody>
      </p:sp>
      <p:sp>
        <p:nvSpPr>
          <p:cNvPr id="5" name="CuadroTexto 4"/>
          <p:cNvSpPr txBox="1"/>
          <p:nvPr/>
        </p:nvSpPr>
        <p:spPr>
          <a:xfrm>
            <a:off x="0" y="2248498"/>
            <a:ext cx="9144000" cy="369332"/>
          </a:xfrm>
          <a:prstGeom prst="rect">
            <a:avLst/>
          </a:prstGeom>
          <a:noFill/>
        </p:spPr>
        <p:txBody>
          <a:bodyPr wrap="square" rtlCol="0">
            <a:spAutoFit/>
          </a:bodyPr>
          <a:lstStyle/>
          <a:p>
            <a:pPr algn="ctr"/>
            <a:r>
              <a:rPr lang="es-AR">
                <a:latin typeface="Arial" panose="020B0604020202020204" pitchFamily="34" charset="0"/>
                <a:cs typeface="Arial" panose="020B0604020202020204" pitchFamily="34" charset="0"/>
              </a:rPr>
              <a:t>Por esta razón en este Curso tendremos en cuenta las siguientes definiciones:</a:t>
            </a:r>
          </a:p>
        </p:txBody>
      </p:sp>
      <p:sp>
        <p:nvSpPr>
          <p:cNvPr id="6" name="CuadroTexto 5"/>
          <p:cNvSpPr txBox="1"/>
          <p:nvPr/>
        </p:nvSpPr>
        <p:spPr>
          <a:xfrm>
            <a:off x="0" y="0"/>
            <a:ext cx="9144000" cy="584775"/>
          </a:xfrm>
          <a:prstGeom prst="rect">
            <a:avLst/>
          </a:prstGeom>
          <a:solidFill>
            <a:srgbClr val="FF0000"/>
          </a:solidFill>
        </p:spPr>
        <p:txBody>
          <a:bodyPr wrap="square" rtlCol="0">
            <a:spAutoFit/>
          </a:bodyPr>
          <a:lstStyle/>
          <a:p>
            <a:pPr algn="ctr"/>
            <a:r>
              <a:rPr lang="es-AR" sz="2800" b="1" dirty="0">
                <a:latin typeface="Arial" panose="020B0604020202020204" pitchFamily="34" charset="0"/>
                <a:cs typeface="Arial" panose="020B0604020202020204" pitchFamily="34" charset="0"/>
              </a:rPr>
              <a:t>Clase 2 </a:t>
            </a:r>
            <a:r>
              <a:rPr lang="es-AR" sz="3200" b="1" dirty="0" err="1">
                <a:solidFill>
                  <a:schemeClr val="bg1"/>
                </a:solidFill>
                <a:latin typeface="Arial" panose="020B0604020202020204" pitchFamily="34" charset="0"/>
                <a:cs typeface="Arial" panose="020B0604020202020204" pitchFamily="34" charset="0"/>
              </a:rPr>
              <a:t>Nanotecnologia</a:t>
            </a:r>
            <a:endParaRPr lang="es-A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1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9075" y="1045605"/>
            <a:ext cx="8705850" cy="4625009"/>
          </a:xfrm>
        </p:spPr>
        <p:txBody>
          <a:bodyPr>
            <a:normAutofit fontScale="25000" lnSpcReduction="20000"/>
          </a:bodyPr>
          <a:lstStyle/>
          <a:p>
            <a:pPr marL="0" indent="0" algn="just">
              <a:lnSpc>
                <a:spcPct val="120000"/>
              </a:lnSpc>
              <a:spcBef>
                <a:spcPts val="0"/>
              </a:spcBef>
              <a:buNone/>
            </a:pPr>
            <a:r>
              <a:rPr lang="es-AR" sz="7200" dirty="0">
                <a:latin typeface="Arial" panose="020B0604020202020204" pitchFamily="34" charset="0"/>
                <a:cs typeface="Arial" panose="020B0604020202020204" pitchFamily="34" charset="0"/>
              </a:rPr>
              <a:t>	La </a:t>
            </a:r>
            <a:r>
              <a:rPr lang="es-AR" sz="7200" b="1" dirty="0">
                <a:latin typeface="Arial" panose="020B0604020202020204" pitchFamily="34" charset="0"/>
                <a:cs typeface="Arial" panose="020B0604020202020204" pitchFamily="34" charset="0"/>
              </a:rPr>
              <a:t>nanotecnología  es habilitadora </a:t>
            </a:r>
            <a:r>
              <a:rPr lang="es-AR" sz="7200" i="1" dirty="0">
                <a:latin typeface="Arial" panose="020B0604020202020204" pitchFamily="34" charset="0"/>
                <a:cs typeface="Arial" panose="020B0604020202020204" pitchFamily="34" charset="0"/>
              </a:rPr>
              <a:t>(“</a:t>
            </a:r>
            <a:r>
              <a:rPr lang="es-AR" sz="7200" i="1" dirty="0" err="1">
                <a:latin typeface="Arial" panose="020B0604020202020204" pitchFamily="34" charset="0"/>
                <a:cs typeface="Arial" panose="020B0604020202020204" pitchFamily="34" charset="0"/>
              </a:rPr>
              <a:t>enabling</a:t>
            </a:r>
            <a:r>
              <a:rPr lang="es-AR" sz="7200" i="1" dirty="0">
                <a:latin typeface="Arial" panose="020B0604020202020204" pitchFamily="34" charset="0"/>
                <a:cs typeface="Arial" panose="020B0604020202020204" pitchFamily="34" charset="0"/>
              </a:rPr>
              <a:t>”)</a:t>
            </a:r>
            <a:r>
              <a:rPr lang="es-AR" sz="7200" dirty="0">
                <a:latin typeface="Arial" panose="020B0604020202020204" pitchFamily="34" charset="0"/>
                <a:cs typeface="Arial" panose="020B0604020202020204" pitchFamily="34" charset="0"/>
              </a:rPr>
              <a:t>; esto significa que inicia otras tecnologías, procesos o productos. También los transforma en tecnologías con nuevas propiedades. Es una tecnología horizontal, lo que posibilita su aplicación a  múltiples campos  además de la industria. </a:t>
            </a:r>
            <a:r>
              <a:rPr lang="es-AR" sz="7200" dirty="0">
                <a:highlight>
                  <a:srgbClr val="FFFF00"/>
                </a:highlight>
                <a:latin typeface="Arial" panose="020B0604020202020204" pitchFamily="34" charset="0"/>
                <a:cs typeface="Arial" panose="020B0604020202020204" pitchFamily="34" charset="0"/>
              </a:rPr>
              <a:t>En términos generales no está encasillada en sectores industriales claramente distinguidos , ni se la identifica como un producto diferente, en la mayor parte de los mercados</a:t>
            </a:r>
            <a:r>
              <a:rPr lang="es-AR" sz="7200" dirty="0">
                <a:latin typeface="Arial" panose="020B0604020202020204" pitchFamily="34" charset="0"/>
                <a:cs typeface="Arial" panose="020B0604020202020204" pitchFamily="34" charset="0"/>
              </a:rPr>
              <a:t>. </a:t>
            </a:r>
            <a:r>
              <a:rPr lang="es-AR" sz="7200" b="1" dirty="0">
                <a:latin typeface="Arial" panose="020B0604020202020204" pitchFamily="34" charset="0"/>
                <a:cs typeface="Arial" panose="020B0604020202020204" pitchFamily="34" charset="0"/>
              </a:rPr>
              <a:t>Poseer las condiciones necesarias para ser reconocida por el mercado, es imprescindible para promover su comercialización. </a:t>
            </a:r>
          </a:p>
          <a:p>
            <a:pPr marL="0" indent="0" algn="just">
              <a:lnSpc>
                <a:spcPct val="120000"/>
              </a:lnSpc>
              <a:spcBef>
                <a:spcPts val="0"/>
              </a:spcBef>
              <a:buNone/>
            </a:pPr>
            <a:r>
              <a:rPr lang="es-AR" sz="7200" dirty="0">
                <a:latin typeface="Arial" panose="020B0604020202020204" pitchFamily="34" charset="0"/>
                <a:cs typeface="Arial" panose="020B0604020202020204" pitchFamily="34" charset="0"/>
              </a:rPr>
              <a:t>	</a:t>
            </a:r>
            <a:r>
              <a:rPr lang="es-AR" sz="7200" b="1" u="sng" dirty="0">
                <a:latin typeface="Arial" panose="020B0604020202020204" pitchFamily="34" charset="0"/>
                <a:cs typeface="Arial" panose="020B0604020202020204" pitchFamily="34" charset="0"/>
              </a:rPr>
              <a:t>Donde ocurre una  excepción a la ausencia de reconocimiento de mercado, es justamente en sus aplicaciones a la medicina </a:t>
            </a:r>
            <a:r>
              <a:rPr lang="es-AR" sz="7200" b="1" u="sng" dirty="0">
                <a:solidFill>
                  <a:srgbClr val="0000FF"/>
                </a:solidFill>
                <a:latin typeface="Arial" panose="020B0604020202020204" pitchFamily="34" charset="0"/>
                <a:cs typeface="Arial" panose="020B0604020202020204" pitchFamily="34" charset="0"/>
              </a:rPr>
              <a:t>(</a:t>
            </a:r>
            <a:r>
              <a:rPr lang="es-AR" sz="7200" b="1" u="sng" dirty="0" err="1">
                <a:solidFill>
                  <a:srgbClr val="0000FF"/>
                </a:solidFill>
                <a:latin typeface="Arial" panose="020B0604020202020204" pitchFamily="34" charset="0"/>
                <a:cs typeface="Arial" panose="020B0604020202020204" pitchFamily="34" charset="0"/>
              </a:rPr>
              <a:t>nanomedicina</a:t>
            </a:r>
            <a:r>
              <a:rPr lang="es-AR" sz="7200" b="1" u="sng" dirty="0">
                <a:solidFill>
                  <a:srgbClr val="0000FF"/>
                </a:solidFill>
                <a:latin typeface="Arial" panose="020B0604020202020204" pitchFamily="34" charset="0"/>
                <a:cs typeface="Arial" panose="020B0604020202020204" pitchFamily="34" charset="0"/>
              </a:rPr>
              <a:t>)</a:t>
            </a:r>
            <a:r>
              <a:rPr lang="es-AR" sz="7200" dirty="0">
                <a:solidFill>
                  <a:srgbClr val="0000FF"/>
                </a:solidFill>
                <a:latin typeface="Arial" panose="020B0604020202020204" pitchFamily="34" charset="0"/>
                <a:cs typeface="Arial" panose="020B0604020202020204" pitchFamily="34" charset="0"/>
              </a:rPr>
              <a:t> </a:t>
            </a:r>
          </a:p>
          <a:p>
            <a:pPr marL="0" indent="0" algn="just">
              <a:lnSpc>
                <a:spcPct val="120000"/>
              </a:lnSpc>
              <a:spcBef>
                <a:spcPts val="0"/>
              </a:spcBef>
              <a:buNone/>
            </a:pPr>
            <a:r>
              <a:rPr lang="es-AR" sz="7200" dirty="0">
                <a:latin typeface="Arial" panose="020B0604020202020204" pitchFamily="34" charset="0"/>
                <a:cs typeface="Arial" panose="020B0604020202020204" pitchFamily="34" charset="0"/>
              </a:rPr>
              <a:t>	Como tecnología disruptiva, la nanotecnología puede crear nuevos productos y mercados. Es, por lo tanto, proclive a la ocurrencia de un “ciclo de sobre expectación”, donde las expectativas suben para luego  declinar en sub-estimación, antes de consolidarse . Durante ese camino, la nanotecnología puede ser la próxima “revolución industrial” o evolucionar hacia una decepción. </a:t>
            </a:r>
            <a:r>
              <a:rPr lang="es-AR" sz="7200" dirty="0">
                <a:highlight>
                  <a:srgbClr val="FFFF00"/>
                </a:highlight>
                <a:latin typeface="Arial" panose="020B0604020202020204" pitchFamily="34" charset="0"/>
                <a:cs typeface="Arial" panose="020B0604020202020204" pitchFamily="34" charset="0"/>
              </a:rPr>
              <a:t>En particular,  el éxito en la comercialización y formación de mercado en </a:t>
            </a:r>
            <a:r>
              <a:rPr lang="es-AR" sz="7200" dirty="0" err="1">
                <a:highlight>
                  <a:srgbClr val="FFFF00"/>
                </a:highlight>
                <a:latin typeface="Arial" panose="020B0604020202020204" pitchFamily="34" charset="0"/>
                <a:cs typeface="Arial" panose="020B0604020202020204" pitchFamily="34" charset="0"/>
              </a:rPr>
              <a:t>nanomedicina</a:t>
            </a:r>
            <a:r>
              <a:rPr lang="es-AR" sz="7200" dirty="0">
                <a:highlight>
                  <a:srgbClr val="FFFF00"/>
                </a:highlight>
                <a:latin typeface="Arial" panose="020B0604020202020204" pitchFamily="34" charset="0"/>
                <a:cs typeface="Arial" panose="020B0604020202020204" pitchFamily="34" charset="0"/>
              </a:rPr>
              <a:t>,  dependerá de como los participantes clave  reaccionen a la variedad de retos que  esta plantea.  </a:t>
            </a:r>
          </a:p>
          <a:p>
            <a:pPr marL="0" indent="0" algn="just">
              <a:lnSpc>
                <a:spcPct val="120000"/>
              </a:lnSpc>
              <a:spcBef>
                <a:spcPts val="0"/>
              </a:spcBef>
              <a:buNone/>
            </a:pPr>
            <a:r>
              <a:rPr lang="es-AR" sz="7200" dirty="0">
                <a:latin typeface="Arial" panose="020B0604020202020204" pitchFamily="34" charset="0"/>
                <a:cs typeface="Arial" panose="020B0604020202020204" pitchFamily="34" charset="0"/>
              </a:rPr>
              <a:t>	</a:t>
            </a:r>
            <a:endParaRPr lang="es-AR" sz="2500" dirty="0">
              <a:solidFill>
                <a:srgbClr val="0000FF"/>
              </a:solidFill>
              <a:latin typeface="Arial" panose="020B0604020202020204" pitchFamily="34" charset="0"/>
              <a:cs typeface="Arial" panose="020B0604020202020204" pitchFamily="34" charset="0"/>
            </a:endParaRPr>
          </a:p>
        </p:txBody>
      </p:sp>
      <p:sp>
        <p:nvSpPr>
          <p:cNvPr id="4" name="CuadroTexto 3"/>
          <p:cNvSpPr txBox="1"/>
          <p:nvPr/>
        </p:nvSpPr>
        <p:spPr>
          <a:xfrm>
            <a:off x="0" y="0"/>
            <a:ext cx="9144000" cy="584775"/>
          </a:xfrm>
          <a:prstGeom prst="rect">
            <a:avLst/>
          </a:prstGeom>
          <a:solidFill>
            <a:srgbClr val="FF0000"/>
          </a:solidFill>
        </p:spPr>
        <p:txBody>
          <a:bodyPr wrap="square" rtlCol="0">
            <a:spAutoFit/>
          </a:bodyPr>
          <a:lstStyle/>
          <a:p>
            <a:pPr algn="ctr"/>
            <a:r>
              <a:rPr lang="es-AR" sz="2800" b="1" dirty="0">
                <a:latin typeface="Arial" panose="020B0604020202020204" pitchFamily="34" charset="0"/>
                <a:cs typeface="Arial" panose="020B0604020202020204" pitchFamily="34" charset="0"/>
              </a:rPr>
              <a:t>Clase 2 </a:t>
            </a:r>
            <a:r>
              <a:rPr lang="es-AR" sz="3200" b="1" dirty="0" err="1">
                <a:solidFill>
                  <a:schemeClr val="bg1"/>
                </a:solidFill>
                <a:latin typeface="Arial" panose="020B0604020202020204" pitchFamily="34" charset="0"/>
                <a:cs typeface="Arial" panose="020B0604020202020204" pitchFamily="34" charset="0"/>
              </a:rPr>
              <a:t>Nanotecnologia</a:t>
            </a:r>
            <a:endParaRPr lang="es-A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33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0376" y="707582"/>
            <a:ext cx="8402076" cy="6093976"/>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	Retos  a superar (ingreso al Mercado </a:t>
            </a:r>
            <a:r>
              <a:rPr lang="es-AR" dirty="0" err="1">
                <a:latin typeface="Arial" panose="020B0604020202020204" pitchFamily="34" charset="0"/>
                <a:cs typeface="Arial" panose="020B0604020202020204" pitchFamily="34" charset="0"/>
              </a:rPr>
              <a:t>nanomedicina</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nanobiotecnologia</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nanobioingenieria</a:t>
            </a:r>
            <a:r>
              <a:rPr lang="es-AR" dirty="0">
                <a:latin typeface="Arial" panose="020B0604020202020204" pitchFamily="34" charset="0"/>
                <a:cs typeface="Arial" panose="020B0604020202020204" pitchFamily="34" charset="0"/>
              </a:rPr>
              <a:t>) </a:t>
            </a:r>
          </a:p>
          <a:p>
            <a:pPr marL="342900" indent="-342900" algn="just">
              <a:buAutoNum type="arabicParenBoth"/>
            </a:pPr>
            <a:r>
              <a:rPr lang="es-AR" dirty="0">
                <a:latin typeface="Arial" panose="020B0604020202020204" pitchFamily="34" charset="0"/>
                <a:cs typeface="Arial" panose="020B0604020202020204" pitchFamily="34" charset="0"/>
              </a:rPr>
              <a:t>contar con definiciones consensuadas de alcance global </a:t>
            </a:r>
          </a:p>
          <a:p>
            <a:pPr marL="342900" indent="-342900" algn="just">
              <a:buAutoNum type="arabicParenBoth"/>
            </a:pPr>
            <a:r>
              <a:rPr lang="es-AR" dirty="0">
                <a:latin typeface="Arial" panose="020B0604020202020204" pitchFamily="34" charset="0"/>
                <a:cs typeface="Arial" panose="020B0604020202020204" pitchFamily="34" charset="0"/>
              </a:rPr>
              <a:t>contar con predicciones razonablemente confiables acerca del mercado nano y en particular del </a:t>
            </a:r>
            <a:r>
              <a:rPr lang="es-AR" dirty="0" err="1">
                <a:latin typeface="Arial" panose="020B0604020202020204" pitchFamily="34" charset="0"/>
                <a:cs typeface="Arial" panose="020B0604020202020204" pitchFamily="34" charset="0"/>
              </a:rPr>
              <a:t>nanomedico</a:t>
            </a:r>
            <a:r>
              <a:rPr lang="es-AR" dirty="0">
                <a:latin typeface="Arial" panose="020B0604020202020204" pitchFamily="34" charset="0"/>
                <a:cs typeface="Arial" panose="020B0604020202020204" pitchFamily="34" charset="0"/>
              </a:rPr>
              <a:t> </a:t>
            </a:r>
          </a:p>
          <a:p>
            <a:pPr marL="342900" indent="-342900" algn="just">
              <a:buAutoNum type="arabicParenBoth"/>
            </a:pPr>
            <a:r>
              <a:rPr lang="es-AR" dirty="0">
                <a:latin typeface="Arial" panose="020B0604020202020204" pitchFamily="34" charset="0"/>
                <a:cs typeface="Arial" panose="020B0604020202020204" pitchFamily="34" charset="0"/>
              </a:rPr>
              <a:t>identificar las métricas apropiadas para las evaluaciones del mercado nano</a:t>
            </a:r>
          </a:p>
          <a:p>
            <a:pPr marL="342900" indent="-342900" algn="just">
              <a:buAutoNum type="arabicParenBoth"/>
            </a:pPr>
            <a:r>
              <a:rPr lang="es-AR" dirty="0">
                <a:latin typeface="Arial" panose="020B0604020202020204" pitchFamily="34" charset="0"/>
                <a:cs typeface="Arial" panose="020B0604020202020204" pitchFamily="34" charset="0"/>
              </a:rPr>
              <a:t>conseguir adecuado retorno de inversión en </a:t>
            </a:r>
            <a:r>
              <a:rPr lang="es-AR" dirty="0" err="1">
                <a:latin typeface="Arial" panose="020B0604020202020204" pitchFamily="34" charset="0"/>
                <a:cs typeface="Arial" panose="020B0604020202020204" pitchFamily="34" charset="0"/>
              </a:rPr>
              <a:t>nanomedicinas</a:t>
            </a:r>
            <a:r>
              <a:rPr lang="es-AR" dirty="0">
                <a:latin typeface="Arial" panose="020B0604020202020204" pitchFamily="34" charset="0"/>
                <a:cs typeface="Arial" panose="020B0604020202020204" pitchFamily="34" charset="0"/>
              </a:rPr>
              <a:t>, durante el </a:t>
            </a:r>
            <a:r>
              <a:rPr lang="es-AR" i="1" dirty="0" err="1">
                <a:latin typeface="Arial" panose="020B0604020202020204" pitchFamily="34" charset="0"/>
                <a:cs typeface="Arial" panose="020B0604020202020204" pitchFamily="34" charset="0"/>
              </a:rPr>
              <a:t>market</a:t>
            </a:r>
            <a:r>
              <a:rPr lang="es-AR" i="1" dirty="0">
                <a:latin typeface="Arial" panose="020B0604020202020204" pitchFamily="34" charset="0"/>
                <a:cs typeface="Arial" panose="020B0604020202020204" pitchFamily="34" charset="0"/>
              </a:rPr>
              <a:t> </a:t>
            </a:r>
            <a:r>
              <a:rPr lang="es-AR" i="1" dirty="0" err="1">
                <a:latin typeface="Arial" panose="020B0604020202020204" pitchFamily="34" charset="0"/>
                <a:cs typeface="Arial" panose="020B0604020202020204" pitchFamily="34" charset="0"/>
              </a:rPr>
              <a:t>recovery</a:t>
            </a:r>
            <a:r>
              <a:rPr lang="es-AR" i="1" dirty="0">
                <a:latin typeface="Arial" panose="020B0604020202020204" pitchFamily="34" charset="0"/>
                <a:cs typeface="Arial" panose="020B0604020202020204" pitchFamily="34" charset="0"/>
              </a:rPr>
              <a:t> </a:t>
            </a:r>
          </a:p>
          <a:p>
            <a:pPr marL="342900" indent="-342900" algn="just">
              <a:buAutoNum type="arabicParenBoth"/>
            </a:pPr>
            <a:r>
              <a:rPr lang="es-AR" dirty="0">
                <a:latin typeface="Arial" panose="020B0604020202020204" pitchFamily="34" charset="0"/>
                <a:cs typeface="Arial" panose="020B0604020202020204" pitchFamily="34" charset="0"/>
              </a:rPr>
              <a:t>enfocar correctamente, y superar los retos técnicos impuestos por la </a:t>
            </a:r>
            <a:r>
              <a:rPr lang="es-AR" dirty="0" err="1">
                <a:latin typeface="Arial" panose="020B0604020202020204" pitchFamily="34" charset="0"/>
                <a:cs typeface="Arial" panose="020B0604020202020204" pitchFamily="34" charset="0"/>
              </a:rPr>
              <a:t>nanomedicina</a:t>
            </a:r>
            <a:r>
              <a:rPr lang="es-AR" dirty="0">
                <a:latin typeface="Arial" panose="020B0604020202020204" pitchFamily="34" charset="0"/>
                <a:cs typeface="Arial" panose="020B0604020202020204" pitchFamily="34" charset="0"/>
              </a:rPr>
              <a:t> </a:t>
            </a:r>
          </a:p>
          <a:p>
            <a:pPr marL="342900" indent="-342900" algn="just">
              <a:buAutoNum type="arabicParenBoth"/>
            </a:pPr>
            <a:r>
              <a:rPr lang="es-AR" dirty="0">
                <a:latin typeface="Arial" panose="020B0604020202020204" pitchFamily="34" charset="0"/>
                <a:cs typeface="Arial" panose="020B0604020202020204" pitchFamily="34" charset="0"/>
              </a:rPr>
              <a:t>obtener financiación durante y mas allá del </a:t>
            </a:r>
            <a:r>
              <a:rPr lang="es-AR" i="1" dirty="0" err="1">
                <a:latin typeface="Arial" panose="020B0604020202020204" pitchFamily="34" charset="0"/>
                <a:cs typeface="Arial" panose="020B0604020202020204" pitchFamily="34" charset="0"/>
              </a:rPr>
              <a:t>economic</a:t>
            </a:r>
            <a:r>
              <a:rPr lang="es-AR" i="1" dirty="0">
                <a:latin typeface="Arial" panose="020B0604020202020204" pitchFamily="34" charset="0"/>
                <a:cs typeface="Arial" panose="020B0604020202020204" pitchFamily="34" charset="0"/>
              </a:rPr>
              <a:t> </a:t>
            </a:r>
            <a:r>
              <a:rPr lang="es-AR" i="1" dirty="0" err="1">
                <a:latin typeface="Arial" panose="020B0604020202020204" pitchFamily="34" charset="0"/>
                <a:cs typeface="Arial" panose="020B0604020202020204" pitchFamily="34" charset="0"/>
              </a:rPr>
              <a:t>recovery</a:t>
            </a:r>
            <a:r>
              <a:rPr lang="es-AR" i="1" dirty="0">
                <a:latin typeface="Arial" panose="020B0604020202020204" pitchFamily="34" charset="0"/>
                <a:cs typeface="Arial" panose="020B0604020202020204" pitchFamily="34" charset="0"/>
              </a:rPr>
              <a:t> </a:t>
            </a:r>
          </a:p>
          <a:p>
            <a:pPr marL="342900" indent="-342900" algn="just">
              <a:buAutoNum type="arabicParenBoth"/>
            </a:pPr>
            <a:r>
              <a:rPr lang="es-AR" dirty="0">
                <a:latin typeface="Arial" panose="020B0604020202020204" pitchFamily="34" charset="0"/>
                <a:cs typeface="Arial" panose="020B0604020202020204" pitchFamily="34" charset="0"/>
              </a:rPr>
              <a:t>contar con solidas estructuras de negocios  en el campo de la </a:t>
            </a:r>
            <a:r>
              <a:rPr lang="es-AR" dirty="0" err="1">
                <a:latin typeface="Arial" panose="020B0604020202020204" pitchFamily="34" charset="0"/>
                <a:cs typeface="Arial" panose="020B0604020202020204" pitchFamily="34" charset="0"/>
              </a:rPr>
              <a:t>nanomedicina</a:t>
            </a:r>
            <a:r>
              <a:rPr lang="es-AR" dirty="0">
                <a:latin typeface="Arial" panose="020B0604020202020204" pitchFamily="34" charset="0"/>
                <a:cs typeface="Arial" panose="020B0604020202020204" pitchFamily="34" charset="0"/>
              </a:rPr>
              <a:t> </a:t>
            </a:r>
          </a:p>
          <a:p>
            <a:pPr marL="342900" indent="-342900" algn="just">
              <a:buAutoNum type="arabicParenBoth"/>
            </a:pPr>
            <a:r>
              <a:rPr lang="es-AR" dirty="0">
                <a:latin typeface="Arial" panose="020B0604020202020204" pitchFamily="34" charset="0"/>
                <a:cs typeface="Arial" panose="020B0604020202020204" pitchFamily="34" charset="0"/>
              </a:rPr>
              <a:t>abordar adecuadamente los aspectos relativos a propiedad intelectual, regulatorios, legales, éticos, así como incertezas reglamentarias. </a:t>
            </a:r>
          </a:p>
          <a:p>
            <a:pPr algn="just"/>
            <a:r>
              <a:rPr lang="es-AR" dirty="0">
                <a:latin typeface="Arial" panose="020B0604020202020204" pitchFamily="34" charset="0"/>
                <a:cs typeface="Arial" panose="020B0604020202020204" pitchFamily="34" charset="0"/>
              </a:rPr>
              <a:t>	Estos retos pueden ser abrumadores, fundamentalmente porque muchos requieren sustanciales aportes de capital durante un tiempo en el que la recuperación económica de una recesión importante, es lento. A nivel global, y a pesar de los retos arriba señalados sin embargo, las inversiones en </a:t>
            </a:r>
            <a:r>
              <a:rPr lang="es-AR" dirty="0" err="1">
                <a:latin typeface="Arial" panose="020B0604020202020204" pitchFamily="34" charset="0"/>
                <a:cs typeface="Arial" panose="020B0604020202020204" pitchFamily="34" charset="0"/>
              </a:rPr>
              <a:t>nanotecnologia</a:t>
            </a:r>
            <a:r>
              <a:rPr lang="es-AR" dirty="0">
                <a:latin typeface="Arial" panose="020B0604020202020204" pitchFamily="34" charset="0"/>
                <a:cs typeface="Arial" panose="020B0604020202020204" pitchFamily="34" charset="0"/>
              </a:rPr>
              <a:t> y </a:t>
            </a:r>
            <a:r>
              <a:rPr lang="es-AR" dirty="0" err="1">
                <a:latin typeface="Arial" panose="020B0604020202020204" pitchFamily="34" charset="0"/>
                <a:cs typeface="Arial" panose="020B0604020202020204" pitchFamily="34" charset="0"/>
              </a:rPr>
              <a:t>nanomedicina</a:t>
            </a:r>
            <a:r>
              <a:rPr lang="es-AR" dirty="0">
                <a:latin typeface="Arial" panose="020B0604020202020204" pitchFamily="34" charset="0"/>
                <a:cs typeface="Arial" panose="020B0604020202020204" pitchFamily="34" charset="0"/>
              </a:rPr>
              <a:t> continúan creciendo</a:t>
            </a:r>
            <a:r>
              <a:rPr lang="es-AR" sz="1100" dirty="0">
                <a:latin typeface="Arial" panose="020B0604020202020204" pitchFamily="34" charset="0"/>
                <a:cs typeface="Arial" panose="020B0604020202020204" pitchFamily="34" charset="0"/>
              </a:rPr>
              <a:t>. </a:t>
            </a:r>
          </a:p>
          <a:p>
            <a:pPr algn="r"/>
            <a:r>
              <a:rPr lang="es-AR" sz="1200" dirty="0" err="1">
                <a:solidFill>
                  <a:srgbClr val="0000FF"/>
                </a:solidFill>
                <a:latin typeface="Arial" panose="020B0604020202020204" pitchFamily="34" charset="0"/>
                <a:cs typeface="Arial" panose="020B0604020202020204" pitchFamily="34" charset="0"/>
              </a:rPr>
              <a:t>Alencar</a:t>
            </a:r>
            <a:r>
              <a:rPr lang="es-AR" sz="1200" dirty="0">
                <a:solidFill>
                  <a:srgbClr val="0000FF"/>
                </a:solidFill>
                <a:latin typeface="Arial" panose="020B0604020202020204" pitchFamily="34" charset="0"/>
                <a:cs typeface="Arial" panose="020B0604020202020204" pitchFamily="34" charset="0"/>
              </a:rPr>
              <a:t> MSM, Porter AL, </a:t>
            </a:r>
            <a:r>
              <a:rPr lang="es-AR" sz="1200" dirty="0" err="1">
                <a:solidFill>
                  <a:srgbClr val="0000FF"/>
                </a:solidFill>
                <a:latin typeface="Arial" panose="020B0604020202020204" pitchFamily="34" charset="0"/>
                <a:cs typeface="Arial" panose="020B0604020202020204" pitchFamily="34" charset="0"/>
              </a:rPr>
              <a:t>Antunes</a:t>
            </a:r>
            <a:r>
              <a:rPr lang="es-AR" sz="1200" dirty="0">
                <a:solidFill>
                  <a:srgbClr val="0000FF"/>
                </a:solidFill>
                <a:latin typeface="Arial" panose="020B0604020202020204" pitchFamily="34" charset="0"/>
                <a:cs typeface="Arial" panose="020B0604020202020204" pitchFamily="34" charset="0"/>
              </a:rPr>
              <a:t> AMS. </a:t>
            </a:r>
            <a:r>
              <a:rPr lang="es-AR" sz="1200" dirty="0" err="1">
                <a:solidFill>
                  <a:srgbClr val="0000FF"/>
                </a:solidFill>
                <a:latin typeface="Arial" panose="020B0604020202020204" pitchFamily="34" charset="0"/>
                <a:cs typeface="Arial" panose="020B0604020202020204" pitchFamily="34" charset="0"/>
              </a:rPr>
              <a:t>Nanopatenting</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patterns</a:t>
            </a:r>
            <a:r>
              <a:rPr lang="es-AR" sz="1200" dirty="0">
                <a:solidFill>
                  <a:srgbClr val="0000FF"/>
                </a:solidFill>
                <a:latin typeface="Arial" panose="020B0604020202020204" pitchFamily="34" charset="0"/>
                <a:cs typeface="Arial" panose="020B0604020202020204" pitchFamily="34" charset="0"/>
              </a:rPr>
              <a:t> in </a:t>
            </a:r>
            <a:r>
              <a:rPr lang="es-AR" sz="1200" dirty="0" err="1">
                <a:solidFill>
                  <a:srgbClr val="0000FF"/>
                </a:solidFill>
                <a:latin typeface="Arial" panose="020B0604020202020204" pitchFamily="34" charset="0"/>
                <a:cs typeface="Arial" panose="020B0604020202020204" pitchFamily="34" charset="0"/>
              </a:rPr>
              <a:t>relation</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to</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product</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life</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cycle</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Technol</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Forecast</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Soc</a:t>
            </a:r>
            <a:r>
              <a:rPr lang="es-AR" sz="1200" dirty="0">
                <a:solidFill>
                  <a:srgbClr val="0000FF"/>
                </a:solidFill>
                <a:latin typeface="Arial" panose="020B0604020202020204" pitchFamily="34" charset="0"/>
                <a:cs typeface="Arial" panose="020B0604020202020204" pitchFamily="34" charset="0"/>
              </a:rPr>
              <a:t> Change 2007;74:166180.</a:t>
            </a:r>
          </a:p>
          <a:p>
            <a:pPr algn="r"/>
            <a:r>
              <a:rPr lang="es-AR" sz="1200" dirty="0" err="1">
                <a:solidFill>
                  <a:srgbClr val="0000FF"/>
                </a:solidFill>
                <a:latin typeface="Arial" panose="020B0604020202020204" pitchFamily="34" charset="0"/>
                <a:cs typeface="Arial" panose="020B0604020202020204" pitchFamily="34" charset="0"/>
              </a:rPr>
              <a:t>Market</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Considerations</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for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Nanomedicines</a:t>
            </a:r>
            <a:r>
              <a:rPr lang="es-AR" sz="1200" dirty="0">
                <a:solidFill>
                  <a:srgbClr val="0000FF"/>
                </a:solidFill>
                <a:latin typeface="Arial" panose="020B0604020202020204" pitchFamily="34" charset="0"/>
                <a:cs typeface="Arial" panose="020B0604020202020204" pitchFamily="34" charset="0"/>
              </a:rPr>
              <a:t> and </a:t>
            </a:r>
            <a:r>
              <a:rPr lang="es-AR" sz="1200" dirty="0" err="1">
                <a:solidFill>
                  <a:srgbClr val="0000FF"/>
                </a:solidFill>
                <a:latin typeface="Arial" panose="020B0604020202020204" pitchFamily="34" charset="0"/>
                <a:cs typeface="Arial" panose="020B0604020202020204" pitchFamily="34" charset="0"/>
              </a:rPr>
              <a:t>Theranostic</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Nanomedicines</a:t>
            </a:r>
            <a:r>
              <a:rPr lang="es-AR" sz="1200" dirty="0">
                <a:solidFill>
                  <a:srgbClr val="0000FF"/>
                </a:solidFill>
                <a:latin typeface="Arial" panose="020B0604020202020204" pitchFamily="34" charset="0"/>
                <a:cs typeface="Arial" panose="020B0604020202020204" pitchFamily="34" charset="0"/>
              </a:rPr>
              <a:t>. Archie A. Alexander  and </a:t>
            </a:r>
            <a:r>
              <a:rPr lang="es-AR" sz="1200" dirty="0" err="1">
                <a:solidFill>
                  <a:srgbClr val="0000FF"/>
                </a:solidFill>
                <a:latin typeface="Arial" panose="020B0604020202020204" pitchFamily="34" charset="0"/>
                <a:cs typeface="Arial" panose="020B0604020202020204" pitchFamily="34" charset="0"/>
              </a:rPr>
              <a:t>Fabrice</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Jotterand</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Chapter</a:t>
            </a:r>
            <a:r>
              <a:rPr lang="es-AR" sz="1200" dirty="0">
                <a:solidFill>
                  <a:srgbClr val="0000FF"/>
                </a:solidFill>
                <a:latin typeface="Arial" panose="020B0604020202020204" pitchFamily="34" charset="0"/>
                <a:cs typeface="Arial" panose="020B0604020202020204" pitchFamily="34" charset="0"/>
              </a:rPr>
              <a:t> 25. X. Chen and S. Wong (</a:t>
            </a:r>
            <a:r>
              <a:rPr lang="es-AR" sz="1200" dirty="0" err="1">
                <a:solidFill>
                  <a:srgbClr val="0000FF"/>
                </a:solidFill>
                <a:latin typeface="Arial" panose="020B0604020202020204" pitchFamily="34" charset="0"/>
                <a:cs typeface="Arial" panose="020B0604020202020204" pitchFamily="34" charset="0"/>
              </a:rPr>
              <a:t>Eds</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Cancer</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Theranostics</a:t>
            </a:r>
            <a:r>
              <a:rPr lang="es-AR" sz="1200" dirty="0">
                <a:solidFill>
                  <a:srgbClr val="0000FF"/>
                </a:solidFill>
                <a:latin typeface="Arial" panose="020B0604020202020204" pitchFamily="34" charset="0"/>
                <a:cs typeface="Arial" panose="020B0604020202020204" pitchFamily="34" charset="0"/>
              </a:rPr>
              <a:t>. © 2014 Elsevier Inc. </a:t>
            </a:r>
            <a:r>
              <a:rPr lang="es-AR" sz="1200" dirty="0" err="1">
                <a:solidFill>
                  <a:srgbClr val="0000FF"/>
                </a:solidFill>
                <a:latin typeface="Arial" panose="020B0604020202020204" pitchFamily="34" charset="0"/>
                <a:cs typeface="Arial" panose="020B0604020202020204" pitchFamily="34" charset="0"/>
              </a:rPr>
              <a:t>All</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rights</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reserved</a:t>
            </a:r>
            <a:r>
              <a:rPr lang="es-AR" sz="1200" dirty="0">
                <a:solidFill>
                  <a:srgbClr val="0000FF"/>
                </a:solidFill>
                <a:latin typeface="Arial" panose="020B0604020202020204" pitchFamily="34" charset="0"/>
                <a:cs typeface="Arial" panose="020B0604020202020204" pitchFamily="34" charset="0"/>
              </a:rPr>
              <a:t>.</a:t>
            </a:r>
          </a:p>
        </p:txBody>
      </p:sp>
      <p:sp>
        <p:nvSpPr>
          <p:cNvPr id="5" name="CuadroTexto 4"/>
          <p:cNvSpPr txBox="1"/>
          <p:nvPr/>
        </p:nvSpPr>
        <p:spPr>
          <a:xfrm>
            <a:off x="0" y="0"/>
            <a:ext cx="9144000" cy="584775"/>
          </a:xfrm>
          <a:prstGeom prst="rect">
            <a:avLst/>
          </a:prstGeom>
          <a:solidFill>
            <a:srgbClr val="FF0000"/>
          </a:solidFill>
        </p:spPr>
        <p:txBody>
          <a:bodyPr wrap="square" rtlCol="0">
            <a:spAutoFit/>
          </a:bodyPr>
          <a:lstStyle/>
          <a:p>
            <a:pPr algn="ctr"/>
            <a:r>
              <a:rPr lang="es-AR" sz="3200" b="1" dirty="0">
                <a:latin typeface="Arial" panose="020B0604020202020204" pitchFamily="34" charset="0"/>
                <a:cs typeface="Arial" panose="020B0604020202020204" pitchFamily="34" charset="0"/>
              </a:rPr>
              <a:t>Clase 2 </a:t>
            </a:r>
            <a:r>
              <a:rPr lang="es-AR" sz="3200" b="1" dirty="0" err="1">
                <a:solidFill>
                  <a:schemeClr val="bg1"/>
                </a:solidFill>
                <a:latin typeface="Arial" panose="020B0604020202020204" pitchFamily="34" charset="0"/>
                <a:cs typeface="Arial" panose="020B0604020202020204" pitchFamily="34" charset="0"/>
              </a:rPr>
              <a:t>Nanotecnologia</a:t>
            </a:r>
            <a:endParaRPr lang="es-AR"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7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F0182E90-9A3B-4E0D-8978-3E37069684D9}"/>
              </a:ext>
            </a:extLst>
          </p:cNvPr>
          <p:cNvSpPr/>
          <p:nvPr/>
        </p:nvSpPr>
        <p:spPr>
          <a:xfrm>
            <a:off x="-6629" y="-11300"/>
            <a:ext cx="9144000" cy="800219"/>
          </a:xfrm>
          <a:prstGeom prst="rect">
            <a:avLst/>
          </a:prstGeom>
          <a:solidFill>
            <a:srgbClr val="C0C0C0"/>
          </a:solidFill>
        </p:spPr>
        <p:txBody>
          <a:bodyPr wrap="square">
            <a:spAutoFit/>
          </a:bodyPr>
          <a:lstStyle/>
          <a:p>
            <a:pPr algn="r"/>
            <a:r>
              <a:rPr lang="es-AR" sz="2800" b="1" dirty="0">
                <a:solidFill>
                  <a:schemeClr val="bg1"/>
                </a:solidFill>
                <a:latin typeface="Arial" panose="020B0604020202020204" pitchFamily="34" charset="0"/>
                <a:cs typeface="Arial" panose="020B0604020202020204" pitchFamily="34" charset="0"/>
              </a:rPr>
              <a:t>Clase 1- Operaciones numéricas básicas en Biología </a:t>
            </a:r>
            <a:r>
              <a:rPr lang="es-AR" dirty="0">
                <a:solidFill>
                  <a:schemeClr val="bg1"/>
                </a:solidFill>
                <a:latin typeface="Arial" panose="020B0604020202020204" pitchFamily="34" charset="0"/>
                <a:cs typeface="Arial" panose="020B0604020202020204" pitchFamily="34" charset="0"/>
              </a:rPr>
              <a:t>(</a:t>
            </a:r>
            <a:r>
              <a:rPr lang="es-AR" dirty="0" err="1">
                <a:solidFill>
                  <a:schemeClr val="bg1"/>
                </a:solidFill>
                <a:latin typeface="Arial" panose="020B0604020202020204" pitchFamily="34" charset="0"/>
                <a:cs typeface="Arial" panose="020B0604020202020204" pitchFamily="34" charset="0"/>
              </a:rPr>
              <a:t>biological</a:t>
            </a:r>
            <a:r>
              <a:rPr lang="es-AR" dirty="0">
                <a:solidFill>
                  <a:schemeClr val="bg1"/>
                </a:solidFill>
                <a:latin typeface="Arial" panose="020B0604020202020204" pitchFamily="34" charset="0"/>
                <a:cs typeface="Arial" panose="020B0604020202020204" pitchFamily="34" charset="0"/>
              </a:rPr>
              <a:t> </a:t>
            </a:r>
            <a:r>
              <a:rPr lang="es-AR" dirty="0" err="1">
                <a:solidFill>
                  <a:schemeClr val="bg1"/>
                </a:solidFill>
                <a:latin typeface="Arial" panose="020B0604020202020204" pitchFamily="34" charset="0"/>
                <a:cs typeface="Arial" panose="020B0604020202020204" pitchFamily="34" charset="0"/>
              </a:rPr>
              <a:t>numeracy</a:t>
            </a:r>
            <a:r>
              <a:rPr lang="es-AR" dirty="0">
                <a:solidFill>
                  <a:schemeClr val="bg1"/>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B64E358F-2803-4AE3-83F9-22D99BEB01A4}"/>
                  </a:ext>
                </a:extLst>
              </p:cNvPr>
              <p:cNvSpPr/>
              <p:nvPr/>
            </p:nvSpPr>
            <p:spPr>
              <a:xfrm>
                <a:off x="0" y="2130150"/>
                <a:ext cx="9144000" cy="2474588"/>
              </a:xfrm>
              <a:prstGeom prst="rect">
                <a:avLst/>
              </a:prstGeom>
            </p:spPr>
            <p:txBody>
              <a:bodyPr wrap="square">
                <a:spAutoFit/>
              </a:bodyPr>
              <a:lstStyle/>
              <a:p>
                <a:pPr algn="r"/>
                <a:r>
                  <a:rPr lang="en-GB" sz="2800" b="1" dirty="0" err="1">
                    <a:solidFill>
                      <a:srgbClr val="3333FF"/>
                    </a:solidFill>
                    <a:latin typeface="Arial" panose="020B0604020202020204" pitchFamily="34" charset="0"/>
                    <a:cs typeface="Arial" panose="020B0604020202020204" pitchFamily="34" charset="0"/>
                  </a:rPr>
                  <a:t>Estimados</a:t>
                </a:r>
                <a:r>
                  <a:rPr lang="en-GB" sz="2800" b="1" dirty="0">
                    <a:solidFill>
                      <a:srgbClr val="3333FF"/>
                    </a:solidFill>
                    <a:latin typeface="Arial" panose="020B0604020202020204" pitchFamily="34" charset="0"/>
                    <a:cs typeface="Arial" panose="020B0604020202020204" pitchFamily="34" charset="0"/>
                  </a:rPr>
                  <a:t> </a:t>
                </a:r>
                <a:r>
                  <a:rPr lang="es-AR" sz="2800" b="1" dirty="0">
                    <a:solidFill>
                      <a:srgbClr val="3333FF"/>
                    </a:solidFill>
                    <a:latin typeface="Arial" panose="020B0604020202020204" pitchFamily="34" charset="0"/>
                    <a:cs typeface="Arial" panose="020B0604020202020204" pitchFamily="34" charset="0"/>
                  </a:rPr>
                  <a:t>rápidos</a:t>
                </a:r>
                <a:r>
                  <a:rPr lang="en-GB" sz="2800" b="1" dirty="0">
                    <a:solidFill>
                      <a:srgbClr val="3333FF"/>
                    </a:solidFill>
                    <a:latin typeface="Arial" panose="020B0604020202020204" pitchFamily="34" charset="0"/>
                    <a:cs typeface="Arial" panose="020B0604020202020204" pitchFamily="34" charset="0"/>
                  </a:rPr>
                  <a:t> </a:t>
                </a:r>
                <a:r>
                  <a:rPr lang="en-GB" sz="2800" dirty="0">
                    <a:solidFill>
                      <a:srgbClr val="3333FF"/>
                    </a:solidFill>
                    <a:latin typeface="Arial" panose="020B0604020202020204" pitchFamily="34" charset="0"/>
                    <a:cs typeface="Arial" panose="020B0604020202020204" pitchFamily="34" charset="0"/>
                  </a:rPr>
                  <a:t>de </a:t>
                </a:r>
                <a:r>
                  <a:rPr lang="en-GB" sz="2800" dirty="0" err="1">
                    <a:solidFill>
                      <a:srgbClr val="3333FF"/>
                    </a:solidFill>
                    <a:latin typeface="Arial" panose="020B0604020202020204" pitchFamily="34" charset="0"/>
                    <a:cs typeface="Arial" panose="020B0604020202020204" pitchFamily="34" charset="0"/>
                  </a:rPr>
                  <a:t>ordenes</a:t>
                </a:r>
                <a:r>
                  <a:rPr lang="en-GB" sz="2800" dirty="0">
                    <a:solidFill>
                      <a:srgbClr val="3333FF"/>
                    </a:solidFill>
                    <a:latin typeface="Arial" panose="020B0604020202020204" pitchFamily="34" charset="0"/>
                    <a:cs typeface="Arial" panose="020B0604020202020204" pitchFamily="34" charset="0"/>
                  </a:rPr>
                  <a:t> de </a:t>
                </a:r>
                <a:r>
                  <a:rPr lang="en-GB" sz="2800" dirty="0" err="1">
                    <a:solidFill>
                      <a:srgbClr val="3333FF"/>
                    </a:solidFill>
                    <a:latin typeface="Arial" panose="020B0604020202020204" pitchFamily="34" charset="0"/>
                    <a:cs typeface="Arial" panose="020B0604020202020204" pitchFamily="34" charset="0"/>
                  </a:rPr>
                  <a:t>magnitud</a:t>
                </a:r>
                <a:r>
                  <a:rPr lang="en-GB" sz="2800" dirty="0">
                    <a:solidFill>
                      <a:srgbClr val="3333FF"/>
                    </a:solidFill>
                    <a:latin typeface="Arial" panose="020B0604020202020204" pitchFamily="34" charset="0"/>
                    <a:cs typeface="Arial" panose="020B0604020202020204" pitchFamily="34" charset="0"/>
                  </a:rPr>
                  <a:t> </a:t>
                </a:r>
                <a:r>
                  <a:rPr lang="en-GB" sz="2800" dirty="0" err="1">
                    <a:solidFill>
                      <a:srgbClr val="3333FF"/>
                    </a:solidFill>
                    <a:latin typeface="Arial" panose="020B0604020202020204" pitchFamily="34" charset="0"/>
                    <a:cs typeface="Arial" panose="020B0604020202020204" pitchFamily="34" charset="0"/>
                  </a:rPr>
                  <a:t>en</a:t>
                </a:r>
                <a:r>
                  <a:rPr lang="en-GB" sz="2800" dirty="0">
                    <a:solidFill>
                      <a:srgbClr val="3333FF"/>
                    </a:solidFill>
                    <a:latin typeface="Arial" panose="020B0604020202020204" pitchFamily="34" charset="0"/>
                    <a:cs typeface="Arial" panose="020B0604020202020204" pitchFamily="34" charset="0"/>
                  </a:rPr>
                  <a:t> </a:t>
                </a:r>
                <a:r>
                  <a:rPr lang="en-GB" sz="2800" dirty="0" err="1">
                    <a:solidFill>
                      <a:srgbClr val="3333FF"/>
                    </a:solidFill>
                    <a:latin typeface="Arial" panose="020B0604020202020204" pitchFamily="34" charset="0"/>
                    <a:cs typeface="Arial" panose="020B0604020202020204" pitchFamily="34" charset="0"/>
                  </a:rPr>
                  <a:t>Biologia</a:t>
                </a:r>
                <a:r>
                  <a:rPr lang="en-GB" sz="2800" dirty="0">
                    <a:solidFill>
                      <a:srgbClr val="3333FF"/>
                    </a:solidFill>
                    <a:latin typeface="Arial" panose="020B0604020202020204" pitchFamily="34" charset="0"/>
                    <a:cs typeface="Arial" panose="020B0604020202020204" pitchFamily="34" charset="0"/>
                  </a:rPr>
                  <a:t>:</a:t>
                </a:r>
              </a:p>
              <a:p>
                <a:r>
                  <a:rPr lang="en-GB" sz="3200" dirty="0">
                    <a:solidFill>
                      <a:srgbClr val="3333FF"/>
                    </a:solidFill>
                    <a:latin typeface="Arial" panose="020B0604020202020204" pitchFamily="34" charset="0"/>
                    <a:cs typeface="Arial" panose="020B0604020202020204" pitchFamily="34" charset="0"/>
                  </a:rPr>
                  <a:t> 		</a:t>
                </a:r>
                <a:r>
                  <a:rPr lang="en-GB" sz="2800" dirty="0" err="1">
                    <a:solidFill>
                      <a:srgbClr val="3333FF"/>
                    </a:solidFill>
                    <a:latin typeface="Arial" panose="020B0604020202020204" pitchFamily="34" charset="0"/>
                    <a:cs typeface="Arial" panose="020B0604020202020204" pitchFamily="34" charset="0"/>
                  </a:rPr>
                  <a:t>limite</a:t>
                </a:r>
                <a:r>
                  <a:rPr lang="en-GB" sz="2800" dirty="0">
                    <a:solidFill>
                      <a:srgbClr val="3333FF"/>
                    </a:solidFill>
                    <a:latin typeface="Arial" panose="020B0604020202020204" pitchFamily="34" charset="0"/>
                    <a:cs typeface="Arial" panose="020B0604020202020204" pitchFamily="34" charset="0"/>
                  </a:rPr>
                  <a:t> inferior </a:t>
                </a:r>
                <a:r>
                  <a:rPr lang="en-GB" sz="3200" i="1" dirty="0">
                    <a:solidFill>
                      <a:srgbClr val="3333FF"/>
                    </a:solidFill>
                    <a:latin typeface="Times New Roman" panose="02020603050405020304" pitchFamily="18" charset="0"/>
                    <a:cs typeface="Times New Roman" panose="02020603050405020304" pitchFamily="18" charset="0"/>
                  </a:rPr>
                  <a:t>Xi</a:t>
                </a:r>
              </a:p>
              <a:p>
                <a:r>
                  <a:rPr lang="en-GB" sz="3200" dirty="0">
                    <a:solidFill>
                      <a:srgbClr val="3333FF"/>
                    </a:solidFill>
                    <a:latin typeface="Arial" panose="020B0604020202020204" pitchFamily="34" charset="0"/>
                    <a:cs typeface="Arial" panose="020B0604020202020204" pitchFamily="34" charset="0"/>
                  </a:rPr>
                  <a:t>		</a:t>
                </a:r>
                <a:r>
                  <a:rPr lang="en-GB" sz="2800" dirty="0" err="1">
                    <a:solidFill>
                      <a:srgbClr val="3333FF"/>
                    </a:solidFill>
                    <a:latin typeface="Arial" panose="020B0604020202020204" pitchFamily="34" charset="0"/>
                    <a:cs typeface="Arial" panose="020B0604020202020204" pitchFamily="34" charset="0"/>
                  </a:rPr>
                  <a:t>limite</a:t>
                </a:r>
                <a:r>
                  <a:rPr lang="en-GB" sz="2800" dirty="0">
                    <a:solidFill>
                      <a:srgbClr val="3333FF"/>
                    </a:solidFill>
                    <a:latin typeface="Arial" panose="020B0604020202020204" pitchFamily="34" charset="0"/>
                    <a:cs typeface="Arial" panose="020B0604020202020204" pitchFamily="34" charset="0"/>
                  </a:rPr>
                  <a:t> superior </a:t>
                </a:r>
                <a:r>
                  <a:rPr lang="en-GB" sz="3200" i="1" dirty="0" err="1">
                    <a:solidFill>
                      <a:srgbClr val="3333FF"/>
                    </a:solidFill>
                    <a:latin typeface="Times New Roman" panose="02020603050405020304" pitchFamily="18" charset="0"/>
                    <a:cs typeface="Times New Roman" panose="02020603050405020304" pitchFamily="18" charset="0"/>
                  </a:rPr>
                  <a:t>Xs</a:t>
                </a:r>
                <a:endParaRPr lang="en-GB" sz="3200" i="1" dirty="0">
                  <a:solidFill>
                    <a:srgbClr val="3333FF"/>
                  </a:solidFill>
                  <a:latin typeface="Times New Roman" panose="02020603050405020304" pitchFamily="18" charset="0"/>
                  <a:cs typeface="Times New Roman" panose="02020603050405020304" pitchFamily="18" charset="0"/>
                </a:endParaRPr>
              </a:p>
              <a:p>
                <a:r>
                  <a:rPr lang="en-GB" sz="3200" dirty="0">
                    <a:solidFill>
                      <a:srgbClr val="3333FF"/>
                    </a:solidFill>
                    <a:latin typeface="Arial" panose="020B0604020202020204" pitchFamily="34" charset="0"/>
                    <a:cs typeface="Arial" panose="020B0604020202020204" pitchFamily="34" charset="0"/>
                  </a:rPr>
                  <a:t>		</a:t>
                </a:r>
                <a:r>
                  <a:rPr lang="en-GB" sz="3200" dirty="0">
                    <a:solidFill>
                      <a:srgbClr val="FF0000"/>
                    </a:solidFill>
                    <a:latin typeface="Arial" panose="020B0604020202020204" pitchFamily="34" charset="0"/>
                    <a:cs typeface="Arial" panose="020B0604020202020204" pitchFamily="34" charset="0"/>
                  </a:rPr>
                  <a:t>media </a:t>
                </a:r>
                <a:r>
                  <a:rPr lang="en-GB" sz="3200" dirty="0" err="1">
                    <a:solidFill>
                      <a:srgbClr val="FF0000"/>
                    </a:solidFill>
                    <a:latin typeface="Arial" panose="020B0604020202020204" pitchFamily="34" charset="0"/>
                    <a:cs typeface="Arial" panose="020B0604020202020204" pitchFamily="34" charset="0"/>
                  </a:rPr>
                  <a:t>geometrica</a:t>
                </a:r>
                <a:r>
                  <a:rPr lang="en-GB" sz="3200" dirty="0">
                    <a:solidFill>
                      <a:srgbClr val="FF0000"/>
                    </a:solidFill>
                    <a:latin typeface="Arial" panose="020B0604020202020204" pitchFamily="34" charset="0"/>
                    <a:cs typeface="Arial" panose="020B0604020202020204" pitchFamily="34" charset="0"/>
                  </a:rPr>
                  <a:t> </a:t>
                </a:r>
                <a:r>
                  <a:rPr lang="en-GB" sz="3200" i="1" dirty="0">
                    <a:solidFill>
                      <a:srgbClr val="FF0000"/>
                    </a:solidFill>
                    <a:latin typeface="Times New Roman" panose="02020603050405020304" pitchFamily="18" charset="0"/>
                    <a:cs typeface="Times New Roman" panose="02020603050405020304" pitchFamily="18" charset="0"/>
                  </a:rPr>
                  <a:t>X </a:t>
                </a:r>
                <a:r>
                  <a:rPr lang="en-GB" sz="3200" i="1" baseline="-25000" dirty="0" err="1">
                    <a:solidFill>
                      <a:srgbClr val="FF0000"/>
                    </a:solidFill>
                    <a:latin typeface="Times New Roman" panose="02020603050405020304" pitchFamily="18" charset="0"/>
                    <a:cs typeface="Times New Roman" panose="02020603050405020304" pitchFamily="18" charset="0"/>
                  </a:rPr>
                  <a:t>estimada</a:t>
                </a:r>
                <a:r>
                  <a:rPr lang="en-GB" sz="3200" i="1" dirty="0">
                    <a:solidFill>
                      <a:srgbClr val="FF0000"/>
                    </a:solidFill>
                    <a:latin typeface="Times New Roman" panose="02020603050405020304" pitchFamily="18" charset="0"/>
                    <a:cs typeface="Times New Roman" panose="02020603050405020304" pitchFamily="18" charset="0"/>
                  </a:rPr>
                  <a:t> : </a:t>
                </a:r>
                <a14:m>
                  <m:oMath xmlns:m="http://schemas.openxmlformats.org/officeDocument/2006/math">
                    <m:rad>
                      <m:radPr>
                        <m:degHide m:val="on"/>
                        <m:ctrlPr>
                          <a:rPr lang="en-GB" sz="32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s-AR" sz="32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𝑥𝑖</m:t>
                        </m:r>
                      </m:e>
                    </m:rad>
                    <m:r>
                      <a:rPr lang="es-AR" sz="32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s-AR" sz="32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𝑥𝑠</m:t>
                    </m:r>
                  </m:oMath>
                </a14:m>
                <a:endParaRPr lang="es-AR" sz="3200" i="1" dirty="0">
                  <a:solidFill>
                    <a:srgbClr val="3333FF"/>
                  </a:solidFill>
                  <a:latin typeface="Times New Roman" panose="02020603050405020304" pitchFamily="18" charset="0"/>
                  <a:cs typeface="Times New Roman" panose="02020603050405020304" pitchFamily="18" charset="0"/>
                </a:endParaRPr>
              </a:p>
            </p:txBody>
          </p:sp>
        </mc:Choice>
        <mc:Fallback xmlns="">
          <p:sp>
            <p:nvSpPr>
              <p:cNvPr id="7" name="Rectángulo 6">
                <a:extLst>
                  <a:ext uri="{FF2B5EF4-FFF2-40B4-BE49-F238E27FC236}">
                    <a16:creationId xmlns:a16="http://schemas.microsoft.com/office/drawing/2014/main" id="{B64E358F-2803-4AE3-83F9-22D99BEB01A4}"/>
                  </a:ext>
                </a:extLst>
              </p:cNvPr>
              <p:cNvSpPr>
                <a:spLocks noRot="1" noChangeAspect="1" noMove="1" noResize="1" noEditPoints="1" noAdjustHandles="1" noChangeArrowheads="1" noChangeShapeType="1" noTextEdit="1"/>
              </p:cNvSpPr>
              <p:nvPr/>
            </p:nvSpPr>
            <p:spPr>
              <a:xfrm>
                <a:off x="0" y="2130150"/>
                <a:ext cx="9144000" cy="2474588"/>
              </a:xfrm>
              <a:prstGeom prst="rect">
                <a:avLst/>
              </a:prstGeom>
              <a:blipFill>
                <a:blip r:embed="rId2"/>
                <a:stretch>
                  <a:fillRect t="-2463" r="-1333" b="-7143"/>
                </a:stretch>
              </a:blipFill>
            </p:spPr>
            <p:txBody>
              <a:bodyPr/>
              <a:lstStyle/>
              <a:p>
                <a:r>
                  <a:rPr lang="es-AR">
                    <a:noFill/>
                  </a:rPr>
                  <a:t> </a:t>
                </a:r>
              </a:p>
            </p:txBody>
          </p:sp>
        </mc:Fallback>
      </mc:AlternateContent>
      <p:sp>
        <p:nvSpPr>
          <p:cNvPr id="8" name="CuadroTexto 7">
            <a:extLst>
              <a:ext uri="{FF2B5EF4-FFF2-40B4-BE49-F238E27FC236}">
                <a16:creationId xmlns:a16="http://schemas.microsoft.com/office/drawing/2014/main" id="{F2F4D2FC-E245-4A80-82FE-FFF4A9E58938}"/>
              </a:ext>
            </a:extLst>
          </p:cNvPr>
          <p:cNvSpPr txBox="1"/>
          <p:nvPr/>
        </p:nvSpPr>
        <p:spPr>
          <a:xfrm>
            <a:off x="3763617" y="4849364"/>
            <a:ext cx="3988904" cy="646331"/>
          </a:xfrm>
          <a:prstGeom prst="rect">
            <a:avLst/>
          </a:prstGeom>
          <a:noFill/>
        </p:spPr>
        <p:txBody>
          <a:bodyPr wrap="square" rtlCol="0">
            <a:spAutoFit/>
          </a:bodyPr>
          <a:lstStyle/>
          <a:p>
            <a:pPr algn="ctr"/>
            <a:r>
              <a:rPr lang="es-AR" i="1" dirty="0">
                <a:latin typeface="Times New Roman" panose="02020603050405020304" pitchFamily="18" charset="0"/>
                <a:cs typeface="Times New Roman" panose="02020603050405020304" pitchFamily="18" charset="0"/>
              </a:rPr>
              <a:t> media aritmética :resultados dominados por el limite superior-sobreestimación</a:t>
            </a:r>
          </a:p>
        </p:txBody>
      </p:sp>
      <p:sp>
        <p:nvSpPr>
          <p:cNvPr id="9" name="Rectángulo 8">
            <a:extLst>
              <a:ext uri="{FF2B5EF4-FFF2-40B4-BE49-F238E27FC236}">
                <a16:creationId xmlns:a16="http://schemas.microsoft.com/office/drawing/2014/main" id="{783D5E9C-7D8A-4E4B-AC82-C4516D38F940}"/>
              </a:ext>
            </a:extLst>
          </p:cNvPr>
          <p:cNvSpPr/>
          <p:nvPr/>
        </p:nvSpPr>
        <p:spPr>
          <a:xfrm>
            <a:off x="3833190" y="3147533"/>
            <a:ext cx="3849757" cy="646331"/>
          </a:xfrm>
          <a:prstGeom prst="rect">
            <a:avLst/>
          </a:prstGeom>
        </p:spPr>
        <p:txBody>
          <a:bodyPr wrap="square">
            <a:spAutoFit/>
          </a:bodyPr>
          <a:lstStyle/>
          <a:p>
            <a:pPr algn="ctr"/>
            <a:r>
              <a:rPr lang="en-GB" dirty="0">
                <a:solidFill>
                  <a:srgbClr val="FF0000"/>
                </a:solidFill>
                <a:latin typeface="Cambria" panose="02040503050406030204" pitchFamily="18" charset="0"/>
                <a:ea typeface="Calibri" panose="020F0502020204030204" pitchFamily="34" charset="0"/>
                <a:cs typeface="Cambria" panose="02040503050406030204" pitchFamily="18" charset="0"/>
              </a:rPr>
              <a:t>guess reasonable upper and lower bounds to within a factor of 10. </a:t>
            </a:r>
            <a:endParaRPr lang="es-AR" dirty="0"/>
          </a:p>
        </p:txBody>
      </p:sp>
      <p:sp>
        <p:nvSpPr>
          <p:cNvPr id="10" name="Rectángulo 9">
            <a:extLst>
              <a:ext uri="{FF2B5EF4-FFF2-40B4-BE49-F238E27FC236}">
                <a16:creationId xmlns:a16="http://schemas.microsoft.com/office/drawing/2014/main" id="{5E5C747A-8648-4946-ACA3-3B9F700E45DF}"/>
              </a:ext>
            </a:extLst>
          </p:cNvPr>
          <p:cNvSpPr/>
          <p:nvPr/>
        </p:nvSpPr>
        <p:spPr>
          <a:xfrm>
            <a:off x="636101" y="1254126"/>
            <a:ext cx="7805533" cy="923330"/>
          </a:xfrm>
          <a:prstGeom prst="rect">
            <a:avLst/>
          </a:prstGeom>
        </p:spPr>
        <p:txBody>
          <a:bodyPr wrap="square">
            <a:spAutoFit/>
          </a:bodyPr>
          <a:lstStyle/>
          <a:p>
            <a:pPr algn="just"/>
            <a:r>
              <a:rPr lang="en-GB" dirty="0">
                <a:solidFill>
                  <a:srgbClr val="FF0000"/>
                </a:solidFill>
                <a:latin typeface="Arial" panose="020B0604020202020204" pitchFamily="34" charset="0"/>
                <a:cs typeface="Arial" panose="020B0604020202020204" pitchFamily="34" charset="0"/>
              </a:rPr>
              <a:t>Base de </a:t>
            </a:r>
            <a:r>
              <a:rPr lang="en-GB" dirty="0" err="1">
                <a:solidFill>
                  <a:srgbClr val="FF0000"/>
                </a:solidFill>
                <a:latin typeface="Arial" panose="020B0604020202020204" pitchFamily="34" charset="0"/>
                <a:cs typeface="Arial" panose="020B0604020202020204" pitchFamily="34" charset="0"/>
              </a:rPr>
              <a:t>datos</a:t>
            </a:r>
            <a:r>
              <a:rPr lang="en-GB" dirty="0">
                <a:solidFill>
                  <a:srgbClr val="FF0000"/>
                </a:solidFill>
                <a:latin typeface="Arial" panose="020B0604020202020204" pitchFamily="34" charset="0"/>
                <a:cs typeface="Arial" panose="020B0604020202020204" pitchFamily="34" charset="0"/>
              </a:rPr>
              <a:t> CONFIABLES </a:t>
            </a:r>
            <a:r>
              <a:rPr lang="en-GB" dirty="0" err="1">
                <a:solidFill>
                  <a:srgbClr val="FF0000"/>
                </a:solidFill>
                <a:latin typeface="Arial" panose="020B0604020202020204" pitchFamily="34" charset="0"/>
                <a:cs typeface="Arial" panose="020B0604020202020204" pitchFamily="34" charset="0"/>
              </a:rPr>
              <a:t>en</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Biologia</a:t>
            </a:r>
            <a:r>
              <a:rPr lang="en-GB" dirty="0">
                <a:solidFill>
                  <a:srgbClr val="FF0000"/>
                </a:solidFill>
                <a:latin typeface="Arial" panose="020B0604020202020204" pitchFamily="34" charset="0"/>
                <a:cs typeface="Arial" panose="020B0604020202020204" pitchFamily="34" charset="0"/>
              </a:rPr>
              <a:t> : </a:t>
            </a:r>
            <a:r>
              <a:rPr lang="en-GB" dirty="0" err="1">
                <a:solidFill>
                  <a:srgbClr val="FF0000"/>
                </a:solidFill>
                <a:latin typeface="Arial" panose="020B0604020202020204" pitchFamily="34" charset="0"/>
                <a:ea typeface="Calibri" panose="020F0502020204030204" pitchFamily="34" charset="0"/>
                <a:cs typeface="Arial" panose="020B0604020202020204" pitchFamily="34" charset="0"/>
              </a:rPr>
              <a:t>BioNumbers</a:t>
            </a:r>
            <a:r>
              <a:rPr lang="en-GB" dirty="0">
                <a:solidFill>
                  <a:srgbClr val="FF0000"/>
                </a:solidFill>
                <a:latin typeface="Arial" panose="020B0604020202020204" pitchFamily="34" charset="0"/>
                <a:ea typeface="Calibri" panose="020F0502020204030204" pitchFamily="34" charset="0"/>
                <a:cs typeface="Arial" panose="020B0604020202020204" pitchFamily="34" charset="0"/>
              </a:rPr>
              <a:t> website (</a:t>
            </a:r>
            <a:r>
              <a:rPr lang="en-GB" dirty="0">
                <a:solidFill>
                  <a:srgbClr val="FF0000"/>
                </a:solidFill>
                <a:latin typeface="Arial" panose="020B0604020202020204" pitchFamily="34" charset="0"/>
                <a:ea typeface="Calibri" panose="020F0502020204030204" pitchFamily="34" charset="0"/>
                <a:cs typeface="Arial" panose="020B0604020202020204" pitchFamily="34" charset="0"/>
                <a:hlinkClick r:id="rId3"/>
              </a:rPr>
              <a:t>http://bionumbers.hms.harvard.edu/</a:t>
            </a:r>
            <a:r>
              <a:rPr lang="en-GB" dirty="0">
                <a:solidFill>
                  <a:srgbClr val="FF0000"/>
                </a:solidFill>
                <a:latin typeface="Arial" panose="020B0604020202020204" pitchFamily="34" charset="0"/>
                <a:ea typeface="Calibri" panose="020F0502020204030204" pitchFamily="34" charset="0"/>
                <a:cs typeface="Arial" panose="020B0604020202020204" pitchFamily="34" charset="0"/>
              </a:rPr>
              <a:t>)</a:t>
            </a:r>
          </a:p>
          <a:p>
            <a:r>
              <a:rPr lang="en-GB" dirty="0">
                <a:solidFill>
                  <a:srgbClr val="FF0000"/>
                </a:solidFill>
                <a:latin typeface="Arial" panose="020B0604020202020204" pitchFamily="34" charset="0"/>
                <a:cs typeface="Arial" panose="020B0604020202020204" pitchFamily="34" charset="0"/>
              </a:rPr>
              <a:t>									</a:t>
            </a:r>
            <a:r>
              <a:rPr lang="en-GB" b="1" dirty="0">
                <a:solidFill>
                  <a:srgbClr val="FF0000"/>
                </a:solidFill>
                <a:latin typeface="Arial" panose="020B0604020202020204" pitchFamily="34" charset="0"/>
                <a:cs typeface="Arial" panose="020B0604020202020204" pitchFamily="34" charset="0"/>
              </a:rPr>
              <a:t>BNID</a:t>
            </a:r>
          </a:p>
        </p:txBody>
      </p:sp>
      <p:sp>
        <p:nvSpPr>
          <p:cNvPr id="11" name="Rectángulo 10">
            <a:extLst>
              <a:ext uri="{FF2B5EF4-FFF2-40B4-BE49-F238E27FC236}">
                <a16:creationId xmlns:a16="http://schemas.microsoft.com/office/drawing/2014/main" id="{BD947EDE-6ACC-42FC-B0E0-7F73E81E6FFE}"/>
              </a:ext>
            </a:extLst>
          </p:cNvPr>
          <p:cNvSpPr/>
          <p:nvPr/>
        </p:nvSpPr>
        <p:spPr>
          <a:xfrm>
            <a:off x="636102" y="3989409"/>
            <a:ext cx="6877878" cy="64633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774788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9144000" cy="52322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solidFill>
                  <a:srgbClr val="0000FF"/>
                </a:solidFill>
                <a:latin typeface="Arial" panose="020B0604020202020204" pitchFamily="34" charset="0"/>
                <a:cs typeface="Arial" panose="020B0604020202020204" pitchFamily="34" charset="0"/>
              </a:rPr>
              <a:t>Definiciones básicas</a:t>
            </a:r>
          </a:p>
        </p:txBody>
      </p:sp>
      <p:sp>
        <p:nvSpPr>
          <p:cNvPr id="5" name="CuadroTexto 4"/>
          <p:cNvSpPr txBox="1"/>
          <p:nvPr/>
        </p:nvSpPr>
        <p:spPr>
          <a:xfrm>
            <a:off x="0" y="754912"/>
            <a:ext cx="9144000" cy="2308324"/>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Escala nanométrica (nano-escala):</a:t>
            </a:r>
          </a:p>
          <a:p>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Extremo inferior: </a:t>
            </a:r>
            <a:r>
              <a:rPr lang="es-AR" dirty="0">
                <a:latin typeface="Arial" panose="020B0604020202020204" pitchFamily="34" charset="0"/>
                <a:cs typeface="Arial" panose="020B0604020202020204" pitchFamily="34" charset="0"/>
              </a:rPr>
              <a:t>1 nm (10</a:t>
            </a:r>
            <a:r>
              <a:rPr lang="es-AR" baseline="30000" dirty="0">
                <a:latin typeface="Arial" panose="020B0604020202020204" pitchFamily="34" charset="0"/>
                <a:cs typeface="Arial" panose="020B0604020202020204" pitchFamily="34" charset="0"/>
              </a:rPr>
              <a:t>-9</a:t>
            </a:r>
            <a:r>
              <a:rPr lang="es-AR" dirty="0">
                <a:latin typeface="Arial" panose="020B0604020202020204" pitchFamily="34" charset="0"/>
                <a:cs typeface="Arial" panose="020B0604020202020204" pitchFamily="34" charset="0"/>
              </a:rPr>
              <a:t>m) (&gt; que el tamaño atómico) = 3.5 					átomos de Au (</a:t>
            </a:r>
            <a:r>
              <a:rPr lang="es-AR" dirty="0" err="1">
                <a:latin typeface="Arial" panose="020B0604020202020204" pitchFamily="34" charset="0"/>
                <a:cs typeface="Arial" panose="020B0604020202020204" pitchFamily="34" charset="0"/>
              </a:rPr>
              <a:t>r</a:t>
            </a:r>
            <a:r>
              <a:rPr lang="es-AR" baseline="-25000" dirty="0" err="1">
                <a:latin typeface="Arial" panose="020B0604020202020204" pitchFamily="34" charset="0"/>
                <a:cs typeface="Arial" panose="020B0604020202020204" pitchFamily="34" charset="0"/>
              </a:rPr>
              <a:t>covalente</a:t>
            </a:r>
            <a:r>
              <a:rPr lang="es-AR" dirty="0">
                <a:latin typeface="Arial" panose="020B0604020202020204" pitchFamily="34" charset="0"/>
                <a:cs typeface="Arial" panose="020B0604020202020204" pitchFamily="34" charset="0"/>
              </a:rPr>
              <a:t> 0.144 nm) (8 átomos H) (1 molécula glucosa)</a:t>
            </a:r>
          </a:p>
          <a:p>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Extremo superior: </a:t>
            </a:r>
            <a:r>
              <a:rPr lang="es-AR" dirty="0">
                <a:latin typeface="Arial" panose="020B0604020202020204" pitchFamily="34" charset="0"/>
                <a:cs typeface="Arial" panose="020B0604020202020204" pitchFamily="34" charset="0"/>
              </a:rPr>
              <a:t>“fluido”: 100- 200-300 nm: </a:t>
            </a:r>
            <a:r>
              <a:rPr lang="es-AR" b="1" dirty="0">
                <a:latin typeface="Arial" panose="020B0604020202020204" pitchFamily="34" charset="0"/>
                <a:cs typeface="Arial" panose="020B0604020202020204" pitchFamily="34" charset="0"/>
              </a:rPr>
              <a:t>lo importante es la 					aparición de nuevos fenómenos [</a:t>
            </a:r>
            <a:r>
              <a:rPr lang="es-AR" b="1" dirty="0">
                <a:solidFill>
                  <a:srgbClr val="FF0000"/>
                </a:solidFill>
                <a:latin typeface="Arial" panose="020B0604020202020204" pitchFamily="34" charset="0"/>
                <a:cs typeface="Arial" panose="020B0604020202020204" pitchFamily="34" charset="0"/>
              </a:rPr>
              <a:t>cuánticos</a:t>
            </a:r>
            <a:r>
              <a:rPr lang="es-AR" b="1" dirty="0">
                <a:latin typeface="Arial" panose="020B0604020202020204" pitchFamily="34" charset="0"/>
                <a:cs typeface="Arial" panose="020B0604020202020204" pitchFamily="34" charset="0"/>
              </a:rPr>
              <a:t> y </a:t>
            </a:r>
            <a:r>
              <a:rPr lang="es-AR" b="1" dirty="0">
                <a:solidFill>
                  <a:srgbClr val="00B050"/>
                </a:solidFill>
                <a:latin typeface="Arial" panose="020B0604020202020204" pitchFamily="34" charset="0"/>
                <a:cs typeface="Arial" panose="020B0604020202020204" pitchFamily="34" charset="0"/>
              </a:rPr>
              <a:t>biológicos</a:t>
            </a:r>
            <a:r>
              <a:rPr lang="es-AR" b="1" dirty="0">
                <a:latin typeface="Arial" panose="020B0604020202020204" pitchFamily="34" charset="0"/>
                <a:cs typeface="Arial" panose="020B0604020202020204" pitchFamily="34" charset="0"/>
              </a:rPr>
              <a:t>] 						determinados por su tamaño </a:t>
            </a:r>
            <a:r>
              <a:rPr lang="es-AR" dirty="0">
                <a:latin typeface="Arial" panose="020B0604020202020204" pitchFamily="34" charset="0"/>
                <a:cs typeface="Arial" panose="020B0604020202020204" pitchFamily="34" charset="0"/>
              </a:rPr>
              <a:t>(**!)</a:t>
            </a:r>
          </a:p>
          <a:p>
            <a:r>
              <a:rPr lang="es-AR" dirty="0">
                <a:latin typeface="Arial" panose="020B0604020202020204" pitchFamily="34" charset="0"/>
                <a:cs typeface="Arial" panose="020B0604020202020204" pitchFamily="34" charset="0"/>
              </a:rPr>
              <a:t>				Por esta razón no se incluye un limite superior de tamaño en forma 				exacta</a:t>
            </a:r>
          </a:p>
        </p:txBody>
      </p:sp>
      <p:sp>
        <p:nvSpPr>
          <p:cNvPr id="6" name="CuadroTexto 5"/>
          <p:cNvSpPr txBox="1"/>
          <p:nvPr/>
        </p:nvSpPr>
        <p:spPr>
          <a:xfrm>
            <a:off x="0" y="3147238"/>
            <a:ext cx="9144000" cy="369332"/>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Nanomaterial: </a:t>
            </a:r>
            <a:r>
              <a:rPr lang="es-AR" dirty="0">
                <a:latin typeface="Arial" panose="020B0604020202020204" pitchFamily="34" charset="0"/>
                <a:cs typeface="Arial" panose="020B0604020202020204" pitchFamily="34" charset="0"/>
              </a:rPr>
              <a:t>objeto con al menos 1 dimensión en la nano-escala</a:t>
            </a:r>
          </a:p>
        </p:txBody>
      </p:sp>
      <p:graphicFrame>
        <p:nvGraphicFramePr>
          <p:cNvPr id="7" name="Tabla 6"/>
          <p:cNvGraphicFramePr>
            <a:graphicFrameLocks noGrp="1"/>
          </p:cNvGraphicFramePr>
          <p:nvPr>
            <p:extLst/>
          </p:nvPr>
        </p:nvGraphicFramePr>
        <p:xfrm>
          <a:off x="1524000" y="3813223"/>
          <a:ext cx="6096000" cy="1752600"/>
        </p:xfrm>
        <a:graphic>
          <a:graphicData uri="http://schemas.openxmlformats.org/drawingml/2006/table">
            <a:tbl>
              <a:tblPr bandRow="1">
                <a:tableStyleId>{073A0DAA-6AF3-43AB-8588-CEC1D06C72B9}</a:tableStyleId>
              </a:tblPr>
              <a:tblGrid>
                <a:gridCol w="3048000">
                  <a:extLst>
                    <a:ext uri="{9D8B030D-6E8A-4147-A177-3AD203B41FA5}">
                      <a16:colId xmlns:a16="http://schemas.microsoft.com/office/drawing/2014/main" val="1966594562"/>
                    </a:ext>
                  </a:extLst>
                </a:gridCol>
                <a:gridCol w="3048000">
                  <a:extLst>
                    <a:ext uri="{9D8B030D-6E8A-4147-A177-3AD203B41FA5}">
                      <a16:colId xmlns:a16="http://schemas.microsoft.com/office/drawing/2014/main" val="1911603821"/>
                    </a:ext>
                  </a:extLst>
                </a:gridCol>
              </a:tblGrid>
              <a:tr h="370840">
                <a:tc>
                  <a:txBody>
                    <a:bodyPr/>
                    <a:lstStyle/>
                    <a:p>
                      <a:r>
                        <a:rPr lang="es-AR" b="1" dirty="0">
                          <a:latin typeface="Arial" panose="020B0604020202020204" pitchFamily="34" charset="0"/>
                          <a:cs typeface="Arial" panose="020B0604020202020204" pitchFamily="34" charset="0"/>
                        </a:rPr>
                        <a:t>Dimensión en la nano-escala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latin typeface="Arial" panose="020B0604020202020204" pitchFamily="34" charset="0"/>
                          <a:cs typeface="Arial" panose="020B0604020202020204" pitchFamily="34" charset="0"/>
                        </a:rPr>
                        <a:t>Tipo de nanomaterial</a:t>
                      </a:r>
                    </a:p>
                  </a:txBody>
                  <a:tcPr/>
                </a:tc>
                <a:extLst>
                  <a:ext uri="{0D108BD9-81ED-4DB2-BD59-A6C34878D82A}">
                    <a16:rowId xmlns:a16="http://schemas.microsoft.com/office/drawing/2014/main" val="4017347112"/>
                  </a:ext>
                </a:extLst>
              </a:tr>
              <a:tr h="370840">
                <a:tc>
                  <a:txBody>
                    <a:bodyPr/>
                    <a:lstStyle/>
                    <a:p>
                      <a:r>
                        <a:rPr lang="es-AR" dirty="0">
                          <a:latin typeface="Arial" panose="020B0604020202020204" pitchFamily="34" charset="0"/>
                          <a:cs typeface="Arial" panose="020B0604020202020204" pitchFamily="34" charset="0"/>
                        </a:rPr>
                        <a:t>3</a:t>
                      </a:r>
                    </a:p>
                  </a:txBody>
                  <a:tcPr/>
                </a:tc>
                <a:tc>
                  <a:txBody>
                    <a:bodyPr/>
                    <a:lstStyle/>
                    <a:p>
                      <a:r>
                        <a:rPr lang="es-AR" dirty="0">
                          <a:latin typeface="Arial" panose="020B0604020202020204" pitchFamily="34" charset="0"/>
                          <a:cs typeface="Arial" panose="020B0604020202020204" pitchFamily="34" charset="0"/>
                        </a:rPr>
                        <a:t>Nanopartículas </a:t>
                      </a:r>
                    </a:p>
                  </a:txBody>
                  <a:tcPr/>
                </a:tc>
                <a:extLst>
                  <a:ext uri="{0D108BD9-81ED-4DB2-BD59-A6C34878D82A}">
                    <a16:rowId xmlns:a16="http://schemas.microsoft.com/office/drawing/2014/main" val="2699002274"/>
                  </a:ext>
                </a:extLst>
              </a:tr>
              <a:tr h="370840">
                <a:tc>
                  <a:txBody>
                    <a:bodyPr/>
                    <a:lstStyle/>
                    <a:p>
                      <a:r>
                        <a:rPr lang="es-AR" dirty="0">
                          <a:latin typeface="Arial" panose="020B0604020202020204" pitchFamily="34" charset="0"/>
                          <a:cs typeface="Arial" panose="020B0604020202020204" pitchFamily="34" charset="0"/>
                        </a:rPr>
                        <a:t>2</a:t>
                      </a:r>
                    </a:p>
                  </a:txBody>
                  <a:tcPr/>
                </a:tc>
                <a:tc>
                  <a:txBody>
                    <a:bodyPr/>
                    <a:lstStyle/>
                    <a:p>
                      <a:r>
                        <a:rPr lang="es-AR" dirty="0">
                          <a:latin typeface="Arial" panose="020B0604020202020204" pitchFamily="34" charset="0"/>
                          <a:cs typeface="Arial" panose="020B0604020202020204" pitchFamily="34" charset="0"/>
                        </a:rPr>
                        <a:t>Nanotubos</a:t>
                      </a:r>
                    </a:p>
                  </a:txBody>
                  <a:tcPr/>
                </a:tc>
                <a:extLst>
                  <a:ext uri="{0D108BD9-81ED-4DB2-BD59-A6C34878D82A}">
                    <a16:rowId xmlns:a16="http://schemas.microsoft.com/office/drawing/2014/main" val="3341137103"/>
                  </a:ext>
                </a:extLst>
              </a:tr>
              <a:tr h="370840">
                <a:tc>
                  <a:txBody>
                    <a:bodyPr/>
                    <a:lstStyle/>
                    <a:p>
                      <a:r>
                        <a:rPr lang="es-AR" dirty="0">
                          <a:latin typeface="Arial" panose="020B0604020202020204" pitchFamily="34" charset="0"/>
                          <a:cs typeface="Arial" panose="020B0604020202020204" pitchFamily="34" charset="0"/>
                        </a:rPr>
                        <a:t>1</a:t>
                      </a:r>
                    </a:p>
                  </a:txBody>
                  <a:tcPr/>
                </a:tc>
                <a:tc>
                  <a:txBody>
                    <a:bodyPr/>
                    <a:lstStyle/>
                    <a:p>
                      <a:r>
                        <a:rPr lang="es-AR" dirty="0">
                          <a:latin typeface="Arial" panose="020B0604020202020204" pitchFamily="34" charset="0"/>
                          <a:cs typeface="Arial" panose="020B0604020202020204" pitchFamily="34" charset="0"/>
                        </a:rPr>
                        <a:t>Films, capas, coberturas</a:t>
                      </a:r>
                    </a:p>
                  </a:txBody>
                  <a:tcPr/>
                </a:tc>
                <a:extLst>
                  <a:ext uri="{0D108BD9-81ED-4DB2-BD59-A6C34878D82A}">
                    <a16:rowId xmlns:a16="http://schemas.microsoft.com/office/drawing/2014/main" val="3190714858"/>
                  </a:ext>
                </a:extLst>
              </a:tr>
            </a:tbl>
          </a:graphicData>
        </a:graphic>
      </p:graphicFrame>
      <p:sp>
        <p:nvSpPr>
          <p:cNvPr id="2" name="CuadroTexto 1"/>
          <p:cNvSpPr txBox="1"/>
          <p:nvPr/>
        </p:nvSpPr>
        <p:spPr>
          <a:xfrm>
            <a:off x="0" y="2880702"/>
            <a:ext cx="9144000" cy="369332"/>
          </a:xfrm>
          <a:prstGeom prst="rect">
            <a:avLst/>
          </a:prstGeom>
          <a:no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Los </a:t>
            </a:r>
            <a:r>
              <a:rPr lang="es-AR" b="1" dirty="0">
                <a:solidFill>
                  <a:srgbClr val="0000FF"/>
                </a:solidFill>
                <a:latin typeface="Arial" panose="020B0604020202020204" pitchFamily="34" charset="0"/>
                <a:cs typeface="Arial" panose="020B0604020202020204" pitchFamily="34" charset="0"/>
              </a:rPr>
              <a:t>átomos individuales </a:t>
            </a:r>
            <a:r>
              <a:rPr lang="es-AR" dirty="0">
                <a:solidFill>
                  <a:srgbClr val="0000FF"/>
                </a:solidFill>
                <a:latin typeface="Arial" panose="020B0604020202020204" pitchFamily="34" charset="0"/>
                <a:cs typeface="Arial" panose="020B0604020202020204" pitchFamily="34" charset="0"/>
              </a:rPr>
              <a:t>no son materiales en la nano-escala</a:t>
            </a:r>
          </a:p>
        </p:txBody>
      </p:sp>
    </p:spTree>
    <p:extLst>
      <p:ext uri="{BB962C8B-B14F-4D97-AF65-F5344CB8AC3E}">
        <p14:creationId xmlns:p14="http://schemas.microsoft.com/office/powerpoint/2010/main" val="278235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8344" y="918673"/>
            <a:ext cx="8506047" cy="1200329"/>
          </a:xfrm>
          <a:prstGeom prst="rect">
            <a:avLst/>
          </a:prstGeom>
        </p:spPr>
        <p:txBody>
          <a:bodyPr wrap="square">
            <a:spAutoFit/>
          </a:bodyPr>
          <a:lstStyle/>
          <a:p>
            <a:pPr algn="just"/>
            <a:r>
              <a:rPr lang="es-AR" dirty="0">
                <a:solidFill>
                  <a:srgbClr val="000000"/>
                </a:solidFill>
                <a:latin typeface="Arial" panose="020B0604020202020204" pitchFamily="34" charset="0"/>
                <a:cs typeface="Arial" panose="020B0604020202020204" pitchFamily="34" charset="0"/>
              </a:rPr>
              <a:t>	“</a:t>
            </a:r>
            <a:r>
              <a:rPr lang="es-AR" b="1" dirty="0">
                <a:solidFill>
                  <a:srgbClr val="000000"/>
                </a:solidFill>
                <a:latin typeface="Arial" panose="020B0604020202020204" pitchFamily="34" charset="0"/>
                <a:cs typeface="Arial" panose="020B0604020202020204" pitchFamily="34" charset="0"/>
              </a:rPr>
              <a:t>Nanomaterial:</a:t>
            </a:r>
            <a:r>
              <a:rPr lang="es-AR" dirty="0">
                <a:solidFill>
                  <a:srgbClr val="000000"/>
                </a:solidFill>
                <a:latin typeface="Arial" panose="020B0604020202020204" pitchFamily="34" charset="0"/>
                <a:cs typeface="Arial" panose="020B0604020202020204" pitchFamily="34" charset="0"/>
              </a:rPr>
              <a:t> material natural, incidental o manufacturado conteniendo partículas, en estado no-asociado, o como agregado, o aglomerado y donde mas del 50 % de las partículas en distribución de tamaño de numero, se hallan entre 1-100 nm”.</a:t>
            </a:r>
            <a:r>
              <a:rPr lang="es-AR" sz="1200" dirty="0" err="1">
                <a:solidFill>
                  <a:srgbClr val="0000FF"/>
                </a:solidFill>
                <a:latin typeface="Arial" panose="020B0604020202020204" pitchFamily="34" charset="0"/>
                <a:cs typeface="Arial" panose="020B0604020202020204" pitchFamily="34" charset="0"/>
              </a:rPr>
              <a:t>European</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Commission</a:t>
            </a:r>
            <a:r>
              <a:rPr lang="es-AR" sz="1200" dirty="0">
                <a:solidFill>
                  <a:srgbClr val="0000FF"/>
                </a:solidFill>
                <a:latin typeface="Arial" panose="020B0604020202020204" pitchFamily="34" charset="0"/>
                <a:cs typeface="Arial" panose="020B0604020202020204" pitchFamily="34" charset="0"/>
              </a:rPr>
              <a:t> (EU)‘s </a:t>
            </a:r>
            <a:r>
              <a:rPr lang="es-AR" sz="1200" dirty="0" err="1">
                <a:solidFill>
                  <a:srgbClr val="0000FF"/>
                </a:solidFill>
                <a:latin typeface="Arial" panose="020B0604020202020204" pitchFamily="34" charset="0"/>
                <a:cs typeface="Arial" panose="020B0604020202020204" pitchFamily="34" charset="0"/>
              </a:rPr>
              <a:t>definition</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of</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Nanomaterials</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European</a:t>
            </a:r>
            <a:r>
              <a:rPr lang="es-AR" sz="1200" dirty="0">
                <a:solidFill>
                  <a:srgbClr val="0000FF"/>
                </a:solidFill>
                <a:latin typeface="Arial" panose="020B0604020202020204" pitchFamily="34" charset="0"/>
                <a:cs typeface="Arial" panose="020B0604020202020204" pitchFamily="34" charset="0"/>
              </a:rPr>
              <a:t> </a:t>
            </a:r>
            <a:r>
              <a:rPr lang="es-AR" sz="1200" dirty="0" err="1">
                <a:solidFill>
                  <a:srgbClr val="0000FF"/>
                </a:solidFill>
                <a:latin typeface="Arial" panose="020B0604020202020204" pitchFamily="34" charset="0"/>
                <a:cs typeface="Arial" panose="020B0604020202020204" pitchFamily="34" charset="0"/>
              </a:rPr>
              <a:t>Commission</a:t>
            </a:r>
            <a:r>
              <a:rPr lang="es-AR" sz="1200" dirty="0">
                <a:solidFill>
                  <a:srgbClr val="0000FF"/>
                </a:solidFill>
                <a:latin typeface="Arial" panose="020B0604020202020204" pitchFamily="34" charset="0"/>
                <a:cs typeface="Arial" panose="020B0604020202020204" pitchFamily="34" charset="0"/>
              </a:rPr>
              <a:t> 2011). </a:t>
            </a:r>
          </a:p>
        </p:txBody>
      </p:sp>
      <p:sp>
        <p:nvSpPr>
          <p:cNvPr id="3" name="Rectángulo 2"/>
          <p:cNvSpPr/>
          <p:nvPr/>
        </p:nvSpPr>
        <p:spPr>
          <a:xfrm>
            <a:off x="308343" y="2501774"/>
            <a:ext cx="8506047" cy="3693319"/>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	Principales elementos de la definición:</a:t>
            </a:r>
            <a:endParaRPr lang="es-AR" sz="1200" dirty="0">
              <a:latin typeface="Arial" panose="020B0604020202020204" pitchFamily="34" charset="0"/>
              <a:cs typeface="Arial" panose="020B0604020202020204" pitchFamily="34" charset="0"/>
            </a:endParaRPr>
          </a:p>
          <a:p>
            <a:pPr algn="just"/>
            <a:r>
              <a:rPr lang="es-AR" dirty="0">
                <a:latin typeface="Arial" panose="020B0604020202020204" pitchFamily="34" charset="0"/>
                <a:cs typeface="Arial" panose="020B0604020202020204" pitchFamily="34" charset="0"/>
              </a:rPr>
              <a:t>1. La presencia de partículas define a un material como “nanomaterial”: &gt;50% de las partículas deben tener al menos 1 dimensión entre 1-100 nm. </a:t>
            </a:r>
          </a:p>
          <a:p>
            <a:pPr algn="just"/>
            <a:r>
              <a:rPr lang="es-AR" dirty="0">
                <a:latin typeface="Arial" panose="020B0604020202020204" pitchFamily="34" charset="0"/>
                <a:cs typeface="Arial" panose="020B0604020202020204" pitchFamily="34" charset="0"/>
              </a:rPr>
              <a:t>2. Alternativamente, será un nanomaterial aquel que tenga mas de 60 m2/cm3 superficie especifica por unidad de volumen</a:t>
            </a:r>
          </a:p>
          <a:p>
            <a:pPr algn="just"/>
            <a:r>
              <a:rPr lang="es-AR" dirty="0">
                <a:latin typeface="Arial" panose="020B0604020202020204" pitchFamily="34" charset="0"/>
                <a:cs typeface="Arial" panose="020B0604020202020204" pitchFamily="34" charset="0"/>
              </a:rPr>
              <a:t>3. Se incluye específicamente al grafeno </a:t>
            </a:r>
          </a:p>
          <a:p>
            <a:pPr algn="just"/>
            <a:r>
              <a:rPr lang="es-AR" dirty="0">
                <a:latin typeface="Arial" panose="020B0604020202020204" pitchFamily="34" charset="0"/>
                <a:cs typeface="Arial" panose="020B0604020202020204" pitchFamily="34" charset="0"/>
              </a:rPr>
              <a:t>4. Se incluyen materiales naturales e incidentales, así como partículas manufacturadas .</a:t>
            </a:r>
          </a:p>
          <a:p>
            <a:pPr algn="just"/>
            <a:r>
              <a:rPr lang="es-AR" dirty="0">
                <a:latin typeface="Arial" panose="020B0604020202020204" pitchFamily="34" charset="0"/>
                <a:cs typeface="Arial" panose="020B0604020202020204" pitchFamily="34" charset="0"/>
              </a:rPr>
              <a:t>5. Se incluyen agregados o aglomerados de tales partículas. </a:t>
            </a:r>
          </a:p>
          <a:p>
            <a:endParaRPr lang="es-AR" dirty="0">
              <a:latin typeface="Arial" panose="020B0604020202020204" pitchFamily="34" charset="0"/>
              <a:cs typeface="Arial" panose="020B0604020202020204" pitchFamily="34" charset="0"/>
            </a:endParaRPr>
          </a:p>
          <a:p>
            <a:pPr algn="just"/>
            <a:r>
              <a:rPr lang="es-AR" b="1" dirty="0">
                <a:latin typeface="Arial" panose="020B0604020202020204" pitchFamily="34" charset="0"/>
                <a:cs typeface="Arial" panose="020B0604020202020204" pitchFamily="34" charset="0"/>
              </a:rPr>
              <a:t>	No se especifican métodos de medición; se recomiendan seleccionar los mas adecuados para cada ocasión</a:t>
            </a:r>
            <a:r>
              <a:rPr lang="es-AR" dirty="0">
                <a:latin typeface="Arial" panose="020B0604020202020204" pitchFamily="34" charset="0"/>
                <a:cs typeface="Arial" panose="020B0604020202020204" pitchFamily="34" charset="0"/>
              </a:rPr>
              <a:t>.  </a:t>
            </a:r>
          </a:p>
          <a:p>
            <a:r>
              <a:rPr lang="es-AR" dirty="0">
                <a:latin typeface="Arial" panose="020B0604020202020204" pitchFamily="34" charset="0"/>
                <a:cs typeface="Arial" panose="020B0604020202020204" pitchFamily="34" charset="0"/>
              </a:rPr>
              <a:t>	</a:t>
            </a:r>
          </a:p>
        </p:txBody>
      </p:sp>
      <p:sp>
        <p:nvSpPr>
          <p:cNvPr id="4" name="CuadroTexto 3"/>
          <p:cNvSpPr txBox="1"/>
          <p:nvPr/>
        </p:nvSpPr>
        <p:spPr>
          <a:xfrm>
            <a:off x="0" y="74236"/>
            <a:ext cx="9144000" cy="584775"/>
          </a:xfrm>
          <a:prstGeom prst="rect">
            <a:avLst/>
          </a:prstGeom>
          <a:solidFill>
            <a:srgbClr val="FF0000"/>
          </a:solidFill>
        </p:spPr>
        <p:txBody>
          <a:bodyPr wrap="square" rtlCol="0">
            <a:spAutoFit/>
          </a:bodyPr>
          <a:lstStyle/>
          <a:p>
            <a:pPr algn="ctr"/>
            <a:r>
              <a:rPr lang="es-AR" sz="2800" b="1" dirty="0">
                <a:latin typeface="Arial" panose="020B0604020202020204" pitchFamily="34" charset="0"/>
                <a:cs typeface="Arial" panose="020B0604020202020204" pitchFamily="34" charset="0"/>
              </a:rPr>
              <a:t>Clase 2 </a:t>
            </a:r>
            <a:r>
              <a:rPr lang="es-AR" sz="3200" b="1" dirty="0">
                <a:solidFill>
                  <a:schemeClr val="bg1"/>
                </a:solidFill>
                <a:latin typeface="Arial" panose="020B0604020202020204" pitchFamily="34" charset="0"/>
                <a:cs typeface="Arial" panose="020B0604020202020204" pitchFamily="34" charset="0"/>
              </a:rPr>
              <a:t>Definición de nanomaterial</a:t>
            </a:r>
          </a:p>
        </p:txBody>
      </p:sp>
    </p:spTree>
    <p:extLst>
      <p:ext uri="{BB962C8B-B14F-4D97-AF65-F5344CB8AC3E}">
        <p14:creationId xmlns:p14="http://schemas.microsoft.com/office/powerpoint/2010/main" val="378623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054359" y="3290500"/>
            <a:ext cx="184731" cy="300082"/>
          </a:xfrm>
          <a:prstGeom prst="rect">
            <a:avLst/>
          </a:prstGeom>
        </p:spPr>
        <p:txBody>
          <a:bodyPr wrap="none">
            <a:spAutoFit/>
          </a:bodyPr>
          <a:lstStyle/>
          <a:p>
            <a:endParaRPr lang="es-AR" sz="1350"/>
          </a:p>
        </p:txBody>
      </p:sp>
      <p:sp>
        <p:nvSpPr>
          <p:cNvPr id="4" name="Rectángulo 3"/>
          <p:cNvSpPr/>
          <p:nvPr/>
        </p:nvSpPr>
        <p:spPr>
          <a:xfrm>
            <a:off x="320040" y="957608"/>
            <a:ext cx="8503920" cy="5632311"/>
          </a:xfrm>
          <a:prstGeom prst="rect">
            <a:avLst/>
          </a:prstGeom>
        </p:spPr>
        <p:txBody>
          <a:bodyPr wrap="square">
            <a:spAutoFit/>
          </a:bodyPr>
          <a:lstStyle/>
          <a:p>
            <a:pPr algn="just"/>
            <a:r>
              <a:rPr lang="es-AR" dirty="0">
                <a:latin typeface="Arial" panose="020B0604020202020204" pitchFamily="34" charset="0"/>
                <a:cs typeface="Arial" panose="020B0604020202020204" pitchFamily="34" charset="0"/>
              </a:rPr>
              <a:t>	 La definición de nanomaterial es la piedra angular de toda legislación, y si bien la misma no tiene carácter regulatorio, los fundamentos que sustentan su autoridad están descriptos por el </a:t>
            </a:r>
            <a:r>
              <a:rPr lang="es-AR" dirty="0" err="1">
                <a:latin typeface="Arial" panose="020B0604020202020204" pitchFamily="34" charset="0"/>
                <a:cs typeface="Arial" panose="020B0604020202020204" pitchFamily="34" charset="0"/>
              </a:rPr>
              <a:t>Scientific</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Committee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on</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Emerging</a:t>
            </a:r>
            <a:r>
              <a:rPr lang="es-AR" dirty="0">
                <a:latin typeface="Arial" panose="020B0604020202020204" pitchFamily="34" charset="0"/>
                <a:cs typeface="Arial" panose="020B0604020202020204" pitchFamily="34" charset="0"/>
              </a:rPr>
              <a:t> and </a:t>
            </a:r>
            <a:r>
              <a:rPr lang="es-AR" dirty="0" err="1">
                <a:latin typeface="Arial" panose="020B0604020202020204" pitchFamily="34" charset="0"/>
                <a:cs typeface="Arial" panose="020B0604020202020204" pitchFamily="34" charset="0"/>
              </a:rPr>
              <a:t>Newly</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Identified</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Health</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Risks</a:t>
            </a:r>
            <a:r>
              <a:rPr lang="es-AR" dirty="0">
                <a:latin typeface="Arial" panose="020B0604020202020204" pitchFamily="34" charset="0"/>
                <a:cs typeface="Arial" panose="020B0604020202020204" pitchFamily="34" charset="0"/>
              </a:rPr>
              <a:t> (SCENIHR) en la publicación “</a:t>
            </a:r>
            <a:r>
              <a:rPr lang="es-AR" dirty="0" err="1">
                <a:latin typeface="Arial" panose="020B0604020202020204" pitchFamily="34" charset="0"/>
                <a:cs typeface="Arial" panose="020B0604020202020204" pitchFamily="34" charset="0"/>
              </a:rPr>
              <a:t>Scientific</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Basis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for</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Definition</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of</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the</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Term</a:t>
            </a:r>
            <a:r>
              <a:rPr lang="es-AR" dirty="0">
                <a:latin typeface="Arial" panose="020B0604020202020204" pitchFamily="34" charset="0"/>
                <a:cs typeface="Arial" panose="020B0604020202020204" pitchFamily="34" charset="0"/>
              </a:rPr>
              <a:t> “Nanomaterial”. En el mismo también se describen ambigüedades y dificultades pertinentes a esta definición. </a:t>
            </a:r>
            <a:r>
              <a:rPr lang="es-AR" b="1" dirty="0">
                <a:solidFill>
                  <a:srgbClr val="FF0000"/>
                </a:solidFill>
                <a:latin typeface="Arial" panose="020B0604020202020204" pitchFamily="34" charset="0"/>
                <a:cs typeface="Arial" panose="020B0604020202020204" pitchFamily="34" charset="0"/>
              </a:rPr>
              <a:t>Las mismas pertenecen casi exclusivamente al ámbito biológico. </a:t>
            </a:r>
            <a:r>
              <a:rPr lang="es-AR" dirty="0">
                <a:solidFill>
                  <a:srgbClr val="FF0000"/>
                </a:solidFill>
                <a:latin typeface="Arial" panose="020B0604020202020204" pitchFamily="34" charset="0"/>
                <a:cs typeface="Arial" panose="020B0604020202020204" pitchFamily="34" charset="0"/>
              </a:rPr>
              <a:t>Por ejemplo: definir un </a:t>
            </a:r>
            <a:r>
              <a:rPr lang="es-AR" b="1" dirty="0">
                <a:solidFill>
                  <a:srgbClr val="FF0000"/>
                </a:solidFill>
                <a:latin typeface="Arial" panose="020B0604020202020204" pitchFamily="34" charset="0"/>
                <a:cs typeface="Arial" panose="020B0604020202020204" pitchFamily="34" charset="0"/>
              </a:rPr>
              <a:t>nanomaterial </a:t>
            </a:r>
            <a:r>
              <a:rPr lang="es-AR" dirty="0">
                <a:solidFill>
                  <a:srgbClr val="FF0000"/>
                </a:solidFill>
                <a:latin typeface="Arial" panose="020B0604020202020204" pitchFamily="34" charset="0"/>
                <a:cs typeface="Arial" panose="020B0604020202020204" pitchFamily="34" charset="0"/>
              </a:rPr>
              <a:t>en función de poseer una o mas dimensiones en la </a:t>
            </a:r>
            <a:r>
              <a:rPr lang="es-AR" b="1" dirty="0" err="1">
                <a:solidFill>
                  <a:srgbClr val="FF0000"/>
                </a:solidFill>
                <a:latin typeface="Arial" panose="020B0604020202020204" pitchFamily="34" charset="0"/>
                <a:cs typeface="Arial" panose="020B0604020202020204" pitchFamily="34" charset="0"/>
              </a:rPr>
              <a:t>nanoescala</a:t>
            </a:r>
            <a:r>
              <a:rPr lang="es-AR" b="1" dirty="0">
                <a:solidFill>
                  <a:srgbClr val="FF0000"/>
                </a:solidFill>
                <a:latin typeface="Arial" panose="020B0604020202020204" pitchFamily="34" charset="0"/>
                <a:cs typeface="Arial" panose="020B0604020202020204" pitchFamily="34" charset="0"/>
              </a:rPr>
              <a:t> comprendida entre 1 y 100 nm</a:t>
            </a:r>
            <a:r>
              <a:rPr lang="es-AR" dirty="0">
                <a:solidFill>
                  <a:srgbClr val="FF0000"/>
                </a:solidFill>
                <a:latin typeface="Arial" panose="020B0604020202020204" pitchFamily="34" charset="0"/>
                <a:cs typeface="Arial" panose="020B0604020202020204" pitchFamily="34" charset="0"/>
              </a:rPr>
              <a:t>, es </a:t>
            </a:r>
            <a:r>
              <a:rPr lang="es-AR" b="1" dirty="0">
                <a:solidFill>
                  <a:srgbClr val="FF0000"/>
                </a:solidFill>
                <a:latin typeface="Arial" panose="020B0604020202020204" pitchFamily="34" charset="0"/>
                <a:cs typeface="Arial" panose="020B0604020202020204" pitchFamily="34" charset="0"/>
              </a:rPr>
              <a:t>insuficiente</a:t>
            </a:r>
            <a:r>
              <a:rPr lang="es-AR" dirty="0">
                <a:solidFill>
                  <a:srgbClr val="FF0000"/>
                </a:solidFill>
                <a:latin typeface="Arial" panose="020B0604020202020204" pitchFamily="34" charset="0"/>
                <a:cs typeface="Arial" panose="020B0604020202020204" pitchFamily="34" charset="0"/>
              </a:rPr>
              <a:t> porque: </a:t>
            </a:r>
          </a:p>
          <a:p>
            <a:pPr marL="342900" indent="-342900" algn="just">
              <a:buAutoNum type="alphaLcParenR"/>
            </a:pPr>
            <a:r>
              <a:rPr lang="es-AR" dirty="0">
                <a:latin typeface="Arial" panose="020B0604020202020204" pitchFamily="34" charset="0"/>
                <a:cs typeface="Arial" panose="020B0604020202020204" pitchFamily="34" charset="0"/>
              </a:rPr>
              <a:t>los nanomateriales pueden cambiar su forma (bajo radiación UV, o en el interior celular), o al interactuar con otros materiales en el entorno medioambiental. </a:t>
            </a:r>
          </a:p>
          <a:p>
            <a:pPr marL="342900" indent="-342900" algn="just">
              <a:buFontTx/>
              <a:buAutoNum type="alphaLcParenR"/>
            </a:pPr>
            <a:r>
              <a:rPr lang="es-AR" b="1" dirty="0">
                <a:solidFill>
                  <a:srgbClr val="FF0000"/>
                </a:solidFill>
                <a:latin typeface="Arial" panose="020B0604020202020204" pitchFamily="34" charset="0"/>
                <a:cs typeface="Arial" panose="020B0604020202020204" pitchFamily="34" charset="0"/>
              </a:rPr>
              <a:t>frecuentemente partículas &gt;100 nm exhiben propiedades “nano” </a:t>
            </a:r>
            <a:r>
              <a:rPr lang="es-AR" dirty="0">
                <a:latin typeface="Arial" panose="020B0604020202020204" pitchFamily="34" charset="0"/>
                <a:cs typeface="Arial" panose="020B0604020202020204" pitchFamily="34" charset="0"/>
              </a:rPr>
              <a:t>: por ejemplo, son reconocidas y procesadas </a:t>
            </a:r>
            <a:r>
              <a:rPr lang="es-AR" dirty="0" err="1">
                <a:latin typeface="Arial" panose="020B0604020202020204" pitchFamily="34" charset="0"/>
                <a:cs typeface="Arial" panose="020B0604020202020204" pitchFamily="34" charset="0"/>
              </a:rPr>
              <a:t>endociticamente</a:t>
            </a:r>
            <a:r>
              <a:rPr lang="es-AR" dirty="0">
                <a:latin typeface="Arial" panose="020B0604020202020204" pitchFamily="34" charset="0"/>
                <a:cs typeface="Arial" panose="020B0604020202020204" pitchFamily="34" charset="0"/>
              </a:rPr>
              <a:t> por células eucariotas. En el ámbito de las aplicaciones terapéuticas como sistemas </a:t>
            </a:r>
            <a:r>
              <a:rPr lang="es-AR" i="1" dirty="0" err="1">
                <a:latin typeface="Arial" panose="020B0604020202020204" pitchFamily="34" charset="0"/>
                <a:cs typeface="Arial" panose="020B0604020202020204" pitchFamily="34" charset="0"/>
              </a:rPr>
              <a:t>carriers</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de drogas, el limite superior de la </a:t>
            </a:r>
            <a:r>
              <a:rPr lang="es-AR" dirty="0" err="1">
                <a:latin typeface="Arial" panose="020B0604020202020204" pitchFamily="34" charset="0"/>
                <a:cs typeface="Arial" panose="020B0604020202020204" pitchFamily="34" charset="0"/>
              </a:rPr>
              <a:t>nanoescala</a:t>
            </a:r>
            <a:r>
              <a:rPr lang="es-AR" dirty="0">
                <a:latin typeface="Arial" panose="020B0604020202020204" pitchFamily="34" charset="0"/>
                <a:cs typeface="Arial" panose="020B0604020202020204" pitchFamily="34" charset="0"/>
              </a:rPr>
              <a:t> se halla en los 300-400 nm </a:t>
            </a:r>
          </a:p>
          <a:p>
            <a:pPr marL="342900" indent="-342900" algn="just">
              <a:buFontTx/>
              <a:buAutoNum type="alphaLcParenR"/>
            </a:pPr>
            <a:endParaRPr lang="es-AR" sz="1200" dirty="0">
              <a:solidFill>
                <a:srgbClr val="000000"/>
              </a:solidFill>
              <a:latin typeface="Arial" panose="020B0604020202020204" pitchFamily="34" charset="0"/>
              <a:cs typeface="Arial" panose="020B0604020202020204" pitchFamily="34" charset="0"/>
            </a:endParaRPr>
          </a:p>
          <a:p>
            <a:pPr algn="just"/>
            <a:r>
              <a:rPr lang="es-AR" sz="1200" dirty="0">
                <a:solidFill>
                  <a:srgbClr val="000000"/>
                </a:solidFill>
                <a:latin typeface="Arial" panose="020B0604020202020204" pitchFamily="34" charset="0"/>
                <a:cs typeface="Arial" panose="020B0604020202020204" pitchFamily="34" charset="0"/>
              </a:rPr>
              <a:t>(</a:t>
            </a:r>
            <a:r>
              <a:rPr lang="es-AR" sz="1200" b="1" dirty="0" err="1">
                <a:solidFill>
                  <a:srgbClr val="0033CC"/>
                </a:solidFill>
                <a:latin typeface="Arial" panose="020B0604020202020204" pitchFamily="34" charset="0"/>
                <a:cs typeface="Arial" panose="020B0604020202020204" pitchFamily="34" charset="0"/>
              </a:rPr>
              <a:t>Kewal</a:t>
            </a:r>
            <a:r>
              <a:rPr lang="es-AR" sz="1200" b="1" dirty="0">
                <a:solidFill>
                  <a:srgbClr val="0033CC"/>
                </a:solidFill>
                <a:latin typeface="Arial" panose="020B0604020202020204" pitchFamily="34" charset="0"/>
                <a:cs typeface="Arial" panose="020B0604020202020204" pitchFamily="34" charset="0"/>
              </a:rPr>
              <a:t> K. </a:t>
            </a:r>
            <a:r>
              <a:rPr lang="es-AR" sz="1200" b="1" dirty="0" err="1">
                <a:solidFill>
                  <a:srgbClr val="0033CC"/>
                </a:solidFill>
                <a:latin typeface="Arial" panose="020B0604020202020204" pitchFamily="34" charset="0"/>
                <a:cs typeface="Arial" panose="020B0604020202020204" pitchFamily="34" charset="0"/>
              </a:rPr>
              <a:t>Jain</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The</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Handbook</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of</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Nanomedicine</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Third</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Edition</a:t>
            </a:r>
            <a:r>
              <a:rPr lang="es-AR" sz="1200" b="1" dirty="0">
                <a:solidFill>
                  <a:srgbClr val="0033CC"/>
                </a:solidFill>
                <a:latin typeface="Arial" panose="020B0604020202020204" pitchFamily="34" charset="0"/>
                <a:cs typeface="Arial" panose="020B0604020202020204" pitchFamily="34" charset="0"/>
              </a:rPr>
              <a:t> 2017. </a:t>
            </a:r>
            <a:r>
              <a:rPr lang="es-AR" sz="1200" b="1" dirty="0" err="1">
                <a:solidFill>
                  <a:srgbClr val="0033CC"/>
                </a:solidFill>
                <a:latin typeface="Arial" panose="020B0604020202020204" pitchFamily="34" charset="0"/>
                <a:cs typeface="Arial" panose="020B0604020202020204" pitchFamily="34" charset="0"/>
              </a:rPr>
              <a:t>Kewal</a:t>
            </a:r>
            <a:r>
              <a:rPr lang="es-AR" sz="1200" b="1" dirty="0">
                <a:solidFill>
                  <a:srgbClr val="0033CC"/>
                </a:solidFill>
                <a:latin typeface="Arial" panose="020B0604020202020204" pitchFamily="34" charset="0"/>
                <a:cs typeface="Arial" panose="020B0604020202020204" pitchFamily="34" charset="0"/>
              </a:rPr>
              <a:t> K. </a:t>
            </a:r>
            <a:r>
              <a:rPr lang="es-AR" sz="1200" b="1" dirty="0" err="1">
                <a:solidFill>
                  <a:srgbClr val="0033CC"/>
                </a:solidFill>
                <a:latin typeface="Arial" panose="020B0604020202020204" pitchFamily="34" charset="0"/>
                <a:cs typeface="Arial" panose="020B0604020202020204" pitchFamily="34" charset="0"/>
              </a:rPr>
              <a:t>Jain</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Jain</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PharmaBiotech</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Basel</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Switzerland</a:t>
            </a:r>
            <a:r>
              <a:rPr lang="es-AR" sz="1200" b="1" dirty="0">
                <a:solidFill>
                  <a:srgbClr val="0033CC"/>
                </a:solidFill>
                <a:latin typeface="Arial" panose="020B0604020202020204" pitchFamily="34" charset="0"/>
                <a:cs typeface="Arial" panose="020B0604020202020204" pitchFamily="34" charset="0"/>
              </a:rPr>
              <a:t>. Humana </a:t>
            </a:r>
            <a:r>
              <a:rPr lang="es-AR" sz="1200" b="1" dirty="0" err="1">
                <a:solidFill>
                  <a:srgbClr val="0033CC"/>
                </a:solidFill>
                <a:latin typeface="Arial" panose="020B0604020202020204" pitchFamily="34" charset="0"/>
                <a:cs typeface="Arial" panose="020B0604020202020204" pitchFamily="34" charset="0"/>
              </a:rPr>
              <a:t>Press</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published</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by</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Springer</a:t>
            </a:r>
            <a:r>
              <a:rPr lang="es-AR" sz="1200" b="1" dirty="0">
                <a:solidFill>
                  <a:srgbClr val="0033CC"/>
                </a:solidFill>
                <a:latin typeface="Arial" panose="020B0604020202020204" pitchFamily="34" charset="0"/>
                <a:cs typeface="Arial" panose="020B0604020202020204" pitchFamily="34" charset="0"/>
              </a:rPr>
              <a:t> </a:t>
            </a:r>
            <a:r>
              <a:rPr lang="es-AR" sz="1200" b="1" dirty="0" err="1">
                <a:solidFill>
                  <a:srgbClr val="0033CC"/>
                </a:solidFill>
                <a:latin typeface="Arial" panose="020B0604020202020204" pitchFamily="34" charset="0"/>
                <a:cs typeface="Arial" panose="020B0604020202020204" pitchFamily="34" charset="0"/>
              </a:rPr>
              <a:t>Nature</a:t>
            </a:r>
            <a:r>
              <a:rPr lang="es-AR" sz="1200" b="1" dirty="0">
                <a:solidFill>
                  <a:srgbClr val="0033CC"/>
                </a:solidFill>
                <a:latin typeface="Arial" panose="020B0604020202020204" pitchFamily="34" charset="0"/>
                <a:cs typeface="Arial" panose="020B0604020202020204" pitchFamily="34" charset="0"/>
              </a:rPr>
              <a:t>)</a:t>
            </a:r>
          </a:p>
          <a:p>
            <a:pPr marL="342900" indent="-342900" algn="just">
              <a:buAutoNum type="alphaLcParenR"/>
            </a:pPr>
            <a:endParaRPr lang="es-AR" dirty="0">
              <a:solidFill>
                <a:srgbClr val="FF0000"/>
              </a:solidFill>
              <a:latin typeface="Arial" panose="020B0604020202020204" pitchFamily="34" charset="0"/>
              <a:cs typeface="Arial" panose="020B0604020202020204" pitchFamily="34" charset="0"/>
            </a:endParaRPr>
          </a:p>
        </p:txBody>
      </p:sp>
      <p:sp>
        <p:nvSpPr>
          <p:cNvPr id="5" name="CuadroTexto 4"/>
          <p:cNvSpPr txBox="1"/>
          <p:nvPr/>
        </p:nvSpPr>
        <p:spPr>
          <a:xfrm>
            <a:off x="0" y="74236"/>
            <a:ext cx="9144000" cy="584775"/>
          </a:xfrm>
          <a:prstGeom prst="rect">
            <a:avLst/>
          </a:prstGeom>
          <a:solidFill>
            <a:srgbClr val="FF0000"/>
          </a:solidFill>
        </p:spPr>
        <p:txBody>
          <a:bodyPr wrap="square" rtlCol="0">
            <a:spAutoFit/>
          </a:bodyPr>
          <a:lstStyle/>
          <a:p>
            <a:pPr algn="ctr"/>
            <a:r>
              <a:rPr lang="es-AR" sz="3200" b="1" dirty="0">
                <a:solidFill>
                  <a:schemeClr val="bg1"/>
                </a:solidFill>
                <a:latin typeface="Arial" panose="020B0604020202020204" pitchFamily="34" charset="0"/>
                <a:cs typeface="Arial" panose="020B0604020202020204" pitchFamily="34" charset="0"/>
              </a:rPr>
              <a:t>Definición de nanomaterial</a:t>
            </a:r>
          </a:p>
        </p:txBody>
      </p:sp>
    </p:spTree>
    <p:extLst>
      <p:ext uri="{BB962C8B-B14F-4D97-AF65-F5344CB8AC3E}">
        <p14:creationId xmlns:p14="http://schemas.microsoft.com/office/powerpoint/2010/main" val="32826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76954"/>
            <a:ext cx="9144000" cy="58477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sz="3200" b="1" dirty="0">
                <a:solidFill>
                  <a:srgbClr val="0000FF"/>
                </a:solidFill>
                <a:latin typeface="Arial" panose="020B0604020202020204" pitchFamily="34" charset="0"/>
                <a:cs typeface="Arial" panose="020B0604020202020204" pitchFamily="34" charset="0"/>
              </a:rPr>
              <a:t>Definiciones básicas</a:t>
            </a:r>
          </a:p>
        </p:txBody>
      </p:sp>
      <p:sp>
        <p:nvSpPr>
          <p:cNvPr id="5" name="CuadroTexto 4"/>
          <p:cNvSpPr txBox="1"/>
          <p:nvPr/>
        </p:nvSpPr>
        <p:spPr>
          <a:xfrm>
            <a:off x="156826" y="1652809"/>
            <a:ext cx="1892596" cy="369332"/>
          </a:xfrm>
          <a:prstGeom prst="rect">
            <a:avLst/>
          </a:prstGeom>
          <a:noFill/>
        </p:spPr>
        <p:txBody>
          <a:bodyPr wrap="square" rtlCol="0">
            <a:spAutoFit/>
          </a:bodyPr>
          <a:lstStyle/>
          <a:p>
            <a:r>
              <a:rPr lang="es-AR" b="1" dirty="0">
                <a:solidFill>
                  <a:srgbClr val="0000FF"/>
                </a:solidFill>
                <a:latin typeface="Arial" panose="020B0604020202020204" pitchFamily="34" charset="0"/>
                <a:cs typeface="Arial" panose="020B0604020202020204" pitchFamily="34" charset="0"/>
              </a:rPr>
              <a:t>Nanomateriales</a:t>
            </a:r>
          </a:p>
        </p:txBody>
      </p:sp>
      <p:sp>
        <p:nvSpPr>
          <p:cNvPr id="6" name="CuadroTexto 5"/>
          <p:cNvSpPr txBox="1"/>
          <p:nvPr/>
        </p:nvSpPr>
        <p:spPr>
          <a:xfrm>
            <a:off x="2488019" y="821813"/>
            <a:ext cx="6655981" cy="2308324"/>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Origen no intencional </a:t>
            </a:r>
            <a:r>
              <a:rPr lang="es-AR" b="1" dirty="0">
                <a:latin typeface="Arial" panose="020B0604020202020204" pitchFamily="34" charset="0"/>
                <a:cs typeface="Arial" panose="020B0604020202020204" pitchFamily="34" charset="0"/>
              </a:rPr>
              <a:t>natural:</a:t>
            </a:r>
            <a:br>
              <a:rPr lang="es-AR" dirty="0">
                <a:latin typeface="Arial" panose="020B0604020202020204" pitchFamily="34" charset="0"/>
                <a:cs typeface="Arial" panose="020B0604020202020204" pitchFamily="34" charset="0"/>
              </a:rPr>
            </a:br>
            <a:r>
              <a:rPr lang="es-AR" dirty="0">
                <a:latin typeface="Arial" panose="020B0604020202020204" pitchFamily="34" charset="0"/>
                <a:cs typeface="Arial" panose="020B0604020202020204" pitchFamily="34" charset="0"/>
              </a:rPr>
              <a:t>proteínas, AN, virus, nanopartículas producidas en erupciones volcánicas, etc.</a:t>
            </a:r>
          </a:p>
          <a:p>
            <a:r>
              <a:rPr lang="es-AR" dirty="0">
                <a:latin typeface="Arial" panose="020B0604020202020204" pitchFamily="34" charset="0"/>
                <a:cs typeface="Arial" panose="020B0604020202020204" pitchFamily="34" charset="0"/>
              </a:rPr>
              <a:t>Origen no intencional </a:t>
            </a:r>
            <a:r>
              <a:rPr lang="es-AR" b="1" dirty="0">
                <a:latin typeface="Arial" panose="020B0604020202020204" pitchFamily="34" charset="0"/>
                <a:cs typeface="Arial" panose="020B0604020202020204" pitchFamily="34" charset="0"/>
              </a:rPr>
              <a:t>producidos por actividad humana:</a:t>
            </a:r>
          </a:p>
          <a:p>
            <a:r>
              <a:rPr lang="es-AR" dirty="0">
                <a:latin typeface="Arial" panose="020B0604020202020204" pitchFamily="34" charset="0"/>
                <a:cs typeface="Arial" panose="020B0604020202020204" pitchFamily="34" charset="0"/>
              </a:rPr>
              <a:t>nanopartículas de combustión diésel</a:t>
            </a:r>
          </a:p>
          <a:p>
            <a:endParaRPr lang="es-AR" dirty="0">
              <a:latin typeface="Arial" panose="020B0604020202020204" pitchFamily="34" charset="0"/>
              <a:cs typeface="Arial" panose="020B0604020202020204" pitchFamily="34" charset="0"/>
            </a:endParaRPr>
          </a:p>
          <a:p>
            <a:r>
              <a:rPr lang="es-AR" b="1" dirty="0">
                <a:solidFill>
                  <a:srgbClr val="0000FF"/>
                </a:solidFill>
                <a:latin typeface="Arial" panose="020B0604020202020204" pitchFamily="34" charset="0"/>
                <a:cs typeface="Arial" panose="020B0604020202020204" pitchFamily="34" charset="0"/>
              </a:rPr>
              <a:t>Origen intencional</a:t>
            </a:r>
            <a:r>
              <a:rPr lang="es-AR" dirty="0">
                <a:solidFill>
                  <a:srgbClr val="0000FF"/>
                </a:solidFill>
                <a:latin typeface="Arial" panose="020B0604020202020204" pitchFamily="34" charset="0"/>
                <a:cs typeface="Arial" panose="020B0604020202020204" pitchFamily="34" charset="0"/>
              </a:rPr>
              <a:t>: mediante un proceso de fabricación</a:t>
            </a:r>
            <a:r>
              <a:rPr lang="es-AR" dirty="0">
                <a:latin typeface="Arial" panose="020B0604020202020204" pitchFamily="34" charset="0"/>
                <a:cs typeface="Arial" panose="020B0604020202020204" pitchFamily="34" charset="0"/>
              </a:rPr>
              <a:t> [incluidos en la definición nanotecnologías] </a:t>
            </a:r>
          </a:p>
        </p:txBody>
      </p:sp>
      <p:sp>
        <p:nvSpPr>
          <p:cNvPr id="7" name="Abrir llave 6"/>
          <p:cNvSpPr/>
          <p:nvPr/>
        </p:nvSpPr>
        <p:spPr>
          <a:xfrm>
            <a:off x="2195621" y="925033"/>
            <a:ext cx="329609" cy="183943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8" name="CuadroTexto 7"/>
          <p:cNvSpPr txBox="1"/>
          <p:nvPr/>
        </p:nvSpPr>
        <p:spPr>
          <a:xfrm>
            <a:off x="0" y="3583172"/>
            <a:ext cx="9144000"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Ordenes relativos de tamaños (super general)</a:t>
            </a:r>
          </a:p>
        </p:txBody>
      </p:sp>
      <p:sp>
        <p:nvSpPr>
          <p:cNvPr id="9" name="CuadroTexto 8"/>
          <p:cNvSpPr txBox="1"/>
          <p:nvPr/>
        </p:nvSpPr>
        <p:spPr>
          <a:xfrm>
            <a:off x="2195621" y="4032546"/>
            <a:ext cx="6166883" cy="1477328"/>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Uñas: 			</a:t>
            </a:r>
            <a:r>
              <a:rPr lang="es-AR" b="1" dirty="0">
                <a:latin typeface="Arial" panose="020B0604020202020204" pitchFamily="34" charset="0"/>
                <a:cs typeface="Arial" panose="020B0604020202020204" pitchFamily="34" charset="0"/>
              </a:rPr>
              <a:t>1 nm/s</a:t>
            </a:r>
          </a:p>
          <a:p>
            <a:r>
              <a:rPr lang="es-AR" dirty="0">
                <a:latin typeface="Arial" panose="020B0604020202020204" pitchFamily="34" charset="0"/>
                <a:cs typeface="Arial" panose="020B0604020202020204" pitchFamily="34" charset="0"/>
              </a:rPr>
              <a:t>Cabeza de alfiler: </a:t>
            </a:r>
            <a:r>
              <a:rPr lang="es-AR" b="1" dirty="0">
                <a:latin typeface="Arial" panose="020B0604020202020204" pitchFamily="34" charset="0"/>
                <a:cs typeface="Arial" panose="020B0604020202020204" pitchFamily="34" charset="0"/>
              </a:rPr>
              <a:t>10</a:t>
            </a:r>
            <a:r>
              <a:rPr lang="es-AR" b="1" baseline="30000" dirty="0">
                <a:latin typeface="Arial" panose="020B0604020202020204" pitchFamily="34" charset="0"/>
                <a:cs typeface="Arial" panose="020B0604020202020204" pitchFamily="34" charset="0"/>
              </a:rPr>
              <a:t>6</a:t>
            </a:r>
            <a:r>
              <a:rPr lang="es-AR" b="1" dirty="0">
                <a:latin typeface="Arial" panose="020B0604020202020204" pitchFamily="34" charset="0"/>
                <a:cs typeface="Arial" panose="020B0604020202020204" pitchFamily="34" charset="0"/>
              </a:rPr>
              <a:t> nm</a:t>
            </a:r>
          </a:p>
          <a:p>
            <a:r>
              <a:rPr lang="es-AR" dirty="0">
                <a:latin typeface="Arial" panose="020B0604020202020204" pitchFamily="34" charset="0"/>
                <a:cs typeface="Arial" panose="020B0604020202020204" pitchFamily="34" charset="0"/>
              </a:rPr>
              <a:t>Cabello humano:  </a:t>
            </a:r>
            <a:r>
              <a:rPr lang="es-AR" b="1" dirty="0">
                <a:latin typeface="Arial" panose="020B0604020202020204" pitchFamily="34" charset="0"/>
                <a:cs typeface="Arial" panose="020B0604020202020204" pitchFamily="34" charset="0"/>
              </a:rPr>
              <a:t>8x10</a:t>
            </a:r>
            <a:r>
              <a:rPr lang="es-AR" b="1" baseline="30000" dirty="0">
                <a:latin typeface="Arial" panose="020B0604020202020204" pitchFamily="34" charset="0"/>
                <a:cs typeface="Arial" panose="020B0604020202020204" pitchFamily="34" charset="0"/>
              </a:rPr>
              <a:t>4</a:t>
            </a:r>
            <a:r>
              <a:rPr lang="es-AR" b="1" dirty="0">
                <a:latin typeface="Arial" panose="020B0604020202020204" pitchFamily="34" charset="0"/>
                <a:cs typeface="Arial" panose="020B0604020202020204" pitchFamily="34" charset="0"/>
              </a:rPr>
              <a:t> nm</a:t>
            </a:r>
          </a:p>
          <a:p>
            <a:r>
              <a:rPr lang="es-AR" dirty="0">
                <a:latin typeface="Arial" panose="020B0604020202020204" pitchFamily="34" charset="0"/>
                <a:cs typeface="Arial" panose="020B0604020202020204" pitchFamily="34" charset="0"/>
              </a:rPr>
              <a:t>ADN: 			</a:t>
            </a:r>
            <a:r>
              <a:rPr lang="es-AR" b="1" dirty="0">
                <a:latin typeface="Arial" panose="020B0604020202020204" pitchFamily="34" charset="0"/>
                <a:cs typeface="Arial" panose="020B0604020202020204" pitchFamily="34" charset="0"/>
              </a:rPr>
              <a:t>1-2 nm ancho</a:t>
            </a:r>
          </a:p>
          <a:p>
            <a:r>
              <a:rPr lang="es-AR" dirty="0">
                <a:latin typeface="Arial" panose="020B0604020202020204" pitchFamily="34" charset="0"/>
                <a:cs typeface="Arial" panose="020B0604020202020204" pitchFamily="34" charset="0"/>
              </a:rPr>
              <a:t>Transistor Pentium Core </a:t>
            </a:r>
            <a:r>
              <a:rPr lang="es-AR" dirty="0" err="1">
                <a:latin typeface="Arial" panose="020B0604020202020204" pitchFamily="34" charset="0"/>
                <a:cs typeface="Arial" panose="020B0604020202020204" pitchFamily="34" charset="0"/>
              </a:rPr>
              <a:t>Duo</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processor</a:t>
            </a:r>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45 nm </a:t>
            </a:r>
          </a:p>
        </p:txBody>
      </p:sp>
      <p:sp>
        <p:nvSpPr>
          <p:cNvPr id="10" name="CuadroTexto 9"/>
          <p:cNvSpPr txBox="1"/>
          <p:nvPr/>
        </p:nvSpPr>
        <p:spPr>
          <a:xfrm>
            <a:off x="6092456" y="726070"/>
            <a:ext cx="2482699" cy="369332"/>
          </a:xfrm>
          <a:prstGeom prst="rect">
            <a:avLst/>
          </a:prstGeom>
          <a:noFill/>
        </p:spPr>
        <p:txBody>
          <a:bodyPr wrap="square" rtlCol="0">
            <a:spAutoFit/>
          </a:bodyPr>
          <a:lstStyle/>
          <a:p>
            <a:pPr algn="ctr"/>
            <a:r>
              <a:rPr lang="es-AR" b="1" dirty="0">
                <a:latin typeface="Arial" panose="020B0604020202020204" pitchFamily="34" charset="0"/>
                <a:cs typeface="Arial" panose="020B0604020202020204" pitchFamily="34" charset="0"/>
              </a:rPr>
              <a:t>Nanomaterial natural</a:t>
            </a:r>
          </a:p>
        </p:txBody>
      </p:sp>
      <p:sp>
        <p:nvSpPr>
          <p:cNvPr id="12" name="Rectángulo: esquinas redondeadas 11"/>
          <p:cNvSpPr/>
          <p:nvPr/>
        </p:nvSpPr>
        <p:spPr>
          <a:xfrm>
            <a:off x="2488019" y="741771"/>
            <a:ext cx="6448649" cy="96445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82426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06017"/>
            <a:ext cx="9144000" cy="1077218"/>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32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sz="3200" b="1" dirty="0">
                <a:solidFill>
                  <a:srgbClr val="0000FF"/>
                </a:solidFill>
                <a:latin typeface="Arial" panose="020B0604020202020204" pitchFamily="34" charset="0"/>
                <a:cs typeface="Arial" panose="020B0604020202020204" pitchFamily="34" charset="0"/>
              </a:rPr>
              <a:t>Propiedades de la materia en la nano-escala</a:t>
            </a:r>
          </a:p>
        </p:txBody>
      </p:sp>
      <p:sp>
        <p:nvSpPr>
          <p:cNvPr id="5" name="CuadroTexto 4"/>
          <p:cNvSpPr txBox="1"/>
          <p:nvPr/>
        </p:nvSpPr>
        <p:spPr>
          <a:xfrm>
            <a:off x="251790" y="1242992"/>
            <a:ext cx="8613914" cy="3693319"/>
          </a:xfrm>
          <a:prstGeom prst="rect">
            <a:avLst/>
          </a:prstGeom>
          <a:noFill/>
        </p:spPr>
        <p:txBody>
          <a:bodyPr wrap="square" rtlCol="0">
            <a:spAutoFit/>
          </a:bodyPr>
          <a:lstStyle/>
          <a:p>
            <a:pPr algn="ctr"/>
            <a:r>
              <a:rPr lang="es-AR" b="1" dirty="0">
                <a:solidFill>
                  <a:srgbClr val="0000FF"/>
                </a:solidFill>
                <a:latin typeface="Arial" panose="020B0604020202020204" pitchFamily="34" charset="0"/>
                <a:cs typeface="Arial" panose="020B0604020202020204" pitchFamily="34" charset="0"/>
              </a:rPr>
              <a:t>Cambios en las propiedades de la materia en la nano-escala (respecto de fase </a:t>
            </a:r>
            <a:r>
              <a:rPr lang="es-AR" b="1" i="1" dirty="0">
                <a:solidFill>
                  <a:srgbClr val="0000FF"/>
                </a:solidFill>
                <a:latin typeface="Arial" panose="020B0604020202020204" pitchFamily="34" charset="0"/>
                <a:cs typeface="Arial" panose="020B0604020202020204" pitchFamily="34" charset="0"/>
              </a:rPr>
              <a:t>“</a:t>
            </a:r>
            <a:r>
              <a:rPr lang="es-AR" b="1" i="1" dirty="0" err="1">
                <a:solidFill>
                  <a:srgbClr val="0000FF"/>
                </a:solidFill>
                <a:latin typeface="Arial" panose="020B0604020202020204" pitchFamily="34" charset="0"/>
                <a:cs typeface="Arial" panose="020B0604020202020204" pitchFamily="34" charset="0"/>
              </a:rPr>
              <a:t>bulk</a:t>
            </a:r>
            <a:r>
              <a:rPr lang="es-AR" b="1" i="1" dirty="0">
                <a:solidFill>
                  <a:srgbClr val="0000FF"/>
                </a:solidFill>
                <a:latin typeface="Arial" panose="020B0604020202020204" pitchFamily="34" charset="0"/>
                <a:cs typeface="Arial" panose="020B0604020202020204" pitchFamily="34" charset="0"/>
              </a:rPr>
              <a:t>”</a:t>
            </a:r>
            <a:r>
              <a:rPr lang="es-AR" b="1" dirty="0">
                <a:solidFill>
                  <a:srgbClr val="0000FF"/>
                </a:solidFill>
                <a:latin typeface="Arial" panose="020B0604020202020204" pitchFamily="34" charset="0"/>
                <a:cs typeface="Arial" panose="020B0604020202020204" pitchFamily="34" charset="0"/>
              </a:rPr>
              <a:t>)</a:t>
            </a:r>
          </a:p>
          <a:p>
            <a:pPr algn="ctr"/>
            <a:r>
              <a:rPr lang="es-AR" b="1" dirty="0">
                <a:latin typeface="Arial" panose="020B0604020202020204" pitchFamily="34" charset="0"/>
                <a:cs typeface="Arial" panose="020B0604020202020204" pitchFamily="34" charset="0"/>
              </a:rPr>
              <a:t>1) Energía: aparición de efectos cuánticos</a:t>
            </a:r>
          </a:p>
          <a:p>
            <a:pPr algn="ctr"/>
            <a:r>
              <a:rPr lang="es-AR" b="1" dirty="0">
                <a:latin typeface="Arial" panose="020B0604020202020204" pitchFamily="34" charset="0"/>
                <a:cs typeface="Arial" panose="020B0604020202020204" pitchFamily="34" charset="0"/>
              </a:rPr>
              <a:t>					  Conductividad eléctrica </a:t>
            </a:r>
          </a:p>
          <a:p>
            <a:pPr algn="ctr"/>
            <a:r>
              <a:rPr lang="es-AR" b="1" dirty="0">
                <a:latin typeface="Arial" panose="020B0604020202020204" pitchFamily="34" charset="0"/>
                <a:cs typeface="Arial" panose="020B0604020202020204" pitchFamily="34" charset="0"/>
              </a:rPr>
              <a:t>	Color</a:t>
            </a:r>
          </a:p>
          <a:p>
            <a:pPr algn="ctr"/>
            <a:r>
              <a:rPr lang="es-AR" b="1" dirty="0">
                <a:latin typeface="Arial" panose="020B0604020202020204" pitchFamily="34" charset="0"/>
                <a:cs typeface="Arial" panose="020B0604020202020204" pitchFamily="34" charset="0"/>
              </a:rPr>
              <a:t>	   Rigidez</a:t>
            </a:r>
          </a:p>
          <a:p>
            <a:pPr algn="ctr"/>
            <a:r>
              <a:rPr lang="es-AR" b="1" dirty="0">
                <a:latin typeface="Arial" panose="020B0604020202020204" pitchFamily="34" charset="0"/>
                <a:cs typeface="Arial" panose="020B0604020202020204" pitchFamily="34" charset="0"/>
              </a:rPr>
              <a:t>	Peso</a:t>
            </a:r>
          </a:p>
          <a:p>
            <a:pPr algn="ctr"/>
            <a:endParaRPr lang="es-AR" b="1" dirty="0">
              <a:latin typeface="Arial" panose="020B0604020202020204" pitchFamily="34" charset="0"/>
              <a:cs typeface="Arial" panose="020B0604020202020204" pitchFamily="34" charset="0"/>
            </a:endParaRPr>
          </a:p>
          <a:p>
            <a:pPr algn="ctr"/>
            <a:r>
              <a:rPr lang="es-AR" b="1" dirty="0">
                <a:latin typeface="Arial" panose="020B0604020202020204" pitchFamily="34" charset="0"/>
                <a:cs typeface="Arial" panose="020B0604020202020204" pitchFamily="34" charset="0"/>
              </a:rPr>
              <a:t>2) Posibilidad de fabricación de materiales “átomo por átomo”: </a:t>
            </a:r>
            <a:r>
              <a:rPr lang="es-AR" dirty="0">
                <a:latin typeface="Arial" panose="020B0604020202020204" pitchFamily="34" charset="0"/>
                <a:cs typeface="Arial" panose="020B0604020202020204" pitchFamily="34" charset="0"/>
              </a:rPr>
              <a:t>métodos   </a:t>
            </a:r>
            <a:r>
              <a:rPr lang="es-AR" i="1" dirty="0" err="1">
                <a:latin typeface="Arial" panose="020B0604020202020204" pitchFamily="34" charset="0"/>
                <a:cs typeface="Arial" panose="020B0604020202020204" pitchFamily="34" charset="0"/>
              </a:rPr>
              <a:t>bottom</a:t>
            </a:r>
            <a:r>
              <a:rPr lang="es-AR" i="1" dirty="0">
                <a:latin typeface="Arial" panose="020B0604020202020204" pitchFamily="34" charset="0"/>
                <a:cs typeface="Arial" panose="020B0604020202020204" pitchFamily="34" charset="0"/>
              </a:rPr>
              <a:t>-up </a:t>
            </a:r>
            <a:r>
              <a:rPr lang="es-AR" dirty="0">
                <a:latin typeface="Arial" panose="020B0604020202020204" pitchFamily="34" charset="0"/>
                <a:cs typeface="Arial" panose="020B0604020202020204" pitchFamily="34" charset="0"/>
              </a:rPr>
              <a:t>[</a:t>
            </a:r>
            <a:r>
              <a:rPr lang="es-AR" dirty="0" err="1">
                <a:latin typeface="Arial" panose="020B0604020202020204" pitchFamily="34" charset="0"/>
                <a:cs typeface="Arial" panose="020B0604020202020204" pitchFamily="34" charset="0"/>
              </a:rPr>
              <a:t>autoensamblaje</a:t>
            </a:r>
            <a:r>
              <a:rPr lang="es-AR" dirty="0">
                <a:latin typeface="Arial" panose="020B0604020202020204" pitchFamily="34" charset="0"/>
                <a:cs typeface="Arial" panose="020B0604020202020204" pitchFamily="34" charset="0"/>
              </a:rPr>
              <a:t>]</a:t>
            </a:r>
          </a:p>
          <a:p>
            <a:pPr algn="ctr"/>
            <a:endParaRPr lang="es-AR" b="1" dirty="0">
              <a:latin typeface="Arial" panose="020B0604020202020204" pitchFamily="34" charset="0"/>
              <a:cs typeface="Arial" panose="020B0604020202020204" pitchFamily="34" charset="0"/>
            </a:endParaRPr>
          </a:p>
          <a:p>
            <a:pPr algn="ctr"/>
            <a:r>
              <a:rPr lang="es-AR" b="1" dirty="0">
                <a:latin typeface="Arial" panose="020B0604020202020204" pitchFamily="34" charset="0"/>
                <a:cs typeface="Arial" panose="020B0604020202020204" pitchFamily="34" charset="0"/>
              </a:rPr>
              <a:t>3) Elevada relación superficie/volumen</a:t>
            </a:r>
          </a:p>
          <a:p>
            <a:endParaRPr lang="es-AR" b="1" dirty="0">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906F9391-C668-4ABD-895A-4D4A3D031080}"/>
              </a:ext>
            </a:extLst>
          </p:cNvPr>
          <p:cNvGrpSpPr/>
          <p:nvPr/>
        </p:nvGrpSpPr>
        <p:grpSpPr>
          <a:xfrm>
            <a:off x="251790" y="4936311"/>
            <a:ext cx="8613915" cy="1504243"/>
            <a:chOff x="251790" y="4777287"/>
            <a:chExt cx="8613915" cy="1504243"/>
          </a:xfrm>
        </p:grpSpPr>
        <p:sp>
          <p:nvSpPr>
            <p:cNvPr id="6" name="CuadroTexto 5"/>
            <p:cNvSpPr txBox="1"/>
            <p:nvPr/>
          </p:nvSpPr>
          <p:spPr>
            <a:xfrm>
              <a:off x="251790" y="4777287"/>
              <a:ext cx="8613915" cy="1477328"/>
            </a:xfrm>
            <a:prstGeom prst="rect">
              <a:avLst/>
            </a:prstGeom>
            <a:noFill/>
          </p:spPr>
          <p:txBody>
            <a:bodyPr wrap="square" rtlCol="0">
              <a:spAutoFit/>
            </a:bodyPr>
            <a:lstStyle/>
            <a:p>
              <a:pPr algn="just"/>
              <a:r>
                <a:rPr lang="es-AR" dirty="0">
                  <a:latin typeface="Arial" panose="020B0604020202020204" pitchFamily="34" charset="0"/>
                  <a:cs typeface="Arial" panose="020B0604020202020204" pitchFamily="34" charset="0"/>
                </a:rPr>
                <a:t>Los objetos de estudio de la </a:t>
              </a:r>
              <a:r>
                <a:rPr lang="es-AR" b="1" dirty="0" err="1">
                  <a:latin typeface="Arial" panose="020B0604020202020204" pitchFamily="34" charset="0"/>
                  <a:cs typeface="Arial" panose="020B0604020202020204" pitchFamily="34" charset="0"/>
                </a:rPr>
                <a:t>nanociencia</a:t>
              </a:r>
              <a:r>
                <a:rPr lang="es-AR" dirty="0">
                  <a:latin typeface="Arial" panose="020B0604020202020204" pitchFamily="34" charset="0"/>
                  <a:cs typeface="Arial" panose="020B0604020202020204" pitchFamily="34" charset="0"/>
                </a:rPr>
                <a:t> (base de la física, química, bioquímica) y los </a:t>
              </a:r>
              <a:r>
                <a:rPr lang="es-AR" b="1" dirty="0">
                  <a:latin typeface="Arial" panose="020B0604020202020204" pitchFamily="34" charset="0"/>
                  <a:cs typeface="Arial" panose="020B0604020202020204" pitchFamily="34" charset="0"/>
                </a:rPr>
                <a:t>nanomateriales</a:t>
              </a:r>
              <a:r>
                <a:rPr lang="es-AR" dirty="0">
                  <a:latin typeface="Arial" panose="020B0604020202020204" pitchFamily="34" charset="0"/>
                  <a:cs typeface="Arial" panose="020B0604020202020204" pitchFamily="34" charset="0"/>
                </a:rPr>
                <a:t> existen desde hace mucho tiempo. Lo novedoso es la aparición de poderosas </a:t>
              </a:r>
              <a:r>
                <a:rPr lang="es-AR" b="1" dirty="0">
                  <a:solidFill>
                    <a:srgbClr val="0000FF"/>
                  </a:solidFill>
                  <a:latin typeface="Arial" panose="020B0604020202020204" pitchFamily="34" charset="0"/>
                  <a:cs typeface="Arial" panose="020B0604020202020204" pitchFamily="34" charset="0"/>
                </a:rPr>
                <a:t>técnicas de caracterización </a:t>
              </a:r>
              <a:r>
                <a:rPr lang="es-AR" dirty="0">
                  <a:latin typeface="Arial" panose="020B0604020202020204" pitchFamily="34" charset="0"/>
                  <a:cs typeface="Arial" panose="020B0604020202020204" pitchFamily="34" charset="0"/>
                </a:rPr>
                <a:t>y de </a:t>
              </a:r>
              <a:r>
                <a:rPr lang="es-AR" b="1" dirty="0">
                  <a:solidFill>
                    <a:srgbClr val="0000FF"/>
                  </a:solidFill>
                  <a:latin typeface="Arial" panose="020B0604020202020204" pitchFamily="34" charset="0"/>
                  <a:cs typeface="Arial" panose="020B0604020202020204" pitchFamily="34" charset="0"/>
                </a:rPr>
                <a:t>producción,</a:t>
              </a:r>
              <a:r>
                <a:rPr lang="es-AR" dirty="0">
                  <a:latin typeface="Arial" panose="020B0604020202020204" pitchFamily="34" charset="0"/>
                  <a:cs typeface="Arial" panose="020B0604020202020204" pitchFamily="34" charset="0"/>
                </a:rPr>
                <a:t> que </a:t>
              </a:r>
              <a:r>
                <a:rPr lang="es-AR" b="1" dirty="0">
                  <a:solidFill>
                    <a:srgbClr val="0000FF"/>
                  </a:solidFill>
                  <a:latin typeface="Arial" panose="020B0604020202020204" pitchFamily="34" charset="0"/>
                  <a:cs typeface="Arial" panose="020B0604020202020204" pitchFamily="34" charset="0"/>
                </a:rPr>
                <a:t>posibilitan la aplicación de nuevos materiales [nuevas propiedades capacidades, funciones] en múltiples campos industriales</a:t>
              </a:r>
            </a:p>
          </p:txBody>
        </p:sp>
        <p:sp>
          <p:nvSpPr>
            <p:cNvPr id="2" name="Rectángulo: esquinas redondeadas 1">
              <a:extLst>
                <a:ext uri="{FF2B5EF4-FFF2-40B4-BE49-F238E27FC236}">
                  <a16:creationId xmlns:a16="http://schemas.microsoft.com/office/drawing/2014/main" id="{29BA5E99-A4ED-41B2-AFCE-D32625B40DDC}"/>
                </a:ext>
              </a:extLst>
            </p:cNvPr>
            <p:cNvSpPr/>
            <p:nvPr/>
          </p:nvSpPr>
          <p:spPr>
            <a:xfrm>
              <a:off x="251790" y="4777287"/>
              <a:ext cx="8613914" cy="1504243"/>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7" name="Rectángulo: esquinas redondeadas 6">
            <a:extLst>
              <a:ext uri="{FF2B5EF4-FFF2-40B4-BE49-F238E27FC236}">
                <a16:creationId xmlns:a16="http://schemas.microsoft.com/office/drawing/2014/main" id="{02741E27-EC76-45F0-9F1B-F7B7FDBE4D87}"/>
              </a:ext>
            </a:extLst>
          </p:cNvPr>
          <p:cNvSpPr/>
          <p:nvPr/>
        </p:nvSpPr>
        <p:spPr>
          <a:xfrm>
            <a:off x="251790" y="1242992"/>
            <a:ext cx="8613914" cy="345446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06376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Nanomateriales naturales</a:t>
            </a:r>
          </a:p>
        </p:txBody>
      </p:sp>
      <p:sp>
        <p:nvSpPr>
          <p:cNvPr id="5" name="Rectángulo 4"/>
          <p:cNvSpPr/>
          <p:nvPr/>
        </p:nvSpPr>
        <p:spPr>
          <a:xfrm>
            <a:off x="0" y="1039820"/>
            <a:ext cx="9144000" cy="1200329"/>
          </a:xfrm>
          <a:prstGeom prst="rect">
            <a:avLst/>
          </a:prstGeom>
        </p:spPr>
        <p:txBody>
          <a:bodyPr wrap="square">
            <a:spAutoFit/>
          </a:bodyPr>
          <a:lstStyle/>
          <a:p>
            <a:pPr algn="ctr"/>
            <a:r>
              <a:rPr lang="es-AR" b="1" dirty="0">
                <a:solidFill>
                  <a:srgbClr val="0000FF"/>
                </a:solidFill>
                <a:latin typeface="Arial" panose="020B0604020202020204" pitchFamily="34" charset="0"/>
                <a:cs typeface="Arial" panose="020B0604020202020204" pitchFamily="34" charset="0"/>
              </a:rPr>
              <a:t>Nanomateriales naturales: organización </a:t>
            </a:r>
            <a:r>
              <a:rPr lang="es-AR" b="1" dirty="0">
                <a:latin typeface="Arial" panose="020B0604020202020204" pitchFamily="34" charset="0"/>
                <a:cs typeface="Arial" panose="020B0604020202020204" pitchFamily="34" charset="0"/>
              </a:rPr>
              <a:t>supra</a:t>
            </a:r>
            <a:r>
              <a:rPr lang="es-AR" b="1" dirty="0">
                <a:solidFill>
                  <a:srgbClr val="0000FF"/>
                </a:solidFill>
                <a:latin typeface="Arial" panose="020B0604020202020204" pitchFamily="34" charset="0"/>
                <a:cs typeface="Arial" panose="020B0604020202020204" pitchFamily="34" charset="0"/>
              </a:rPr>
              <a:t>molecular = </a:t>
            </a:r>
            <a:r>
              <a:rPr lang="es-AR" u="sng" dirty="0">
                <a:solidFill>
                  <a:srgbClr val="0000FF"/>
                </a:solidFill>
                <a:latin typeface="Arial" panose="020B0604020202020204" pitchFamily="34" charset="0"/>
                <a:cs typeface="Arial" panose="020B0604020202020204" pitchFamily="34" charset="0"/>
              </a:rPr>
              <a:t>organización de átomos y moléculas en determinadas formas en la nano-escala </a:t>
            </a:r>
            <a:r>
              <a:rPr lang="es-AR" dirty="0">
                <a:solidFill>
                  <a:srgbClr val="0000FF"/>
                </a:solidFill>
                <a:latin typeface="Arial" panose="020B0604020202020204" pitchFamily="34" charset="0"/>
                <a:cs typeface="Arial" panose="020B0604020202020204" pitchFamily="34" charset="0"/>
              </a:rPr>
              <a:t>[</a:t>
            </a:r>
            <a:r>
              <a:rPr lang="es-AR" u="sng" dirty="0">
                <a:solidFill>
                  <a:srgbClr val="0000FF"/>
                </a:solidFill>
                <a:latin typeface="Arial" panose="020B0604020202020204" pitchFamily="34" charset="0"/>
                <a:cs typeface="Arial" panose="020B0604020202020204" pitchFamily="34" charset="0"/>
              </a:rPr>
              <a:t>mas allá de la </a:t>
            </a:r>
            <a:r>
              <a:rPr lang="es-AR" b="1" u="sng" dirty="0">
                <a:solidFill>
                  <a:srgbClr val="0000FF"/>
                </a:solidFill>
                <a:latin typeface="Arial" panose="020B0604020202020204" pitchFamily="34" charset="0"/>
                <a:cs typeface="Arial" panose="020B0604020202020204" pitchFamily="34" charset="0"/>
              </a:rPr>
              <a:t>estructura química</a:t>
            </a:r>
            <a:r>
              <a:rPr lang="es-AR" dirty="0">
                <a:solidFill>
                  <a:srgbClr val="0000FF"/>
                </a:solidFill>
                <a:latin typeface="Arial" panose="020B0604020202020204" pitchFamily="34" charset="0"/>
                <a:cs typeface="Arial" panose="020B0604020202020204" pitchFamily="34" charset="0"/>
              </a:rPr>
              <a:t>]</a:t>
            </a:r>
          </a:p>
          <a:p>
            <a:pPr algn="ctr"/>
            <a:r>
              <a:rPr lang="es-AR" dirty="0">
                <a:solidFill>
                  <a:srgbClr val="0000FF"/>
                </a:solidFill>
                <a:latin typeface="Arial" panose="020B0604020202020204" pitchFamily="34" charset="0"/>
                <a:cs typeface="Arial" panose="020B0604020202020204" pitchFamily="34" charset="0"/>
              </a:rPr>
              <a:t>Solución a problemas complejos…mediante nano-materiales</a:t>
            </a:r>
            <a:endParaRPr lang="es-AR" dirty="0"/>
          </a:p>
        </p:txBody>
      </p:sp>
      <p:sp>
        <p:nvSpPr>
          <p:cNvPr id="6" name="CuadroTexto 5"/>
          <p:cNvSpPr txBox="1"/>
          <p:nvPr/>
        </p:nvSpPr>
        <p:spPr>
          <a:xfrm>
            <a:off x="0" y="2158410"/>
            <a:ext cx="9144000" cy="4247317"/>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1) Nanopartículas </a:t>
            </a:r>
            <a:r>
              <a:rPr lang="es-AR" dirty="0">
                <a:latin typeface="Arial" panose="020B0604020202020204" pitchFamily="34" charset="0"/>
                <a:cs typeface="Arial" panose="020B0604020202020204" pitchFamily="34" charset="0"/>
              </a:rPr>
              <a:t>generadas por actividad volcánica/erosión natural </a:t>
            </a:r>
          </a:p>
          <a:p>
            <a:r>
              <a:rPr lang="es-AR" b="1" dirty="0">
                <a:latin typeface="Arial" panose="020B0604020202020204" pitchFamily="34" charset="0"/>
                <a:cs typeface="Arial" panose="020B0604020202020204" pitchFamily="34" charset="0"/>
              </a:rPr>
              <a:t>2) Minerales: </a:t>
            </a:r>
          </a:p>
          <a:p>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arcillas:	</a:t>
            </a:r>
            <a:r>
              <a:rPr lang="es-AR" dirty="0" err="1">
                <a:latin typeface="Arial" panose="020B0604020202020204" pitchFamily="34" charset="0"/>
                <a:cs typeface="Arial" panose="020B0604020202020204" pitchFamily="34" charset="0"/>
              </a:rPr>
              <a:t>nanoestructuradas</a:t>
            </a:r>
            <a:r>
              <a:rPr lang="es-AR" dirty="0">
                <a:latin typeface="Arial" panose="020B0604020202020204" pitchFamily="34" charset="0"/>
                <a:cs typeface="Arial" panose="020B0604020202020204" pitchFamily="34" charset="0"/>
              </a:rPr>
              <a:t> (silicatos en capas 2D cristalinas [mica])</a:t>
            </a:r>
          </a:p>
          <a:p>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arcillas </a:t>
            </a:r>
            <a:r>
              <a:rPr lang="es-AR" b="1" dirty="0" err="1">
                <a:latin typeface="Arial" panose="020B0604020202020204" pitchFamily="34" charset="0"/>
                <a:cs typeface="Arial" panose="020B0604020202020204" pitchFamily="34" charset="0"/>
              </a:rPr>
              <a:t>smecticas</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a:t>
            </a:r>
            <a:r>
              <a:rPr lang="es-AR" b="1" u="sng" dirty="0" err="1">
                <a:latin typeface="Arial" panose="020B0604020202020204" pitchFamily="34" charset="0"/>
                <a:cs typeface="Arial" panose="020B0604020202020204" pitchFamily="34" charset="0"/>
              </a:rPr>
              <a:t>montmorilonita</a:t>
            </a:r>
            <a:r>
              <a:rPr lang="es-AR" b="1" dirty="0">
                <a:latin typeface="Arial" panose="020B0604020202020204" pitchFamily="34" charset="0"/>
                <a:cs typeface="Arial" panose="020B0604020202020204" pitchFamily="34" charset="0"/>
              </a:rPr>
              <a:t> (MMT)</a:t>
            </a:r>
            <a:r>
              <a:rPr lang="es-AR" dirty="0">
                <a:latin typeface="Arial" panose="020B0604020202020204" pitchFamily="34" charset="0"/>
                <a:cs typeface="Arial" panose="020B0604020202020204" pitchFamily="34" charset="0"/>
              </a:rPr>
              <a:t> (enlaces débiles entre 				capas 20-200 nm diámetro). </a:t>
            </a:r>
          </a:p>
          <a:p>
            <a:r>
              <a:rPr lang="es-AR" dirty="0">
                <a:latin typeface="Arial" panose="020B0604020202020204" pitchFamily="34" charset="0"/>
                <a:cs typeface="Arial" panose="020B0604020202020204" pitchFamily="34" charset="0"/>
              </a:rPr>
              <a:t>				c/ capa= 2 hojas </a:t>
            </a:r>
            <a:r>
              <a:rPr lang="es-AR" dirty="0" err="1">
                <a:latin typeface="Arial" panose="020B0604020202020204" pitchFamily="34" charset="0"/>
                <a:cs typeface="Arial" panose="020B0604020202020204" pitchFamily="34" charset="0"/>
              </a:rPr>
              <a:t>silica</a:t>
            </a:r>
            <a:r>
              <a:rPr lang="es-AR" dirty="0">
                <a:latin typeface="Arial" panose="020B0604020202020204" pitchFamily="34" charset="0"/>
                <a:cs typeface="Arial" panose="020B0604020202020204" pitchFamily="34" charset="0"/>
              </a:rPr>
              <a:t> (negativas) unidas por Li+, </a:t>
            </a:r>
            <a:r>
              <a:rPr lang="es-AR" dirty="0" err="1">
                <a:latin typeface="Arial" panose="020B0604020202020204" pitchFamily="34" charset="0"/>
                <a:cs typeface="Arial" panose="020B0604020202020204" pitchFamily="34" charset="0"/>
              </a:rPr>
              <a:t>Na</a:t>
            </a:r>
            <a:r>
              <a:rPr lang="es-AR" dirty="0">
                <a:latin typeface="Arial" panose="020B0604020202020204" pitchFamily="34" charset="0"/>
                <a:cs typeface="Arial" panose="020B0604020202020204" pitchFamily="34" charset="0"/>
              </a:rPr>
              <a:t>+, K+, Ca+2</a:t>
            </a:r>
          </a:p>
          <a:p>
            <a:r>
              <a:rPr lang="es-AR" dirty="0">
                <a:latin typeface="Arial" panose="020B0604020202020204" pitchFamily="34" charset="0"/>
                <a:cs typeface="Arial" panose="020B0604020202020204" pitchFamily="34" charset="0"/>
              </a:rPr>
              <a:t>				agregados de capas = </a:t>
            </a:r>
            <a:r>
              <a:rPr lang="es-AR" dirty="0" err="1">
                <a:latin typeface="Arial" panose="020B0604020202020204" pitchFamily="34" charset="0"/>
                <a:cs typeface="Arial" panose="020B0604020202020204" pitchFamily="34" charset="0"/>
              </a:rPr>
              <a:t>tactoides</a:t>
            </a:r>
            <a:r>
              <a:rPr lang="es-AR"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sym typeface="Symbol" panose="05050102010706020507" pitchFamily="18" charset="2"/>
              </a:rPr>
              <a:t>1 nm espesor</a:t>
            </a:r>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									</a:t>
            </a:r>
            <a:r>
              <a:rPr lang="es-AR" b="1" u="sng" dirty="0" err="1">
                <a:latin typeface="Arial" panose="020B0604020202020204" pitchFamily="34" charset="0"/>
                <a:cs typeface="Arial" panose="020B0604020202020204" pitchFamily="34" charset="0"/>
              </a:rPr>
              <a:t>hecrita</a:t>
            </a:r>
            <a:endParaRPr lang="es-AR" b="1" u="sng" dirty="0">
              <a:latin typeface="Arial" panose="020B0604020202020204" pitchFamily="34" charset="0"/>
              <a:cs typeface="Arial" panose="020B0604020202020204" pitchFamily="34" charset="0"/>
            </a:endParaRPr>
          </a:p>
          <a:p>
            <a:pPr algn="ctr"/>
            <a:r>
              <a:rPr lang="es-AR" b="1" dirty="0">
                <a:latin typeface="Arial" panose="020B0604020202020204" pitchFamily="34" charset="0"/>
                <a:cs typeface="Arial" panose="020B0604020202020204" pitchFamily="34" charset="0"/>
              </a:rPr>
              <a:t>arcillas + H</a:t>
            </a:r>
            <a:r>
              <a:rPr lang="es-AR" b="1" baseline="-25000" dirty="0">
                <a:latin typeface="Arial" panose="020B0604020202020204" pitchFamily="34" charset="0"/>
                <a:cs typeface="Arial" panose="020B0604020202020204" pitchFamily="34" charset="0"/>
              </a:rPr>
              <a:t>2</a:t>
            </a:r>
            <a:r>
              <a:rPr lang="es-AR" b="1" dirty="0">
                <a:latin typeface="Arial" panose="020B0604020202020204" pitchFamily="34" charset="0"/>
                <a:cs typeface="Arial" panose="020B0604020202020204" pitchFamily="34" charset="0"/>
              </a:rPr>
              <a:t>O = hinchazón </a:t>
            </a:r>
            <a:r>
              <a:rPr lang="es-AR" b="1" dirty="0" err="1">
                <a:latin typeface="Arial" panose="020B0604020202020204" pitchFamily="34" charset="0"/>
                <a:cs typeface="Arial" panose="020B0604020202020204" pitchFamily="34" charset="0"/>
              </a:rPr>
              <a:t>intercapas</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[estabilidad de suelos, </a:t>
            </a:r>
            <a:r>
              <a:rPr lang="es-AR" dirty="0" err="1">
                <a:latin typeface="Arial" panose="020B0604020202020204" pitchFamily="34" charset="0"/>
                <a:cs typeface="Arial" panose="020B0604020202020204" pitchFamily="34" charset="0"/>
              </a:rPr>
              <a:t>etc</a:t>
            </a:r>
            <a:r>
              <a:rPr lang="es-AR" dirty="0">
                <a:latin typeface="Arial" panose="020B0604020202020204" pitchFamily="34" charset="0"/>
                <a:cs typeface="Arial" panose="020B0604020202020204" pitchFamily="34" charset="0"/>
              </a:rPr>
              <a:t>]</a:t>
            </a:r>
          </a:p>
        </p:txBody>
      </p:sp>
      <p:grpSp>
        <p:nvGrpSpPr>
          <p:cNvPr id="8" name="Grupo 7">
            <a:extLst>
              <a:ext uri="{FF2B5EF4-FFF2-40B4-BE49-F238E27FC236}">
                <a16:creationId xmlns:a16="http://schemas.microsoft.com/office/drawing/2014/main" id="{2A5C90C2-787B-43C0-9570-7629E43A1A03}"/>
              </a:ext>
            </a:extLst>
          </p:cNvPr>
          <p:cNvGrpSpPr/>
          <p:nvPr/>
        </p:nvGrpSpPr>
        <p:grpSpPr>
          <a:xfrm>
            <a:off x="-48809" y="1039820"/>
            <a:ext cx="9192809" cy="5354913"/>
            <a:chOff x="-13252" y="1373979"/>
            <a:chExt cx="9192809" cy="5354913"/>
          </a:xfrm>
        </p:grpSpPr>
        <p:pic>
          <p:nvPicPr>
            <p:cNvPr id="3" name="Imagen 2">
              <a:extLst>
                <a:ext uri="{FF2B5EF4-FFF2-40B4-BE49-F238E27FC236}">
                  <a16:creationId xmlns:a16="http://schemas.microsoft.com/office/drawing/2014/main" id="{6DB51590-90C5-4225-A7B6-FD622FCB3F23}"/>
                </a:ext>
              </a:extLst>
            </p:cNvPr>
            <p:cNvPicPr>
              <a:picLocks noChangeAspect="1"/>
            </p:cNvPicPr>
            <p:nvPr/>
          </p:nvPicPr>
          <p:blipFill>
            <a:blip r:embed="rId2"/>
            <a:stretch>
              <a:fillRect/>
            </a:stretch>
          </p:blipFill>
          <p:spPr>
            <a:xfrm>
              <a:off x="-13252" y="1373979"/>
              <a:ext cx="9192809" cy="4790321"/>
            </a:xfrm>
            <a:prstGeom prst="rect">
              <a:avLst/>
            </a:prstGeom>
          </p:spPr>
        </p:pic>
        <p:sp>
          <p:nvSpPr>
            <p:cNvPr id="7" name="Rectángulo 6">
              <a:extLst>
                <a:ext uri="{FF2B5EF4-FFF2-40B4-BE49-F238E27FC236}">
                  <a16:creationId xmlns:a16="http://schemas.microsoft.com/office/drawing/2014/main" id="{6EF2AFBA-AC8C-46BB-984A-FB75524448CF}"/>
                </a:ext>
              </a:extLst>
            </p:cNvPr>
            <p:cNvSpPr/>
            <p:nvPr/>
          </p:nvSpPr>
          <p:spPr>
            <a:xfrm>
              <a:off x="-6299" y="6082561"/>
              <a:ext cx="9143999" cy="646331"/>
            </a:xfrm>
            <a:prstGeom prst="rect">
              <a:avLst/>
            </a:prstGeom>
          </p:spPr>
          <p:txBody>
            <a:bodyPr wrap="square">
              <a:spAutoFit/>
            </a:bodyPr>
            <a:lstStyle/>
            <a:p>
              <a:pPr algn="ctr"/>
              <a:r>
                <a:rPr lang="en-US" dirty="0">
                  <a:latin typeface="PalatinoLinotype"/>
                </a:rPr>
                <a:t>Structure of montmorillonite (Figure 1a) and a scheme (Figure 1b) to highlight the significant difference in length with respect to thickness of the layers</a:t>
              </a:r>
              <a:endParaRPr lang="es-AR" dirty="0"/>
            </a:p>
          </p:txBody>
        </p:sp>
      </p:grpSp>
    </p:spTree>
    <p:extLst>
      <p:ext uri="{BB962C8B-B14F-4D97-AF65-F5344CB8AC3E}">
        <p14:creationId xmlns:p14="http://schemas.microsoft.com/office/powerpoint/2010/main" val="265404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59426"/>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Nanomateriales naturales</a:t>
            </a:r>
          </a:p>
        </p:txBody>
      </p:sp>
      <p:sp>
        <p:nvSpPr>
          <p:cNvPr id="6" name="CuadroTexto 5"/>
          <p:cNvSpPr txBox="1"/>
          <p:nvPr/>
        </p:nvSpPr>
        <p:spPr>
          <a:xfrm>
            <a:off x="0" y="1084521"/>
            <a:ext cx="9144000" cy="5909310"/>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3) Coloides naturales</a:t>
            </a:r>
            <a:r>
              <a:rPr lang="es-AR" dirty="0">
                <a:latin typeface="Arial" panose="020B0604020202020204" pitchFamily="34" charset="0"/>
                <a:cs typeface="Arial" panose="020B0604020202020204" pitchFamily="34" charset="0"/>
              </a:rPr>
              <a:t>: leche, sangre (líquidos), niebla (aerosol), gelatina (gel): 						nanopartículas dispersas en un medio dispersante liquido o gaseoso; 				sistema heterogéneo </a:t>
            </a:r>
          </a:p>
          <a:p>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nanopartículas dispersan la luz</a:t>
            </a:r>
          </a:p>
          <a:p>
            <a:r>
              <a:rPr lang="es-AR" b="1" dirty="0">
                <a:latin typeface="Arial" panose="020B0604020202020204" pitchFamily="34" charset="0"/>
                <a:cs typeface="Arial" panose="020B0604020202020204" pitchFamily="34" charset="0"/>
              </a:rPr>
              <a:t>4) Materiales naturales mineralizados: </a:t>
            </a:r>
            <a:r>
              <a:rPr lang="es-AR" b="1" dirty="0" err="1">
                <a:solidFill>
                  <a:srgbClr val="FF0000"/>
                </a:solidFill>
                <a:latin typeface="Arial" panose="020B0604020202020204" pitchFamily="34" charset="0"/>
                <a:cs typeface="Arial" panose="020B0604020202020204" pitchFamily="34" charset="0"/>
              </a:rPr>
              <a:t>shells</a:t>
            </a:r>
            <a:r>
              <a:rPr lang="es-AR" dirty="0">
                <a:latin typeface="Arial" panose="020B0604020202020204" pitchFamily="34" charset="0"/>
                <a:cs typeface="Arial" panose="020B0604020202020204" pitchFamily="34" charset="0"/>
              </a:rPr>
              <a:t>, corales, huesos. </a:t>
            </a:r>
          </a:p>
          <a:p>
            <a:r>
              <a:rPr lang="es-AR" dirty="0">
                <a:latin typeface="Arial" panose="020B0604020202020204" pitchFamily="34" charset="0"/>
                <a:cs typeface="Arial" panose="020B0604020202020204" pitchFamily="34" charset="0"/>
              </a:rPr>
              <a:t>				Cristales de CaCO</a:t>
            </a:r>
            <a:r>
              <a:rPr lang="es-AR" baseline="-25000" dirty="0">
                <a:latin typeface="Arial" panose="020B0604020202020204" pitchFamily="34" charset="0"/>
                <a:cs typeface="Arial" panose="020B0604020202020204" pitchFamily="34" charset="0"/>
              </a:rPr>
              <a:t>3 </a:t>
            </a:r>
            <a:r>
              <a:rPr lang="es-AR" dirty="0">
                <a:latin typeface="Arial" panose="020B0604020202020204" pitchFamily="34" charset="0"/>
                <a:cs typeface="Arial" panose="020B0604020202020204" pitchFamily="34" charset="0"/>
              </a:rPr>
              <a:t>auto-ensamblados con otros 	materiales naturales 				(polímeros), 	generando arquitecturas 3D en la nano-escala</a:t>
            </a:r>
          </a:p>
          <a:p>
            <a:r>
              <a:rPr lang="es-AR" b="1" dirty="0">
                <a:latin typeface="Arial" panose="020B0604020202020204" pitchFamily="34" charset="0"/>
                <a:cs typeface="Arial" panose="020B0604020202020204" pitchFamily="34" charset="0"/>
              </a:rPr>
              <a:t>5) Piel, plumas, cuernos, cabellos, garras, picos: </a:t>
            </a:r>
            <a:r>
              <a:rPr lang="es-AR" dirty="0">
                <a:latin typeface="Arial" panose="020B0604020202020204" pitchFamily="34" charset="0"/>
                <a:cs typeface="Arial" panose="020B0604020202020204" pitchFamily="34" charset="0"/>
              </a:rPr>
              <a:t>contienen proteínas flexibles= 					queratina [</a:t>
            </a:r>
            <a:r>
              <a:rPr lang="es-AR" dirty="0">
                <a:latin typeface="Arial" panose="020B0604020202020204" pitchFamily="34" charset="0"/>
                <a:cs typeface="Arial" panose="020B0604020202020204" pitchFamily="34" charset="0"/>
                <a:sym typeface="Symbol" panose="05050102010706020507" pitchFamily="18" charset="2"/>
              </a:rPr>
              <a:t>  glicina, alanina: </a:t>
            </a:r>
            <a:r>
              <a:rPr lang="es-AR" i="1" dirty="0">
                <a:latin typeface="Arial" panose="020B0604020202020204" pitchFamily="34" charset="0"/>
                <a:cs typeface="Arial" panose="020B0604020202020204" pitchFamily="34" charset="0"/>
                <a:sym typeface="Symbol" panose="05050102010706020507" pitchFamily="18" charset="2"/>
              </a:rPr>
              <a:t> </a:t>
            </a:r>
            <a:r>
              <a:rPr lang="es-AR" i="1" dirty="0" err="1">
                <a:latin typeface="Arial" panose="020B0604020202020204" pitchFamily="34" charset="0"/>
                <a:cs typeface="Arial" panose="020B0604020202020204" pitchFamily="34" charset="0"/>
                <a:sym typeface="Symbol" panose="05050102010706020507" pitchFamily="18" charset="2"/>
              </a:rPr>
              <a:t>sheets</a:t>
            </a:r>
            <a:r>
              <a:rPr lang="es-AR" i="1" dirty="0">
                <a:latin typeface="Arial" panose="020B0604020202020204" pitchFamily="34" charset="0"/>
                <a:cs typeface="Arial" panose="020B0604020202020204" pitchFamily="34" charset="0"/>
                <a:sym typeface="Symbol" panose="05050102010706020507" pitchFamily="18" charset="2"/>
              </a:rPr>
              <a:t> </a:t>
            </a:r>
            <a:r>
              <a:rPr lang="es-AR" dirty="0">
                <a:latin typeface="Arial" panose="020B0604020202020204" pitchFamily="34" charset="0"/>
                <a:cs typeface="Arial" panose="020B0604020202020204" pitchFamily="34" charset="0"/>
                <a:sym typeface="Symbol" panose="05050102010706020507" pitchFamily="18" charset="2"/>
              </a:rPr>
              <a:t>que se alinean, forman fibras, 				filamentos helicoidales/ enlaces intra e intermoleculares; cisteínas: S-				S que aportan rigidez y fortaleza] </a:t>
            </a:r>
            <a:r>
              <a:rPr lang="es-AR" dirty="0">
                <a:latin typeface="Arial" panose="020B0604020202020204" pitchFamily="34" charset="0"/>
                <a:cs typeface="Arial" panose="020B0604020202020204" pitchFamily="34" charset="0"/>
              </a:rPr>
              <a:t>, elastina, colágeno [</a:t>
            </a:r>
            <a:r>
              <a:rPr lang="es-AR" dirty="0">
                <a:latin typeface="Arial" panose="020B0604020202020204" pitchFamily="34" charset="0"/>
                <a:cs typeface="Arial" panose="020B0604020202020204" pitchFamily="34" charset="0"/>
                <a:sym typeface="Symbol" panose="05050102010706020507" pitchFamily="18" charset="2"/>
              </a:rPr>
              <a:t>  </a:t>
            </a:r>
            <a:r>
              <a:rPr lang="es-AR" dirty="0">
                <a:latin typeface="Arial" panose="020B0604020202020204" pitchFamily="34" charset="0"/>
                <a:cs typeface="Arial" panose="020B0604020202020204" pitchFamily="34" charset="0"/>
              </a:rPr>
              <a:t>glicina: 					triples hélices flexibles]</a:t>
            </a:r>
          </a:p>
          <a:p>
            <a:r>
              <a:rPr lang="es-AR" b="1" dirty="0">
                <a:latin typeface="Arial" panose="020B0604020202020204" pitchFamily="34" charset="0"/>
                <a:cs typeface="Arial" panose="020B0604020202020204" pitchFamily="34" charset="0"/>
              </a:rPr>
              <a:t>6) Papel y algodón: celulosa</a:t>
            </a:r>
            <a:r>
              <a:rPr lang="es-AR" dirty="0">
                <a:latin typeface="Arial" panose="020B0604020202020204" pitchFamily="34" charset="0"/>
                <a:cs typeface="Arial" panose="020B0604020202020204" pitchFamily="34" charset="0"/>
              </a:rPr>
              <a:t> (arreglo de fibras en nano-escala)</a:t>
            </a:r>
          </a:p>
          <a:p>
            <a:r>
              <a:rPr lang="es-AR" b="1" dirty="0">
                <a:latin typeface="Arial" panose="020B0604020202020204" pitchFamily="34" charset="0"/>
                <a:cs typeface="Arial" panose="020B0604020202020204" pitchFamily="34" charset="0"/>
              </a:rPr>
              <a:t>7) Alas de insectos: </a:t>
            </a:r>
            <a:r>
              <a:rPr lang="es-AR" dirty="0">
                <a:latin typeface="Arial" panose="020B0604020202020204" pitchFamily="34" charset="0"/>
                <a:cs typeface="Arial" panose="020B0604020202020204" pitchFamily="34" charset="0"/>
              </a:rPr>
              <a:t>colores dependen de nano-estructuras que actúan como red de  				difracción e inducen iridiscencia: </a:t>
            </a:r>
            <a:r>
              <a:rPr lang="es-AR" dirty="0" err="1">
                <a:latin typeface="Arial" panose="020B0604020202020204" pitchFamily="34" charset="0"/>
                <a:cs typeface="Arial" panose="020B0604020202020204" pitchFamily="34" charset="0"/>
              </a:rPr>
              <a:t>ej</a:t>
            </a:r>
            <a:r>
              <a:rPr lang="es-AR" dirty="0">
                <a:latin typeface="Arial" panose="020B0604020202020204" pitchFamily="34" charset="0"/>
                <a:cs typeface="Arial" panose="020B0604020202020204" pitchFamily="34" charset="0"/>
              </a:rPr>
              <a:t>: capas de nano-esferas de </a:t>
            </a:r>
            <a:r>
              <a:rPr lang="es-AR" dirty="0" err="1">
                <a:latin typeface="Arial" panose="020B0604020202020204" pitchFamily="34" charset="0"/>
                <a:cs typeface="Arial" panose="020B0604020202020204" pitchFamily="34" charset="0"/>
              </a:rPr>
              <a:t>silica</a:t>
            </a:r>
            <a:r>
              <a:rPr lang="es-AR" dirty="0">
                <a:latin typeface="Arial" panose="020B0604020202020204" pitchFamily="34" charset="0"/>
                <a:cs typeface="Arial" panose="020B0604020202020204" pitchFamily="34" charset="0"/>
              </a:rPr>
              <a:t> 				Mariposa </a:t>
            </a:r>
            <a:r>
              <a:rPr lang="es-AR" i="1" dirty="0" err="1">
                <a:latin typeface="Arial" panose="020B0604020202020204" pitchFamily="34" charset="0"/>
                <a:cs typeface="Arial" panose="020B0604020202020204" pitchFamily="34" charset="0"/>
              </a:rPr>
              <a:t>Morpho</a:t>
            </a:r>
            <a:r>
              <a:rPr lang="es-AR" i="1" dirty="0">
                <a:latin typeface="Arial" panose="020B0604020202020204" pitchFamily="34" charset="0"/>
                <a:cs typeface="Arial" panose="020B0604020202020204" pitchFamily="34" charset="0"/>
              </a:rPr>
              <a:t> </a:t>
            </a:r>
            <a:r>
              <a:rPr lang="es-AR" i="1" dirty="0" err="1">
                <a:latin typeface="Arial" panose="020B0604020202020204" pitchFamily="34" charset="0"/>
                <a:cs typeface="Arial" panose="020B0604020202020204" pitchFamily="34" charset="0"/>
              </a:rPr>
              <a:t>rhetenor</a:t>
            </a:r>
            <a:r>
              <a:rPr lang="es-AR" dirty="0">
                <a:latin typeface="Arial" panose="020B0604020202020204" pitchFamily="34" charset="0"/>
                <a:cs typeface="Arial" panose="020B0604020202020204" pitchFamily="34" charset="0"/>
              </a:rPr>
              <a:t>: cristales fotónicos en las alas</a:t>
            </a:r>
          </a:p>
          <a:p>
            <a:r>
              <a:rPr lang="es-AR" b="1" dirty="0">
                <a:latin typeface="Arial" panose="020B0604020202020204" pitchFamily="34" charset="0"/>
                <a:cs typeface="Arial" panose="020B0604020202020204" pitchFamily="34" charset="0"/>
              </a:rPr>
              <a:t>8) Tela de araña: </a:t>
            </a:r>
            <a:r>
              <a:rPr lang="es-AR" dirty="0">
                <a:latin typeface="Arial" panose="020B0604020202020204" pitchFamily="34" charset="0"/>
                <a:cs typeface="Arial" panose="020B0604020202020204" pitchFamily="34" charset="0"/>
              </a:rPr>
              <a:t>hilo de mayor fortaleza conocido: </a:t>
            </a:r>
            <a:r>
              <a:rPr lang="es-AR" dirty="0">
                <a:latin typeface="Arial" panose="020B0604020202020204" pitchFamily="34" charset="0"/>
                <a:cs typeface="Arial" panose="020B0604020202020204" pitchFamily="34" charset="0"/>
                <a:sym typeface="Symbol" panose="05050102010706020507" pitchFamily="18" charset="2"/>
              </a:rPr>
              <a:t> 5 veces &gt; acero del mismo peso</a:t>
            </a:r>
          </a:p>
          <a:p>
            <a:r>
              <a:rPr lang="es-AR" dirty="0">
                <a:latin typeface="Arial" panose="020B0604020202020204" pitchFamily="34" charset="0"/>
                <a:cs typeface="Arial" panose="020B0604020202020204" pitchFamily="34" charset="0"/>
                <a:sym typeface="Symbol" panose="05050102010706020507" pitchFamily="18" charset="2"/>
              </a:rPr>
              <a:t>				[organización supramolecular en la nano-escala de </a:t>
            </a:r>
            <a:r>
              <a:rPr lang="es-AR" dirty="0" err="1">
                <a:latin typeface="Arial" panose="020B0604020202020204" pitchFamily="34" charset="0"/>
                <a:cs typeface="Arial" panose="020B0604020202020204" pitchFamily="34" charset="0"/>
                <a:sym typeface="Symbol" panose="05050102010706020507" pitchFamily="18" charset="2"/>
              </a:rPr>
              <a:t>fibroina</a:t>
            </a:r>
            <a:r>
              <a:rPr lang="es-AR" dirty="0">
                <a:latin typeface="Arial" panose="020B0604020202020204" pitchFamily="34" charset="0"/>
                <a:cs typeface="Arial" panose="020B0604020202020204" pitchFamily="34" charset="0"/>
                <a:sym typeface="Symbol" panose="05050102010706020507" pitchFamily="18" charset="2"/>
              </a:rPr>
              <a:t>]	</a:t>
            </a:r>
          </a:p>
          <a:p>
            <a:r>
              <a:rPr lang="es-AR" b="1" dirty="0">
                <a:latin typeface="Arial" panose="020B0604020202020204" pitchFamily="34" charset="0"/>
                <a:cs typeface="Arial" panose="020B0604020202020204" pitchFamily="34" charset="0"/>
                <a:sym typeface="Symbol" panose="05050102010706020507" pitchFamily="18" charset="2"/>
              </a:rPr>
              <a:t>9) Hoja de loto y similares: </a:t>
            </a:r>
            <a:r>
              <a:rPr lang="es-AR" dirty="0">
                <a:latin typeface="Arial" panose="020B0604020202020204" pitchFamily="34" charset="0"/>
                <a:cs typeface="Arial" panose="020B0604020202020204" pitchFamily="34" charset="0"/>
                <a:sym typeface="Symbol" panose="05050102010706020507" pitchFamily="18" charset="2"/>
              </a:rPr>
              <a:t>superficies “</a:t>
            </a:r>
            <a:r>
              <a:rPr lang="es-AR" dirty="0" err="1">
                <a:latin typeface="Arial" panose="020B0604020202020204" pitchFamily="34" charset="0"/>
                <a:cs typeface="Arial" panose="020B0604020202020204" pitchFamily="34" charset="0"/>
                <a:sym typeface="Symbol" panose="05050102010706020507" pitchFamily="18" charset="2"/>
              </a:rPr>
              <a:t>autolimpiantes</a:t>
            </a:r>
            <a:r>
              <a:rPr lang="es-AR" dirty="0">
                <a:latin typeface="Arial" panose="020B0604020202020204" pitchFamily="34" charset="0"/>
                <a:cs typeface="Arial" panose="020B0604020202020204" pitchFamily="34" charset="0"/>
                <a:sym typeface="Symbol" panose="05050102010706020507" pitchFamily="18" charset="2"/>
              </a:rPr>
              <a:t>” debido a su nano-estructura</a:t>
            </a:r>
          </a:p>
          <a:p>
            <a:r>
              <a:rPr lang="es-AR" b="1" dirty="0">
                <a:latin typeface="Arial" panose="020B0604020202020204" pitchFamily="34" charset="0"/>
                <a:cs typeface="Arial" panose="020B0604020202020204" pitchFamily="34" charset="0"/>
                <a:sym typeface="Symbol" panose="05050102010706020507" pitchFamily="18" charset="2"/>
              </a:rPr>
              <a:t>10) Pie de </a:t>
            </a:r>
            <a:r>
              <a:rPr lang="es-AR" b="1" dirty="0" err="1">
                <a:latin typeface="Arial" panose="020B0604020202020204" pitchFamily="34" charset="0"/>
                <a:cs typeface="Arial" panose="020B0604020202020204" pitchFamily="34" charset="0"/>
                <a:sym typeface="Symbol" panose="05050102010706020507" pitchFamily="18" charset="2"/>
              </a:rPr>
              <a:t>gecko</a:t>
            </a:r>
            <a:r>
              <a:rPr lang="es-AR" b="1" dirty="0">
                <a:latin typeface="Arial" panose="020B0604020202020204" pitchFamily="34" charset="0"/>
                <a:cs typeface="Arial" panose="020B0604020202020204" pitchFamily="34" charset="0"/>
                <a:sym typeface="Symbol" panose="05050102010706020507" pitchFamily="18" charset="2"/>
              </a:rPr>
              <a:t>: </a:t>
            </a:r>
            <a:r>
              <a:rPr lang="es-AR" dirty="0">
                <a:latin typeface="Arial" panose="020B0604020202020204" pitchFamily="34" charset="0"/>
                <a:cs typeface="Arial" panose="020B0604020202020204" pitchFamily="34" charset="0"/>
                <a:sym typeface="Symbol" panose="05050102010706020507" pitchFamily="18" charset="2"/>
              </a:rPr>
              <a:t>superficie </a:t>
            </a:r>
            <a:r>
              <a:rPr lang="es-AR" dirty="0" err="1">
                <a:latin typeface="Arial" panose="020B0604020202020204" pitchFamily="34" charset="0"/>
                <a:cs typeface="Arial" panose="020B0604020202020204" pitchFamily="34" charset="0"/>
                <a:sym typeface="Symbol" panose="05050102010706020507" pitchFamily="18" charset="2"/>
              </a:rPr>
              <a:t>nanoestructurada</a:t>
            </a:r>
            <a:r>
              <a:rPr lang="es-AR" dirty="0">
                <a:latin typeface="Arial" panose="020B0604020202020204" pitchFamily="34" charset="0"/>
                <a:cs typeface="Arial" panose="020B0604020202020204" pitchFamily="34" charset="0"/>
                <a:sym typeface="Symbol" panose="05050102010706020507" pitchFamily="18" charset="2"/>
              </a:rPr>
              <a:t> que le permite escalar en vertical</a:t>
            </a:r>
            <a:endParaRPr lang="es-AR" dirty="0">
              <a:latin typeface="Arial" panose="020B0604020202020204" pitchFamily="34" charset="0"/>
              <a:cs typeface="Arial" panose="020B0604020202020204" pitchFamily="34" charset="0"/>
            </a:endParaRPr>
          </a:p>
          <a:p>
            <a:endParaRPr lang="es-AR" dirty="0">
              <a:latin typeface="Arial" panose="020B0604020202020204" pitchFamily="34" charset="0"/>
              <a:cs typeface="Arial" panose="020B0604020202020204" pitchFamily="34" charset="0"/>
            </a:endParaRPr>
          </a:p>
        </p:txBody>
      </p:sp>
      <p:pic>
        <p:nvPicPr>
          <p:cNvPr id="3078" name="Picture 6" descr="https://thebiochemgazette.files.wordpress.com/2013/04/proteinstructure.jpg">
            <a:extLst>
              <a:ext uri="{FF2B5EF4-FFF2-40B4-BE49-F238E27FC236}">
                <a16:creationId xmlns:a16="http://schemas.microsoft.com/office/drawing/2014/main" id="{6879025E-488A-4C58-A40B-1242FF1BB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863" y="135831"/>
            <a:ext cx="4676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chem.libretexts.org/@api/deki/files/73641/Parallell_antiparallel_beta_sheet.GIF?revision=1">
            <a:extLst>
              <a:ext uri="{FF2B5EF4-FFF2-40B4-BE49-F238E27FC236}">
                <a16:creationId xmlns:a16="http://schemas.microsoft.com/office/drawing/2014/main" id="{94AB0DC0-1A45-4AD7-9CE9-966F67C12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325" y="1230295"/>
            <a:ext cx="5657850" cy="5286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jwilliamslovesbiochem.files.wordpress.com/2013/04/beta_sheet.jpg">
            <a:extLst>
              <a:ext uri="{FF2B5EF4-FFF2-40B4-BE49-F238E27FC236}">
                <a16:creationId xmlns:a16="http://schemas.microsoft.com/office/drawing/2014/main" id="{23510B32-A06B-4A24-99E7-1D0EA6BC9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050" y="1526481"/>
            <a:ext cx="548640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resources.schoolscience.co.uk/unilever/16-18/proteins/images/p26fig14.gif">
            <a:extLst>
              <a:ext uri="{FF2B5EF4-FFF2-40B4-BE49-F238E27FC236}">
                <a16:creationId xmlns:a16="http://schemas.microsoft.com/office/drawing/2014/main" id="{BC529AEA-32A9-4D4C-BF81-96A20E5421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292332"/>
            <a:ext cx="89154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ile.scirp.org/Html/8-2590034/f812ce28-7270-411c-84c8-03d415fe995f.jpg">
            <a:extLst>
              <a:ext uri="{FF2B5EF4-FFF2-40B4-BE49-F238E27FC236}">
                <a16:creationId xmlns:a16="http://schemas.microsoft.com/office/drawing/2014/main" id="{D91C3F0A-569D-44BB-8C97-DE6922596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70827"/>
            <a:ext cx="7315200" cy="445008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A5FF2A2-AF36-41C0-80F3-EB552DFBB1B3}"/>
              </a:ext>
            </a:extLst>
          </p:cNvPr>
          <p:cNvSpPr txBox="1"/>
          <p:nvPr/>
        </p:nvSpPr>
        <p:spPr>
          <a:xfrm>
            <a:off x="0" y="982533"/>
            <a:ext cx="9144000" cy="1200329"/>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			</a:t>
            </a:r>
            <a:r>
              <a:rPr lang="es-AR" b="1" dirty="0">
                <a:latin typeface="Arial" panose="020B0604020202020204" pitchFamily="34" charset="0"/>
                <a:cs typeface="Arial" panose="020B0604020202020204" pitchFamily="34" charset="0"/>
              </a:rPr>
              <a:t>4) Materiales naturales mineralizados: </a:t>
            </a:r>
            <a:r>
              <a:rPr lang="es-AR" i="1" dirty="0" err="1">
                <a:latin typeface="Arial" panose="020B0604020202020204" pitchFamily="34" charset="0"/>
                <a:cs typeface="Arial" panose="020B0604020202020204" pitchFamily="34" charset="0"/>
              </a:rPr>
              <a:t>shells</a:t>
            </a:r>
            <a:r>
              <a:rPr lang="es-AR" dirty="0">
                <a:latin typeface="Arial" panose="020B0604020202020204" pitchFamily="34" charset="0"/>
                <a:cs typeface="Arial" panose="020B0604020202020204" pitchFamily="34" charset="0"/>
              </a:rPr>
              <a:t>, corales, </a:t>
            </a:r>
            <a:r>
              <a:rPr lang="es-AR" b="1" dirty="0">
                <a:solidFill>
                  <a:srgbClr val="0000FF"/>
                </a:solidFill>
                <a:latin typeface="Arial" panose="020B0604020202020204" pitchFamily="34" charset="0"/>
                <a:cs typeface="Arial" panose="020B0604020202020204" pitchFamily="34" charset="0"/>
              </a:rPr>
              <a:t>huesos. </a:t>
            </a:r>
          </a:p>
          <a:p>
            <a:r>
              <a:rPr lang="es-AR" dirty="0">
                <a:latin typeface="Arial" panose="020B0604020202020204" pitchFamily="34" charset="0"/>
                <a:cs typeface="Arial" panose="020B0604020202020204" pitchFamily="34" charset="0"/>
              </a:rPr>
              <a:t>				Cristales de CaCO</a:t>
            </a:r>
            <a:r>
              <a:rPr lang="es-AR" baseline="-25000" dirty="0">
                <a:latin typeface="Arial" panose="020B0604020202020204" pitchFamily="34" charset="0"/>
                <a:cs typeface="Arial" panose="020B0604020202020204" pitchFamily="34" charset="0"/>
              </a:rPr>
              <a:t>3 </a:t>
            </a:r>
            <a:r>
              <a:rPr lang="es-AR" dirty="0">
                <a:latin typeface="Arial" panose="020B0604020202020204" pitchFamily="34" charset="0"/>
                <a:cs typeface="Arial" panose="020B0604020202020204" pitchFamily="34" charset="0"/>
              </a:rPr>
              <a:t>auto-ensamblados con otros 	materiales naturales 				(polímeros), 	generando arquitecturas 3D en la nano-escala</a:t>
            </a:r>
          </a:p>
          <a:p>
            <a:endParaRPr lang="es-AR"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7D4DEDF5-B498-467B-BF53-969C7A6596DA}"/>
              </a:ext>
            </a:extLst>
          </p:cNvPr>
          <p:cNvSpPr txBox="1"/>
          <p:nvPr/>
        </p:nvSpPr>
        <p:spPr>
          <a:xfrm>
            <a:off x="0" y="0"/>
            <a:ext cx="9144000" cy="1077218"/>
          </a:xfrm>
          <a:prstGeom prst="rect">
            <a:avLst/>
          </a:prstGeom>
          <a:solidFill>
            <a:schemeClr val="bg1">
              <a:lumMod val="85000"/>
            </a:schemeClr>
          </a:solidFill>
        </p:spPr>
        <p:txBody>
          <a:bodyPr wrap="square" rtlCol="0">
            <a:spAutoFit/>
          </a:bodyPr>
          <a:lstStyle/>
          <a:p>
            <a:r>
              <a:rPr lang="es-AR" sz="3200" b="1" dirty="0">
                <a:latin typeface="Arial" panose="020B0604020202020204" pitchFamily="34" charset="0"/>
                <a:cs typeface="Arial" panose="020B0604020202020204" pitchFamily="34" charset="0"/>
              </a:rPr>
              <a:t>Clase 2</a:t>
            </a:r>
            <a:r>
              <a:rPr lang="es-AR" sz="32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Nanomateriales naturales</a:t>
            </a:r>
          </a:p>
        </p:txBody>
      </p:sp>
    </p:spTree>
    <p:extLst>
      <p:ext uri="{BB962C8B-B14F-4D97-AF65-F5344CB8AC3E}">
        <p14:creationId xmlns:p14="http://schemas.microsoft.com/office/powerpoint/2010/main" val="762193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researchgate.net/profile/Ridha_Hambli/publication/51851905/figure/fig1/AS:339822720897024@1458031458612/Figure1-The-multiscale-hierarchical-structure-of-cortical-bone.jpg">
            <a:extLst>
              <a:ext uri="{FF2B5EF4-FFF2-40B4-BE49-F238E27FC236}">
                <a16:creationId xmlns:a16="http://schemas.microsoft.com/office/drawing/2014/main" id="{0A4F9B1D-E638-4A26-8EF5-4A607B5E1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93" y="1221271"/>
            <a:ext cx="7829550" cy="4362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F1192636-8EF0-4332-A232-7590B690A6EB}"/>
              </a:ext>
            </a:extLst>
          </p:cNvPr>
          <p:cNvSpPr/>
          <p:nvPr/>
        </p:nvSpPr>
        <p:spPr>
          <a:xfrm>
            <a:off x="0" y="5784574"/>
            <a:ext cx="9144000" cy="646331"/>
          </a:xfrm>
          <a:prstGeom prst="rect">
            <a:avLst/>
          </a:prstGeom>
        </p:spPr>
        <p:txBody>
          <a:bodyPr wrap="square">
            <a:spAutoFit/>
          </a:bodyPr>
          <a:lstStyle/>
          <a:p>
            <a:pPr algn="ctr"/>
            <a:r>
              <a:rPr lang="en-US" b="1" u="sng" dirty="0">
                <a:latin typeface="Arial" panose="020B0604020202020204" pitchFamily="34" charset="0"/>
                <a:cs typeface="Arial" panose="020B0604020202020204" pitchFamily="34" charset="0"/>
                <a:hlinkClick r:id="rId3"/>
              </a:rPr>
              <a:t>Finite element 3D modeling of Mechanical </a:t>
            </a:r>
            <a:r>
              <a:rPr lang="en-US" b="1" u="sng" dirty="0" err="1">
                <a:latin typeface="Arial" panose="020B0604020202020204" pitchFamily="34" charset="0"/>
                <a:cs typeface="Arial" panose="020B0604020202020204" pitchFamily="34" charset="0"/>
                <a:hlinkClick r:id="rId3"/>
              </a:rPr>
              <a:t>Behaviour</a:t>
            </a:r>
            <a:r>
              <a:rPr lang="en-US" b="1" u="sng" dirty="0">
                <a:latin typeface="Arial" panose="020B0604020202020204" pitchFamily="34" charset="0"/>
                <a:cs typeface="Arial" panose="020B0604020202020204" pitchFamily="34" charset="0"/>
                <a:hlinkClick r:id="rId3"/>
              </a:rPr>
              <a:t> of Mineralized collagen Microfibril</a:t>
            </a:r>
            <a:r>
              <a:rPr lang="en-US" b="1"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Article · Dec 2011 · Journal of applied biomaterials &amp; biomechanics (JABB)</a:t>
            </a:r>
          </a:p>
        </p:txBody>
      </p:sp>
      <p:sp>
        <p:nvSpPr>
          <p:cNvPr id="5" name="Rectángulo 4">
            <a:extLst>
              <a:ext uri="{FF2B5EF4-FFF2-40B4-BE49-F238E27FC236}">
                <a16:creationId xmlns:a16="http://schemas.microsoft.com/office/drawing/2014/main" id="{85996256-CE0E-4D92-A6F9-3D6DE060DF1C}"/>
              </a:ext>
            </a:extLst>
          </p:cNvPr>
          <p:cNvSpPr/>
          <p:nvPr/>
        </p:nvSpPr>
        <p:spPr>
          <a:xfrm>
            <a:off x="0" y="574940"/>
            <a:ext cx="9144000" cy="369332"/>
          </a:xfrm>
          <a:prstGeom prst="rect">
            <a:avLst/>
          </a:prstGeom>
        </p:spPr>
        <p:txBody>
          <a:bodyPr wrap="square">
            <a:spAutoFit/>
          </a:bodyPr>
          <a:lstStyle/>
          <a:p>
            <a:pPr algn="ctr"/>
            <a:r>
              <a:rPr lang="en-US" b="1" dirty="0">
                <a:solidFill>
                  <a:srgbClr val="333333"/>
                </a:solidFill>
                <a:latin typeface="Arial" panose="020B0604020202020204" pitchFamily="34" charset="0"/>
                <a:cs typeface="Arial" panose="020B0604020202020204" pitchFamily="34" charset="0"/>
              </a:rPr>
              <a:t>The multiscale hierarchical structure of cortical bone  </a:t>
            </a:r>
            <a:endParaRPr lang="es-AR"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94BF2B5B-F9D9-4D8D-A393-629A9EE6F1FE}"/>
              </a:ext>
            </a:extLst>
          </p:cNvPr>
          <p:cNvSpPr txBox="1"/>
          <p:nvPr/>
        </p:nvSpPr>
        <p:spPr>
          <a:xfrm>
            <a:off x="0" y="43627"/>
            <a:ext cx="9144000" cy="1077218"/>
          </a:xfrm>
          <a:prstGeom prst="rect">
            <a:avLst/>
          </a:prstGeom>
          <a:solidFill>
            <a:schemeClr val="bg1">
              <a:lumMod val="85000"/>
            </a:schemeClr>
          </a:solidFill>
        </p:spPr>
        <p:txBody>
          <a:bodyPr wrap="square" rtlCol="0">
            <a:spAutoFit/>
          </a:bodyPr>
          <a:lstStyle/>
          <a:p>
            <a:r>
              <a:rPr lang="es-AR" sz="3200" b="1" dirty="0">
                <a:latin typeface="Arial" panose="020B0604020202020204" pitchFamily="34" charset="0"/>
                <a:cs typeface="Arial" panose="020B0604020202020204" pitchFamily="34" charset="0"/>
              </a:rPr>
              <a:t>Clase 2</a:t>
            </a:r>
            <a:r>
              <a:rPr lang="es-AR" sz="32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Nanomateriales naturales</a:t>
            </a:r>
          </a:p>
        </p:txBody>
      </p:sp>
    </p:spTree>
    <p:extLst>
      <p:ext uri="{BB962C8B-B14F-4D97-AF65-F5344CB8AC3E}">
        <p14:creationId xmlns:p14="http://schemas.microsoft.com/office/powerpoint/2010/main" val="273239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Nuevos efectos en la nano-escala</a:t>
            </a:r>
          </a:p>
        </p:txBody>
      </p:sp>
      <p:sp>
        <p:nvSpPr>
          <p:cNvPr id="4" name="CuadroTexto 3"/>
          <p:cNvSpPr txBox="1"/>
          <p:nvPr/>
        </p:nvSpPr>
        <p:spPr>
          <a:xfrm>
            <a:off x="251790" y="1263562"/>
            <a:ext cx="8693428" cy="1477328"/>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Las propiedades físicas en la macro y micro escala se determinan sobre </a:t>
            </a:r>
            <a:r>
              <a:rPr lang="es-AR" b="1" dirty="0">
                <a:latin typeface="Arial" panose="020B0604020202020204" pitchFamily="34" charset="0"/>
                <a:cs typeface="Arial" panose="020B0604020202020204" pitchFamily="34" charset="0"/>
              </a:rPr>
              <a:t>moles de moléculas, a las que se aplican las leyes newtonianas</a:t>
            </a:r>
            <a:r>
              <a:rPr lang="es-AR" dirty="0">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En la nano-escala, las leyes newtonianas son reemplazadas por las leyes de la física cuántica: </a:t>
            </a:r>
            <a:r>
              <a:rPr lang="es-AR" b="1" u="sng" dirty="0">
                <a:solidFill>
                  <a:srgbClr val="0000FF"/>
                </a:solidFill>
                <a:latin typeface="Arial" panose="020B0604020202020204" pitchFamily="34" charset="0"/>
                <a:cs typeface="Arial" panose="020B0604020202020204" pitchFamily="34" charset="0"/>
              </a:rPr>
              <a:t>las propiedades físicas dependen del tamaño del material </a:t>
            </a:r>
            <a:r>
              <a:rPr lang="es-AR" dirty="0">
                <a:solidFill>
                  <a:srgbClr val="0000FF"/>
                </a:solidFill>
                <a:latin typeface="Arial" panose="020B0604020202020204" pitchFamily="34" charset="0"/>
                <a:cs typeface="Arial" panose="020B0604020202020204" pitchFamily="34" charset="0"/>
              </a:rPr>
              <a:t>(además de las composición química y enlaces)</a:t>
            </a:r>
            <a:endParaRPr lang="es-AR" dirty="0">
              <a:latin typeface="Arial" panose="020B0604020202020204" pitchFamily="34" charset="0"/>
              <a:cs typeface="Arial" panose="020B0604020202020204" pitchFamily="34" charset="0"/>
            </a:endParaRPr>
          </a:p>
        </p:txBody>
      </p:sp>
      <p:sp>
        <p:nvSpPr>
          <p:cNvPr id="5" name="CuadroTexto 4"/>
          <p:cNvSpPr txBox="1"/>
          <p:nvPr/>
        </p:nvSpPr>
        <p:spPr>
          <a:xfrm>
            <a:off x="225286" y="2841287"/>
            <a:ext cx="8693428" cy="3570208"/>
          </a:xfrm>
          <a:prstGeom prst="rect">
            <a:avLst/>
          </a:prstGeom>
          <a:noFill/>
        </p:spPr>
        <p:txBody>
          <a:bodyPr wrap="square" rtlCol="0">
            <a:spAutoFit/>
          </a:bodyPr>
          <a:lstStyle/>
          <a:p>
            <a:r>
              <a:rPr lang="es-AR" sz="3200" b="1" dirty="0">
                <a:solidFill>
                  <a:srgbClr val="0000FF"/>
                </a:solidFill>
                <a:latin typeface="Arial" panose="020B0604020202020204" pitchFamily="34" charset="0"/>
                <a:cs typeface="Arial" panose="020B0604020202020204" pitchFamily="34" charset="0"/>
              </a:rPr>
              <a:t>Propiedades físicas relevantes en la nano-escala:</a:t>
            </a:r>
          </a:p>
          <a:p>
            <a:endParaRPr lang="es-AR" b="1" dirty="0">
              <a:latin typeface="Arial" panose="020B0604020202020204" pitchFamily="34" charset="0"/>
              <a:cs typeface="Arial" panose="020B0604020202020204" pitchFamily="34" charset="0"/>
            </a:endParaRPr>
          </a:p>
          <a:p>
            <a:pPr marL="342900" indent="-342900">
              <a:buAutoNum type="arabicParenR"/>
            </a:pPr>
            <a:r>
              <a:rPr lang="es-AR" dirty="0">
                <a:latin typeface="Arial" panose="020B0604020202020204" pitchFamily="34" charset="0"/>
                <a:cs typeface="Arial" panose="020B0604020202020204" pitchFamily="34" charset="0"/>
              </a:rPr>
              <a:t>Escasa relevancia de fuerza gravitacional (pequeña masa), dominancia de fuerzas electromagnéticas</a:t>
            </a:r>
          </a:p>
          <a:p>
            <a:pPr marL="342900" indent="-342900">
              <a:buAutoNum type="arabicParenR"/>
            </a:pPr>
            <a:endParaRPr lang="es-AR" dirty="0">
              <a:latin typeface="Arial" panose="020B0604020202020204" pitchFamily="34" charset="0"/>
              <a:cs typeface="Arial" panose="020B0604020202020204" pitchFamily="34" charset="0"/>
            </a:endParaRPr>
          </a:p>
          <a:p>
            <a:pPr marL="342900" indent="-342900" algn="just">
              <a:buAutoNum type="arabicParenR"/>
            </a:pPr>
            <a:r>
              <a:rPr lang="es-AR" dirty="0">
                <a:latin typeface="Arial" panose="020B0604020202020204" pitchFamily="34" charset="0"/>
                <a:cs typeface="Arial" panose="020B0604020202020204" pitchFamily="34" charset="0"/>
              </a:rPr>
              <a:t>Dualidad onda [función de onda- probabilidad posición]-partícula (electrones):         </a:t>
            </a:r>
            <a:r>
              <a:rPr lang="es-AR" b="1" dirty="0">
                <a:latin typeface="Arial" panose="020B0604020202020204" pitchFamily="34" charset="0"/>
                <a:cs typeface="Arial" panose="020B0604020202020204" pitchFamily="34" charset="0"/>
              </a:rPr>
              <a:t>a) Efecto túnel: penetración de e en regiones energéticas clásicamente prohibidas. E</a:t>
            </a:r>
            <a:r>
              <a:rPr lang="es-AR" dirty="0">
                <a:latin typeface="Arial" panose="020B0604020202020204" pitchFamily="34" charset="0"/>
                <a:cs typeface="Arial" panose="020B0604020202020204" pitchFamily="34" charset="0"/>
              </a:rPr>
              <a:t>n física cuántica, una nanopartícula tiene una probabilidad finita de atravesar una barrera de energía mayor (túnel virtual), </a:t>
            </a:r>
            <a:r>
              <a:rPr lang="es-AR" dirty="0">
                <a:solidFill>
                  <a:srgbClr val="0000FF"/>
                </a:solidFill>
                <a:latin typeface="Arial" panose="020B0604020202020204" pitchFamily="34" charset="0"/>
                <a:cs typeface="Arial" panose="020B0604020202020204" pitchFamily="34" charset="0"/>
              </a:rPr>
              <a:t>siempre que la altura de la barrera (Energía potencial </a:t>
            </a:r>
            <a:r>
              <a:rPr lang="es-AR" dirty="0" err="1">
                <a:solidFill>
                  <a:srgbClr val="0000FF"/>
                </a:solidFill>
                <a:latin typeface="Arial" panose="020B0604020202020204" pitchFamily="34" charset="0"/>
                <a:cs typeface="Arial" panose="020B0604020202020204" pitchFamily="34" charset="0"/>
              </a:rPr>
              <a:t>Ep</a:t>
            </a:r>
            <a:r>
              <a:rPr lang="es-AR" dirty="0">
                <a:solidFill>
                  <a:srgbClr val="0000FF"/>
                </a:solidFill>
                <a:latin typeface="Arial" panose="020B0604020202020204" pitchFamily="34" charset="0"/>
                <a:cs typeface="Arial" panose="020B0604020202020204" pitchFamily="34" charset="0"/>
              </a:rPr>
              <a:t>) este en el orden de la </a:t>
            </a:r>
            <a:r>
              <a:rPr lang="es-AR" dirty="0">
                <a:solidFill>
                  <a:srgbClr val="0000FF"/>
                </a:solidFill>
                <a:latin typeface="Arial" panose="020B0604020202020204" pitchFamily="34" charset="0"/>
                <a:cs typeface="Arial" panose="020B0604020202020204" pitchFamily="34" charset="0"/>
                <a:sym typeface="Symbol" panose="05050102010706020507" pitchFamily="18" charset="2"/>
              </a:rPr>
              <a:t>nanopartícula</a:t>
            </a:r>
            <a:r>
              <a:rPr lang="es-AR" dirty="0">
                <a:latin typeface="Arial" panose="020B0604020202020204" pitchFamily="34" charset="0"/>
                <a:cs typeface="Arial" panose="020B0604020202020204" pitchFamily="34" charset="0"/>
                <a:sym typeface="Symbol" panose="05050102010706020507" pitchFamily="18" charset="2"/>
              </a:rPr>
              <a:t>. </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51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89EE19E-32FA-4852-90EF-A5566A3C7E8E}"/>
              </a:ext>
            </a:extLst>
          </p:cNvPr>
          <p:cNvSpPr/>
          <p:nvPr/>
        </p:nvSpPr>
        <p:spPr>
          <a:xfrm>
            <a:off x="636104" y="1703431"/>
            <a:ext cx="7871791" cy="3451138"/>
          </a:xfrm>
          <a:prstGeom prst="rect">
            <a:avLst/>
          </a:prstGeom>
        </p:spPr>
        <p:txBody>
          <a:bodyPr wrap="square">
            <a:spAutoFit/>
          </a:bodyPr>
          <a:lstStyle/>
          <a:p>
            <a:pPr algn="just">
              <a:lnSpc>
                <a:spcPct val="107000"/>
              </a:lnSpc>
            </a:pPr>
            <a:r>
              <a:rPr lang="en-GB" b="1" dirty="0">
                <a:latin typeface="Arial" panose="020B0604020202020204" pitchFamily="34" charset="0"/>
                <a:ea typeface="Calibri" panose="020F0502020204030204" pitchFamily="34" charset="0"/>
                <a:cs typeface="Times New Roman" panose="02020603050405020304" pitchFamily="18" charset="0"/>
              </a:rPr>
              <a:t>“Order of magnitude” </a:t>
            </a:r>
            <a:r>
              <a:rPr lang="en-GB" dirty="0">
                <a:latin typeface="Arial" panose="020B0604020202020204" pitchFamily="34" charset="0"/>
                <a:ea typeface="Calibri" panose="020F0502020204030204" pitchFamily="34" charset="0"/>
                <a:cs typeface="Times New Roman" panose="02020603050405020304" pitchFamily="18" charset="0"/>
              </a:rPr>
              <a:t>~ means so only to </a:t>
            </a:r>
            <a:r>
              <a:rPr lang="en-GB" b="1" dirty="0">
                <a:solidFill>
                  <a:srgbClr val="3333FF"/>
                </a:solidFill>
                <a:latin typeface="Arial" panose="020B0604020202020204" pitchFamily="34" charset="0"/>
                <a:ea typeface="Calibri" panose="020F0502020204030204" pitchFamily="34" charset="0"/>
                <a:cs typeface="Times New Roman" panose="02020603050405020304" pitchFamily="18" charset="0"/>
              </a:rPr>
              <a:t>within a factor of 10 </a:t>
            </a:r>
            <a:r>
              <a:rPr lang="en-GB" dirty="0">
                <a:solidFill>
                  <a:srgbClr val="3333FF"/>
                </a:solidFill>
                <a:latin typeface="Arial" panose="020B0604020202020204" pitchFamily="34" charset="0"/>
                <a:ea typeface="Calibri" panose="020F0502020204030204" pitchFamily="34" charset="0"/>
                <a:cs typeface="Times New Roman" panose="02020603050405020304" pitchFamily="18" charset="0"/>
              </a:rPr>
              <a:t>(or in a different context it means “proportional”). </a:t>
            </a:r>
          </a:p>
          <a:p>
            <a:pPr algn="just">
              <a:lnSpc>
                <a:spcPct val="107000"/>
              </a:lnSpc>
            </a:pPr>
            <a:endParaRPr lang="en-GB" dirty="0">
              <a:solidFill>
                <a:srgbClr val="3333FF"/>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b="1" dirty="0">
                <a:latin typeface="Arial" panose="020B0604020202020204" pitchFamily="34" charset="0"/>
                <a:ea typeface="Calibri" panose="020F0502020204030204" pitchFamily="34" charset="0"/>
                <a:cs typeface="Times New Roman" panose="02020603050405020304" pitchFamily="18" charset="0"/>
              </a:rPr>
              <a:t>“Approximately” </a:t>
            </a:r>
            <a:r>
              <a:rPr lang="en-GB" dirty="0">
                <a:latin typeface="Arial" panose="020B0604020202020204" pitchFamily="34" charset="0"/>
                <a:ea typeface="Calibri" panose="020F0502020204030204" pitchFamily="34" charset="0"/>
                <a:cs typeface="Times New Roman" panose="02020603050405020304" pitchFamily="18" charset="0"/>
              </a:rPr>
              <a:t>is indicated by the symbol </a:t>
            </a:r>
            <a:r>
              <a:rPr lang="en-GB" b="1" dirty="0">
                <a:latin typeface="Arial" panose="020B0604020202020204" pitchFamily="34" charset="0"/>
                <a:ea typeface="Calibri" panose="020F0502020204030204" pitchFamily="34" charset="0"/>
                <a:cs typeface="Times New Roman" panose="02020603050405020304" pitchFamily="18" charset="0"/>
              </a:rPr>
              <a:t>≈</a:t>
            </a:r>
            <a:r>
              <a:rPr lang="en-GB" dirty="0">
                <a:latin typeface="Arial" panose="020B0604020202020204" pitchFamily="34" charset="0"/>
                <a:ea typeface="Calibri" panose="020F0502020204030204" pitchFamily="34" charset="0"/>
                <a:cs typeface="Times New Roman" panose="02020603050405020304" pitchFamily="18" charset="0"/>
              </a:rPr>
              <a:t>, and </a:t>
            </a:r>
            <a:r>
              <a:rPr lang="en-GB" dirty="0">
                <a:solidFill>
                  <a:srgbClr val="3333FF"/>
                </a:solidFill>
                <a:latin typeface="Arial" panose="020B0604020202020204" pitchFamily="34" charset="0"/>
                <a:ea typeface="Calibri" panose="020F0502020204030204" pitchFamily="34" charset="0"/>
                <a:cs typeface="Times New Roman" panose="02020603050405020304" pitchFamily="18" charset="0"/>
              </a:rPr>
              <a:t>loosely means accurate to </a:t>
            </a:r>
            <a:r>
              <a:rPr lang="en-GB" b="1" dirty="0">
                <a:solidFill>
                  <a:srgbClr val="3333FF"/>
                </a:solidFill>
                <a:latin typeface="Arial" panose="020B0604020202020204" pitchFamily="34" charset="0"/>
                <a:ea typeface="Calibri" panose="020F0502020204030204" pitchFamily="34" charset="0"/>
                <a:cs typeface="Times New Roman" panose="02020603050405020304" pitchFamily="18" charset="0"/>
              </a:rPr>
              <a:t>within a factor of 2 </a:t>
            </a:r>
            <a:r>
              <a:rPr lang="en-GB" dirty="0">
                <a:solidFill>
                  <a:srgbClr val="3333FF"/>
                </a:solidFill>
                <a:latin typeface="Arial" panose="020B0604020202020204" pitchFamily="34" charset="0"/>
                <a:ea typeface="Calibri" panose="020F0502020204030204" pitchFamily="34" charset="0"/>
                <a:cs typeface="Times New Roman" panose="02020603050405020304" pitchFamily="18" charset="0"/>
              </a:rPr>
              <a:t>or so. </a:t>
            </a:r>
          </a:p>
          <a:p>
            <a:pPr algn="just">
              <a:lnSpc>
                <a:spcPct val="107000"/>
              </a:lnSpc>
              <a:spcAft>
                <a:spcPts val="0"/>
              </a:spcAft>
            </a:pPr>
            <a:endParaRPr lang="es-AR" sz="2400" dirty="0">
              <a:solidFill>
                <a:srgbClr val="3333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	</a:t>
            </a:r>
            <a:r>
              <a:rPr lang="en-GB" b="1" dirty="0">
                <a:latin typeface="Arial" panose="020B0604020202020204" pitchFamily="34" charset="0"/>
                <a:ea typeface="Calibri" panose="020F0502020204030204" pitchFamily="34" charset="0"/>
                <a:cs typeface="Times New Roman" panose="02020603050405020304" pitchFamily="18" charset="0"/>
              </a:rPr>
              <a:t>We usually write </a:t>
            </a:r>
            <a:r>
              <a:rPr lang="en-GB" b="1" u="sng" dirty="0">
                <a:latin typeface="Arial" panose="020B0604020202020204" pitchFamily="34" charset="0"/>
                <a:ea typeface="Calibri" panose="020F0502020204030204" pitchFamily="34" charset="0"/>
                <a:cs typeface="Times New Roman" panose="02020603050405020304" pitchFamily="18" charset="0"/>
              </a:rPr>
              <a:t>approximately</a:t>
            </a:r>
            <a:r>
              <a:rPr lang="en-GB" dirty="0">
                <a:latin typeface="Arial" panose="020B0604020202020204" pitchFamily="34" charset="0"/>
                <a:ea typeface="Calibri" panose="020F0502020204030204" pitchFamily="34" charset="0"/>
                <a:cs typeface="Times New Roman" panose="02020603050405020304" pitchFamily="18" charset="0"/>
              </a:rPr>
              <a:t> because we know the property value indeed roughly but to better than a factor of 10 so ≈ is the correct notation and not ~.</a:t>
            </a:r>
          </a:p>
          <a:p>
            <a:pPr algn="just">
              <a:lnSpc>
                <a:spcPct val="107000"/>
              </a:lnSpc>
              <a:spcAft>
                <a:spcPts val="0"/>
              </a:spcAft>
            </a:pPr>
            <a:r>
              <a:rPr lang="en-GB" dirty="0">
                <a:latin typeface="Arial" panose="020B0604020202020204" pitchFamily="34" charset="0"/>
                <a:ea typeface="Calibri" panose="020F0502020204030204" pitchFamily="34" charset="0"/>
                <a:cs typeface="Times New Roman" panose="02020603050405020304" pitchFamily="18" charset="0"/>
              </a:rPr>
              <a:t>	 In the cases where we only know the order of magnitude we will write the value only as an exponent 10</a:t>
            </a:r>
            <a:r>
              <a:rPr lang="en-GB" b="1" baseline="30000" dirty="0">
                <a:solidFill>
                  <a:srgbClr val="FF0000"/>
                </a:solidFill>
                <a:latin typeface="Arial" panose="020B0604020202020204" pitchFamily="34" charset="0"/>
                <a:ea typeface="Calibri" panose="020F0502020204030204" pitchFamily="34" charset="0"/>
                <a:cs typeface="Times New Roman" panose="02020603050405020304" pitchFamily="18" charset="0"/>
              </a:rPr>
              <a:t>x</a:t>
            </a:r>
            <a:r>
              <a:rPr lang="en-GB" dirty="0">
                <a:latin typeface="Arial" panose="020B0604020202020204" pitchFamily="34" charset="0"/>
                <a:ea typeface="Calibri" panose="020F0502020204030204" pitchFamily="34" charset="0"/>
                <a:cs typeface="Times New Roman" panose="02020603050405020304" pitchFamily="18" charset="0"/>
              </a:rPr>
              <a:t> without extraneous significant digits.</a:t>
            </a:r>
            <a:endParaRPr lang="es-A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6D146FFA-A68C-400F-98CE-55EA66FC6B1C}"/>
              </a:ext>
            </a:extLst>
          </p:cNvPr>
          <p:cNvSpPr/>
          <p:nvPr/>
        </p:nvSpPr>
        <p:spPr>
          <a:xfrm>
            <a:off x="0" y="15403"/>
            <a:ext cx="9144000" cy="523220"/>
          </a:xfrm>
          <a:prstGeom prst="rect">
            <a:avLst/>
          </a:prstGeom>
          <a:solidFill>
            <a:srgbClr val="C0C0C0"/>
          </a:solidFill>
        </p:spPr>
        <p:txBody>
          <a:bodyPr wrap="square">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n-GB" sz="2800" dirty="0">
                <a:solidFill>
                  <a:schemeClr val="bg1"/>
                </a:solidFill>
                <a:latin typeface="Arial" panose="020B0604020202020204" pitchFamily="34" charset="0"/>
                <a:cs typeface="Arial" panose="020B0604020202020204" pitchFamily="34" charset="0"/>
              </a:rPr>
              <a:t>Orden de </a:t>
            </a:r>
            <a:r>
              <a:rPr lang="en-GB" sz="2800" dirty="0" err="1">
                <a:solidFill>
                  <a:schemeClr val="bg1"/>
                </a:solidFill>
                <a:latin typeface="Arial" panose="020B0604020202020204" pitchFamily="34" charset="0"/>
                <a:cs typeface="Arial" panose="020B0604020202020204" pitchFamily="34" charset="0"/>
              </a:rPr>
              <a:t>magnitud</a:t>
            </a:r>
            <a:r>
              <a:rPr lang="en-GB" sz="2800" dirty="0">
                <a:solidFill>
                  <a:schemeClr val="bg1"/>
                </a:solidFill>
                <a:latin typeface="Arial" panose="020B0604020202020204" pitchFamily="34" charset="0"/>
                <a:cs typeface="Arial" panose="020B0604020202020204" pitchFamily="34" charset="0"/>
              </a:rPr>
              <a:t> vs </a:t>
            </a:r>
            <a:r>
              <a:rPr lang="en-GB" sz="2800" dirty="0" err="1">
                <a:solidFill>
                  <a:schemeClr val="bg1"/>
                </a:solidFill>
                <a:latin typeface="Arial" panose="020B0604020202020204" pitchFamily="34" charset="0"/>
                <a:cs typeface="Arial" panose="020B0604020202020204" pitchFamily="34" charset="0"/>
              </a:rPr>
              <a:t>aproximacion</a:t>
            </a:r>
            <a:endParaRPr lang="en-GB"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778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325411" y="699917"/>
            <a:ext cx="5367005" cy="2352188"/>
          </a:xfrm>
          <a:prstGeom prst="rect">
            <a:avLst/>
          </a:prstGeom>
        </p:spPr>
      </p:pic>
      <p:pic>
        <p:nvPicPr>
          <p:cNvPr id="5" name="Imagen 4"/>
          <p:cNvPicPr>
            <a:picLocks noChangeAspect="1"/>
          </p:cNvPicPr>
          <p:nvPr/>
        </p:nvPicPr>
        <p:blipFill>
          <a:blip r:embed="rId3"/>
          <a:stretch>
            <a:fillRect/>
          </a:stretch>
        </p:blipFill>
        <p:spPr>
          <a:xfrm>
            <a:off x="3418980" y="3351037"/>
            <a:ext cx="5512059" cy="1972219"/>
          </a:xfrm>
          <a:prstGeom prst="rect">
            <a:avLst/>
          </a:prstGeom>
        </p:spPr>
      </p:pic>
      <p:sp>
        <p:nvSpPr>
          <p:cNvPr id="7" name="Rectángulo 6"/>
          <p:cNvSpPr/>
          <p:nvPr/>
        </p:nvSpPr>
        <p:spPr>
          <a:xfrm>
            <a:off x="1" y="5598382"/>
            <a:ext cx="914399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Figure 2.1. </a:t>
            </a:r>
            <a:r>
              <a:rPr lang="en-US" dirty="0">
                <a:latin typeface="Arial" panose="020B0604020202020204" pitchFamily="34" charset="0"/>
                <a:cs typeface="Arial" panose="020B0604020202020204" pitchFamily="34" charset="0"/>
              </a:rPr>
              <a:t>An effect of quantum physics: </a:t>
            </a:r>
            <a:r>
              <a:rPr lang="en-US" b="1" dirty="0">
                <a:latin typeface="Arial" panose="020B0604020202020204" pitchFamily="34" charset="0"/>
                <a:cs typeface="Arial" panose="020B0604020202020204" pitchFamily="34" charset="0"/>
              </a:rPr>
              <a:t>the tunneling effect</a:t>
            </a:r>
            <a:endParaRPr lang="es-AR" b="1" dirty="0">
              <a:latin typeface="Arial" panose="020B0604020202020204" pitchFamily="34" charset="0"/>
              <a:cs typeface="Arial" panose="020B0604020202020204" pitchFamily="34" charset="0"/>
            </a:endParaRPr>
          </a:p>
        </p:txBody>
      </p:sp>
      <p:sp>
        <p:nvSpPr>
          <p:cNvPr id="8" name="Rectángulo 7"/>
          <p:cNvSpPr/>
          <p:nvPr/>
        </p:nvSpPr>
        <p:spPr>
          <a:xfrm>
            <a:off x="0" y="1533110"/>
            <a:ext cx="3325412" cy="830997"/>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a) The passage of a particle through a barrier in the </a:t>
            </a:r>
            <a:r>
              <a:rPr lang="en-US" sz="1200" b="1" dirty="0">
                <a:latin typeface="Arial" panose="020B0604020202020204" pitchFamily="34" charset="0"/>
                <a:cs typeface="Arial" panose="020B0604020202020204" pitchFamily="34" charset="0"/>
              </a:rPr>
              <a:t>traditional world</a:t>
            </a:r>
            <a:r>
              <a:rPr lang="en-US" sz="1200" dirty="0">
                <a:latin typeface="Arial" panose="020B0604020202020204" pitchFamily="34" charset="0"/>
                <a:cs typeface="Arial" panose="020B0604020202020204" pitchFamily="34" charset="0"/>
              </a:rPr>
              <a:t>: the</a:t>
            </a:r>
          </a:p>
          <a:p>
            <a:pPr algn="r"/>
            <a:r>
              <a:rPr lang="en-US" sz="1200" dirty="0">
                <a:latin typeface="Arial" panose="020B0604020202020204" pitchFamily="34" charset="0"/>
                <a:cs typeface="Arial" panose="020B0604020202020204" pitchFamily="34" charset="0"/>
              </a:rPr>
              <a:t>particle does not pass if </a:t>
            </a:r>
            <a:r>
              <a:rPr lang="en-US" sz="1200" dirty="0" err="1">
                <a:latin typeface="Arial" panose="020B0604020202020204" pitchFamily="34" charset="0"/>
                <a:cs typeface="Arial" panose="020B0604020202020204" pitchFamily="34" charset="0"/>
              </a:rPr>
              <a:t>Ec</a:t>
            </a:r>
            <a:r>
              <a:rPr lang="en-US" sz="1200" dirty="0">
                <a:latin typeface="Arial" panose="020B0604020202020204" pitchFamily="34" charset="0"/>
                <a:cs typeface="Arial" panose="020B0604020202020204" pitchFamily="34" charset="0"/>
              </a:rPr>
              <a:t> &lt; Ep and the particle passes if </a:t>
            </a:r>
            <a:r>
              <a:rPr lang="en-US" sz="1200" dirty="0" err="1">
                <a:latin typeface="Arial" panose="020B0604020202020204" pitchFamily="34" charset="0"/>
                <a:cs typeface="Arial" panose="020B0604020202020204" pitchFamily="34" charset="0"/>
              </a:rPr>
              <a:t>Ec</a:t>
            </a:r>
            <a:r>
              <a:rPr lang="en-US" sz="1200" dirty="0">
                <a:latin typeface="Arial" panose="020B0604020202020204" pitchFamily="34" charset="0"/>
                <a:cs typeface="Arial" panose="020B0604020202020204" pitchFamily="34" charset="0"/>
              </a:rPr>
              <a:t> &gt; Ep.</a:t>
            </a:r>
            <a:endParaRPr lang="es-AR" sz="1200" dirty="0">
              <a:latin typeface="Arial" panose="020B0604020202020204" pitchFamily="34" charset="0"/>
              <a:cs typeface="Arial" panose="020B0604020202020204" pitchFamily="34" charset="0"/>
            </a:endParaRPr>
          </a:p>
        </p:txBody>
      </p:sp>
      <p:sp>
        <p:nvSpPr>
          <p:cNvPr id="9" name="Rectángulo 8"/>
          <p:cNvSpPr/>
          <p:nvPr/>
        </p:nvSpPr>
        <p:spPr>
          <a:xfrm>
            <a:off x="0" y="3817412"/>
            <a:ext cx="3418980" cy="1015663"/>
          </a:xfrm>
          <a:prstGeom prst="rect">
            <a:avLst/>
          </a:prstGeom>
        </p:spPr>
        <p:txBody>
          <a:bodyPr wrap="square">
            <a:spAutoFit/>
          </a:bodyPr>
          <a:lstStyle/>
          <a:p>
            <a:pPr algn="r"/>
            <a:r>
              <a:rPr lang="en-US" sz="1200" dirty="0">
                <a:latin typeface="Arial" panose="020B0604020202020204" pitchFamily="34" charset="0"/>
                <a:cs typeface="Arial" panose="020B0604020202020204" pitchFamily="34" charset="0"/>
              </a:rPr>
              <a:t>b) The passage of a particle through a barrier in the </a:t>
            </a:r>
            <a:r>
              <a:rPr lang="en-US" sz="1200" b="1" dirty="0">
                <a:latin typeface="Arial" panose="020B0604020202020204" pitchFamily="34" charset="0"/>
                <a:cs typeface="Arial" panose="020B0604020202020204" pitchFamily="34" charset="0"/>
              </a:rPr>
              <a:t>quantum world</a:t>
            </a:r>
            <a:r>
              <a:rPr lang="en-US" sz="1200" dirty="0">
                <a:latin typeface="Arial" panose="020B0604020202020204" pitchFamily="34" charset="0"/>
                <a:cs typeface="Arial" panose="020B0604020202020204" pitchFamily="34" charset="0"/>
              </a:rPr>
              <a:t>: the</a:t>
            </a:r>
          </a:p>
          <a:p>
            <a:pPr algn="r"/>
            <a:r>
              <a:rPr lang="en-US" sz="1200" dirty="0">
                <a:latin typeface="Arial" panose="020B0604020202020204" pitchFamily="34" charset="0"/>
                <a:cs typeface="Arial" panose="020B0604020202020204" pitchFamily="34" charset="0"/>
              </a:rPr>
              <a:t>probability of passage is not zero when </a:t>
            </a:r>
            <a:r>
              <a:rPr lang="en-US" sz="1200" dirty="0" err="1">
                <a:latin typeface="Arial" panose="020B0604020202020204" pitchFamily="34" charset="0"/>
                <a:cs typeface="Arial" panose="020B0604020202020204" pitchFamily="34" charset="0"/>
              </a:rPr>
              <a:t>Ec</a:t>
            </a:r>
            <a:r>
              <a:rPr lang="en-US" sz="1200" dirty="0">
                <a:latin typeface="Arial" panose="020B0604020202020204" pitchFamily="34" charset="0"/>
                <a:cs typeface="Arial" panose="020B0604020202020204" pitchFamily="34" charset="0"/>
              </a:rPr>
              <a:t> &lt; Ep and the probability increases</a:t>
            </a:r>
          </a:p>
          <a:p>
            <a:pPr algn="r"/>
            <a:r>
              <a:rPr lang="en-US" sz="1200" dirty="0">
                <a:latin typeface="Arial" panose="020B0604020202020204" pitchFamily="34" charset="0"/>
                <a:cs typeface="Arial" panose="020B0604020202020204" pitchFamily="34" charset="0"/>
              </a:rPr>
              <a:t>with </a:t>
            </a:r>
            <a:r>
              <a:rPr lang="en-US" sz="1200" dirty="0" err="1">
                <a:latin typeface="Arial" panose="020B0604020202020204" pitchFamily="34" charset="0"/>
                <a:cs typeface="Arial" panose="020B0604020202020204" pitchFamily="34" charset="0"/>
              </a:rPr>
              <a:t>Ec</a:t>
            </a:r>
            <a:r>
              <a:rPr lang="en-US" sz="1200" dirty="0">
                <a:latin typeface="Arial" panose="020B0604020202020204" pitchFamily="34" charset="0"/>
                <a:cs typeface="Arial" panose="020B0604020202020204" pitchFamily="34" charset="0"/>
              </a:rPr>
              <a:t> to reach 1 when </a:t>
            </a:r>
            <a:r>
              <a:rPr lang="en-US" sz="1200" dirty="0" err="1">
                <a:latin typeface="Arial" panose="020B0604020202020204" pitchFamily="34" charset="0"/>
                <a:cs typeface="Arial" panose="020B0604020202020204" pitchFamily="34" charset="0"/>
              </a:rPr>
              <a:t>Ec</a:t>
            </a:r>
            <a:r>
              <a:rPr lang="en-US" sz="1200" dirty="0">
                <a:latin typeface="Arial" panose="020B0604020202020204" pitchFamily="34" charset="0"/>
                <a:cs typeface="Arial" panose="020B0604020202020204" pitchFamily="34" charset="0"/>
              </a:rPr>
              <a:t> = Ep.</a:t>
            </a:r>
            <a:endParaRPr lang="es-AR" sz="1200" dirty="0">
              <a:latin typeface="Arial" panose="020B0604020202020204" pitchFamily="34" charset="0"/>
              <a:cs typeface="Arial" panose="020B0604020202020204" pitchFamily="34" charset="0"/>
            </a:endParaRPr>
          </a:p>
        </p:txBody>
      </p:sp>
      <p:sp>
        <p:nvSpPr>
          <p:cNvPr id="10" name="CuadroTexto 9"/>
          <p:cNvSpPr txBox="1"/>
          <p:nvPr/>
        </p:nvSpPr>
        <p:spPr>
          <a:xfrm>
            <a:off x="0" y="257158"/>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sp>
        <p:nvSpPr>
          <p:cNvPr id="11" name="Rectángulo 10"/>
          <p:cNvSpPr/>
          <p:nvPr/>
        </p:nvSpPr>
        <p:spPr>
          <a:xfrm>
            <a:off x="0" y="6206902"/>
            <a:ext cx="9144000" cy="646331"/>
          </a:xfrm>
          <a:prstGeom prst="rect">
            <a:avLst/>
          </a:prstGeom>
        </p:spPr>
        <p:txBody>
          <a:bodyPr wrap="square">
            <a:spAutoFit/>
          </a:bodyPr>
          <a:lstStyle/>
          <a:p>
            <a:pPr algn="r"/>
            <a:r>
              <a:rPr lang="es-AR" sz="1200" dirty="0" err="1">
                <a:latin typeface="VQJAAA+TimesNewRoman"/>
              </a:rPr>
              <a:t>Chapter</a:t>
            </a:r>
            <a:r>
              <a:rPr lang="es-AR" sz="1200" dirty="0">
                <a:latin typeface="VQJAAA+TimesNewRoman"/>
              </a:rPr>
              <a:t> 2. </a:t>
            </a:r>
            <a:r>
              <a:rPr lang="en-US" sz="1200" dirty="0"/>
              <a:t>Some Science to Get You Started. </a:t>
            </a:r>
            <a:r>
              <a:rPr lang="es-AR" sz="1200" i="1" dirty="0" err="1"/>
              <a:t>The</a:t>
            </a:r>
            <a:r>
              <a:rPr lang="es-AR" sz="1200" i="1" dirty="0"/>
              <a:t> </a:t>
            </a:r>
            <a:r>
              <a:rPr lang="es-AR" sz="1200" i="1" dirty="0" err="1"/>
              <a:t>Necessary</a:t>
            </a:r>
            <a:r>
              <a:rPr lang="es-AR" sz="1200" i="1" dirty="0"/>
              <a:t> </a:t>
            </a:r>
            <a:r>
              <a:rPr lang="es-AR" sz="1200" i="1" dirty="0" err="1"/>
              <a:t>Toolkit</a:t>
            </a:r>
            <a:endParaRPr lang="es-AR" sz="1200" i="1" dirty="0"/>
          </a:p>
          <a:p>
            <a:pPr algn="r"/>
            <a:r>
              <a:rPr lang="en-US" sz="1200" b="1" i="1" dirty="0">
                <a:latin typeface="TimesNewRomanPS-BoldItalicMT"/>
              </a:rPr>
              <a:t>An Introduction to Nanoscience and Nanotechnology. </a:t>
            </a:r>
            <a:r>
              <a:rPr lang="es-AR" sz="1200" b="1" dirty="0">
                <a:latin typeface="TimesNewRomanPS-BoldMT"/>
              </a:rPr>
              <a:t>Alain </a:t>
            </a:r>
            <a:r>
              <a:rPr lang="es-AR" sz="1200" b="1" dirty="0" err="1">
                <a:latin typeface="TimesNewRomanPS-BoldMT"/>
              </a:rPr>
              <a:t>Nouailhat</a:t>
            </a:r>
            <a:endParaRPr lang="es-AR" sz="1200" b="1" dirty="0">
              <a:latin typeface="TimesNewRomanPS-BoldMT"/>
            </a:endParaRPr>
          </a:p>
          <a:p>
            <a:pPr algn="r"/>
            <a:r>
              <a:rPr lang="en-US" sz="1200" b="1" dirty="0">
                <a:latin typeface="TimesNewRomanPS-BoldMT"/>
              </a:rPr>
              <a:t>Copyright </a:t>
            </a:r>
            <a:r>
              <a:rPr lang="en-US" sz="1200" i="1" dirty="0">
                <a:latin typeface="Arial-ItalicMT"/>
              </a:rPr>
              <a:t>0 </a:t>
            </a:r>
            <a:r>
              <a:rPr lang="en-US" sz="1200" b="1" dirty="0">
                <a:latin typeface="TimesNewRomanPS-BoldMT"/>
              </a:rPr>
              <a:t>2008, ISTE </a:t>
            </a:r>
            <a:r>
              <a:rPr lang="en-US" sz="1200" dirty="0">
                <a:latin typeface="TimesNewRomanPSMT"/>
              </a:rPr>
              <a:t>Ltd.</a:t>
            </a:r>
            <a:endParaRPr lang="es-AR" sz="1200" dirty="0"/>
          </a:p>
        </p:txBody>
      </p:sp>
    </p:spTree>
    <p:extLst>
      <p:ext uri="{BB962C8B-B14F-4D97-AF65-F5344CB8AC3E}">
        <p14:creationId xmlns:p14="http://schemas.microsoft.com/office/powerpoint/2010/main" val="1744467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198782"/>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sp>
        <p:nvSpPr>
          <p:cNvPr id="6" name="CuadroTexto 5"/>
          <p:cNvSpPr txBox="1"/>
          <p:nvPr/>
        </p:nvSpPr>
        <p:spPr>
          <a:xfrm>
            <a:off x="238538" y="1052623"/>
            <a:ext cx="8693427" cy="5078313"/>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	El </a:t>
            </a:r>
            <a:r>
              <a:rPr lang="es-AR" b="1" dirty="0">
                <a:latin typeface="Arial" panose="020B0604020202020204" pitchFamily="34" charset="0"/>
                <a:cs typeface="Arial" panose="020B0604020202020204" pitchFamily="34" charset="0"/>
              </a:rPr>
              <a:t>efecto túnel </a:t>
            </a:r>
            <a:r>
              <a:rPr lang="es-AR" dirty="0">
                <a:latin typeface="Arial" panose="020B0604020202020204" pitchFamily="34" charset="0"/>
                <a:cs typeface="Arial" panose="020B0604020202020204" pitchFamily="34" charset="0"/>
              </a:rPr>
              <a:t>es la base del funcionamiento del </a:t>
            </a:r>
            <a:r>
              <a:rPr lang="es-AR" b="1" dirty="0">
                <a:latin typeface="Arial" panose="020B0604020202020204" pitchFamily="34" charset="0"/>
                <a:cs typeface="Arial" panose="020B0604020202020204" pitchFamily="34" charset="0"/>
              </a:rPr>
              <a:t>STM (</a:t>
            </a:r>
            <a:r>
              <a:rPr lang="es-AR" b="1" dirty="0" err="1">
                <a:latin typeface="Arial" panose="020B0604020202020204" pitchFamily="34" charset="0"/>
                <a:cs typeface="Arial" panose="020B0604020202020204" pitchFamily="34" charset="0"/>
              </a:rPr>
              <a:t>Scanning</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Tunnelling</a:t>
            </a:r>
            <a:r>
              <a:rPr lang="es-AR" b="1" dirty="0">
                <a:latin typeface="Arial" panose="020B0604020202020204" pitchFamily="34" charset="0"/>
                <a:cs typeface="Arial" panose="020B0604020202020204" pitchFamily="34" charset="0"/>
              </a:rPr>
              <a:t> 	</a:t>
            </a:r>
            <a:r>
              <a:rPr lang="es-AR" b="1" dirty="0" err="1">
                <a:latin typeface="Arial" panose="020B0604020202020204" pitchFamily="34" charset="0"/>
                <a:cs typeface="Arial" panose="020B0604020202020204" pitchFamily="34" charset="0"/>
              </a:rPr>
              <a:t>Microscope</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microscopia de efecto túnel), que permite obtener imágenes de 	superficies </a:t>
            </a:r>
            <a:r>
              <a:rPr lang="es-AR" dirty="0" err="1">
                <a:latin typeface="Arial" panose="020B0604020202020204" pitchFamily="34" charset="0"/>
                <a:cs typeface="Arial" panose="020B0604020202020204" pitchFamily="34" charset="0"/>
              </a:rPr>
              <a:t>nanoestructuradas</a:t>
            </a:r>
            <a:r>
              <a:rPr lang="es-AR" dirty="0">
                <a:latin typeface="Arial" panose="020B0604020202020204" pitchFamily="34" charset="0"/>
                <a:cs typeface="Arial" panose="020B0604020202020204" pitchFamily="34" charset="0"/>
              </a:rPr>
              <a:t>; el STM se usa también como </a:t>
            </a:r>
            <a:r>
              <a:rPr lang="es-AR" b="1" dirty="0">
                <a:latin typeface="Arial" panose="020B0604020202020204" pitchFamily="34" charset="0"/>
                <a:cs typeface="Arial" panose="020B0604020202020204" pitchFamily="34" charset="0"/>
              </a:rPr>
              <a:t>instrumento de 	</a:t>
            </a:r>
            <a:r>
              <a:rPr lang="es-AR" b="1" dirty="0" err="1">
                <a:latin typeface="Arial" panose="020B0604020202020204" pitchFamily="34" charset="0"/>
                <a:cs typeface="Arial" panose="020B0604020202020204" pitchFamily="34" charset="0"/>
              </a:rPr>
              <a:t>nanofabricación</a:t>
            </a:r>
            <a:r>
              <a:rPr lang="es-AR" b="1" dirty="0">
                <a:latin typeface="Arial" panose="020B0604020202020204" pitchFamily="34" charset="0"/>
                <a:cs typeface="Arial" panose="020B0604020202020204" pitchFamily="34" charset="0"/>
              </a:rPr>
              <a:t> para mover átomos uno x uno</a:t>
            </a:r>
          </a:p>
          <a:p>
            <a:endParaRPr lang="es-AR" b="1"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b) Confinamiento cuántico: </a:t>
            </a:r>
            <a:r>
              <a:rPr lang="es-AR" dirty="0">
                <a:latin typeface="Arial" panose="020B0604020202020204" pitchFamily="34" charset="0"/>
                <a:cs typeface="Arial" panose="020B0604020202020204" pitchFamily="34" charset="0"/>
              </a:rPr>
              <a:t>en nanomateriales, los electrones no se mueven 	libremente, sino que se hallan confinados</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c) Cuantización de energía:</a:t>
            </a:r>
            <a:r>
              <a:rPr lang="es-AR" dirty="0">
                <a:latin typeface="Arial" panose="020B0604020202020204" pitchFamily="34" charset="0"/>
                <a:cs typeface="Arial" panose="020B0604020202020204" pitchFamily="34" charset="0"/>
              </a:rPr>
              <a:t> los electrones únicamente pueden existir en niveles 	discretos de energía (Q-</a:t>
            </a:r>
            <a:r>
              <a:rPr lang="es-AR" dirty="0" err="1">
                <a:latin typeface="Arial" panose="020B0604020202020204" pitchFamily="34" charset="0"/>
                <a:cs typeface="Arial" panose="020B0604020202020204" pitchFamily="34" charset="0"/>
              </a:rPr>
              <a:t>dots</a:t>
            </a:r>
            <a:r>
              <a:rPr lang="es-AR" dirty="0">
                <a:latin typeface="Arial" panose="020B0604020202020204" pitchFamily="34" charset="0"/>
                <a:cs typeface="Arial" panose="020B0604020202020204" pitchFamily="34" charset="0"/>
              </a:rPr>
              <a:t>)</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d) Movimientos moleculares al azar (</a:t>
            </a:r>
            <a:r>
              <a:rPr lang="es-AR" b="1" dirty="0" err="1">
                <a:latin typeface="Arial" panose="020B0604020202020204" pitchFamily="34" charset="0"/>
                <a:cs typeface="Arial" panose="020B0604020202020204" pitchFamily="34" charset="0"/>
              </a:rPr>
              <a:t>r</a:t>
            </a:r>
            <a:r>
              <a:rPr lang="es-AR" b="1" i="1" dirty="0" err="1">
                <a:latin typeface="Arial" panose="020B0604020202020204" pitchFamily="34" charset="0"/>
                <a:cs typeface="Arial" panose="020B0604020202020204" pitchFamily="34" charset="0"/>
              </a:rPr>
              <a:t>andom</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los movimientos moleculares 	ocurren 	debido a la Energía cinética (asumiendo T&gt;0K), son </a:t>
            </a:r>
            <a:r>
              <a:rPr lang="es-AR" dirty="0" err="1">
                <a:latin typeface="Arial" panose="020B0604020202020204" pitchFamily="34" charset="0"/>
                <a:cs typeface="Arial" panose="020B0604020202020204" pitchFamily="34" charset="0"/>
              </a:rPr>
              <a:t>ominipresentes</a:t>
            </a:r>
            <a:r>
              <a:rPr lang="es-AR" dirty="0">
                <a:latin typeface="Arial" panose="020B0604020202020204" pitchFamily="34" charset="0"/>
                <a:cs typeface="Arial" panose="020B0604020202020204" pitchFamily="34" charset="0"/>
              </a:rPr>
              <a:t> y 	pueden estar en la escala del tamaño de </a:t>
            </a:r>
            <a:r>
              <a:rPr lang="es-AR" dirty="0" err="1">
                <a:latin typeface="Arial" panose="020B0604020202020204" pitchFamily="34" charset="0"/>
                <a:cs typeface="Arial" panose="020B0604020202020204" pitchFamily="34" charset="0"/>
              </a:rPr>
              <a:t>nanoparticulas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Ej</a:t>
            </a:r>
            <a:r>
              <a:rPr lang="es-AR" dirty="0">
                <a:latin typeface="Arial" panose="020B0604020202020204" pitchFamily="34" charset="0"/>
                <a:cs typeface="Arial" panose="020B0604020202020204" pitchFamily="34" charset="0"/>
              </a:rPr>
              <a:t>: movimiento 	Browniano</a:t>
            </a:r>
          </a:p>
          <a:p>
            <a:r>
              <a:rPr lang="es-AR" dirty="0">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En la </a:t>
            </a:r>
            <a:r>
              <a:rPr lang="es-AR" b="1" dirty="0" err="1">
                <a:solidFill>
                  <a:srgbClr val="0000FF"/>
                </a:solidFill>
                <a:latin typeface="Arial" panose="020B0604020202020204" pitchFamily="34" charset="0"/>
                <a:cs typeface="Arial" panose="020B0604020202020204" pitchFamily="34" charset="0"/>
              </a:rPr>
              <a:t>macroescala</a:t>
            </a:r>
            <a:r>
              <a:rPr lang="es-AR" b="1" dirty="0">
                <a:solidFill>
                  <a:srgbClr val="0000FF"/>
                </a:solidFill>
                <a:latin typeface="Arial" panose="020B0604020202020204" pitchFamily="34" charset="0"/>
                <a:cs typeface="Arial" panose="020B0604020202020204" pitchFamily="34" charset="0"/>
              </a:rPr>
              <a:t> estos movimientos no se perciben. </a:t>
            </a:r>
          </a:p>
          <a:p>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e) Elevada relación superficie/volumen</a:t>
            </a:r>
          </a:p>
        </p:txBody>
      </p:sp>
    </p:spTree>
    <p:extLst>
      <p:ext uri="{BB962C8B-B14F-4D97-AF65-F5344CB8AC3E}">
        <p14:creationId xmlns:p14="http://schemas.microsoft.com/office/powerpoint/2010/main" val="1052998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9959" y="1498895"/>
            <a:ext cx="8644081" cy="2739211"/>
          </a:xfrm>
          <a:prstGeom prst="rect">
            <a:avLst/>
          </a:prstGeom>
        </p:spPr>
        <p:txBody>
          <a:bodyPr wrap="square">
            <a:spAutoFit/>
          </a:bodyPr>
          <a:lstStyle/>
          <a:p>
            <a:r>
              <a:rPr lang="es-AR" sz="3200" b="1" dirty="0">
                <a:solidFill>
                  <a:srgbClr val="0000FF"/>
                </a:solidFill>
                <a:latin typeface="Arial" panose="020B0604020202020204" pitchFamily="34" charset="0"/>
                <a:cs typeface="Arial" panose="020B0604020202020204" pitchFamily="34" charset="0"/>
              </a:rPr>
              <a:t>Propiedades químicas relevantes en la nano-escala:</a:t>
            </a:r>
          </a:p>
          <a:p>
            <a:pPr algn="ctr"/>
            <a:r>
              <a:rPr lang="es-AR" b="1" dirty="0">
                <a:latin typeface="Arial" panose="020B0604020202020204" pitchFamily="34" charset="0"/>
                <a:cs typeface="Arial" panose="020B0604020202020204" pitchFamily="34" charset="0"/>
              </a:rPr>
              <a:t>Dado que los nanomateriales son </a:t>
            </a:r>
            <a:r>
              <a:rPr lang="es-AR" b="1" i="1" dirty="0" err="1">
                <a:latin typeface="Arial" panose="020B0604020202020204" pitchFamily="34" charset="0"/>
                <a:cs typeface="Arial" panose="020B0604020202020204" pitchFamily="34" charset="0"/>
              </a:rPr>
              <a:t>clusters</a:t>
            </a:r>
            <a:r>
              <a:rPr lang="es-AR" b="1" dirty="0">
                <a:latin typeface="Arial" panose="020B0604020202020204" pitchFamily="34" charset="0"/>
                <a:cs typeface="Arial" panose="020B0604020202020204" pitchFamily="34" charset="0"/>
              </a:rPr>
              <a:t> de átomos o moléculas, los enlaces químicos son relevantes</a:t>
            </a:r>
          </a:p>
          <a:p>
            <a:pPr marL="342900" indent="-342900">
              <a:buAutoNum type="arabicParenR"/>
            </a:pPr>
            <a:r>
              <a:rPr lang="es-AR" b="1" dirty="0">
                <a:latin typeface="Arial" panose="020B0604020202020204" pitchFamily="34" charset="0"/>
                <a:cs typeface="Arial" panose="020B0604020202020204" pitchFamily="34" charset="0"/>
              </a:rPr>
              <a:t>Enlaces intramoleculares (uniones químicas): </a:t>
            </a:r>
            <a:r>
              <a:rPr lang="es-AR" dirty="0">
                <a:latin typeface="Arial" panose="020B0604020202020204" pitchFamily="34" charset="0"/>
                <a:cs typeface="Arial" panose="020B0604020202020204" pitchFamily="34" charset="0"/>
              </a:rPr>
              <a:t>iónicas, covalentes, metálicas</a:t>
            </a:r>
          </a:p>
          <a:p>
            <a:pPr marL="342900" indent="-342900">
              <a:buAutoNum type="arabicParenR"/>
            </a:pPr>
            <a:r>
              <a:rPr lang="es-AR" dirty="0">
                <a:latin typeface="Arial" panose="020B0604020202020204" pitchFamily="34" charset="0"/>
                <a:cs typeface="Arial" panose="020B0604020202020204" pitchFamily="34" charset="0"/>
              </a:rPr>
              <a:t>Enlaces intermoleculares (interacciones físicas/no introducen cambios en estructuras químicas): interacción ion-ion, ion-dipolo, Van </a:t>
            </a:r>
            <a:r>
              <a:rPr lang="es-AR" dirty="0" err="1">
                <a:latin typeface="Arial" panose="020B0604020202020204" pitchFamily="34" charset="0"/>
                <a:cs typeface="Arial" panose="020B0604020202020204" pitchFamily="34" charset="0"/>
              </a:rPr>
              <a:t>der</a:t>
            </a:r>
            <a:r>
              <a:rPr lang="es-AR" dirty="0">
                <a:latin typeface="Arial" panose="020B0604020202020204" pitchFamily="34" charset="0"/>
                <a:cs typeface="Arial" panose="020B0604020202020204" pitchFamily="34" charset="0"/>
              </a:rPr>
              <a:t> Waals, -H-, interacción hidrofóbica, fuerzas repulsivas (estéricas)</a:t>
            </a:r>
          </a:p>
        </p:txBody>
      </p:sp>
      <p:sp>
        <p:nvSpPr>
          <p:cNvPr id="5" name="CuadroTexto 4"/>
          <p:cNvSpPr txBox="1"/>
          <p:nvPr/>
        </p:nvSpPr>
        <p:spPr>
          <a:xfrm>
            <a:off x="0" y="198782"/>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spTree>
    <p:extLst>
      <p:ext uri="{BB962C8B-B14F-4D97-AF65-F5344CB8AC3E}">
        <p14:creationId xmlns:p14="http://schemas.microsoft.com/office/powerpoint/2010/main" val="8419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121F420F-6325-4EBF-9D6B-AAFF87D70A50}"/>
              </a:ext>
            </a:extLst>
          </p:cNvPr>
          <p:cNvGraphicFramePr>
            <a:graphicFrameLocks noGrp="1" noChangeAspect="1"/>
          </p:cNvGraphicFramePr>
          <p:nvPr>
            <p:extLst/>
          </p:nvPr>
        </p:nvGraphicFramePr>
        <p:xfrm>
          <a:off x="3764754" y="3689671"/>
          <a:ext cx="4941924" cy="3017520"/>
        </p:xfrm>
        <a:graphic>
          <a:graphicData uri="http://schemas.openxmlformats.org/drawingml/2006/table">
            <a:tbl>
              <a:tblPr firstRow="1" bandRow="1">
                <a:tableStyleId>{5C22544A-7EE6-4342-B048-85BDC9FD1C3A}</a:tableStyleId>
              </a:tblPr>
              <a:tblGrid>
                <a:gridCol w="1647308">
                  <a:extLst>
                    <a:ext uri="{9D8B030D-6E8A-4147-A177-3AD203B41FA5}">
                      <a16:colId xmlns:a16="http://schemas.microsoft.com/office/drawing/2014/main" val="3101103682"/>
                    </a:ext>
                  </a:extLst>
                </a:gridCol>
                <a:gridCol w="1647308">
                  <a:extLst>
                    <a:ext uri="{9D8B030D-6E8A-4147-A177-3AD203B41FA5}">
                      <a16:colId xmlns:a16="http://schemas.microsoft.com/office/drawing/2014/main" val="3765670144"/>
                    </a:ext>
                  </a:extLst>
                </a:gridCol>
                <a:gridCol w="1647308">
                  <a:extLst>
                    <a:ext uri="{9D8B030D-6E8A-4147-A177-3AD203B41FA5}">
                      <a16:colId xmlns:a16="http://schemas.microsoft.com/office/drawing/2014/main" val="62509420"/>
                    </a:ext>
                  </a:extLst>
                </a:gridCol>
              </a:tblGrid>
              <a:tr h="874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dirty="0">
                          <a:latin typeface="Arial" panose="020B0604020202020204" pitchFamily="34" charset="0"/>
                          <a:cs typeface="Arial" panose="020B0604020202020204" pitchFamily="34" charset="0"/>
                        </a:rPr>
                        <a:t>Tamaño lado de cubo</a:t>
                      </a:r>
                    </a:p>
                    <a:p>
                      <a:endParaRPr lang="es-AR" dirty="0">
                        <a:latin typeface="Arial" panose="020B0604020202020204" pitchFamily="34" charset="0"/>
                        <a:cs typeface="Arial" panose="020B0604020202020204" pitchFamily="34" charset="0"/>
                      </a:endParaRPr>
                    </a:p>
                  </a:txBody>
                  <a:tcPr/>
                </a:tc>
                <a:tc>
                  <a:txBody>
                    <a:bodyPr/>
                    <a:lstStyle/>
                    <a:p>
                      <a:r>
                        <a:rPr lang="es-AR" dirty="0">
                          <a:latin typeface="Arial" panose="020B0604020202020204" pitchFamily="34" charset="0"/>
                          <a:cs typeface="Arial" panose="020B0604020202020204" pitchFamily="34" charset="0"/>
                        </a:rPr>
                        <a:t>Numero de cubos</a:t>
                      </a:r>
                    </a:p>
                  </a:txBody>
                  <a:tcPr/>
                </a:tc>
                <a:tc>
                  <a:txBody>
                    <a:bodyPr/>
                    <a:lstStyle/>
                    <a:p>
                      <a:r>
                        <a:rPr lang="es-AR" dirty="0">
                          <a:latin typeface="Arial" panose="020B0604020202020204" pitchFamily="34" charset="0"/>
                          <a:cs typeface="Arial" panose="020B0604020202020204" pitchFamily="34" charset="0"/>
                        </a:rPr>
                        <a:t>Área superficial total</a:t>
                      </a:r>
                    </a:p>
                  </a:txBody>
                  <a:tcPr/>
                </a:tc>
                <a:extLst>
                  <a:ext uri="{0D108BD9-81ED-4DB2-BD59-A6C34878D82A}">
                    <a16:rowId xmlns:a16="http://schemas.microsoft.com/office/drawing/2014/main" val="3581177226"/>
                  </a:ext>
                </a:extLst>
              </a:tr>
              <a:tr h="349839">
                <a:tc>
                  <a:txBody>
                    <a:bodyPr/>
                    <a:lstStyle/>
                    <a:p>
                      <a:r>
                        <a:rPr lang="es-AR" dirty="0">
                          <a:latin typeface="Arial" panose="020B0604020202020204" pitchFamily="34" charset="0"/>
                          <a:cs typeface="Arial" panose="020B0604020202020204" pitchFamily="34" charset="0"/>
                        </a:rPr>
                        <a:t>1 m</a:t>
                      </a:r>
                    </a:p>
                  </a:txBody>
                  <a:tcPr/>
                </a:tc>
                <a:tc>
                  <a:txBody>
                    <a:bodyPr/>
                    <a:lstStyle/>
                    <a:p>
                      <a:r>
                        <a:rPr lang="es-AR" dirty="0">
                          <a:latin typeface="Arial" panose="020B0604020202020204" pitchFamily="34" charset="0"/>
                          <a:cs typeface="Arial" panose="020B0604020202020204" pitchFamily="34" charset="0"/>
                        </a:rPr>
                        <a:t>1</a:t>
                      </a:r>
                    </a:p>
                  </a:txBody>
                  <a:tcPr/>
                </a:tc>
                <a:tc>
                  <a:txBody>
                    <a:bodyPr/>
                    <a:lstStyle/>
                    <a:p>
                      <a:r>
                        <a:rPr lang="es-AR" dirty="0">
                          <a:latin typeface="Arial" panose="020B0604020202020204" pitchFamily="34" charset="0"/>
                          <a:cs typeface="Arial" panose="020B0604020202020204" pitchFamily="34" charset="0"/>
                        </a:rPr>
                        <a:t>6 m</a:t>
                      </a:r>
                      <a:r>
                        <a:rPr lang="es-AR" baseline="300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797282134"/>
                  </a:ext>
                </a:extLst>
              </a:tr>
              <a:tr h="349839">
                <a:tc>
                  <a:txBody>
                    <a:bodyPr/>
                    <a:lstStyle/>
                    <a:p>
                      <a:r>
                        <a:rPr lang="es-AR" dirty="0">
                          <a:latin typeface="Arial" panose="020B0604020202020204" pitchFamily="34" charset="0"/>
                          <a:cs typeface="Arial" panose="020B0604020202020204" pitchFamily="34" charset="0"/>
                        </a:rPr>
                        <a:t>0.1 m</a:t>
                      </a:r>
                    </a:p>
                  </a:txBody>
                  <a:tcPr/>
                </a:tc>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3</a:t>
                      </a:r>
                    </a:p>
                  </a:txBody>
                  <a:tcPr/>
                </a:tc>
                <a:tc>
                  <a:txBody>
                    <a:bodyPr/>
                    <a:lstStyle/>
                    <a:p>
                      <a:r>
                        <a:rPr lang="es-AR" dirty="0">
                          <a:latin typeface="Arial" panose="020B0604020202020204" pitchFamily="34" charset="0"/>
                          <a:cs typeface="Arial" panose="020B0604020202020204" pitchFamily="34" charset="0"/>
                        </a:rPr>
                        <a:t>60 m</a:t>
                      </a:r>
                      <a:r>
                        <a:rPr lang="es-AR" baseline="300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603941211"/>
                  </a:ext>
                </a:extLst>
              </a:tr>
              <a:tr h="349839">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-2</a:t>
                      </a:r>
                      <a:r>
                        <a:rPr lang="es-AR" dirty="0">
                          <a:latin typeface="Arial" panose="020B0604020202020204" pitchFamily="34" charset="0"/>
                          <a:cs typeface="Arial" panose="020B0604020202020204" pitchFamily="34" charset="0"/>
                        </a:rPr>
                        <a:t>m</a:t>
                      </a:r>
                    </a:p>
                  </a:txBody>
                  <a:tcPr/>
                </a:tc>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6</a:t>
                      </a:r>
                    </a:p>
                  </a:txBody>
                  <a:tcPr/>
                </a:tc>
                <a:tc>
                  <a:txBody>
                    <a:bodyPr/>
                    <a:lstStyle/>
                    <a:p>
                      <a:r>
                        <a:rPr lang="es-AR" dirty="0">
                          <a:latin typeface="Arial" panose="020B0604020202020204" pitchFamily="34" charset="0"/>
                          <a:cs typeface="Arial" panose="020B0604020202020204" pitchFamily="34" charset="0"/>
                        </a:rPr>
                        <a:t>600 m</a:t>
                      </a:r>
                      <a:r>
                        <a:rPr lang="es-AR" baseline="300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4088933450"/>
                  </a:ext>
                </a:extLst>
              </a:tr>
              <a:tr h="349839">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-3</a:t>
                      </a:r>
                      <a:r>
                        <a:rPr lang="es-AR" dirty="0">
                          <a:latin typeface="Arial" panose="020B0604020202020204" pitchFamily="34" charset="0"/>
                          <a:cs typeface="Arial" panose="020B0604020202020204" pitchFamily="34" charset="0"/>
                        </a:rPr>
                        <a:t>m</a:t>
                      </a:r>
                    </a:p>
                  </a:txBody>
                  <a:tcPr/>
                </a:tc>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9</a:t>
                      </a:r>
                    </a:p>
                  </a:txBody>
                  <a:tcPr/>
                </a:tc>
                <a:tc>
                  <a:txBody>
                    <a:bodyPr/>
                    <a:lstStyle/>
                    <a:p>
                      <a:r>
                        <a:rPr lang="es-AR" dirty="0">
                          <a:latin typeface="Arial" panose="020B0604020202020204" pitchFamily="34" charset="0"/>
                          <a:cs typeface="Arial" panose="020B0604020202020204" pitchFamily="34" charset="0"/>
                        </a:rPr>
                        <a:t>6000 m</a:t>
                      </a:r>
                      <a:r>
                        <a:rPr lang="es-AR" baseline="300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588794017"/>
                  </a:ext>
                </a:extLst>
              </a:tr>
              <a:tr h="612218">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-9</a:t>
                      </a:r>
                      <a:r>
                        <a:rPr lang="es-AR" dirty="0">
                          <a:latin typeface="Arial" panose="020B0604020202020204" pitchFamily="34" charset="0"/>
                          <a:cs typeface="Arial" panose="020B0604020202020204" pitchFamily="34" charset="0"/>
                        </a:rPr>
                        <a:t>m</a:t>
                      </a:r>
                    </a:p>
                  </a:txBody>
                  <a:tcPr/>
                </a:tc>
                <a:tc>
                  <a:txBody>
                    <a:bodyPr/>
                    <a:lstStyle/>
                    <a:p>
                      <a:r>
                        <a:rPr lang="es-AR" dirty="0">
                          <a:latin typeface="Arial" panose="020B0604020202020204" pitchFamily="34" charset="0"/>
                          <a:cs typeface="Arial" panose="020B0604020202020204" pitchFamily="34" charset="0"/>
                        </a:rPr>
                        <a:t>10</a:t>
                      </a:r>
                      <a:r>
                        <a:rPr lang="es-AR" baseline="30000" dirty="0">
                          <a:latin typeface="Arial" panose="020B0604020202020204" pitchFamily="34" charset="0"/>
                          <a:cs typeface="Arial" panose="020B0604020202020204" pitchFamily="34" charset="0"/>
                        </a:rPr>
                        <a:t>27</a:t>
                      </a:r>
                    </a:p>
                  </a:txBody>
                  <a:tcPr/>
                </a:tc>
                <a:tc>
                  <a:txBody>
                    <a:bodyPr/>
                    <a:lstStyle/>
                    <a:p>
                      <a:r>
                        <a:rPr lang="es-AR" dirty="0">
                          <a:latin typeface="Arial" panose="020B0604020202020204" pitchFamily="34" charset="0"/>
                          <a:cs typeface="Arial" panose="020B0604020202020204" pitchFamily="34" charset="0"/>
                        </a:rPr>
                        <a:t>6 x 10</a:t>
                      </a:r>
                      <a:r>
                        <a:rPr lang="es-AR" baseline="30000" dirty="0">
                          <a:latin typeface="Arial" panose="020B0604020202020204" pitchFamily="34" charset="0"/>
                          <a:cs typeface="Arial" panose="020B0604020202020204" pitchFamily="34" charset="0"/>
                        </a:rPr>
                        <a:t>9 </a:t>
                      </a:r>
                      <a:r>
                        <a:rPr lang="es-AR" dirty="0">
                          <a:latin typeface="Arial" panose="020B0604020202020204" pitchFamily="34" charset="0"/>
                          <a:cs typeface="Arial" panose="020B0604020202020204" pitchFamily="34" charset="0"/>
                        </a:rPr>
                        <a:t>m</a:t>
                      </a:r>
                      <a:r>
                        <a:rPr lang="es-AR" baseline="30000" dirty="0">
                          <a:latin typeface="Arial" panose="020B0604020202020204" pitchFamily="34" charset="0"/>
                          <a:cs typeface="Arial" panose="020B0604020202020204" pitchFamily="34" charset="0"/>
                        </a:rPr>
                        <a:t>2</a:t>
                      </a:r>
                      <a:r>
                        <a:rPr lang="es-AR" dirty="0">
                          <a:latin typeface="Arial" panose="020B0604020202020204" pitchFamily="34" charset="0"/>
                          <a:cs typeface="Arial" panose="020B0604020202020204" pitchFamily="34" charset="0"/>
                        </a:rPr>
                        <a:t>= 6000km</a:t>
                      </a:r>
                      <a:r>
                        <a:rPr lang="es-AR" baseline="300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844041759"/>
                  </a:ext>
                </a:extLst>
              </a:tr>
            </a:tbl>
          </a:graphicData>
        </a:graphic>
      </p:graphicFrame>
      <p:sp>
        <p:nvSpPr>
          <p:cNvPr id="5" name="CuadroTexto 4">
            <a:extLst>
              <a:ext uri="{FF2B5EF4-FFF2-40B4-BE49-F238E27FC236}">
                <a16:creationId xmlns:a16="http://schemas.microsoft.com/office/drawing/2014/main" id="{F6F26713-E0A3-44C8-BD8A-B1EFD77FAB09}"/>
              </a:ext>
            </a:extLst>
          </p:cNvPr>
          <p:cNvSpPr txBox="1"/>
          <p:nvPr/>
        </p:nvSpPr>
        <p:spPr>
          <a:xfrm>
            <a:off x="17326" y="682491"/>
            <a:ext cx="9144000" cy="1354217"/>
          </a:xfrm>
          <a:prstGeom prst="rect">
            <a:avLst/>
          </a:prstGeom>
          <a:noFill/>
        </p:spPr>
        <p:txBody>
          <a:bodyPr wrap="square" rtlCol="0">
            <a:spAutoFit/>
          </a:bodyPr>
          <a:lstStyle/>
          <a:p>
            <a:r>
              <a:rPr lang="es-AR" sz="3200" b="1" dirty="0">
                <a:solidFill>
                  <a:srgbClr val="0000FF"/>
                </a:solidFill>
                <a:latin typeface="Arial" panose="020B0604020202020204" pitchFamily="34" charset="0"/>
                <a:cs typeface="Arial" panose="020B0604020202020204" pitchFamily="34" charset="0"/>
              </a:rPr>
              <a:t>Propiedades superficiales relevantes en la nano-escala:</a:t>
            </a:r>
          </a:p>
          <a:p>
            <a:r>
              <a:rPr lang="es-AR" b="1" dirty="0">
                <a:latin typeface="Arial" panose="020B0604020202020204" pitchFamily="34" charset="0"/>
                <a:cs typeface="Arial" panose="020B0604020202020204" pitchFamily="34" charset="0"/>
              </a:rPr>
              <a:t>	Elevada área superficial (interfase) especifica </a:t>
            </a:r>
            <a:endParaRPr lang="es-AR" b="1" dirty="0">
              <a:solidFill>
                <a:srgbClr val="0000FF"/>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290C0199-D110-4876-BC12-57AC52433E21}"/>
              </a:ext>
            </a:extLst>
          </p:cNvPr>
          <p:cNvGrpSpPr/>
          <p:nvPr/>
        </p:nvGrpSpPr>
        <p:grpSpPr>
          <a:xfrm>
            <a:off x="817340" y="4403843"/>
            <a:ext cx="1733265" cy="1087773"/>
            <a:chOff x="3466134" y="3477572"/>
            <a:chExt cx="1733265" cy="1087773"/>
          </a:xfrm>
        </p:grpSpPr>
        <p:sp>
          <p:nvSpPr>
            <p:cNvPr id="7" name="Rectángulo: esquinas redondeadas 6">
              <a:extLst>
                <a:ext uri="{FF2B5EF4-FFF2-40B4-BE49-F238E27FC236}">
                  <a16:creationId xmlns:a16="http://schemas.microsoft.com/office/drawing/2014/main" id="{138B42CC-DE5E-4F2F-AB94-2E44A54C5D1A}"/>
                </a:ext>
              </a:extLst>
            </p:cNvPr>
            <p:cNvSpPr/>
            <p:nvPr/>
          </p:nvSpPr>
          <p:spPr>
            <a:xfrm>
              <a:off x="3646967" y="3855729"/>
              <a:ext cx="1371600" cy="489098"/>
            </a:xfrm>
            <a:prstGeom prst="roundRect">
              <a:avLst/>
            </a:prstGeom>
            <a:solidFill>
              <a:srgbClr val="0000FF">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CuadroTexto 7">
              <a:extLst>
                <a:ext uri="{FF2B5EF4-FFF2-40B4-BE49-F238E27FC236}">
                  <a16:creationId xmlns:a16="http://schemas.microsoft.com/office/drawing/2014/main" id="{761F7A24-60C4-4617-A4A6-EE26688E6543}"/>
                </a:ext>
              </a:extLst>
            </p:cNvPr>
            <p:cNvSpPr txBox="1"/>
            <p:nvPr/>
          </p:nvSpPr>
          <p:spPr>
            <a:xfrm>
              <a:off x="3466134" y="3477572"/>
              <a:ext cx="1733265"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interfase</a:t>
              </a:r>
            </a:p>
          </p:txBody>
        </p:sp>
        <p:cxnSp>
          <p:nvCxnSpPr>
            <p:cNvPr id="9" name="Conector recto de flecha 8">
              <a:extLst>
                <a:ext uri="{FF2B5EF4-FFF2-40B4-BE49-F238E27FC236}">
                  <a16:creationId xmlns:a16="http://schemas.microsoft.com/office/drawing/2014/main" id="{F70EEE8B-E7CD-4D01-B00A-E56FBC587DCD}"/>
                </a:ext>
              </a:extLst>
            </p:cNvPr>
            <p:cNvCxnSpPr/>
            <p:nvPr/>
          </p:nvCxnSpPr>
          <p:spPr>
            <a:xfrm>
              <a:off x="4833938" y="4100278"/>
              <a:ext cx="36546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E198D2A1-FB5E-49AC-B361-37195BD57BB1}"/>
                </a:ext>
              </a:extLst>
            </p:cNvPr>
            <p:cNvCxnSpPr>
              <a:cxnSpLocks/>
            </p:cNvCxnSpPr>
            <p:nvPr/>
          </p:nvCxnSpPr>
          <p:spPr>
            <a:xfrm flipH="1">
              <a:off x="4833938" y="3943842"/>
              <a:ext cx="36546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C6FBFFF8-7D89-431F-BD08-950BD0B37DA3}"/>
                </a:ext>
              </a:extLst>
            </p:cNvPr>
            <p:cNvSpPr txBox="1"/>
            <p:nvPr/>
          </p:nvSpPr>
          <p:spPr>
            <a:xfrm>
              <a:off x="3913456" y="4288346"/>
              <a:ext cx="987864" cy="276999"/>
            </a:xfrm>
            <a:prstGeom prst="rect">
              <a:avLst/>
            </a:prstGeom>
            <a:noFill/>
          </p:spPr>
          <p:txBody>
            <a:bodyPr wrap="square" rtlCol="0">
              <a:spAutoFit/>
            </a:bodyPr>
            <a:lstStyle/>
            <a:p>
              <a:pPr algn="ctr"/>
              <a:r>
                <a:rPr lang="es-AR" sz="1200" dirty="0">
                  <a:latin typeface="Arial" panose="020B0604020202020204" pitchFamily="34" charset="0"/>
                  <a:cs typeface="Arial" panose="020B0604020202020204" pitchFamily="34" charset="0"/>
                </a:rPr>
                <a:t>A+B</a:t>
              </a:r>
              <a:r>
                <a:rPr lang="es-AR" sz="1200" dirty="0">
                  <a:latin typeface="Arial" panose="020B0604020202020204" pitchFamily="34" charset="0"/>
                  <a:cs typeface="Arial" panose="020B0604020202020204" pitchFamily="34" charset="0"/>
                  <a:sym typeface="Symbol" panose="05050102010706020507" pitchFamily="18" charset="2"/>
                </a:rPr>
                <a:t>C</a:t>
              </a:r>
              <a:endParaRPr lang="es-AR" sz="1200" dirty="0">
                <a:latin typeface="Arial" panose="020B0604020202020204" pitchFamily="34" charset="0"/>
                <a:cs typeface="Arial" panose="020B0604020202020204" pitchFamily="34" charset="0"/>
              </a:endParaRPr>
            </a:p>
          </p:txBody>
        </p:sp>
      </p:grpSp>
      <p:sp>
        <p:nvSpPr>
          <p:cNvPr id="12" name="CuadroTexto 11">
            <a:extLst>
              <a:ext uri="{FF2B5EF4-FFF2-40B4-BE49-F238E27FC236}">
                <a16:creationId xmlns:a16="http://schemas.microsoft.com/office/drawing/2014/main" id="{AC5E7283-86AB-43E6-9E4E-3C40C4AA8E31}"/>
              </a:ext>
            </a:extLst>
          </p:cNvPr>
          <p:cNvSpPr txBox="1"/>
          <p:nvPr/>
        </p:nvSpPr>
        <p:spPr>
          <a:xfrm>
            <a:off x="0" y="34219"/>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pic>
        <p:nvPicPr>
          <p:cNvPr id="6146" name="Picture 2" descr="https://www.nano.gov/sites/default/files/nanocubes.jpg">
            <a:extLst>
              <a:ext uri="{FF2B5EF4-FFF2-40B4-BE49-F238E27FC236}">
                <a16:creationId xmlns:a16="http://schemas.microsoft.com/office/drawing/2014/main" id="{F43E1F50-2FF3-4541-A69E-4C81BC3BB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16" y="473784"/>
            <a:ext cx="8608219" cy="370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98782"/>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grpSp>
        <p:nvGrpSpPr>
          <p:cNvPr id="5" name="Grupo 4"/>
          <p:cNvGrpSpPr/>
          <p:nvPr/>
        </p:nvGrpSpPr>
        <p:grpSpPr>
          <a:xfrm>
            <a:off x="601204" y="1950862"/>
            <a:ext cx="3035941" cy="1084868"/>
            <a:chOff x="3048314" y="3480477"/>
            <a:chExt cx="2568906" cy="1084868"/>
          </a:xfrm>
        </p:grpSpPr>
        <p:sp>
          <p:nvSpPr>
            <p:cNvPr id="6" name="Rectángulo: esquinas redondeadas 5"/>
            <p:cNvSpPr/>
            <p:nvPr/>
          </p:nvSpPr>
          <p:spPr>
            <a:xfrm>
              <a:off x="3646967" y="3855729"/>
              <a:ext cx="1371600" cy="489098"/>
            </a:xfrm>
            <a:prstGeom prst="roundRect">
              <a:avLst/>
            </a:prstGeom>
            <a:solidFill>
              <a:srgbClr val="0000FF">
                <a:alpha val="2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p:cNvSpPr txBox="1"/>
            <p:nvPr/>
          </p:nvSpPr>
          <p:spPr>
            <a:xfrm>
              <a:off x="3048314" y="3480477"/>
              <a:ext cx="2568906" cy="369332"/>
            </a:xfrm>
            <a:prstGeom prst="rect">
              <a:avLst/>
            </a:prstGeom>
            <a:noFill/>
          </p:spPr>
          <p:txBody>
            <a:bodyPr wrap="square" rtlCol="0">
              <a:spAutoFit/>
            </a:bodyPr>
            <a:lstStyle/>
            <a:p>
              <a:pPr algn="ctr"/>
              <a:r>
                <a:rPr lang="es-AR" b="1" dirty="0">
                  <a:solidFill>
                    <a:srgbClr val="0000FF"/>
                  </a:solidFill>
                  <a:latin typeface="Arial" panose="020B0604020202020204" pitchFamily="34" charset="0"/>
                  <a:cs typeface="Arial" panose="020B0604020202020204" pitchFamily="34" charset="0"/>
                </a:rPr>
                <a:t>&gt; átomos</a:t>
              </a:r>
              <a:r>
                <a:rPr lang="es-AR" dirty="0">
                  <a:solidFill>
                    <a:srgbClr val="0000FF"/>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en interfase</a:t>
              </a:r>
            </a:p>
          </p:txBody>
        </p:sp>
        <p:cxnSp>
          <p:nvCxnSpPr>
            <p:cNvPr id="8" name="Conector recto de flecha 7"/>
            <p:cNvCxnSpPr/>
            <p:nvPr/>
          </p:nvCxnSpPr>
          <p:spPr>
            <a:xfrm>
              <a:off x="4833938" y="4100278"/>
              <a:ext cx="36546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a:cxnSpLocks/>
            </p:cNvCxnSpPr>
            <p:nvPr/>
          </p:nvCxnSpPr>
          <p:spPr>
            <a:xfrm flipH="1">
              <a:off x="4833938" y="3943842"/>
              <a:ext cx="365461"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3913456" y="4288346"/>
              <a:ext cx="987864" cy="276999"/>
            </a:xfrm>
            <a:prstGeom prst="rect">
              <a:avLst/>
            </a:prstGeom>
            <a:noFill/>
          </p:spPr>
          <p:txBody>
            <a:bodyPr wrap="square" rtlCol="0">
              <a:spAutoFit/>
            </a:bodyPr>
            <a:lstStyle/>
            <a:p>
              <a:pPr algn="ctr"/>
              <a:r>
                <a:rPr lang="es-AR" sz="1200" dirty="0">
                  <a:latin typeface="Arial" panose="020B0604020202020204" pitchFamily="34" charset="0"/>
                  <a:cs typeface="Arial" panose="020B0604020202020204" pitchFamily="34" charset="0"/>
                </a:rPr>
                <a:t>A+B</a:t>
              </a:r>
              <a:r>
                <a:rPr lang="es-AR" sz="1200" dirty="0">
                  <a:latin typeface="Arial" panose="020B0604020202020204" pitchFamily="34" charset="0"/>
                  <a:cs typeface="Arial" panose="020B0604020202020204" pitchFamily="34" charset="0"/>
                  <a:sym typeface="Symbol" panose="05050102010706020507" pitchFamily="18" charset="2"/>
                </a:rPr>
                <a:t>C</a:t>
              </a:r>
              <a:endParaRPr lang="es-AR" sz="1200" dirty="0">
                <a:latin typeface="Arial" panose="020B0604020202020204" pitchFamily="34" charset="0"/>
                <a:cs typeface="Arial" panose="020B0604020202020204" pitchFamily="34" charset="0"/>
              </a:endParaRPr>
            </a:p>
          </p:txBody>
        </p:sp>
      </p:grpSp>
      <p:sp>
        <p:nvSpPr>
          <p:cNvPr id="11" name="CuadroTexto 10"/>
          <p:cNvSpPr txBox="1"/>
          <p:nvPr/>
        </p:nvSpPr>
        <p:spPr>
          <a:xfrm>
            <a:off x="0" y="1105964"/>
            <a:ext cx="9144000" cy="461665"/>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	</a:t>
            </a:r>
            <a:r>
              <a:rPr lang="es-AR" sz="2400" b="1" dirty="0">
                <a:latin typeface="Arial" panose="020B0604020202020204" pitchFamily="34" charset="0"/>
                <a:cs typeface="Arial" panose="020B0604020202020204" pitchFamily="34" charset="0"/>
              </a:rPr>
              <a:t>Importancia de átomos en superficie</a:t>
            </a:r>
          </a:p>
        </p:txBody>
      </p:sp>
      <p:sp>
        <p:nvSpPr>
          <p:cNvPr id="12" name="Cerrar llave 11"/>
          <p:cNvSpPr/>
          <p:nvPr/>
        </p:nvSpPr>
        <p:spPr>
          <a:xfrm>
            <a:off x="3013166" y="1846217"/>
            <a:ext cx="514590" cy="1341120"/>
          </a:xfrm>
          <a:prstGeom prst="rightBrace">
            <a:avLst>
              <a:gd name="adj1" fmla="val 48333"/>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3" name="CuadroTexto 12"/>
          <p:cNvSpPr txBox="1"/>
          <p:nvPr/>
        </p:nvSpPr>
        <p:spPr>
          <a:xfrm>
            <a:off x="3709470" y="1569329"/>
            <a:ext cx="5434530" cy="2308324"/>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Reactividad catalítica</a:t>
            </a:r>
          </a:p>
          <a:p>
            <a:r>
              <a:rPr lang="es-AR" dirty="0">
                <a:latin typeface="Arial" panose="020B0604020202020204" pitchFamily="34" charset="0"/>
                <a:cs typeface="Arial" panose="020B0604020202020204" pitchFamily="34" charset="0"/>
              </a:rPr>
              <a:t>Resistividad eléctrica</a:t>
            </a:r>
          </a:p>
          <a:p>
            <a:r>
              <a:rPr lang="es-AR" dirty="0">
                <a:latin typeface="Arial" panose="020B0604020202020204" pitchFamily="34" charset="0"/>
                <a:cs typeface="Arial" panose="020B0604020202020204" pitchFamily="34" charset="0"/>
              </a:rPr>
              <a:t>Adhesión</a:t>
            </a:r>
          </a:p>
          <a:p>
            <a:r>
              <a:rPr lang="es-AR" dirty="0">
                <a:latin typeface="Arial" panose="020B0604020202020204" pitchFamily="34" charset="0"/>
                <a:cs typeface="Arial" panose="020B0604020202020204" pitchFamily="34" charset="0"/>
              </a:rPr>
              <a:t>Almacenamiento gaseoso</a:t>
            </a:r>
          </a:p>
          <a:p>
            <a:r>
              <a:rPr lang="es-AR" dirty="0">
                <a:latin typeface="Arial" panose="020B0604020202020204" pitchFamily="34" charset="0"/>
                <a:cs typeface="Arial" panose="020B0604020202020204" pitchFamily="34" charset="0"/>
              </a:rPr>
              <a:t>Reactividad química/detección</a:t>
            </a:r>
          </a:p>
          <a:p>
            <a:r>
              <a:rPr lang="es-AR" dirty="0">
                <a:latin typeface="Arial" panose="020B0604020202020204" pitchFamily="34" charset="0"/>
                <a:cs typeface="Arial" panose="020B0604020202020204" pitchFamily="34" charset="0"/>
              </a:rPr>
              <a:t>Adsorción </a:t>
            </a:r>
          </a:p>
          <a:p>
            <a:r>
              <a:rPr lang="es-AR" dirty="0">
                <a:latin typeface="Arial" panose="020B0604020202020204" pitchFamily="34" charset="0"/>
                <a:cs typeface="Arial" panose="020B0604020202020204" pitchFamily="34" charset="0"/>
              </a:rPr>
              <a:t>Punto de fusión: </a:t>
            </a:r>
          </a:p>
          <a:p>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Pf</a:t>
            </a:r>
            <a:r>
              <a:rPr lang="es-AR" dirty="0">
                <a:latin typeface="Arial" panose="020B0604020202020204" pitchFamily="34" charset="0"/>
                <a:cs typeface="Arial" panose="020B0604020202020204" pitchFamily="34" charset="0"/>
              </a:rPr>
              <a:t> (nanomateriales) &lt; </a:t>
            </a:r>
            <a:r>
              <a:rPr lang="es-AR" dirty="0" err="1">
                <a:latin typeface="Arial" panose="020B0604020202020204" pitchFamily="34" charset="0"/>
                <a:cs typeface="Arial" panose="020B0604020202020204" pitchFamily="34" charset="0"/>
              </a:rPr>
              <a:t>Pf</a:t>
            </a:r>
            <a:r>
              <a:rPr lang="es-AR" dirty="0">
                <a:latin typeface="Arial" panose="020B0604020202020204" pitchFamily="34" charset="0"/>
                <a:cs typeface="Arial" panose="020B0604020202020204" pitchFamily="34" charset="0"/>
              </a:rPr>
              <a:t> (materiales </a:t>
            </a:r>
            <a:r>
              <a:rPr lang="es-AR" dirty="0" err="1">
                <a:latin typeface="Arial" panose="020B0604020202020204" pitchFamily="34" charset="0"/>
                <a:cs typeface="Arial" panose="020B0604020202020204" pitchFamily="34" charset="0"/>
              </a:rPr>
              <a:t>bulk</a:t>
            </a:r>
            <a:r>
              <a:rPr lang="es-AR" dirty="0">
                <a:latin typeface="Arial" panose="020B0604020202020204" pitchFamily="34" charset="0"/>
                <a:cs typeface="Arial" panose="020B0604020202020204" pitchFamily="34" charset="0"/>
              </a:rPr>
              <a:t>)</a:t>
            </a:r>
          </a:p>
        </p:txBody>
      </p:sp>
      <p:sp>
        <p:nvSpPr>
          <p:cNvPr id="14" name="CuadroTexto 13"/>
          <p:cNvSpPr txBox="1"/>
          <p:nvPr/>
        </p:nvSpPr>
        <p:spPr>
          <a:xfrm>
            <a:off x="212035" y="3816657"/>
            <a:ext cx="8733182" cy="2769989"/>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	</a:t>
            </a:r>
            <a:r>
              <a:rPr lang="es-AR" sz="2400" b="1" dirty="0">
                <a:latin typeface="Arial" panose="020B0604020202020204" pitchFamily="34" charset="0"/>
                <a:cs typeface="Arial" panose="020B0604020202020204" pitchFamily="34" charset="0"/>
              </a:rPr>
              <a:t>Forma:</a:t>
            </a:r>
            <a:r>
              <a:rPr lang="es-AR" b="1" dirty="0">
                <a:latin typeface="Arial" panose="020B0604020202020204" pitchFamily="34" charset="0"/>
                <a:cs typeface="Arial" panose="020B0604020202020204" pitchFamily="34" charset="0"/>
              </a:rPr>
              <a:t> a = V, la forma determina la extensión de la interfase: </a:t>
            </a:r>
            <a:r>
              <a:rPr lang="es-AR" dirty="0">
                <a:latin typeface="Arial" panose="020B0604020202020204" pitchFamily="34" charset="0"/>
                <a:cs typeface="Arial" panose="020B0604020202020204" pitchFamily="34" charset="0"/>
              </a:rPr>
              <a:t>cilindros, 	esferas, 	cubos</a:t>
            </a:r>
          </a:p>
          <a:p>
            <a:r>
              <a:rPr lang="es-AR" b="1" dirty="0">
                <a:latin typeface="Arial" panose="020B0604020202020204" pitchFamily="34" charset="0"/>
                <a:cs typeface="Arial" panose="020B0604020202020204" pitchFamily="34" charset="0"/>
              </a:rPr>
              <a:t>	</a:t>
            </a:r>
            <a:r>
              <a:rPr lang="es-AR" sz="2400" b="1" dirty="0">
                <a:latin typeface="Arial" panose="020B0604020202020204" pitchFamily="34" charset="0"/>
                <a:cs typeface="Arial" panose="020B0604020202020204" pitchFamily="34" charset="0"/>
              </a:rPr>
              <a:t>Energía superficial</a:t>
            </a:r>
            <a:r>
              <a:rPr lang="es-AR" b="1" dirty="0">
                <a:latin typeface="Arial" panose="020B0604020202020204" pitchFamily="34" charset="0"/>
                <a:cs typeface="Arial" panose="020B0604020202020204" pitchFamily="34" charset="0"/>
              </a:rPr>
              <a:t>: los átomos o moléculas en la interfase son mas 	reactivos 	que los internos </a:t>
            </a:r>
            <a:r>
              <a:rPr lang="es-AR" dirty="0">
                <a:latin typeface="Arial" panose="020B0604020202020204" pitchFamily="34" charset="0"/>
                <a:cs typeface="Arial" panose="020B0604020202020204" pitchFamily="34" charset="0"/>
              </a:rPr>
              <a:t>(inestables, &gt; </a:t>
            </a:r>
            <a:r>
              <a:rPr lang="es-AR" dirty="0" err="1">
                <a:latin typeface="Arial" panose="020B0604020202020204" pitchFamily="34" charset="0"/>
                <a:cs typeface="Arial" panose="020B0604020202020204" pitchFamily="34" charset="0"/>
              </a:rPr>
              <a:t>E</a:t>
            </a:r>
            <a:r>
              <a:rPr lang="es-AR" b="1" baseline="-25000" dirty="0" err="1">
                <a:latin typeface="Arial" panose="020B0604020202020204" pitchFamily="34" charset="0"/>
                <a:cs typeface="Arial" panose="020B0604020202020204" pitchFamily="34" charset="0"/>
              </a:rPr>
              <a:t>superficial</a:t>
            </a:r>
            <a:r>
              <a:rPr lang="es-AR" dirty="0">
                <a:latin typeface="Arial" panose="020B0604020202020204" pitchFamily="34" charset="0"/>
                <a:cs typeface="Arial" panose="020B0604020202020204" pitchFamily="34" charset="0"/>
              </a:rPr>
              <a:t>, &gt; tendencia a 	agregarse): 	</a:t>
            </a:r>
            <a:r>
              <a:rPr lang="es-AR" dirty="0">
                <a:solidFill>
                  <a:srgbClr val="FF0000"/>
                </a:solidFill>
                <a:latin typeface="Arial" panose="020B0604020202020204" pitchFamily="34" charset="0"/>
                <a:cs typeface="Arial" panose="020B0604020202020204" pitchFamily="34" charset="0"/>
              </a:rPr>
              <a:t>los 	nanomateriales son inherentemente inestables: tenderán 	espontáneamente a 	minimizar su elevada </a:t>
            </a:r>
            <a:r>
              <a:rPr lang="es-AR" dirty="0" err="1">
                <a:solidFill>
                  <a:srgbClr val="FF0000"/>
                </a:solidFill>
                <a:latin typeface="Arial" panose="020B0604020202020204" pitchFamily="34" charset="0"/>
                <a:cs typeface="Arial" panose="020B0604020202020204" pitchFamily="34" charset="0"/>
              </a:rPr>
              <a:t>E</a:t>
            </a:r>
            <a:r>
              <a:rPr lang="es-AR" b="1" baseline="-25000" dirty="0" err="1">
                <a:solidFill>
                  <a:srgbClr val="FF0000"/>
                </a:solidFill>
                <a:latin typeface="Arial" panose="020B0604020202020204" pitchFamily="34" charset="0"/>
                <a:cs typeface="Arial" panose="020B0604020202020204" pitchFamily="34" charset="0"/>
              </a:rPr>
              <a:t>superficial</a:t>
            </a:r>
            <a:r>
              <a:rPr lang="es-AR" dirty="0">
                <a:solidFill>
                  <a:srgbClr val="FF0000"/>
                </a:solidFill>
                <a:latin typeface="Arial" panose="020B0604020202020204" pitchFamily="34" charset="0"/>
                <a:cs typeface="Arial" panose="020B0604020202020204" pitchFamily="34" charset="0"/>
              </a:rPr>
              <a:t> = </a:t>
            </a:r>
            <a:r>
              <a:rPr lang="es-AR" dirty="0">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es-AR" dirty="0">
              <a:solidFill>
                <a:srgbClr val="FF0000"/>
              </a:solidFill>
              <a:latin typeface="Arial" panose="020B0604020202020204" pitchFamily="34" charset="0"/>
              <a:cs typeface="Arial" panose="020B0604020202020204" pitchFamily="34" charset="0"/>
            </a:endParaRPr>
          </a:p>
          <a:p>
            <a:endParaRPr lang="es-AR" dirty="0">
              <a:solidFill>
                <a:srgbClr val="FF0000"/>
              </a:solidFill>
              <a:latin typeface="Arial" panose="020B0604020202020204" pitchFamily="34" charset="0"/>
              <a:cs typeface="Arial" panose="020B0604020202020204" pitchFamily="34" charset="0"/>
            </a:endParaRPr>
          </a:p>
          <a:p>
            <a:r>
              <a:rPr lang="es-AR" dirty="0">
                <a:solidFill>
                  <a:srgbClr val="FF0000"/>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Agregación/aglomeración: una forma de reducir </a:t>
            </a:r>
            <a:r>
              <a:rPr lang="es-AR" dirty="0">
                <a:solidFill>
                  <a:srgbClr val="FF0000"/>
                </a:solidFill>
                <a:latin typeface="Arial" panose="020B0604020202020204" pitchFamily="34" charset="0"/>
                <a:cs typeface="Arial" panose="020B0604020202020204" pitchFamily="34" charset="0"/>
                <a:sym typeface="Symbol" panose="05050102010706020507" pitchFamily="18" charset="2"/>
              </a:rPr>
              <a:t> </a:t>
            </a:r>
            <a:r>
              <a:rPr lang="es-AR" dirty="0">
                <a:latin typeface="Arial" panose="020B0604020202020204" pitchFamily="34" charset="0"/>
                <a:cs typeface="Arial" panose="020B0604020202020204" pitchFamily="34" charset="0"/>
              </a:rPr>
              <a:t>(aditiva)</a:t>
            </a:r>
          </a:p>
          <a:p>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704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98782"/>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sp>
        <p:nvSpPr>
          <p:cNvPr id="5" name="CuadroTexto 4"/>
          <p:cNvSpPr txBox="1"/>
          <p:nvPr/>
        </p:nvSpPr>
        <p:spPr>
          <a:xfrm>
            <a:off x="318052" y="1003000"/>
            <a:ext cx="8507895" cy="5632311"/>
          </a:xfrm>
          <a:prstGeom prst="rect">
            <a:avLst/>
          </a:prstGeom>
          <a:noFill/>
        </p:spPr>
        <p:txBody>
          <a:bodyPr wrap="square" rtlCol="0">
            <a:spAutoFit/>
          </a:bodyPr>
          <a:lstStyle/>
          <a:p>
            <a:r>
              <a:rPr lang="es-AR" sz="2400" b="1" dirty="0">
                <a:latin typeface="Arial" panose="020B0604020202020204" pitchFamily="34" charset="0"/>
                <a:cs typeface="Arial" panose="020B0604020202020204" pitchFamily="34" charset="0"/>
              </a:rPr>
              <a:t>Reacciones donde las propiedades superficiales son importantes:</a:t>
            </a:r>
          </a:p>
          <a:p>
            <a:endParaRPr lang="es-AR" b="1"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	</a:t>
            </a:r>
            <a:r>
              <a:rPr lang="es-AR" sz="2400" b="1" dirty="0">
                <a:solidFill>
                  <a:srgbClr val="0000FF"/>
                </a:solidFill>
                <a:latin typeface="Arial" panose="020B0604020202020204" pitchFamily="34" charset="0"/>
                <a:cs typeface="Arial" panose="020B0604020202020204" pitchFamily="34" charset="0"/>
              </a:rPr>
              <a:t>Catálisis:</a:t>
            </a:r>
            <a:r>
              <a:rPr lang="es-AR" sz="2400" dirty="0">
                <a:solidFill>
                  <a:srgbClr val="0000FF"/>
                </a:solidFill>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excluyendo las enzimas, los catalizadores comunes son menos 	eficientes y  consisten en su mayoría en partículas metálicas fijas en una superficie 	de oxido, sometidas a un flujo de reactivos a alta T (para reducir el envenenamiento 	catalítico causado por la ocupación de sitios activos por el CO atmosférico)</a:t>
            </a:r>
          </a:p>
          <a:p>
            <a:pPr marL="342900" indent="-342900">
              <a:buAutoNum type="alphaLcParenR"/>
            </a:pPr>
            <a:endParaRPr lang="es-AR" dirty="0">
              <a:latin typeface="Arial" panose="020B0604020202020204" pitchFamily="34" charset="0"/>
              <a:cs typeface="Arial" panose="020B0604020202020204" pitchFamily="34" charset="0"/>
            </a:endParaRPr>
          </a:p>
          <a:p>
            <a:pPr algn="ctr"/>
            <a:r>
              <a:rPr lang="es-AR" b="1" dirty="0">
                <a:solidFill>
                  <a:srgbClr val="0000FF"/>
                </a:solidFill>
                <a:latin typeface="Arial" panose="020B0604020202020204" pitchFamily="34" charset="0"/>
                <a:cs typeface="Arial" panose="020B0604020202020204" pitchFamily="34" charset="0"/>
              </a:rPr>
              <a:t>La superficie activa (SA) (área sobre la que ocurre la catálisis) es un parámetro critico [enorme para los nanomateriales]. A &gt; SA, &gt; reactividad</a:t>
            </a:r>
          </a:p>
          <a:p>
            <a:pPr algn="ctr"/>
            <a:endParaRPr lang="es-AR" b="1" dirty="0">
              <a:solidFill>
                <a:srgbClr val="0000FF"/>
              </a:solidFill>
              <a:latin typeface="Arial" panose="020B0604020202020204" pitchFamily="34" charset="0"/>
              <a:cs typeface="Arial" panose="020B0604020202020204" pitchFamily="34" charset="0"/>
            </a:endParaRPr>
          </a:p>
          <a:p>
            <a:pPr algn="ctr"/>
            <a:r>
              <a:rPr lang="es-AR" b="1" dirty="0">
                <a:solidFill>
                  <a:srgbClr val="0000FF"/>
                </a:solidFill>
                <a:latin typeface="Arial" panose="020B0604020202020204" pitchFamily="34" charset="0"/>
                <a:cs typeface="Arial" panose="020B0604020202020204" pitchFamily="34" charset="0"/>
              </a:rPr>
              <a:t>La organización espacial de los sitios activos es otro parámetro critico</a:t>
            </a:r>
          </a:p>
          <a:p>
            <a:pPr algn="ctr"/>
            <a:r>
              <a:rPr lang="es-AR" dirty="0">
                <a:solidFill>
                  <a:srgbClr val="0000FF"/>
                </a:solidFill>
                <a:latin typeface="Arial" panose="020B0604020202020204" pitchFamily="34" charset="0"/>
                <a:cs typeface="Arial" panose="020B0604020202020204" pitchFamily="34" charset="0"/>
              </a:rPr>
              <a:t>Industrias: química, petróleo, automotor, farmacéutica, alimentos</a:t>
            </a:r>
          </a:p>
          <a:p>
            <a:pPr algn="ctr"/>
            <a:r>
              <a:rPr lang="es-AR" dirty="0">
                <a:solidFill>
                  <a:srgbClr val="0000FF"/>
                </a:solidFill>
                <a:latin typeface="Arial" panose="020B0604020202020204" pitchFamily="34" charset="0"/>
                <a:cs typeface="Arial" panose="020B0604020202020204" pitchFamily="34" charset="0"/>
              </a:rPr>
              <a:t>Beneficios medioambientales</a:t>
            </a:r>
          </a:p>
          <a:p>
            <a:r>
              <a:rPr lang="es-AR" dirty="0">
                <a:solidFill>
                  <a:srgbClr val="0000FF"/>
                </a:solidFill>
                <a:latin typeface="Arial" panose="020B0604020202020204" pitchFamily="34" charset="0"/>
                <a:cs typeface="Arial" panose="020B0604020202020204" pitchFamily="34" charset="0"/>
              </a:rPr>
              <a:t>Au </a:t>
            </a:r>
            <a:r>
              <a:rPr lang="es-AR" i="1" dirty="0" err="1">
                <a:solidFill>
                  <a:srgbClr val="0000FF"/>
                </a:solidFill>
                <a:latin typeface="Arial" panose="020B0604020202020204" pitchFamily="34" charset="0"/>
                <a:cs typeface="Arial" panose="020B0604020202020204" pitchFamily="34" charset="0"/>
              </a:rPr>
              <a:t>bulk</a:t>
            </a:r>
            <a:r>
              <a:rPr lang="es-AR" dirty="0">
                <a:solidFill>
                  <a:srgbClr val="0000FF"/>
                </a:solidFill>
                <a:latin typeface="Arial" panose="020B0604020202020204" pitchFamily="34" charset="0"/>
                <a:cs typeface="Arial" panose="020B0604020202020204" pitchFamily="34" charset="0"/>
              </a:rPr>
              <a:t>: metal noble, no toxico, resistente a oxidación/ataques químicos</a:t>
            </a:r>
          </a:p>
          <a:p>
            <a:r>
              <a:rPr lang="es-AR" dirty="0">
                <a:solidFill>
                  <a:srgbClr val="0000FF"/>
                </a:solidFill>
                <a:latin typeface="Arial" panose="020B0604020202020204" pitchFamily="34" charset="0"/>
                <a:cs typeface="Arial" panose="020B0604020202020204" pitchFamily="34" charset="0"/>
              </a:rPr>
              <a:t>Nanopartículas Au: son catalíticas (usadas sobre soportes de óxidos) &gt; metales de transición </a:t>
            </a:r>
            <a:r>
              <a:rPr lang="es-AR" dirty="0">
                <a:solidFill>
                  <a:srgbClr val="FF0000"/>
                </a:solidFill>
                <a:latin typeface="Arial" panose="020B0604020202020204" pitchFamily="34" charset="0"/>
                <a:cs typeface="Arial" panose="020B0604020202020204" pitchFamily="34" charset="0"/>
              </a:rPr>
              <a:t>Pt*,</a:t>
            </a:r>
            <a:r>
              <a:rPr lang="es-AR" dirty="0">
                <a:solidFill>
                  <a:srgbClr val="0000FF"/>
                </a:solidFill>
                <a:latin typeface="Arial" panose="020B0604020202020204" pitchFamily="34" charset="0"/>
                <a:cs typeface="Arial" panose="020B0604020202020204" pitchFamily="34" charset="0"/>
              </a:rPr>
              <a:t> Rh, </a:t>
            </a:r>
            <a:r>
              <a:rPr lang="es-AR" dirty="0">
                <a:solidFill>
                  <a:srgbClr val="FF0000"/>
                </a:solidFill>
                <a:latin typeface="Arial" panose="020B0604020202020204" pitchFamily="34" charset="0"/>
                <a:cs typeface="Arial" panose="020B0604020202020204" pitchFamily="34" charset="0"/>
              </a:rPr>
              <a:t>Pd* [*convertidores catalíticos automóviles-tóxicos, raros, costosos]</a:t>
            </a:r>
          </a:p>
        </p:txBody>
      </p:sp>
      <p:sp>
        <p:nvSpPr>
          <p:cNvPr id="2" name="Rectángulo: esquinas redondeadas 1">
            <a:extLst>
              <a:ext uri="{FF2B5EF4-FFF2-40B4-BE49-F238E27FC236}">
                <a16:creationId xmlns:a16="http://schemas.microsoft.com/office/drawing/2014/main" id="{9A999DF4-AF9D-49B7-AE7A-F052953470DD}"/>
              </a:ext>
            </a:extLst>
          </p:cNvPr>
          <p:cNvSpPr/>
          <p:nvPr/>
        </p:nvSpPr>
        <p:spPr>
          <a:xfrm>
            <a:off x="318052" y="5473147"/>
            <a:ext cx="8295861" cy="1162163"/>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5276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98782"/>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sp>
        <p:nvSpPr>
          <p:cNvPr id="5" name="CuadroTexto 4"/>
          <p:cNvSpPr txBox="1"/>
          <p:nvPr/>
        </p:nvSpPr>
        <p:spPr>
          <a:xfrm>
            <a:off x="278296" y="1410789"/>
            <a:ext cx="8574156" cy="1015663"/>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	</a:t>
            </a:r>
            <a:r>
              <a:rPr lang="es-AR" sz="2400" b="1" dirty="0">
                <a:solidFill>
                  <a:srgbClr val="0000FF"/>
                </a:solidFill>
                <a:latin typeface="Arial" panose="020B0604020202020204" pitchFamily="34" charset="0"/>
                <a:cs typeface="Arial" panose="020B0604020202020204" pitchFamily="34" charset="0"/>
              </a:rPr>
              <a:t>Detección de analitos en mezclas complejas </a:t>
            </a:r>
            <a:r>
              <a:rPr lang="es-AR" dirty="0">
                <a:latin typeface="Arial" panose="020B0604020202020204" pitchFamily="34" charset="0"/>
                <a:cs typeface="Arial" panose="020B0604020202020204" pitchFamily="34" charset="0"/>
              </a:rPr>
              <a:t>(por sensores químicos, biosensores y </a:t>
            </a:r>
            <a:r>
              <a:rPr lang="es-AR" i="1" dirty="0" err="1">
                <a:latin typeface="Arial" panose="020B0604020202020204" pitchFamily="34" charset="0"/>
                <a:cs typeface="Arial" panose="020B0604020202020204" pitchFamily="34" charset="0"/>
              </a:rPr>
              <a:t>microarrays</a:t>
            </a:r>
            <a:r>
              <a:rPr lang="es-AR" dirty="0">
                <a:latin typeface="Arial" panose="020B0604020202020204" pitchFamily="34" charset="0"/>
                <a:cs typeface="Arial" panose="020B0604020202020204" pitchFamily="34" charset="0"/>
              </a:rPr>
              <a:t>): igual que en catálisis, la detección ocurre sobre interfases materiales. </a:t>
            </a:r>
          </a:p>
        </p:txBody>
      </p:sp>
      <p:sp>
        <p:nvSpPr>
          <p:cNvPr id="6" name="Rectángulo 5"/>
          <p:cNvSpPr/>
          <p:nvPr/>
        </p:nvSpPr>
        <p:spPr>
          <a:xfrm>
            <a:off x="0" y="3743908"/>
            <a:ext cx="4019049" cy="369332"/>
          </a:xfrm>
          <a:prstGeom prst="rect">
            <a:avLst/>
          </a:prstGeom>
        </p:spPr>
        <p:txBody>
          <a:bodyPr wrap="none">
            <a:spAutoFit/>
          </a:bodyPr>
          <a:lstStyle/>
          <a:p>
            <a:r>
              <a:rPr lang="es-AR" dirty="0">
                <a:latin typeface="Arial" panose="020B0604020202020204" pitchFamily="34" charset="0"/>
                <a:cs typeface="Arial" panose="020B0604020202020204" pitchFamily="34" charset="0"/>
              </a:rPr>
              <a:t>nanomateriales en zona de detección</a:t>
            </a:r>
            <a:endParaRPr lang="es-AR" dirty="0"/>
          </a:p>
        </p:txBody>
      </p:sp>
      <p:sp>
        <p:nvSpPr>
          <p:cNvPr id="8" name="Rectángulo 7"/>
          <p:cNvSpPr/>
          <p:nvPr/>
        </p:nvSpPr>
        <p:spPr>
          <a:xfrm>
            <a:off x="4197195" y="2427747"/>
            <a:ext cx="5103559" cy="2862322"/>
          </a:xfrm>
          <a:prstGeom prst="rect">
            <a:avLst/>
          </a:prstGeom>
        </p:spPr>
        <p:txBody>
          <a:bodyPr wrap="square">
            <a:spAutoFit/>
          </a:bodyPr>
          <a:lstStyle/>
          <a:p>
            <a:r>
              <a:rPr lang="es-AR" dirty="0">
                <a:latin typeface="Arial" panose="020B0604020202020204" pitchFamily="34" charset="0"/>
                <a:cs typeface="Arial" panose="020B0604020202020204" pitchFamily="34" charset="0"/>
                <a:sym typeface="Symbol" panose="05050102010706020507" pitchFamily="18" charset="2"/>
              </a:rPr>
              <a:t></a:t>
            </a:r>
            <a:r>
              <a:rPr lang="es-AR" dirty="0">
                <a:latin typeface="Arial" panose="020B0604020202020204" pitchFamily="34" charset="0"/>
                <a:cs typeface="Arial" panose="020B0604020202020204" pitchFamily="34" charset="0"/>
              </a:rPr>
              <a:t>velocidad, selectividad, exactitud</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sym typeface="Symbol" panose="05050102010706020507" pitchFamily="18" charset="2"/>
              </a:rPr>
              <a:t></a:t>
            </a:r>
            <a:r>
              <a:rPr lang="es-AR" dirty="0">
                <a:latin typeface="Arial" panose="020B0604020202020204" pitchFamily="34" charset="0"/>
                <a:cs typeface="Arial" panose="020B0604020202020204" pitchFamily="34" charset="0"/>
              </a:rPr>
              <a:t>limites de detección</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Propiedades (bioquímicas/químicas) superficiales especificas en sitios activos</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“Empaquetamiento” muchos sitios de detección en el mismo dispositivo: detección de múltiples analitos: </a:t>
            </a:r>
            <a:r>
              <a:rPr lang="es-AR" b="1" i="1" dirty="0">
                <a:latin typeface="Arial" panose="020B0604020202020204" pitchFamily="34" charset="0"/>
                <a:cs typeface="Arial" panose="020B0604020202020204" pitchFamily="34" charset="0"/>
              </a:rPr>
              <a:t>multiplex-</a:t>
            </a:r>
            <a:r>
              <a:rPr lang="es-AR" b="1" i="1" dirty="0" err="1">
                <a:latin typeface="Arial" panose="020B0604020202020204" pitchFamily="34" charset="0"/>
                <a:cs typeface="Arial" panose="020B0604020202020204" pitchFamily="34" charset="0"/>
              </a:rPr>
              <a:t>detection</a:t>
            </a:r>
            <a:r>
              <a:rPr lang="es-AR" b="1" i="1" dirty="0">
                <a:latin typeface="Arial" panose="020B0604020202020204" pitchFamily="34" charset="0"/>
                <a:cs typeface="Arial" panose="020B0604020202020204" pitchFamily="34" charset="0"/>
              </a:rPr>
              <a:t> </a:t>
            </a:r>
            <a:r>
              <a:rPr lang="es-AR" b="1" i="1" dirty="0" err="1">
                <a:latin typeface="Arial" panose="020B0604020202020204" pitchFamily="34" charset="0"/>
                <a:cs typeface="Arial" panose="020B0604020202020204" pitchFamily="34" charset="0"/>
              </a:rPr>
              <a:t>devices</a:t>
            </a:r>
            <a:endParaRPr lang="es-AR" b="1" i="1" dirty="0"/>
          </a:p>
        </p:txBody>
      </p:sp>
      <p:sp>
        <p:nvSpPr>
          <p:cNvPr id="9" name="Abrir llave 8"/>
          <p:cNvSpPr/>
          <p:nvPr/>
        </p:nvSpPr>
        <p:spPr>
          <a:xfrm>
            <a:off x="4077084" y="2639705"/>
            <a:ext cx="240223" cy="257773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Tree>
    <p:extLst>
      <p:ext uri="{BB962C8B-B14F-4D97-AF65-F5344CB8AC3E}">
        <p14:creationId xmlns:p14="http://schemas.microsoft.com/office/powerpoint/2010/main" val="4074002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98782"/>
            <a:ext cx="9144000" cy="800219"/>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a:t>
            </a:r>
          </a:p>
        </p:txBody>
      </p:sp>
      <p:sp>
        <p:nvSpPr>
          <p:cNvPr id="5" name="CuadroTexto 4"/>
          <p:cNvSpPr txBox="1"/>
          <p:nvPr/>
        </p:nvSpPr>
        <p:spPr>
          <a:xfrm>
            <a:off x="32658" y="894702"/>
            <a:ext cx="9144000" cy="1077218"/>
          </a:xfrm>
          <a:prstGeom prst="rect">
            <a:avLst/>
          </a:prstGeom>
          <a:noFill/>
        </p:spPr>
        <p:txBody>
          <a:bodyPr wrap="square" rtlCol="0">
            <a:spAutoFit/>
          </a:bodyPr>
          <a:lstStyle/>
          <a:p>
            <a:r>
              <a:rPr lang="es-AR" sz="3200" b="1" dirty="0">
                <a:solidFill>
                  <a:srgbClr val="0000FF"/>
                </a:solidFill>
                <a:latin typeface="Arial" panose="020B0604020202020204" pitchFamily="34" charset="0"/>
                <a:cs typeface="Arial" panose="020B0604020202020204" pitchFamily="34" charset="0"/>
              </a:rPr>
              <a:t>Propiedades eléctricas relevantes en la </a:t>
            </a:r>
            <a:r>
              <a:rPr lang="es-AR" sz="3200" b="1" dirty="0" err="1">
                <a:solidFill>
                  <a:srgbClr val="0000FF"/>
                </a:solidFill>
                <a:latin typeface="Arial" panose="020B0604020202020204" pitchFamily="34" charset="0"/>
                <a:cs typeface="Arial" panose="020B0604020202020204" pitchFamily="34" charset="0"/>
              </a:rPr>
              <a:t>nanoescala</a:t>
            </a:r>
            <a:r>
              <a:rPr lang="es-AR" sz="3200" b="1" dirty="0">
                <a:solidFill>
                  <a:srgbClr val="0000FF"/>
                </a:solidFill>
                <a:latin typeface="Arial" panose="020B0604020202020204" pitchFamily="34" charset="0"/>
                <a:cs typeface="Arial" panose="020B0604020202020204" pitchFamily="34" charset="0"/>
              </a:rPr>
              <a:t> </a:t>
            </a:r>
          </a:p>
        </p:txBody>
      </p:sp>
      <p:sp>
        <p:nvSpPr>
          <p:cNvPr id="6" name="CuadroTexto 5"/>
          <p:cNvSpPr txBox="1"/>
          <p:nvPr/>
        </p:nvSpPr>
        <p:spPr>
          <a:xfrm>
            <a:off x="2384051" y="2320990"/>
            <a:ext cx="2969623"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Materiales</a:t>
            </a:r>
            <a:r>
              <a:rPr lang="es-AR" dirty="0"/>
              <a:t> </a:t>
            </a:r>
          </a:p>
        </p:txBody>
      </p:sp>
      <p:sp>
        <p:nvSpPr>
          <p:cNvPr id="7" name="CuadroTexto 6"/>
          <p:cNvSpPr txBox="1"/>
          <p:nvPr/>
        </p:nvSpPr>
        <p:spPr>
          <a:xfrm>
            <a:off x="3986973" y="1755175"/>
            <a:ext cx="2090056" cy="1477328"/>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Conductores</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Semiconductores</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Aislantes</a:t>
            </a:r>
          </a:p>
        </p:txBody>
      </p:sp>
      <p:pic>
        <p:nvPicPr>
          <p:cNvPr id="1026" name="Picture 2" descr="http://matse1.matse.illinois.edu/sc/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85" y="3909804"/>
            <a:ext cx="4038600" cy="204654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4516345" y="3493811"/>
            <a:ext cx="3121367" cy="276999"/>
          </a:xfrm>
          <a:prstGeom prst="rect">
            <a:avLst/>
          </a:prstGeom>
        </p:spPr>
        <p:txBody>
          <a:bodyPr wrap="none">
            <a:spAutoFit/>
          </a:bodyPr>
          <a:lstStyle/>
          <a:p>
            <a:pPr algn="ctr"/>
            <a:r>
              <a:rPr lang="es-AR" sz="1200" dirty="0">
                <a:latin typeface="Arial" panose="020B0604020202020204" pitchFamily="34" charset="0"/>
                <a:cs typeface="Arial" panose="020B0604020202020204" pitchFamily="34" charset="0"/>
              </a:rPr>
              <a:t>http://matse1.matse.illinois.edu/sc/prin.html</a:t>
            </a:r>
          </a:p>
        </p:txBody>
      </p:sp>
      <p:sp>
        <p:nvSpPr>
          <p:cNvPr id="9" name="Abrir llave 8"/>
          <p:cNvSpPr/>
          <p:nvPr/>
        </p:nvSpPr>
        <p:spPr>
          <a:xfrm>
            <a:off x="3699044" y="1917802"/>
            <a:ext cx="339635" cy="117570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0" name="AutoShape 4" descr="https://www.researchgate.net/profile/Neelima_Mahato/publication/275655537/figure/fig5/AS:294453110689801@1447214500444/Fig-7-The-band-gap-diagram-of-a-conductor-semiconductor-and-an-insulator.png"/>
          <p:cNvSpPr>
            <a:spLocks noChangeAspect="1" noChangeArrowheads="1"/>
          </p:cNvSpPr>
          <p:nvPr/>
        </p:nvSpPr>
        <p:spPr bwMode="auto">
          <a:xfrm>
            <a:off x="4631316" y="26903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030" name="Picture 6" descr="https://www.researchgate.net/profile/Neelima_Mahato/publication/275655537/figure/fig5/AS:294453110689801@1447214500444/Fig-7-The-band-gap-diagram-of-a-conductor-semiconductor-and-an-insula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685" y="3759069"/>
            <a:ext cx="4964906" cy="255746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4649775" y="3717678"/>
            <a:ext cx="1371599" cy="461665"/>
          </a:xfrm>
          <a:prstGeom prst="rect">
            <a:avLst/>
          </a:prstGeom>
          <a:noFill/>
        </p:spPr>
        <p:txBody>
          <a:bodyPr wrap="square" rtlCol="0">
            <a:spAutoFit/>
          </a:bodyPr>
          <a:lstStyle/>
          <a:p>
            <a:pPr algn="ctr"/>
            <a:r>
              <a:rPr lang="es-AR" sz="1200" b="1" dirty="0" err="1">
                <a:solidFill>
                  <a:srgbClr val="FF0000"/>
                </a:solidFill>
                <a:latin typeface="Arial" panose="020B0604020202020204" pitchFamily="34" charset="0"/>
                <a:cs typeface="Arial" panose="020B0604020202020204" pitchFamily="34" charset="0"/>
              </a:rPr>
              <a:t>Eg</a:t>
            </a:r>
            <a:r>
              <a:rPr lang="es-AR" sz="1200" b="1" dirty="0">
                <a:solidFill>
                  <a:srgbClr val="FF0000"/>
                </a:solidFill>
                <a:latin typeface="Arial" panose="020B0604020202020204" pitchFamily="34" charset="0"/>
                <a:cs typeface="Arial" panose="020B0604020202020204" pitchFamily="34" charset="0"/>
                <a:sym typeface="Symbol" panose="05050102010706020507" pitchFamily="18" charset="2"/>
              </a:rPr>
              <a:t> energía térmica</a:t>
            </a:r>
            <a:endParaRPr lang="es-AR" sz="1200" b="1" dirty="0">
              <a:solidFill>
                <a:srgbClr val="FF0000"/>
              </a:solidFill>
              <a:latin typeface="Arial" panose="020B0604020202020204" pitchFamily="34" charset="0"/>
              <a:cs typeface="Arial" panose="020B0604020202020204" pitchFamily="34" charset="0"/>
            </a:endParaRPr>
          </a:p>
        </p:txBody>
      </p:sp>
      <p:sp>
        <p:nvSpPr>
          <p:cNvPr id="14" name="CuadroTexto 13"/>
          <p:cNvSpPr txBox="1"/>
          <p:nvPr/>
        </p:nvSpPr>
        <p:spPr>
          <a:xfrm>
            <a:off x="5754003" y="3707422"/>
            <a:ext cx="1371599" cy="461665"/>
          </a:xfrm>
          <a:prstGeom prst="rect">
            <a:avLst/>
          </a:prstGeom>
          <a:noFill/>
        </p:spPr>
        <p:txBody>
          <a:bodyPr wrap="square" rtlCol="0">
            <a:spAutoFit/>
          </a:bodyPr>
          <a:lstStyle/>
          <a:p>
            <a:pPr algn="ctr"/>
            <a:r>
              <a:rPr lang="es-AR" sz="1200" b="1" dirty="0" err="1">
                <a:solidFill>
                  <a:srgbClr val="FF0000"/>
                </a:solidFill>
                <a:latin typeface="Arial" panose="020B0604020202020204" pitchFamily="34" charset="0"/>
                <a:cs typeface="Arial" panose="020B0604020202020204" pitchFamily="34" charset="0"/>
              </a:rPr>
              <a:t>Eg</a:t>
            </a:r>
            <a:r>
              <a:rPr lang="es-AR" sz="1200" b="1" dirty="0">
                <a:solidFill>
                  <a:srgbClr val="FF0000"/>
                </a:solidFill>
                <a:latin typeface="Arial" panose="020B0604020202020204" pitchFamily="34" charset="0"/>
                <a:cs typeface="Arial" panose="020B0604020202020204" pitchFamily="34" charset="0"/>
                <a:sym typeface="Symbol" panose="05050102010706020507" pitchFamily="18" charset="2"/>
              </a:rPr>
              <a:t> pocos </a:t>
            </a:r>
            <a:r>
              <a:rPr lang="es-AR" sz="1200" b="1" dirty="0" err="1">
                <a:solidFill>
                  <a:srgbClr val="FF0000"/>
                </a:solidFill>
                <a:latin typeface="Arial" panose="020B0604020202020204" pitchFamily="34" charset="0"/>
                <a:cs typeface="Arial" panose="020B0604020202020204" pitchFamily="34" charset="0"/>
                <a:sym typeface="Symbol" panose="05050102010706020507" pitchFamily="18" charset="2"/>
              </a:rPr>
              <a:t>ev</a:t>
            </a:r>
            <a:endParaRPr lang="es-AR" sz="1200" b="1" dirty="0">
              <a:solidFill>
                <a:srgbClr val="FF0000"/>
              </a:solidFill>
              <a:latin typeface="Arial" panose="020B0604020202020204" pitchFamily="34" charset="0"/>
              <a:cs typeface="Arial" panose="020B0604020202020204" pitchFamily="34" charset="0"/>
              <a:sym typeface="Symbol" panose="05050102010706020507" pitchFamily="18" charset="2"/>
            </a:endParaRPr>
          </a:p>
          <a:p>
            <a:pPr algn="ctr"/>
            <a:r>
              <a:rPr lang="es-AR" sz="1200" b="1" dirty="0">
                <a:solidFill>
                  <a:srgbClr val="FF0000"/>
                </a:solidFill>
                <a:latin typeface="Arial" panose="020B0604020202020204" pitchFamily="34" charset="0"/>
                <a:cs typeface="Arial" panose="020B0604020202020204" pitchFamily="34" charset="0"/>
                <a:sym typeface="Symbol" panose="05050102010706020507" pitchFamily="18" charset="2"/>
              </a:rPr>
              <a:t>par hoyo-e</a:t>
            </a:r>
            <a:endParaRPr lang="es-AR" sz="1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87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98782"/>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a:t>
            </a:r>
            <a:r>
              <a:rPr lang="es-AR" b="1" dirty="0">
                <a:solidFill>
                  <a:srgbClr val="FF0000"/>
                </a:solidFill>
                <a:latin typeface="Arial" panose="020B0604020202020204" pitchFamily="34" charset="0"/>
                <a:cs typeface="Arial" panose="020B0604020202020204" pitchFamily="34" charset="0"/>
              </a:rPr>
              <a:t>nano-escala </a:t>
            </a:r>
            <a:r>
              <a:rPr lang="es-AR" sz="3200" b="1" dirty="0">
                <a:solidFill>
                  <a:srgbClr val="FF0000"/>
                </a:solidFill>
                <a:latin typeface="Arial" panose="020B0604020202020204" pitchFamily="34" charset="0"/>
                <a:cs typeface="Arial" panose="020B0604020202020204" pitchFamily="34" charset="0"/>
              </a:rPr>
              <a:t>Confinamiento cuántico</a:t>
            </a:r>
          </a:p>
        </p:txBody>
      </p:sp>
      <p:sp>
        <p:nvSpPr>
          <p:cNvPr id="5" name="CuadroTexto 4"/>
          <p:cNvSpPr txBox="1"/>
          <p:nvPr/>
        </p:nvSpPr>
        <p:spPr>
          <a:xfrm>
            <a:off x="43543" y="1539940"/>
            <a:ext cx="9056914" cy="1292662"/>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	</a:t>
            </a:r>
            <a:r>
              <a:rPr lang="es-AR" sz="2400" b="1" dirty="0">
                <a:latin typeface="Arial" panose="020B0604020202020204" pitchFamily="34" charset="0"/>
                <a:cs typeface="Arial" panose="020B0604020202020204" pitchFamily="34" charset="0"/>
              </a:rPr>
              <a:t>Confinamiento cuántico: </a:t>
            </a:r>
          </a:p>
          <a:p>
            <a:endParaRPr lang="es-AR" b="1"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sym typeface="Symbol" panose="05050102010706020507" pitchFamily="18" charset="2"/>
              </a:rPr>
              <a:t>				</a:t>
            </a:r>
            <a:r>
              <a:rPr lang="es-AR" dirty="0">
                <a:latin typeface="Arial" panose="020B0604020202020204" pitchFamily="34" charset="0"/>
                <a:cs typeface="Arial" panose="020B0604020202020204" pitchFamily="34" charset="0"/>
                <a:sym typeface="Symbol" panose="05050102010706020507" pitchFamily="18" charset="2"/>
              </a:rPr>
              <a:t> </a:t>
            </a:r>
            <a:r>
              <a:rPr lang="es-AR" dirty="0" err="1">
                <a:latin typeface="Arial" panose="020B0604020202020204" pitchFamily="34" charset="0"/>
                <a:cs typeface="Arial" panose="020B0604020202020204" pitchFamily="34" charset="0"/>
                <a:sym typeface="Symbol" panose="05050102010706020507" pitchFamily="18" charset="2"/>
              </a:rPr>
              <a:t>Eg</a:t>
            </a:r>
            <a:endParaRPr lang="es-AR" dirty="0">
              <a:latin typeface="Arial" panose="020B0604020202020204" pitchFamily="34" charset="0"/>
              <a:cs typeface="Arial" panose="020B0604020202020204" pitchFamily="34" charset="0"/>
              <a:sym typeface="Symbol" panose="05050102010706020507" pitchFamily="18" charset="2"/>
            </a:endParaRPr>
          </a:p>
          <a:p>
            <a:r>
              <a:rPr lang="es-AR" dirty="0">
                <a:latin typeface="Arial" panose="020B0604020202020204" pitchFamily="34" charset="0"/>
                <a:cs typeface="Arial" panose="020B0604020202020204" pitchFamily="34" charset="0"/>
                <a:sym typeface="Symbol" panose="05050102010706020507" pitchFamily="18" charset="2"/>
              </a:rPr>
              <a:t>				  </a:t>
            </a:r>
            <a:r>
              <a:rPr lang="es-AR" i="1" dirty="0" err="1">
                <a:latin typeface="Arial" panose="020B0604020202020204" pitchFamily="34" charset="0"/>
                <a:cs typeface="Arial" panose="020B0604020202020204" pitchFamily="34" charset="0"/>
                <a:sym typeface="Symbol" panose="05050102010706020507" pitchFamily="18" charset="2"/>
              </a:rPr>
              <a:t>overlap</a:t>
            </a:r>
            <a:r>
              <a:rPr lang="es-AR" dirty="0">
                <a:latin typeface="Arial" panose="020B0604020202020204" pitchFamily="34" charset="0"/>
                <a:cs typeface="Arial" panose="020B0604020202020204" pitchFamily="34" charset="0"/>
                <a:sym typeface="Symbol" panose="05050102010706020507" pitchFamily="18" charset="2"/>
              </a:rPr>
              <a:t> entre bandas metálicas </a:t>
            </a:r>
            <a:r>
              <a:rPr lang="es-AR" i="1" dirty="0" err="1">
                <a:latin typeface="Arial" panose="020B0604020202020204" pitchFamily="34" charset="0"/>
                <a:cs typeface="Arial" panose="020B0604020202020204" pitchFamily="34" charset="0"/>
                <a:sym typeface="Symbol" panose="05050102010706020507" pitchFamily="18" charset="2"/>
              </a:rPr>
              <a:t>bandgap</a:t>
            </a:r>
            <a:r>
              <a:rPr lang="es-AR" i="1" dirty="0">
                <a:latin typeface="Arial" panose="020B0604020202020204" pitchFamily="34" charset="0"/>
                <a:cs typeface="Arial" panose="020B0604020202020204" pitchFamily="34" charset="0"/>
                <a:sym typeface="Symbol" panose="05050102010706020507" pitchFamily="18" charset="2"/>
              </a:rPr>
              <a:t> </a:t>
            </a:r>
            <a:r>
              <a:rPr lang="es-AR" b="1" i="1" dirty="0">
                <a:latin typeface="Arial" panose="020B0604020202020204" pitchFamily="34" charset="0"/>
                <a:cs typeface="Arial" panose="020B0604020202020204" pitchFamily="34" charset="0"/>
                <a:sym typeface="Symbol" panose="05050102010706020507" pitchFamily="18" charset="2"/>
              </a:rPr>
              <a:t> </a:t>
            </a:r>
            <a:r>
              <a:rPr lang="es-AR" b="1" dirty="0">
                <a:latin typeface="Arial" panose="020B0604020202020204" pitchFamily="34" charset="0"/>
                <a:cs typeface="Arial" panose="020B0604020202020204" pitchFamily="34" charset="0"/>
              </a:rPr>
              <a:t> </a:t>
            </a:r>
          </a:p>
        </p:txBody>
      </p:sp>
      <p:sp>
        <p:nvSpPr>
          <p:cNvPr id="6" name="Abrir llave 5"/>
          <p:cNvSpPr/>
          <p:nvPr/>
        </p:nvSpPr>
        <p:spPr>
          <a:xfrm flipH="1">
            <a:off x="6492239" y="2140104"/>
            <a:ext cx="435429" cy="731520"/>
          </a:xfrm>
          <a:prstGeom prst="leftBrace">
            <a:avLst>
              <a:gd name="adj1" fmla="val 24333"/>
              <a:gd name="adj2" fmla="val 50000"/>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r"/>
            <a:endParaRPr lang="es-AR" dirty="0"/>
          </a:p>
        </p:txBody>
      </p:sp>
      <p:sp>
        <p:nvSpPr>
          <p:cNvPr id="7" name="CuadroTexto 6"/>
          <p:cNvSpPr txBox="1"/>
          <p:nvPr/>
        </p:nvSpPr>
        <p:spPr>
          <a:xfrm>
            <a:off x="6985597" y="1834430"/>
            <a:ext cx="1632859" cy="1477328"/>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metales (BULK)</a:t>
            </a:r>
          </a:p>
          <a:p>
            <a:pPr algn="ctr"/>
            <a:r>
              <a:rPr lang="es-AR" b="1" dirty="0">
                <a:latin typeface="Arial" panose="020B0604020202020204" pitchFamily="34" charset="0"/>
                <a:cs typeface="Arial" panose="020B0604020202020204" pitchFamily="34" charset="0"/>
                <a:sym typeface="Symbol" panose="05050102010706020507" pitchFamily="18" charset="2"/>
              </a:rPr>
              <a:t></a:t>
            </a:r>
          </a:p>
          <a:p>
            <a:pPr algn="ctr"/>
            <a:r>
              <a:rPr lang="es-AR" dirty="0">
                <a:latin typeface="Arial" panose="020B0604020202020204" pitchFamily="34" charset="0"/>
                <a:cs typeface="Arial" panose="020B0604020202020204" pitchFamily="34" charset="0"/>
              </a:rPr>
              <a:t>Semimetales</a:t>
            </a:r>
          </a:p>
          <a:p>
            <a:pPr algn="ctr"/>
            <a:r>
              <a:rPr lang="es-AR" dirty="0">
                <a:latin typeface="Arial" panose="020B0604020202020204" pitchFamily="34" charset="0"/>
                <a:cs typeface="Arial" panose="020B0604020202020204" pitchFamily="34" charset="0"/>
              </a:rPr>
              <a:t>(NANO)</a:t>
            </a:r>
          </a:p>
        </p:txBody>
      </p:sp>
      <p:sp>
        <p:nvSpPr>
          <p:cNvPr id="8" name="CuadroTexto 7"/>
          <p:cNvSpPr txBox="1"/>
          <p:nvPr/>
        </p:nvSpPr>
        <p:spPr>
          <a:xfrm>
            <a:off x="100148" y="3311758"/>
            <a:ext cx="1928949" cy="923330"/>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Semiconductor</a:t>
            </a:r>
          </a:p>
          <a:p>
            <a:r>
              <a:rPr lang="es-AR" dirty="0">
                <a:latin typeface="Arial" panose="020B0604020202020204" pitchFamily="34" charset="0"/>
                <a:cs typeface="Arial" panose="020B0604020202020204" pitchFamily="34" charset="0"/>
              </a:rPr>
              <a:t>Quantum </a:t>
            </a:r>
            <a:r>
              <a:rPr lang="es-AR" dirty="0" err="1">
                <a:latin typeface="Arial" panose="020B0604020202020204" pitchFamily="34" charset="0"/>
                <a:cs typeface="Arial" panose="020B0604020202020204" pitchFamily="34" charset="0"/>
              </a:rPr>
              <a:t>dot</a:t>
            </a:r>
            <a:endParaRPr lang="es-AR" dirty="0">
              <a:latin typeface="Arial" panose="020B0604020202020204" pitchFamily="34" charset="0"/>
              <a:cs typeface="Arial" panose="020B0604020202020204" pitchFamily="34" charset="0"/>
            </a:endParaRPr>
          </a:p>
          <a:p>
            <a:r>
              <a:rPr lang="es-AR" dirty="0" err="1">
                <a:latin typeface="Arial" panose="020B0604020202020204" pitchFamily="34" charset="0"/>
                <a:cs typeface="Arial" panose="020B0604020202020204" pitchFamily="34" charset="0"/>
              </a:rPr>
              <a:t>Atomo</a:t>
            </a:r>
            <a:endParaRPr lang="es-AR" dirty="0">
              <a:latin typeface="Arial" panose="020B0604020202020204" pitchFamily="34" charset="0"/>
              <a:cs typeface="Arial" panose="020B0604020202020204" pitchFamily="34" charset="0"/>
            </a:endParaRPr>
          </a:p>
        </p:txBody>
      </p:sp>
      <p:sp>
        <p:nvSpPr>
          <p:cNvPr id="9" name="CuadroTexto 8"/>
          <p:cNvSpPr txBox="1"/>
          <p:nvPr/>
        </p:nvSpPr>
        <p:spPr>
          <a:xfrm>
            <a:off x="1716534" y="3294851"/>
            <a:ext cx="2882538" cy="1200329"/>
          </a:xfrm>
          <a:prstGeom prst="rect">
            <a:avLst/>
          </a:prstGeom>
          <a:noFill/>
        </p:spPr>
        <p:txBody>
          <a:bodyPr wrap="square" rtlCol="0">
            <a:spAutoFit/>
          </a:bodyPr>
          <a:lstStyle/>
          <a:p>
            <a:pPr algn="ctr"/>
            <a:r>
              <a:rPr lang="es-AR" b="1" dirty="0">
                <a:solidFill>
                  <a:srgbClr val="0000FF"/>
                </a:solidFill>
                <a:latin typeface="Arial" panose="020B0604020202020204" pitchFamily="34" charset="0"/>
                <a:cs typeface="Arial" panose="020B0604020202020204" pitchFamily="34" charset="0"/>
              </a:rPr>
              <a:t>NANO: Corrimiento al azul en absorción de luz y en fluorescencia emitida</a:t>
            </a:r>
          </a:p>
        </p:txBody>
      </p:sp>
      <p:sp>
        <p:nvSpPr>
          <p:cNvPr id="10" name="CuadroTexto 9"/>
          <p:cNvSpPr txBox="1"/>
          <p:nvPr/>
        </p:nvSpPr>
        <p:spPr>
          <a:xfrm>
            <a:off x="4506685" y="3162880"/>
            <a:ext cx="2882538" cy="1477328"/>
          </a:xfrm>
          <a:prstGeom prst="rect">
            <a:avLst/>
          </a:prstGeom>
          <a:no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Las propiedades ópticas de semiconductores en  la nano-escala pueden regularse de acuerdo al tamaño de nanopartícula</a:t>
            </a:r>
          </a:p>
        </p:txBody>
      </p:sp>
      <p:sp>
        <p:nvSpPr>
          <p:cNvPr id="12" name="CuadroTexto 11"/>
          <p:cNvSpPr txBox="1"/>
          <p:nvPr/>
        </p:nvSpPr>
        <p:spPr>
          <a:xfrm>
            <a:off x="-60960" y="4967755"/>
            <a:ext cx="9204960" cy="738664"/>
          </a:xfrm>
          <a:prstGeom prst="rect">
            <a:avLst/>
          </a:prstGeom>
          <a:noFill/>
        </p:spPr>
        <p:txBody>
          <a:bodyPr wrap="square" rtlCol="0">
            <a:spAutoFit/>
          </a:bodyPr>
          <a:lstStyle/>
          <a:p>
            <a:r>
              <a:rPr lang="es-AR" b="1" dirty="0">
                <a:latin typeface="Arial" panose="020B0604020202020204" pitchFamily="34" charset="0"/>
                <a:cs typeface="Arial" panose="020B0604020202020204" pitchFamily="34" charset="0"/>
              </a:rPr>
              <a:t>	</a:t>
            </a:r>
            <a:r>
              <a:rPr lang="es-AR" sz="2400" b="1" dirty="0">
                <a:latin typeface="Arial" panose="020B0604020202020204" pitchFamily="34" charset="0"/>
                <a:cs typeface="Arial" panose="020B0604020202020204" pitchFamily="34" charset="0"/>
              </a:rPr>
              <a:t>Materiales con propiedades eléctricas excepcionales: </a:t>
            </a:r>
          </a:p>
          <a:p>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fullerenos y nanotubos de C, </a:t>
            </a:r>
            <a:r>
              <a:rPr lang="es-AR" dirty="0" err="1">
                <a:latin typeface="Arial" panose="020B0604020202020204" pitchFamily="34" charset="0"/>
                <a:cs typeface="Arial" panose="020B0604020202020204" pitchFamily="34" charset="0"/>
              </a:rPr>
              <a:t>supercapacitores</a:t>
            </a:r>
            <a:r>
              <a:rPr lang="es-AR" dirty="0">
                <a:latin typeface="Arial" panose="020B0604020202020204" pitchFamily="34" charset="0"/>
                <a:cs typeface="Arial" panose="020B0604020202020204" pitchFamily="34" charset="0"/>
              </a:rPr>
              <a:t> [no siguen ley de Ohm] </a:t>
            </a:r>
          </a:p>
        </p:txBody>
      </p:sp>
    </p:spTree>
    <p:extLst>
      <p:ext uri="{BB962C8B-B14F-4D97-AF65-F5344CB8AC3E}">
        <p14:creationId xmlns:p14="http://schemas.microsoft.com/office/powerpoint/2010/main" val="238103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electromagnetic spectrum">
            <a:extLst>
              <a:ext uri="{FF2B5EF4-FFF2-40B4-BE49-F238E27FC236}">
                <a16:creationId xmlns:a16="http://schemas.microsoft.com/office/drawing/2014/main" id="{D11B12CA-5F4A-4F76-BB4E-E246F62E3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749046"/>
            <a:ext cx="8572500" cy="38814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291D00C1-F9B0-4704-862F-53A088964D11}"/>
              </a:ext>
            </a:extLst>
          </p:cNvPr>
          <p:cNvSpPr/>
          <p:nvPr/>
        </p:nvSpPr>
        <p:spPr>
          <a:xfrm>
            <a:off x="0" y="5630484"/>
            <a:ext cx="9144000" cy="923330"/>
          </a:xfrm>
          <a:prstGeom prst="rect">
            <a:avLst/>
          </a:prstGeom>
        </p:spPr>
        <p:txBody>
          <a:bodyPr wrap="square">
            <a:spAutoFit/>
          </a:bodyPr>
          <a:lstStyle/>
          <a:p>
            <a:r>
              <a:rPr lang="es-AR" dirty="0"/>
              <a:t>https://www.chromacademy.com/lms/sco736/02-The-Electromagnetic-Spectrum.html?fChannel=22&amp;fCourse=97&amp;fSco=736&amp;fPath=sco736/02-The-Electromagnetic-Spectrum.html</a:t>
            </a:r>
          </a:p>
        </p:txBody>
      </p:sp>
      <p:sp>
        <p:nvSpPr>
          <p:cNvPr id="2" name="CuadroTexto 1">
            <a:extLst>
              <a:ext uri="{FF2B5EF4-FFF2-40B4-BE49-F238E27FC236}">
                <a16:creationId xmlns:a16="http://schemas.microsoft.com/office/drawing/2014/main" id="{5B90D0B9-AEB3-46E4-9B69-5F36DC939EA2}"/>
              </a:ext>
            </a:extLst>
          </p:cNvPr>
          <p:cNvSpPr txBox="1"/>
          <p:nvPr/>
        </p:nvSpPr>
        <p:spPr>
          <a:xfrm>
            <a:off x="0" y="0"/>
            <a:ext cx="9144000" cy="954107"/>
          </a:xfrm>
          <a:prstGeom prst="rect">
            <a:avLst/>
          </a:prstGeom>
          <a:solidFill>
            <a:srgbClr val="C0C0C0"/>
          </a:solidFill>
        </p:spPr>
        <p:txBody>
          <a:bodyPr wrap="square" rtlCol="0">
            <a:spAutoFit/>
          </a:bodyPr>
          <a:lstStyle/>
          <a:p>
            <a:pPr algn="r"/>
            <a:r>
              <a:rPr lang="es-AR" sz="2800" b="1" dirty="0">
                <a:latin typeface="Arial" panose="020B0604020202020204" pitchFamily="34" charset="0"/>
                <a:cs typeface="Arial" panose="020B0604020202020204" pitchFamily="34" charset="0"/>
              </a:rPr>
              <a:t>Clase 2 </a:t>
            </a:r>
            <a:r>
              <a:rPr lang="es-AR" sz="2800" b="1" dirty="0">
                <a:solidFill>
                  <a:schemeClr val="bg1"/>
                </a:solidFill>
                <a:latin typeface="Arial" panose="020B0604020202020204" pitchFamily="34" charset="0"/>
                <a:cs typeface="Arial" panose="020B0604020202020204" pitchFamily="34" charset="0"/>
              </a:rPr>
              <a:t>Espectro electromagnético: la luz y su comportamiento</a:t>
            </a:r>
          </a:p>
        </p:txBody>
      </p:sp>
    </p:spTree>
    <p:extLst>
      <p:ext uri="{BB962C8B-B14F-4D97-AF65-F5344CB8AC3E}">
        <p14:creationId xmlns:p14="http://schemas.microsoft.com/office/powerpoint/2010/main" val="223398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A155859-2FFB-41B0-BB64-A9B4B7A296A3}"/>
              </a:ext>
            </a:extLst>
          </p:cNvPr>
          <p:cNvSpPr txBox="1"/>
          <p:nvPr/>
        </p:nvSpPr>
        <p:spPr>
          <a:xfrm>
            <a:off x="762000" y="523220"/>
            <a:ext cx="7620000" cy="6463308"/>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1 Dalton (Da) = 1 g/mol </a:t>
            </a:r>
            <a:r>
              <a:rPr lang="es-AR" dirty="0">
                <a:latin typeface="Arial" panose="020B0604020202020204" pitchFamily="34" charset="0"/>
                <a:cs typeface="Arial" panose="020B0604020202020204" pitchFamily="34" charset="0"/>
                <a:sym typeface="Symbol" panose="05050102010706020507" pitchFamily="18" charset="2"/>
              </a:rPr>
              <a:t> 1,6 x 10</a:t>
            </a:r>
            <a:r>
              <a:rPr lang="es-AR" baseline="30000" dirty="0">
                <a:latin typeface="Arial" panose="020B0604020202020204" pitchFamily="34" charset="0"/>
                <a:cs typeface="Arial" panose="020B0604020202020204" pitchFamily="34" charset="0"/>
                <a:sym typeface="Symbol" panose="05050102010706020507" pitchFamily="18" charset="2"/>
              </a:rPr>
              <a:t>-24 </a:t>
            </a:r>
            <a:r>
              <a:rPr lang="es-AR" dirty="0">
                <a:latin typeface="Arial" panose="020B0604020202020204" pitchFamily="34" charset="0"/>
                <a:cs typeface="Arial" panose="020B0604020202020204" pitchFamily="34" charset="0"/>
                <a:sym typeface="Symbol" panose="05050102010706020507" pitchFamily="18" charset="2"/>
              </a:rPr>
              <a:t>g</a:t>
            </a:r>
          </a:p>
          <a:p>
            <a:r>
              <a:rPr lang="es-AR" b="1" dirty="0">
                <a:solidFill>
                  <a:srgbClr val="FF0000"/>
                </a:solidFill>
                <a:latin typeface="Arial" panose="020B0604020202020204" pitchFamily="34" charset="0"/>
                <a:cs typeface="Arial" panose="020B0604020202020204" pitchFamily="34" charset="0"/>
                <a:sym typeface="Symbol" panose="05050102010706020507" pitchFamily="18" charset="2"/>
              </a:rPr>
              <a:t>1 </a:t>
            </a:r>
            <a:r>
              <a:rPr lang="es-AR" b="1" dirty="0" err="1">
                <a:solidFill>
                  <a:srgbClr val="FF0000"/>
                </a:solidFill>
                <a:latin typeface="Arial" panose="020B0604020202020204" pitchFamily="34" charset="0"/>
                <a:cs typeface="Arial" panose="020B0604020202020204" pitchFamily="34" charset="0"/>
                <a:sym typeface="Symbol" panose="05050102010706020507" pitchFamily="18" charset="2"/>
              </a:rPr>
              <a:t>nM</a:t>
            </a:r>
            <a:r>
              <a:rPr lang="es-AR" b="1" dirty="0">
                <a:solidFill>
                  <a:srgbClr val="FF0000"/>
                </a:solidFill>
                <a:latin typeface="Arial" panose="020B0604020202020204" pitchFamily="34" charset="0"/>
                <a:cs typeface="Arial" panose="020B0604020202020204" pitchFamily="34" charset="0"/>
                <a:sym typeface="Symbol" panose="05050102010706020507" pitchFamily="18" charset="2"/>
              </a:rPr>
              <a:t> </a:t>
            </a:r>
            <a:r>
              <a:rPr lang="es-AR" dirty="0">
                <a:latin typeface="Arial" panose="020B0604020202020204" pitchFamily="34" charset="0"/>
                <a:cs typeface="Arial" panose="020B0604020202020204" pitchFamily="34" charset="0"/>
                <a:sym typeface="Symbol" panose="05050102010706020507" pitchFamily="18" charset="2"/>
              </a:rPr>
              <a:t>aproximadamente 1 molécula por volumen bacteriano (1 m</a:t>
            </a:r>
            <a:r>
              <a:rPr lang="es-AR" baseline="30000" dirty="0">
                <a:latin typeface="Arial" panose="020B0604020202020204" pitchFamily="34" charset="0"/>
                <a:cs typeface="Arial" panose="020B0604020202020204" pitchFamily="34" charset="0"/>
                <a:sym typeface="Symbol" panose="05050102010706020507" pitchFamily="18" charset="2"/>
              </a:rPr>
              <a:t>3</a:t>
            </a:r>
            <a:r>
              <a:rPr lang="es-AR" dirty="0">
                <a:latin typeface="Arial" panose="020B0604020202020204" pitchFamily="34" charset="0"/>
                <a:cs typeface="Arial" panose="020B0604020202020204" pitchFamily="34" charset="0"/>
                <a:sym typeface="Symbol" panose="05050102010706020507" pitchFamily="18" charset="2"/>
              </a:rPr>
              <a:t> = 1 	</a:t>
            </a:r>
            <a:r>
              <a:rPr lang="es-AR" dirty="0" err="1">
                <a:latin typeface="Arial" panose="020B0604020202020204" pitchFamily="34" charset="0"/>
                <a:cs typeface="Arial" panose="020B0604020202020204" pitchFamily="34" charset="0"/>
                <a:sym typeface="Symbol" panose="05050102010706020507" pitchFamily="18" charset="2"/>
              </a:rPr>
              <a:t>fl</a:t>
            </a:r>
            <a:r>
              <a:rPr lang="es-AR" dirty="0">
                <a:latin typeface="Arial" panose="020B0604020202020204" pitchFamily="34" charset="0"/>
                <a:cs typeface="Arial" panose="020B0604020202020204" pitchFamily="34" charset="0"/>
                <a:sym typeface="Symbol" panose="05050102010706020507" pitchFamily="18" charset="2"/>
              </a:rPr>
              <a:t>= 10</a:t>
            </a:r>
            <a:r>
              <a:rPr lang="es-AR" baseline="30000" dirty="0">
                <a:latin typeface="Arial" panose="020B0604020202020204" pitchFamily="34" charset="0"/>
                <a:cs typeface="Arial" panose="020B0604020202020204" pitchFamily="34" charset="0"/>
                <a:sym typeface="Symbol" panose="05050102010706020507" pitchFamily="18" charset="2"/>
              </a:rPr>
              <a:t>-15 </a:t>
            </a:r>
            <a:r>
              <a:rPr lang="es-AR" dirty="0">
                <a:latin typeface="Arial" panose="020B0604020202020204" pitchFamily="34" charset="0"/>
                <a:cs typeface="Arial" panose="020B0604020202020204" pitchFamily="34" charset="0"/>
                <a:sym typeface="Symbol" panose="05050102010706020507" pitchFamily="18" charset="2"/>
              </a:rPr>
              <a:t>l) o 10-10</a:t>
            </a:r>
            <a:r>
              <a:rPr lang="es-AR" baseline="30000" dirty="0">
                <a:latin typeface="Arial" panose="020B0604020202020204" pitchFamily="34" charset="0"/>
                <a:cs typeface="Arial" panose="020B0604020202020204" pitchFamily="34" charset="0"/>
                <a:sym typeface="Symbol" panose="05050102010706020507" pitchFamily="18" charset="2"/>
              </a:rPr>
              <a:t>2</a:t>
            </a:r>
            <a:r>
              <a:rPr lang="es-AR" dirty="0">
                <a:latin typeface="Arial" panose="020B0604020202020204" pitchFamily="34" charset="0"/>
                <a:cs typeface="Arial" panose="020B0604020202020204" pitchFamily="34" charset="0"/>
                <a:sym typeface="Symbol" panose="05050102010706020507" pitchFamily="18" charset="2"/>
              </a:rPr>
              <a:t> para levaduras, 10</a:t>
            </a:r>
            <a:r>
              <a:rPr lang="es-AR" baseline="30000" dirty="0">
                <a:latin typeface="Arial" panose="020B0604020202020204" pitchFamily="34" charset="0"/>
                <a:cs typeface="Arial" panose="020B0604020202020204" pitchFamily="34" charset="0"/>
                <a:sym typeface="Symbol" panose="05050102010706020507" pitchFamily="18" charset="2"/>
              </a:rPr>
              <a:t>3</a:t>
            </a:r>
            <a:r>
              <a:rPr lang="es-AR" dirty="0">
                <a:latin typeface="Arial" panose="020B0604020202020204" pitchFamily="34" charset="0"/>
                <a:cs typeface="Arial" panose="020B0604020202020204" pitchFamily="34" charset="0"/>
                <a:sym typeface="Symbol" panose="05050102010706020507" pitchFamily="18" charset="2"/>
              </a:rPr>
              <a:t>-10</a:t>
            </a:r>
            <a:r>
              <a:rPr lang="es-AR" baseline="30000" dirty="0">
                <a:latin typeface="Arial" panose="020B0604020202020204" pitchFamily="34" charset="0"/>
                <a:cs typeface="Arial" panose="020B0604020202020204" pitchFamily="34" charset="0"/>
                <a:sym typeface="Symbol" panose="05050102010706020507" pitchFamily="18" charset="2"/>
              </a:rPr>
              <a:t>4</a:t>
            </a:r>
            <a:r>
              <a:rPr lang="es-AR" dirty="0">
                <a:latin typeface="Arial" panose="020B0604020202020204" pitchFamily="34" charset="0"/>
                <a:cs typeface="Arial" panose="020B0604020202020204" pitchFamily="34" charset="0"/>
                <a:sym typeface="Symbol" panose="05050102010706020507" pitchFamily="18" charset="2"/>
              </a:rPr>
              <a:t> para células </a:t>
            </a:r>
            <a:r>
              <a:rPr lang="es-AR" dirty="0" err="1">
                <a:latin typeface="Arial" panose="020B0604020202020204" pitchFamily="34" charset="0"/>
                <a:cs typeface="Arial" panose="020B0604020202020204" pitchFamily="34" charset="0"/>
                <a:sym typeface="Symbol" panose="05050102010706020507" pitchFamily="18" charset="2"/>
              </a:rPr>
              <a:t>HeLa</a:t>
            </a:r>
            <a:endParaRPr lang="es-AR" dirty="0">
              <a:latin typeface="Arial" panose="020B0604020202020204" pitchFamily="34" charset="0"/>
              <a:cs typeface="Arial" panose="020B0604020202020204" pitchFamily="34" charset="0"/>
              <a:sym typeface="Symbol" panose="05050102010706020507" pitchFamily="18" charset="2"/>
            </a:endParaRPr>
          </a:p>
          <a:p>
            <a:r>
              <a:rPr lang="es-AR" dirty="0">
                <a:latin typeface="Arial" panose="020B0604020202020204" pitchFamily="34" charset="0"/>
                <a:cs typeface="Arial" panose="020B0604020202020204" pitchFamily="34" charset="0"/>
                <a:sym typeface="Symbol" panose="05050102010706020507" pitchFamily="18" charset="2"/>
              </a:rPr>
              <a:t>1M aproximadamente 1/nm</a:t>
            </a:r>
            <a:r>
              <a:rPr lang="es-AR" baseline="30000" dirty="0">
                <a:latin typeface="Arial" panose="020B0604020202020204" pitchFamily="34" charset="0"/>
                <a:cs typeface="Arial" panose="020B0604020202020204" pitchFamily="34" charset="0"/>
                <a:sym typeface="Symbol" panose="05050102010706020507" pitchFamily="18" charset="2"/>
              </a:rPr>
              <a:t>3</a:t>
            </a:r>
          </a:p>
          <a:p>
            <a:r>
              <a:rPr lang="es-AR" dirty="0">
                <a:latin typeface="Arial" panose="020B0604020202020204" pitchFamily="34" charset="0"/>
                <a:cs typeface="Arial" panose="020B0604020202020204" pitchFamily="34" charset="0"/>
                <a:sym typeface="Symbol" panose="05050102010706020507" pitchFamily="18" charset="2"/>
              </a:rPr>
              <a:t>2-4 x 10</a:t>
            </a:r>
            <a:r>
              <a:rPr lang="es-AR" baseline="30000" dirty="0">
                <a:latin typeface="Arial" panose="020B0604020202020204" pitchFamily="34" charset="0"/>
                <a:cs typeface="Arial" panose="020B0604020202020204" pitchFamily="34" charset="0"/>
                <a:sym typeface="Symbol" panose="05050102010706020507" pitchFamily="18" charset="2"/>
              </a:rPr>
              <a:t>6</a:t>
            </a:r>
            <a:r>
              <a:rPr lang="es-AR" dirty="0">
                <a:latin typeface="Arial" panose="020B0604020202020204" pitchFamily="34" charset="0"/>
                <a:cs typeface="Arial" panose="020B0604020202020204" pitchFamily="34" charset="0"/>
                <a:sym typeface="Symbol" panose="05050102010706020507" pitchFamily="18" charset="2"/>
              </a:rPr>
              <a:t> proteínas /volumen celular</a:t>
            </a:r>
          </a:p>
          <a:p>
            <a:r>
              <a:rPr lang="es-AR" b="1" dirty="0">
                <a:solidFill>
                  <a:srgbClr val="FF0000"/>
                </a:solidFill>
                <a:latin typeface="Arial" panose="020B0604020202020204" pitchFamily="34" charset="0"/>
                <a:cs typeface="Arial" panose="020B0604020202020204" pitchFamily="34" charset="0"/>
                <a:sym typeface="Symbol" panose="05050102010706020507" pitchFamily="18" charset="2"/>
              </a:rPr>
              <a:t>1ppm</a:t>
            </a:r>
            <a:r>
              <a:rPr lang="es-AR" dirty="0">
                <a:latin typeface="Arial" panose="020B0604020202020204" pitchFamily="34" charset="0"/>
                <a:cs typeface="Arial" panose="020B0604020202020204" pitchFamily="34" charset="0"/>
                <a:sym typeface="Symbol" panose="05050102010706020507" pitchFamily="18" charset="2"/>
              </a:rPr>
              <a:t> proteoma celular  5 </a:t>
            </a:r>
            <a:r>
              <a:rPr lang="es-AR" dirty="0" err="1">
                <a:latin typeface="Arial" panose="020B0604020202020204" pitchFamily="34" charset="0"/>
                <a:cs typeface="Arial" panose="020B0604020202020204" pitchFamily="34" charset="0"/>
                <a:sym typeface="Symbol" panose="05050102010706020507" pitchFamily="18" charset="2"/>
              </a:rPr>
              <a:t>nM</a:t>
            </a:r>
            <a:endParaRPr lang="es-AR" dirty="0">
              <a:latin typeface="Arial" panose="020B0604020202020204" pitchFamily="34" charset="0"/>
              <a:cs typeface="Arial" panose="020B0604020202020204" pitchFamily="34" charset="0"/>
            </a:endParaRPr>
          </a:p>
          <a:p>
            <a:r>
              <a:rPr lang="es-AR" b="1" dirty="0">
                <a:latin typeface="Arial" panose="020B0604020202020204" pitchFamily="34" charset="0"/>
                <a:cs typeface="Arial" panose="020B0604020202020204" pitchFamily="34" charset="0"/>
              </a:rPr>
              <a:t>1 mg ADN </a:t>
            </a:r>
            <a:r>
              <a:rPr lang="es-AR" dirty="0">
                <a:latin typeface="Arial" panose="020B0604020202020204" pitchFamily="34" charset="0"/>
                <a:cs typeface="Arial" panose="020B0604020202020204" pitchFamily="34" charset="0"/>
                <a:sym typeface="Symbol" panose="05050102010706020507" pitchFamily="18" charset="2"/>
              </a:rPr>
              <a:t> 1 </a:t>
            </a:r>
            <a:r>
              <a:rPr lang="es-AR" dirty="0" err="1">
                <a:latin typeface="Arial" panose="020B0604020202020204" pitchFamily="34" charset="0"/>
                <a:cs typeface="Arial" panose="020B0604020202020204" pitchFamily="34" charset="0"/>
                <a:sym typeface="Symbol" panose="05050102010706020507" pitchFamily="18" charset="2"/>
              </a:rPr>
              <a:t>pmol</a:t>
            </a:r>
            <a:r>
              <a:rPr lang="es-AR" dirty="0">
                <a:latin typeface="Arial" panose="020B0604020202020204" pitchFamily="34" charset="0"/>
                <a:cs typeface="Arial" panose="020B0604020202020204" pitchFamily="34" charset="0"/>
                <a:sym typeface="Symbol" panose="05050102010706020507" pitchFamily="18" charset="2"/>
              </a:rPr>
              <a:t> segmentos </a:t>
            </a:r>
            <a:r>
              <a:rPr lang="es-AR" dirty="0">
                <a:latin typeface="Arial" panose="020B0604020202020204" pitchFamily="34" charset="0"/>
                <a:cs typeface="Arial" panose="020B0604020202020204" pitchFamily="34" charset="0"/>
              </a:rPr>
              <a:t>de 1 kb longitud </a:t>
            </a:r>
            <a:r>
              <a:rPr lang="es-AR" dirty="0">
                <a:latin typeface="Arial" panose="020B0604020202020204" pitchFamily="34" charset="0"/>
                <a:cs typeface="Arial" panose="020B0604020202020204" pitchFamily="34" charset="0"/>
                <a:sym typeface="Symbol" panose="05050102010706020507" pitchFamily="18" charset="2"/>
              </a:rPr>
              <a:t> 10</a:t>
            </a:r>
            <a:r>
              <a:rPr lang="es-AR" baseline="30000" dirty="0">
                <a:latin typeface="Arial" panose="020B0604020202020204" pitchFamily="34" charset="0"/>
                <a:cs typeface="Arial" panose="020B0604020202020204" pitchFamily="34" charset="0"/>
                <a:sym typeface="Symbol" panose="05050102010706020507" pitchFamily="18" charset="2"/>
              </a:rPr>
              <a:t>12</a:t>
            </a:r>
            <a:r>
              <a:rPr lang="es-AR" dirty="0">
                <a:latin typeface="Arial" panose="020B0604020202020204" pitchFamily="34" charset="0"/>
                <a:cs typeface="Arial" panose="020B0604020202020204" pitchFamily="34" charset="0"/>
                <a:sym typeface="Symbol" panose="05050102010706020507" pitchFamily="18" charset="2"/>
              </a:rPr>
              <a:t> moléculas </a:t>
            </a:r>
          </a:p>
          <a:p>
            <a:r>
              <a:rPr lang="es-AR" dirty="0">
                <a:latin typeface="Arial" panose="020B0604020202020204" pitchFamily="34" charset="0"/>
                <a:cs typeface="Arial" panose="020B0604020202020204" pitchFamily="34" charset="0"/>
                <a:sym typeface="Symbol" panose="05050102010706020507" pitchFamily="18" charset="2"/>
              </a:rPr>
              <a:t>En condiciones estándar </a:t>
            </a:r>
            <a:r>
              <a:rPr lang="es-AR" b="1" dirty="0">
                <a:latin typeface="Arial" panose="020B0604020202020204" pitchFamily="34" charset="0"/>
                <a:cs typeface="Arial" panose="020B0604020202020204" pitchFamily="34" charset="0"/>
                <a:sym typeface="Symbol" panose="05050102010706020507" pitchFamily="18" charset="2"/>
              </a:rPr>
              <a:t>1M partículas </a:t>
            </a:r>
            <a:r>
              <a:rPr lang="es-AR" dirty="0">
                <a:latin typeface="Arial" panose="020B0604020202020204" pitchFamily="34" charset="0"/>
                <a:cs typeface="Arial" panose="020B0604020202020204" pitchFamily="34" charset="0"/>
                <a:sym typeface="Symbol" panose="05050102010706020507" pitchFamily="18" charset="2"/>
              </a:rPr>
              <a:t>están  1 nm distancia entre si</a:t>
            </a:r>
          </a:p>
          <a:p>
            <a:endParaRPr lang="es-AR" dirty="0">
              <a:latin typeface="Arial" panose="020B0604020202020204" pitchFamily="34" charset="0"/>
              <a:cs typeface="Arial" panose="020B0604020202020204" pitchFamily="34" charset="0"/>
              <a:sym typeface="Symbol" panose="05050102010706020507" pitchFamily="18" charset="2"/>
            </a:endParaRPr>
          </a:p>
          <a:p>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Densidad del aire  1kg/m3</a:t>
            </a:r>
          </a:p>
          <a:p>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Densidad del agua [55 M]  1000 x densidad del aire  1000 kg/m</a:t>
            </a:r>
            <a:r>
              <a:rPr lang="es-AR" baseline="30000" dirty="0">
                <a:solidFill>
                  <a:srgbClr val="3333FF"/>
                </a:solidFill>
                <a:latin typeface="Arial" panose="020B0604020202020204" pitchFamily="34" charset="0"/>
                <a:cs typeface="Arial" panose="020B0604020202020204" pitchFamily="34" charset="0"/>
                <a:sym typeface="Symbol" panose="05050102010706020507" pitchFamily="18" charset="2"/>
              </a:rPr>
              <a:t>3</a:t>
            </a:r>
          </a:p>
          <a:p>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50 </a:t>
            </a:r>
            <a:r>
              <a:rPr lang="es-AR" dirty="0" err="1">
                <a:solidFill>
                  <a:srgbClr val="3333FF"/>
                </a:solidFill>
                <a:latin typeface="Arial" panose="020B0604020202020204" pitchFamily="34" charset="0"/>
                <a:cs typeface="Arial" panose="020B0604020202020204" pitchFamily="34" charset="0"/>
                <a:sym typeface="Symbol" panose="05050102010706020507" pitchFamily="18" charset="2"/>
              </a:rPr>
              <a:t>mM</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a:t>
            </a:r>
            <a:r>
              <a:rPr lang="es-AR" dirty="0" err="1">
                <a:solidFill>
                  <a:srgbClr val="3333FF"/>
                </a:solidFill>
                <a:latin typeface="Arial" panose="020B0604020202020204" pitchFamily="34" charset="0"/>
                <a:cs typeface="Arial" panose="020B0604020202020204" pitchFamily="34" charset="0"/>
                <a:sym typeface="Symbol" panose="05050102010706020507" pitchFamily="18" charset="2"/>
              </a:rPr>
              <a:t>osmolitos</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 1 atm presión </a:t>
            </a:r>
            <a:r>
              <a:rPr lang="es-AR" dirty="0" err="1">
                <a:solidFill>
                  <a:srgbClr val="3333FF"/>
                </a:solidFill>
                <a:latin typeface="Arial" panose="020B0604020202020204" pitchFamily="34" charset="0"/>
                <a:cs typeface="Arial" panose="020B0604020202020204" pitchFamily="34" charset="0"/>
                <a:sym typeface="Symbol" panose="05050102010706020507" pitchFamily="18" charset="2"/>
              </a:rPr>
              <a:t>osmotica</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a:t>
            </a:r>
          </a:p>
          <a:p>
            <a:endParaRPr lang="es-AR" dirty="0">
              <a:solidFill>
                <a:srgbClr val="3333FF"/>
              </a:solidFill>
              <a:latin typeface="Arial" panose="020B0604020202020204" pitchFamily="34" charset="0"/>
              <a:cs typeface="Arial" panose="020B0604020202020204" pitchFamily="34" charset="0"/>
              <a:sym typeface="Symbol" panose="05050102010706020507" pitchFamily="18" charset="2"/>
            </a:endParaRPr>
          </a:p>
          <a:p>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1</a:t>
            </a:r>
            <a:r>
              <a:rPr lang="es-AR" i="1" dirty="0">
                <a:solidFill>
                  <a:srgbClr val="3333FF"/>
                </a:solidFill>
                <a:latin typeface="Arial" panose="020B0604020202020204" pitchFamily="34" charset="0"/>
                <a:cs typeface="Arial" panose="020B0604020202020204" pitchFamily="34" charset="0"/>
                <a:sym typeface="Symbol" panose="05050102010706020507" pitchFamily="18" charset="2"/>
              </a:rPr>
              <a:t>k</a:t>
            </a:r>
            <a:r>
              <a:rPr lang="es-AR" baseline="-25000" dirty="0">
                <a:solidFill>
                  <a:srgbClr val="3333FF"/>
                </a:solidFill>
                <a:latin typeface="Arial" panose="020B0604020202020204" pitchFamily="34" charset="0"/>
                <a:cs typeface="Arial" panose="020B0604020202020204" pitchFamily="34" charset="0"/>
                <a:sym typeface="Symbol" panose="05050102010706020507" pitchFamily="18" charset="2"/>
              </a:rPr>
              <a:t>b</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T  2,5 KJ/mol  0,6 kcal/mol  25meV  4pN nm  4x 10</a:t>
            </a:r>
            <a:r>
              <a:rPr lang="es-AR" baseline="30000" dirty="0">
                <a:solidFill>
                  <a:srgbClr val="3333FF"/>
                </a:solidFill>
                <a:latin typeface="Arial" panose="020B0604020202020204" pitchFamily="34" charset="0"/>
                <a:cs typeface="Arial" panose="020B0604020202020204" pitchFamily="34" charset="0"/>
                <a:sym typeface="Symbol" panose="05050102010706020507" pitchFamily="18" charset="2"/>
              </a:rPr>
              <a:t>-21</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J</a:t>
            </a:r>
          </a:p>
          <a:p>
            <a:pPr marL="285750" indent="-285750">
              <a:buFont typeface="Symbol" panose="05050102010706020507" pitchFamily="18" charset="2"/>
              <a:buChar char="~"/>
            </a:pPr>
            <a:r>
              <a:rPr lang="es-AR" dirty="0">
                <a:latin typeface="Arial" panose="020B0604020202020204" pitchFamily="34" charset="0"/>
                <a:cs typeface="Arial" panose="020B0604020202020204" pitchFamily="34" charset="0"/>
                <a:sym typeface="Symbol" panose="05050102010706020507" pitchFamily="18" charset="2"/>
              </a:rPr>
              <a:t>6kJ/mol sostienen una diferencia de concentración de 1 orden de magnitud [</a:t>
            </a:r>
            <a:r>
              <a:rPr lang="es-AR" i="1" dirty="0" err="1">
                <a:solidFill>
                  <a:srgbClr val="3333FF"/>
                </a:solidFill>
                <a:latin typeface="Arial" panose="020B0604020202020204" pitchFamily="34" charset="0"/>
                <a:cs typeface="Arial" panose="020B0604020202020204" pitchFamily="34" charset="0"/>
                <a:sym typeface="Symbol" panose="05050102010706020507" pitchFamily="18" charset="2"/>
              </a:rPr>
              <a:t>k</a:t>
            </a:r>
            <a:r>
              <a:rPr lang="es-AR" baseline="-25000" dirty="0" err="1">
                <a:solidFill>
                  <a:srgbClr val="3333FF"/>
                </a:solidFill>
                <a:latin typeface="Arial" panose="020B0604020202020204" pitchFamily="34" charset="0"/>
                <a:cs typeface="Arial" panose="020B0604020202020204" pitchFamily="34" charset="0"/>
                <a:sym typeface="Symbol" panose="05050102010706020507" pitchFamily="18" charset="2"/>
              </a:rPr>
              <a:t>b</a:t>
            </a:r>
            <a:r>
              <a:rPr lang="es-AR" dirty="0" err="1">
                <a:solidFill>
                  <a:srgbClr val="3333FF"/>
                </a:solidFill>
                <a:latin typeface="Arial" panose="020B0604020202020204" pitchFamily="34" charset="0"/>
                <a:cs typeface="Arial" panose="020B0604020202020204" pitchFamily="34" charset="0"/>
                <a:sym typeface="Symbol" panose="05050102010706020507" pitchFamily="18" charset="2"/>
              </a:rPr>
              <a:t>T</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a:t>
            </a:r>
            <a:r>
              <a:rPr lang="es-AR" dirty="0" err="1">
                <a:solidFill>
                  <a:srgbClr val="3333FF"/>
                </a:solidFill>
                <a:latin typeface="Arial" panose="020B0604020202020204" pitchFamily="34" charset="0"/>
                <a:cs typeface="Arial" panose="020B0604020202020204" pitchFamily="34" charset="0"/>
                <a:sym typeface="Symbol" panose="05050102010706020507" pitchFamily="18" charset="2"/>
              </a:rPr>
              <a:t>ln</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(10)  1,4 kcal/mol]</a:t>
            </a:r>
          </a:p>
          <a:p>
            <a:pPr marL="285750" indent="-285750">
              <a:buFont typeface="Symbol" panose="05050102010706020507" pitchFamily="18" charset="2"/>
              <a:buChar char="~"/>
            </a:pPr>
            <a:endParaRPr lang="es-AR" dirty="0">
              <a:solidFill>
                <a:srgbClr val="3333FF"/>
              </a:solidFill>
              <a:latin typeface="Arial" panose="020B0604020202020204" pitchFamily="34" charset="0"/>
              <a:cs typeface="Arial" panose="020B0604020202020204" pitchFamily="34" charset="0"/>
              <a:sym typeface="Symbol" panose="05050102010706020507" pitchFamily="18" charset="2"/>
            </a:endParaRPr>
          </a:p>
          <a:p>
            <a:r>
              <a:rPr lang="es-AR" b="1" dirty="0">
                <a:solidFill>
                  <a:srgbClr val="3333FF"/>
                </a:solidFill>
                <a:latin typeface="Arial" panose="020B0604020202020204" pitchFamily="34" charset="0"/>
                <a:cs typeface="Arial" panose="020B0604020202020204" pitchFamily="34" charset="0"/>
                <a:sym typeface="Symbol" panose="05050102010706020507" pitchFamily="18" charset="2"/>
              </a:rPr>
              <a:t>El movimiento a través de membrana </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esta asociado a 10-20 kJ/mol 	por 	cada carga neta debido a potencial de membrana </a:t>
            </a:r>
          </a:p>
          <a:p>
            <a:r>
              <a:rPr lang="es-AR" b="1" dirty="0">
                <a:solidFill>
                  <a:srgbClr val="3333FF"/>
                </a:solidFill>
                <a:latin typeface="Arial" panose="020B0604020202020204" pitchFamily="34" charset="0"/>
                <a:cs typeface="Arial" panose="020B0604020202020204" pitchFamily="34" charset="0"/>
                <a:sym typeface="Symbol" panose="05050102010706020507" pitchFamily="18" charset="2"/>
              </a:rPr>
              <a:t>Hidrolisis de ATP en condiciones fisiológicas </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libera 20 </a:t>
            </a:r>
            <a:r>
              <a:rPr lang="es-AR" i="1" dirty="0" err="1">
                <a:solidFill>
                  <a:srgbClr val="3333FF"/>
                </a:solidFill>
                <a:latin typeface="Arial" panose="020B0604020202020204" pitchFamily="34" charset="0"/>
                <a:cs typeface="Arial" panose="020B0604020202020204" pitchFamily="34" charset="0"/>
                <a:sym typeface="Symbol" panose="05050102010706020507" pitchFamily="18" charset="2"/>
              </a:rPr>
              <a:t>k</a:t>
            </a:r>
            <a:r>
              <a:rPr lang="es-AR" baseline="-25000" dirty="0" err="1">
                <a:solidFill>
                  <a:srgbClr val="3333FF"/>
                </a:solidFill>
                <a:latin typeface="Arial" panose="020B0604020202020204" pitchFamily="34" charset="0"/>
                <a:cs typeface="Arial" panose="020B0604020202020204" pitchFamily="34" charset="0"/>
                <a:sym typeface="Symbol" panose="05050102010706020507" pitchFamily="18" charset="2"/>
              </a:rPr>
              <a:t>b</a:t>
            </a:r>
            <a:r>
              <a:rPr lang="es-AR" dirty="0" err="1">
                <a:solidFill>
                  <a:srgbClr val="3333FF"/>
                </a:solidFill>
                <a:latin typeface="Arial" panose="020B0604020202020204" pitchFamily="34" charset="0"/>
                <a:cs typeface="Arial" panose="020B0604020202020204" pitchFamily="34" charset="0"/>
                <a:sym typeface="Symbol" panose="05050102010706020507" pitchFamily="18" charset="2"/>
              </a:rPr>
              <a:t>T</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 50 	kJ/mol  	12 kcal/mol  10</a:t>
            </a:r>
            <a:r>
              <a:rPr lang="es-AR" baseline="30000" dirty="0">
                <a:solidFill>
                  <a:srgbClr val="3333FF"/>
                </a:solidFill>
                <a:latin typeface="Arial" panose="020B0604020202020204" pitchFamily="34" charset="0"/>
                <a:cs typeface="Arial" panose="020B0604020202020204" pitchFamily="34" charset="0"/>
                <a:sym typeface="Symbol" panose="05050102010706020507" pitchFamily="18" charset="2"/>
              </a:rPr>
              <a:t>-19</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 J</a:t>
            </a:r>
          </a:p>
          <a:p>
            <a:r>
              <a:rPr lang="es-AR" b="1" dirty="0">
                <a:solidFill>
                  <a:srgbClr val="3333FF"/>
                </a:solidFill>
                <a:latin typeface="Arial" panose="020B0604020202020204" pitchFamily="34" charset="0"/>
                <a:cs typeface="Arial" panose="020B0604020202020204" pitchFamily="34" charset="0"/>
                <a:sym typeface="Symbol" panose="05050102010706020507" pitchFamily="18" charset="2"/>
              </a:rPr>
              <a:t>1litro O</a:t>
            </a:r>
            <a:r>
              <a:rPr lang="es-AR" b="1" baseline="-25000" dirty="0">
                <a:solidFill>
                  <a:srgbClr val="3333FF"/>
                </a:solidFill>
                <a:latin typeface="Arial" panose="020B0604020202020204" pitchFamily="34" charset="0"/>
                <a:cs typeface="Arial" panose="020B0604020202020204" pitchFamily="34" charset="0"/>
                <a:sym typeface="Symbol" panose="05050102010706020507" pitchFamily="18" charset="2"/>
              </a:rPr>
              <a:t>2</a:t>
            </a:r>
            <a:r>
              <a:rPr lang="es-AR" b="1" dirty="0">
                <a:solidFill>
                  <a:srgbClr val="3333FF"/>
                </a:solidFill>
                <a:latin typeface="Arial" panose="020B0604020202020204" pitchFamily="34" charset="0"/>
                <a:cs typeface="Arial" panose="020B0604020202020204" pitchFamily="34" charset="0"/>
                <a:sym typeface="Symbol" panose="05050102010706020507" pitchFamily="18" charset="2"/>
              </a:rPr>
              <a:t> libera  20kJ </a:t>
            </a:r>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durante la respiración</a:t>
            </a:r>
          </a:p>
          <a:p>
            <a:r>
              <a:rPr lang="es-AR" dirty="0">
                <a:solidFill>
                  <a:srgbClr val="3333FF"/>
                </a:solidFill>
                <a:latin typeface="Arial" panose="020B0604020202020204" pitchFamily="34" charset="0"/>
                <a:cs typeface="Arial" panose="020B0604020202020204" pitchFamily="34" charset="0"/>
                <a:sym typeface="Symbol" panose="05050102010706020507" pitchFamily="18" charset="2"/>
              </a:rPr>
              <a:t>Un pequeño metabolito difunde 1 nm en </a:t>
            </a:r>
            <a:r>
              <a:rPr lang="es-AR" dirty="0">
                <a:latin typeface="Arial" panose="020B0604020202020204" pitchFamily="34" charset="0"/>
                <a:cs typeface="Arial" panose="020B0604020202020204" pitchFamily="34" charset="0"/>
                <a:sym typeface="Symbol" panose="05050102010706020507" pitchFamily="18" charset="2"/>
              </a:rPr>
              <a:t> 1 </a:t>
            </a:r>
            <a:r>
              <a:rPr lang="es-AR" dirty="0" err="1">
                <a:latin typeface="Arial" panose="020B0604020202020204" pitchFamily="34" charset="0"/>
                <a:cs typeface="Arial" panose="020B0604020202020204" pitchFamily="34" charset="0"/>
                <a:sym typeface="Symbol" panose="05050102010706020507" pitchFamily="18" charset="2"/>
              </a:rPr>
              <a:t>ps</a:t>
            </a:r>
            <a:endParaRPr lang="es-AR" dirty="0">
              <a:solidFill>
                <a:srgbClr val="3333FF"/>
              </a:solidFill>
              <a:latin typeface="Arial" panose="020B0604020202020204" pitchFamily="34" charset="0"/>
              <a:cs typeface="Arial" panose="020B0604020202020204" pitchFamily="34" charset="0"/>
              <a:sym typeface="Symbol" panose="05050102010706020507" pitchFamily="18" charset="2"/>
            </a:endParaRPr>
          </a:p>
        </p:txBody>
      </p:sp>
      <p:sp>
        <p:nvSpPr>
          <p:cNvPr id="3" name="Rectángulo 2">
            <a:extLst>
              <a:ext uri="{FF2B5EF4-FFF2-40B4-BE49-F238E27FC236}">
                <a16:creationId xmlns:a16="http://schemas.microsoft.com/office/drawing/2014/main" id="{C9D43DB0-1E1C-40A5-94AD-371A29961A09}"/>
              </a:ext>
            </a:extLst>
          </p:cNvPr>
          <p:cNvSpPr/>
          <p:nvPr/>
        </p:nvSpPr>
        <p:spPr>
          <a:xfrm>
            <a:off x="0" y="0"/>
            <a:ext cx="9144000" cy="523220"/>
          </a:xfrm>
          <a:prstGeom prst="rect">
            <a:avLst/>
          </a:prstGeom>
          <a:solidFill>
            <a:srgbClr val="C0C0C0"/>
          </a:solidFill>
        </p:spPr>
        <p:txBody>
          <a:bodyPr wrap="square">
            <a:spAutoFit/>
          </a:bodyPr>
          <a:lstStyle/>
          <a:p>
            <a:pPr algn="r"/>
            <a:r>
              <a:rPr lang="en-GB" sz="2800" dirty="0">
                <a:solidFill>
                  <a:schemeClr val="bg1"/>
                </a:solidFill>
                <a:latin typeface="Arial" panose="020B0604020202020204" pitchFamily="34" charset="0"/>
                <a:cs typeface="Arial" panose="020B0604020202020204" pitchFamily="34" charset="0"/>
              </a:rPr>
              <a:t> </a:t>
            </a:r>
            <a:r>
              <a:rPr lang="es-AR" sz="2800" b="1" dirty="0">
                <a:solidFill>
                  <a:schemeClr val="bg1"/>
                </a:solidFill>
                <a:latin typeface="Arial" panose="020B0604020202020204" pitchFamily="34" charset="0"/>
                <a:cs typeface="Arial" panose="020B0604020202020204" pitchFamily="34" charset="0"/>
              </a:rPr>
              <a:t>Clase 1 </a:t>
            </a:r>
            <a:r>
              <a:rPr lang="en-GB" sz="2800" dirty="0">
                <a:solidFill>
                  <a:schemeClr val="bg1"/>
                </a:solidFill>
                <a:latin typeface="Arial" panose="020B0604020202020204" pitchFamily="34" charset="0"/>
                <a:cs typeface="Arial" panose="020B0604020202020204" pitchFamily="34" charset="0"/>
              </a:rPr>
              <a:t>Grandes </a:t>
            </a:r>
            <a:r>
              <a:rPr lang="en-GB" sz="2800" dirty="0" err="1">
                <a:solidFill>
                  <a:schemeClr val="bg1"/>
                </a:solidFill>
                <a:latin typeface="Arial" panose="020B0604020202020204" pitchFamily="34" charset="0"/>
                <a:cs typeface="Arial" panose="020B0604020202020204" pitchFamily="34" charset="0"/>
              </a:rPr>
              <a:t>aproximaciones</a:t>
            </a:r>
            <a:r>
              <a:rPr lang="en-GB" sz="28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52380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d-prod.s3.amazonaws.com/science-blue/s3fs-public/thumbnails/image/EMS-Introduction.jpeg">
            <a:extLst>
              <a:ext uri="{FF2B5EF4-FFF2-40B4-BE49-F238E27FC236}">
                <a16:creationId xmlns:a16="http://schemas.microsoft.com/office/drawing/2014/main" id="{750FD119-C3FF-412A-B2D8-1A080580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675"/>
            <a:ext cx="9144000" cy="5962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954FF038-53B5-43AB-B2A0-4A9E316021E9}"/>
              </a:ext>
            </a:extLst>
          </p:cNvPr>
          <p:cNvSpPr/>
          <p:nvPr/>
        </p:nvSpPr>
        <p:spPr>
          <a:xfrm>
            <a:off x="0" y="6488668"/>
            <a:ext cx="9144000" cy="369332"/>
          </a:xfrm>
          <a:prstGeom prst="rect">
            <a:avLst/>
          </a:prstGeom>
        </p:spPr>
        <p:txBody>
          <a:bodyPr wrap="square">
            <a:spAutoFit/>
          </a:bodyPr>
          <a:lstStyle/>
          <a:p>
            <a:pPr algn="r"/>
            <a:r>
              <a:rPr lang="es-AR" dirty="0"/>
              <a:t>https://science.nasa.gov/ems/01_intro</a:t>
            </a:r>
          </a:p>
        </p:txBody>
      </p:sp>
      <p:sp>
        <p:nvSpPr>
          <p:cNvPr id="6" name="CuadroTexto 5">
            <a:extLst>
              <a:ext uri="{FF2B5EF4-FFF2-40B4-BE49-F238E27FC236}">
                <a16:creationId xmlns:a16="http://schemas.microsoft.com/office/drawing/2014/main" id="{F8F8089D-90F5-4F00-809A-EAFE959224E9}"/>
              </a:ext>
            </a:extLst>
          </p:cNvPr>
          <p:cNvSpPr txBox="1"/>
          <p:nvPr/>
        </p:nvSpPr>
        <p:spPr>
          <a:xfrm>
            <a:off x="0" y="0"/>
            <a:ext cx="9144000" cy="523220"/>
          </a:xfrm>
          <a:prstGeom prst="rect">
            <a:avLst/>
          </a:prstGeom>
          <a:noFill/>
        </p:spPr>
        <p:txBody>
          <a:bodyPr wrap="square" rtlCol="0">
            <a:spAutoFit/>
          </a:bodyPr>
          <a:lstStyle/>
          <a:p>
            <a:pPr algn="r"/>
            <a:r>
              <a:rPr lang="es-AR" sz="2800" b="1" dirty="0">
                <a:latin typeface="Arial" panose="020B0604020202020204" pitchFamily="34" charset="0"/>
                <a:cs typeface="Arial" panose="020B0604020202020204" pitchFamily="34" charset="0"/>
              </a:rPr>
              <a:t>Clase 2 </a:t>
            </a:r>
            <a:r>
              <a:rPr lang="es-AR" sz="2800" dirty="0">
                <a:latin typeface="Arial" panose="020B0604020202020204" pitchFamily="34" charset="0"/>
                <a:cs typeface="Arial" panose="020B0604020202020204" pitchFamily="34" charset="0"/>
              </a:rPr>
              <a:t>espectro electromagnético</a:t>
            </a:r>
          </a:p>
        </p:txBody>
      </p:sp>
      <p:pic>
        <p:nvPicPr>
          <p:cNvPr id="7" name="Picture 2" descr="https://smd-prod.s3.amazonaws.com/science-blue/s3fs-public/thumbnails/image/EMS-Introduction.jpeg">
            <a:extLst>
              <a:ext uri="{FF2B5EF4-FFF2-40B4-BE49-F238E27FC236}">
                <a16:creationId xmlns:a16="http://schemas.microsoft.com/office/drawing/2014/main" id="{9ABEFB18-1C9A-4183-8173-E9191E4221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565" r="50769"/>
          <a:stretch/>
        </p:blipFill>
        <p:spPr bwMode="auto">
          <a:xfrm>
            <a:off x="381000" y="850692"/>
            <a:ext cx="8382000" cy="7041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md-prod.s3.amazonaws.com/science-blue/s3fs-public/thumbnails/image/EMS-Introduction.jpeg">
            <a:extLst>
              <a:ext uri="{FF2B5EF4-FFF2-40B4-BE49-F238E27FC236}">
                <a16:creationId xmlns:a16="http://schemas.microsoft.com/office/drawing/2014/main" id="{04790739-EF95-4EF8-9A93-2A2C9D3B7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142" t="46287"/>
          <a:stretch/>
        </p:blipFill>
        <p:spPr bwMode="auto">
          <a:xfrm>
            <a:off x="157338" y="775147"/>
            <a:ext cx="8829323"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73F9135-6D08-4FCF-96C8-0EE9BAE09677}"/>
              </a:ext>
            </a:extLst>
          </p:cNvPr>
          <p:cNvSpPr/>
          <p:nvPr/>
        </p:nvSpPr>
        <p:spPr>
          <a:xfrm>
            <a:off x="0" y="6381429"/>
            <a:ext cx="9144000" cy="369332"/>
          </a:xfrm>
          <a:prstGeom prst="rect">
            <a:avLst/>
          </a:prstGeom>
        </p:spPr>
        <p:txBody>
          <a:bodyPr wrap="square">
            <a:spAutoFit/>
          </a:bodyPr>
          <a:lstStyle/>
          <a:p>
            <a:pPr algn="r"/>
            <a:r>
              <a:rPr lang="es-AR" dirty="0"/>
              <a:t>https://science.nasa.gov/ems/02_anatomy</a:t>
            </a:r>
          </a:p>
        </p:txBody>
      </p:sp>
      <p:pic>
        <p:nvPicPr>
          <p:cNvPr id="5122" name="Picture 2" descr="A diagram of an electric field shown as a sine wave with red arrows beneath the curves and a magnetic field shown as a sine wave with blue arrows perpendicular to the electric field. ">
            <a:extLst>
              <a:ext uri="{FF2B5EF4-FFF2-40B4-BE49-F238E27FC236}">
                <a16:creationId xmlns:a16="http://schemas.microsoft.com/office/drawing/2014/main" id="{17E317FA-999A-4135-A004-B2A047F96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132" y="1524000"/>
            <a:ext cx="4857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12C4C19A-DE09-4A46-B588-1EA165868230}"/>
              </a:ext>
            </a:extLst>
          </p:cNvPr>
          <p:cNvSpPr/>
          <p:nvPr/>
        </p:nvSpPr>
        <p:spPr>
          <a:xfrm>
            <a:off x="298793" y="1390968"/>
            <a:ext cx="3678700" cy="2308324"/>
          </a:xfrm>
          <a:prstGeom prst="rect">
            <a:avLst/>
          </a:prstGeom>
        </p:spPr>
        <p:txBody>
          <a:bodyPr wrap="square">
            <a:spAutoFit/>
          </a:bodyPr>
          <a:lstStyle/>
          <a:p>
            <a:pPr algn="r"/>
            <a:r>
              <a:rPr lang="en-US" dirty="0">
                <a:solidFill>
                  <a:srgbClr val="6A7987"/>
                </a:solidFill>
                <a:latin typeface="Arial" panose="020B0604020202020204" pitchFamily="34" charset="0"/>
                <a:cs typeface="Arial" panose="020B0604020202020204" pitchFamily="34" charset="0"/>
              </a:rPr>
              <a:t>Electromagnetic waves differ from mechanical waves in that they do not require a medium to propagate. This means that electromagnetic waves can travel not only through air and solid materials, but also through the vacuum of space.</a:t>
            </a:r>
            <a:endParaRPr lang="es-AR"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A2157185-6999-490B-B85D-48D5237737CB}"/>
              </a:ext>
            </a:extLst>
          </p:cNvPr>
          <p:cNvSpPr txBox="1"/>
          <p:nvPr/>
        </p:nvSpPr>
        <p:spPr>
          <a:xfrm>
            <a:off x="0" y="0"/>
            <a:ext cx="9144000" cy="523220"/>
          </a:xfrm>
          <a:prstGeom prst="rect">
            <a:avLst/>
          </a:prstGeom>
          <a:solidFill>
            <a:srgbClr val="C0C0C0"/>
          </a:solidFill>
        </p:spPr>
        <p:txBody>
          <a:bodyPr wrap="square" rtlCol="0">
            <a:spAutoFit/>
          </a:bodyPr>
          <a:lstStyle/>
          <a:p>
            <a:pPr algn="r"/>
            <a:r>
              <a:rPr lang="es-AR" sz="2800" b="1" dirty="0">
                <a:latin typeface="Arial" panose="020B0604020202020204" pitchFamily="34" charset="0"/>
                <a:cs typeface="Arial" panose="020B0604020202020204" pitchFamily="34" charset="0"/>
              </a:rPr>
              <a:t>Clase 2 </a:t>
            </a:r>
            <a:r>
              <a:rPr lang="es-AR" sz="2800" dirty="0">
                <a:solidFill>
                  <a:schemeClr val="bg1"/>
                </a:solidFill>
                <a:latin typeface="Arial" panose="020B0604020202020204" pitchFamily="34" charset="0"/>
                <a:cs typeface="Arial" panose="020B0604020202020204" pitchFamily="34" charset="0"/>
              </a:rPr>
              <a:t>Anatomía de las ondas electromagnéticas</a:t>
            </a:r>
          </a:p>
        </p:txBody>
      </p:sp>
      <p:pic>
        <p:nvPicPr>
          <p:cNvPr id="1026" name="Picture 2" descr="wave.gif">
            <a:extLst>
              <a:ext uri="{FF2B5EF4-FFF2-40B4-BE49-F238E27FC236}">
                <a16:creationId xmlns:a16="http://schemas.microsoft.com/office/drawing/2014/main" id="{71DBA432-41DF-4861-A45E-EE988F322C9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3268" y="3730869"/>
            <a:ext cx="332422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872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F28C091-1377-485E-A1DB-C002D966447A}"/>
              </a:ext>
            </a:extLst>
          </p:cNvPr>
          <p:cNvSpPr/>
          <p:nvPr/>
        </p:nvSpPr>
        <p:spPr>
          <a:xfrm>
            <a:off x="0" y="0"/>
            <a:ext cx="9144000" cy="523220"/>
          </a:xfrm>
          <a:prstGeom prst="rect">
            <a:avLst/>
          </a:prstGeom>
          <a:solidFill>
            <a:srgbClr val="C0C0C0"/>
          </a:solidFill>
        </p:spPr>
        <p:txBody>
          <a:bodyPr wrap="square">
            <a:spAutoFit/>
          </a:bodyPr>
          <a:lstStyle/>
          <a:p>
            <a:pPr algn="r" fontAlgn="base"/>
            <a:r>
              <a:rPr lang="es-AR" sz="2800" b="1" dirty="0">
                <a:latin typeface="Arial" panose="020B0604020202020204" pitchFamily="34" charset="0"/>
                <a:cs typeface="Arial" panose="020B0604020202020204" pitchFamily="34" charset="0"/>
              </a:rPr>
              <a:t>Clase 2 </a:t>
            </a:r>
            <a:r>
              <a:rPr lang="es-AR" sz="2800" i="0" dirty="0">
                <a:solidFill>
                  <a:schemeClr val="bg1"/>
                </a:solidFill>
                <a:effectLst/>
                <a:latin typeface="Arial" panose="020B0604020202020204" pitchFamily="34" charset="0"/>
                <a:cs typeface="Arial" panose="020B0604020202020204" pitchFamily="34" charset="0"/>
              </a:rPr>
              <a:t>Comportamientos de la luz </a:t>
            </a:r>
          </a:p>
        </p:txBody>
      </p:sp>
      <p:sp>
        <p:nvSpPr>
          <p:cNvPr id="5" name="Rectángulo 4">
            <a:extLst>
              <a:ext uri="{FF2B5EF4-FFF2-40B4-BE49-F238E27FC236}">
                <a16:creationId xmlns:a16="http://schemas.microsoft.com/office/drawing/2014/main" id="{6EC4D2EF-506D-4B2A-BC1C-1CB2077EDB24}"/>
              </a:ext>
            </a:extLst>
          </p:cNvPr>
          <p:cNvSpPr/>
          <p:nvPr/>
        </p:nvSpPr>
        <p:spPr>
          <a:xfrm>
            <a:off x="403036" y="1840496"/>
            <a:ext cx="5329024" cy="3293209"/>
          </a:xfrm>
          <a:prstGeom prst="rect">
            <a:avLst/>
          </a:prstGeom>
        </p:spPr>
        <p:txBody>
          <a:bodyPr wrap="square">
            <a:spAutoFit/>
          </a:bodyPr>
          <a:lstStyle/>
          <a:p>
            <a:pPr algn="r" fontAlgn="base"/>
            <a:r>
              <a:rPr lang="en-US" dirty="0">
                <a:solidFill>
                  <a:srgbClr val="6A7987"/>
                </a:solidFill>
                <a:latin typeface="Raleway"/>
              </a:rPr>
              <a:t> </a:t>
            </a:r>
            <a:r>
              <a:rPr lang="en-US" sz="2800" b="1" dirty="0" err="1">
                <a:solidFill>
                  <a:srgbClr val="0000FF"/>
                </a:solidFill>
                <a:latin typeface="Arial" panose="020B0604020202020204" pitchFamily="34" charset="0"/>
                <a:cs typeface="Arial" panose="020B0604020202020204" pitchFamily="34" charset="0"/>
              </a:rPr>
              <a:t>reflexion</a:t>
            </a:r>
            <a:endParaRPr lang="en-US" sz="2800" b="1" dirty="0">
              <a:solidFill>
                <a:srgbClr val="0000FF"/>
              </a:solidFill>
              <a:latin typeface="Arial" panose="020B0604020202020204" pitchFamily="34" charset="0"/>
              <a:cs typeface="Arial" panose="020B0604020202020204" pitchFamily="34" charset="0"/>
            </a:endParaRPr>
          </a:p>
          <a:p>
            <a:pPr algn="just" fontAlgn="base"/>
            <a:r>
              <a:rPr lang="en-US" sz="1200" dirty="0">
                <a:solidFill>
                  <a:srgbClr val="6A7987"/>
                </a:solidFill>
                <a:latin typeface="Arial" panose="020B0604020202020204" pitchFamily="34" charset="0"/>
                <a:cs typeface="Arial" panose="020B0604020202020204" pitchFamily="34" charset="0"/>
              </a:rPr>
              <a:t>Reflection is when incident light (incoming light) hits an object and bounces off. Very smooth surfaces such as mirrors reflect almost all incident light.</a:t>
            </a:r>
          </a:p>
          <a:p>
            <a:pPr algn="just" fontAlgn="base"/>
            <a:r>
              <a:rPr lang="en-US" sz="1200" dirty="0">
                <a:solidFill>
                  <a:srgbClr val="6A7987"/>
                </a:solidFill>
                <a:latin typeface="Arial" panose="020B0604020202020204" pitchFamily="34" charset="0"/>
                <a:cs typeface="Arial" panose="020B0604020202020204" pitchFamily="34" charset="0"/>
              </a:rPr>
              <a:t>The color of an object is actually the wavelengths of the light reflected while all other wavelengths are absorbed. Color, in this case, refers to the different wavelengths of light in the visible light spectrum perceived by our eyes. The physical and chemical composition of matter determines which wavelength (or color) is reflected.</a:t>
            </a:r>
          </a:p>
          <a:p>
            <a:pPr algn="just" fontAlgn="base"/>
            <a:r>
              <a:rPr lang="en-US" sz="1200" dirty="0">
                <a:solidFill>
                  <a:srgbClr val="6A7987"/>
                </a:solidFill>
                <a:latin typeface="Arial" panose="020B0604020202020204" pitchFamily="34" charset="0"/>
                <a:cs typeface="Arial" panose="020B0604020202020204" pitchFamily="34" charset="0"/>
              </a:rPr>
              <a:t>This reflective behavior of light is used by lasers onboard NASA's Lunar Reconnaissance Orbiter to map the surface of the Moon. The instrument measures the time it takes a laser pulse to hit the surface and return. The longer the response time, the farther away the surface and lower the elevation. A shorter response time means the surface is closer or higher in elevation. In this image of the Moon's southern hemisphere, low elevations are shown as purple and blue, and high elevations are shown in red and brown.</a:t>
            </a:r>
            <a:endParaRPr lang="en-US" sz="1200" b="0" i="0" dirty="0">
              <a:solidFill>
                <a:srgbClr val="6A7987"/>
              </a:solidFill>
              <a:effectLst/>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324C8206-D208-49DF-B403-F3E506FA3D34}"/>
              </a:ext>
            </a:extLst>
          </p:cNvPr>
          <p:cNvPicPr>
            <a:picLocks noChangeAspect="1"/>
          </p:cNvPicPr>
          <p:nvPr/>
        </p:nvPicPr>
        <p:blipFill>
          <a:blip r:embed="rId2"/>
          <a:stretch>
            <a:fillRect/>
          </a:stretch>
        </p:blipFill>
        <p:spPr>
          <a:xfrm>
            <a:off x="6312089" y="2476500"/>
            <a:ext cx="2428875" cy="1905000"/>
          </a:xfrm>
          <a:prstGeom prst="rect">
            <a:avLst/>
          </a:prstGeom>
        </p:spPr>
      </p:pic>
    </p:spTree>
    <p:extLst>
      <p:ext uri="{BB962C8B-B14F-4D97-AF65-F5344CB8AC3E}">
        <p14:creationId xmlns:p14="http://schemas.microsoft.com/office/powerpoint/2010/main" val="1391769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F6A869-8B13-4BDE-85B7-49B35A6B1686}"/>
              </a:ext>
            </a:extLst>
          </p:cNvPr>
          <p:cNvPicPr>
            <a:picLocks noChangeAspect="1"/>
          </p:cNvPicPr>
          <p:nvPr/>
        </p:nvPicPr>
        <p:blipFill>
          <a:blip r:embed="rId2"/>
          <a:stretch>
            <a:fillRect/>
          </a:stretch>
        </p:blipFill>
        <p:spPr>
          <a:xfrm>
            <a:off x="6209944" y="2588525"/>
            <a:ext cx="2428875" cy="1905000"/>
          </a:xfrm>
          <a:prstGeom prst="rect">
            <a:avLst/>
          </a:prstGeom>
        </p:spPr>
      </p:pic>
      <p:sp>
        <p:nvSpPr>
          <p:cNvPr id="5" name="Rectángulo 4">
            <a:extLst>
              <a:ext uri="{FF2B5EF4-FFF2-40B4-BE49-F238E27FC236}">
                <a16:creationId xmlns:a16="http://schemas.microsoft.com/office/drawing/2014/main" id="{F7165954-6E7B-448A-BE16-DE87AF9EDA8A}"/>
              </a:ext>
            </a:extLst>
          </p:cNvPr>
          <p:cNvSpPr/>
          <p:nvPr/>
        </p:nvSpPr>
        <p:spPr>
          <a:xfrm>
            <a:off x="0" y="0"/>
            <a:ext cx="9144000" cy="523220"/>
          </a:xfrm>
          <a:prstGeom prst="rect">
            <a:avLst/>
          </a:prstGeom>
          <a:solidFill>
            <a:srgbClr val="C0C0C0"/>
          </a:solidFill>
        </p:spPr>
        <p:txBody>
          <a:bodyPr wrap="square">
            <a:spAutoFit/>
          </a:bodyPr>
          <a:lstStyle/>
          <a:p>
            <a:pPr algn="r" fontAlgn="base"/>
            <a:r>
              <a:rPr lang="es-AR" sz="2800" b="1" dirty="0">
                <a:latin typeface="Arial" panose="020B0604020202020204" pitchFamily="34" charset="0"/>
                <a:cs typeface="Arial" panose="020B0604020202020204" pitchFamily="34" charset="0"/>
              </a:rPr>
              <a:t>Clase 2 </a:t>
            </a:r>
            <a:r>
              <a:rPr lang="es-AR" sz="2800" i="0" dirty="0">
                <a:solidFill>
                  <a:schemeClr val="bg1"/>
                </a:solidFill>
                <a:effectLst/>
                <a:latin typeface="Arial" panose="020B0604020202020204" pitchFamily="34" charset="0"/>
                <a:cs typeface="Arial" panose="020B0604020202020204" pitchFamily="34" charset="0"/>
              </a:rPr>
              <a:t>Comportamientos de la luz </a:t>
            </a:r>
          </a:p>
        </p:txBody>
      </p:sp>
      <p:sp>
        <p:nvSpPr>
          <p:cNvPr id="8" name="Rectángulo 7">
            <a:extLst>
              <a:ext uri="{FF2B5EF4-FFF2-40B4-BE49-F238E27FC236}">
                <a16:creationId xmlns:a16="http://schemas.microsoft.com/office/drawing/2014/main" id="{92958AB8-0C3E-4FF3-8EB5-C343B931EB8E}"/>
              </a:ext>
            </a:extLst>
          </p:cNvPr>
          <p:cNvSpPr/>
          <p:nvPr/>
        </p:nvSpPr>
        <p:spPr>
          <a:xfrm>
            <a:off x="505181" y="1524000"/>
            <a:ext cx="5274861" cy="3662541"/>
          </a:xfrm>
          <a:prstGeom prst="rect">
            <a:avLst/>
          </a:prstGeom>
        </p:spPr>
        <p:txBody>
          <a:bodyPr wrap="square">
            <a:spAutoFit/>
          </a:bodyPr>
          <a:lstStyle/>
          <a:p>
            <a:pPr algn="r"/>
            <a:r>
              <a:rPr lang="en-US" sz="2800" b="1" dirty="0" err="1">
                <a:solidFill>
                  <a:srgbClr val="0000FF"/>
                </a:solidFill>
                <a:latin typeface="Arial" panose="020B0604020202020204" pitchFamily="34" charset="0"/>
                <a:cs typeface="Arial" panose="020B0604020202020204" pitchFamily="34" charset="0"/>
              </a:rPr>
              <a:t>absorcion</a:t>
            </a:r>
            <a:r>
              <a:rPr lang="en-US" sz="2800" b="1" dirty="0">
                <a:solidFill>
                  <a:srgbClr val="0000FF"/>
                </a:solidFill>
                <a:latin typeface="Arial" panose="020B0604020202020204" pitchFamily="34" charset="0"/>
                <a:cs typeface="Arial" panose="020B0604020202020204" pitchFamily="34" charset="0"/>
              </a:rPr>
              <a:t> </a:t>
            </a:r>
          </a:p>
          <a:p>
            <a:pPr algn="just"/>
            <a:r>
              <a:rPr lang="en-US" sz="1200" dirty="0">
                <a:solidFill>
                  <a:srgbClr val="6A7987"/>
                </a:solidFill>
                <a:latin typeface="Arial" panose="020B0604020202020204" pitchFamily="34" charset="0"/>
                <a:cs typeface="Arial" panose="020B0604020202020204" pitchFamily="34" charset="0"/>
              </a:rPr>
              <a:t>Absorption occurs when photons from incident light hit atoms and molecules and cause them to vibrate. The more an object's molecules move and vibrate, the hotter it becomes. This heat is then emitted from the object as thermal energy.</a:t>
            </a:r>
          </a:p>
          <a:p>
            <a:pPr algn="just"/>
            <a:r>
              <a:rPr lang="en-US" sz="1200" dirty="0">
                <a:latin typeface="Arial" panose="020B0604020202020204" pitchFamily="34" charset="0"/>
                <a:cs typeface="Arial" panose="020B0604020202020204" pitchFamily="34" charset="0"/>
              </a:rPr>
              <a:t>Some objects, such as darker colored objects, absorb more incident light energy than others. For example, black pavement absorbs most visible and UV energy and reflects very little, while a light-colored concrete sidewalk reflects more energy than it absorbs. Thus, the black pavement is hotter than the sidewalk on a hot summer day. Photons bounce around during this absorption process and lose bits of energy to numerous molecules along the way. This thermal energy then radiates in the form of longer wavelength infrared energy.</a:t>
            </a:r>
          </a:p>
          <a:p>
            <a:pPr algn="just"/>
            <a:r>
              <a:rPr lang="en-US" sz="1200" dirty="0">
                <a:latin typeface="Arial" panose="020B0604020202020204" pitchFamily="34" charset="0"/>
                <a:cs typeface="Arial" panose="020B0604020202020204" pitchFamily="34" charset="0"/>
              </a:rPr>
              <a:t>Thermal radiation from the energy-absorbing asphalt and roofs in a city can raise its surface temperature by as much as 10° Celsius. The Landsat 7 satellite image below shows the city of Atlanta as an island of heat compared to the surrounding area. Sometimes this warming of air above cities can influence weather, which is called the "urban heat island" effect.</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857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diagram showing incoming energy as an arrow passing through a surface with a small opening. The energy diffracts and leaves the opening on the other side in multiple directions.">
            <a:extLst>
              <a:ext uri="{FF2B5EF4-FFF2-40B4-BE49-F238E27FC236}">
                <a16:creationId xmlns:a16="http://schemas.microsoft.com/office/drawing/2014/main" id="{BB3C6195-90B0-4A7A-AB3D-8419CD80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800" y="2476500"/>
            <a:ext cx="2428875"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A1A27FCC-B67E-48EF-AB65-C3EAE62EE29B}"/>
              </a:ext>
            </a:extLst>
          </p:cNvPr>
          <p:cNvSpPr/>
          <p:nvPr/>
        </p:nvSpPr>
        <p:spPr>
          <a:xfrm>
            <a:off x="607324" y="1704666"/>
            <a:ext cx="4906371" cy="2739211"/>
          </a:xfrm>
          <a:prstGeom prst="rect">
            <a:avLst/>
          </a:prstGeom>
        </p:spPr>
        <p:txBody>
          <a:bodyPr wrap="square">
            <a:spAutoFit/>
          </a:bodyPr>
          <a:lstStyle/>
          <a:p>
            <a:pPr algn="r" fontAlgn="base"/>
            <a:r>
              <a:rPr lang="en-US" sz="2800" b="1" dirty="0">
                <a:solidFill>
                  <a:srgbClr val="0000FF"/>
                </a:solidFill>
                <a:latin typeface="Arial" panose="020B0604020202020204" pitchFamily="34" charset="0"/>
                <a:cs typeface="Arial" panose="020B0604020202020204" pitchFamily="34" charset="0"/>
              </a:rPr>
              <a:t> </a:t>
            </a:r>
            <a:r>
              <a:rPr lang="en-US" sz="2800" b="1" dirty="0" err="1">
                <a:solidFill>
                  <a:srgbClr val="0000FF"/>
                </a:solidFill>
                <a:latin typeface="Arial" panose="020B0604020202020204" pitchFamily="34" charset="0"/>
                <a:cs typeface="Arial" panose="020B0604020202020204" pitchFamily="34" charset="0"/>
              </a:rPr>
              <a:t>difraccion</a:t>
            </a:r>
            <a:r>
              <a:rPr lang="en-US" sz="2800" b="1" dirty="0">
                <a:solidFill>
                  <a:srgbClr val="0000FF"/>
                </a:solidFill>
                <a:latin typeface="Arial" panose="020B0604020202020204" pitchFamily="34" charset="0"/>
                <a:cs typeface="Arial" panose="020B0604020202020204" pitchFamily="34" charset="0"/>
              </a:rPr>
              <a:t> </a:t>
            </a:r>
          </a:p>
          <a:p>
            <a:pPr algn="just" fontAlgn="base"/>
            <a:r>
              <a:rPr lang="en-US" sz="1200" dirty="0">
                <a:solidFill>
                  <a:srgbClr val="6A7987"/>
                </a:solidFill>
                <a:latin typeface="Arial" panose="020B0604020202020204" pitchFamily="34" charset="0"/>
                <a:cs typeface="Arial" panose="020B0604020202020204" pitchFamily="34" charset="0"/>
              </a:rPr>
              <a:t>Diffraction is the bending and spreading of waves around an obstacle. It is most pronounced when a light wave strikes an object with a size comparable to its own wavelength. An instrument called a spectrometer uses diffraction to separate light into a range of wavelengths—a spectrum. In the case of visible light, the separation of wavelengths through diffraction results in a rainbow.</a:t>
            </a:r>
          </a:p>
          <a:p>
            <a:pPr algn="just" fontAlgn="base"/>
            <a:r>
              <a:rPr lang="en-US" sz="1200" dirty="0">
                <a:solidFill>
                  <a:srgbClr val="6A7987"/>
                </a:solidFill>
                <a:latin typeface="Arial" panose="020B0604020202020204" pitchFamily="34" charset="0"/>
                <a:cs typeface="Arial" panose="020B0604020202020204" pitchFamily="34" charset="0"/>
              </a:rPr>
              <a:t>A spectrometer uses diffraction (and the subsequent interference) of light from slits or gratings to separate wavelengths. Faint peaks of energy at specific wavelengths can then be detected and recorded. A graph of these data is called a spectral signature. Patterns in a spectral signature help scientists identify the physical condition and composition of stellar and interstellar matter.</a:t>
            </a:r>
            <a:endParaRPr lang="en-US" sz="1200" b="0" i="0" dirty="0">
              <a:solidFill>
                <a:srgbClr val="6A7987"/>
              </a:solidFill>
              <a:effectLst/>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920E3232-C8CF-4158-B0F3-DF25B2328FA0}"/>
              </a:ext>
            </a:extLst>
          </p:cNvPr>
          <p:cNvSpPr/>
          <p:nvPr/>
        </p:nvSpPr>
        <p:spPr>
          <a:xfrm>
            <a:off x="0" y="0"/>
            <a:ext cx="9144000" cy="523220"/>
          </a:xfrm>
          <a:prstGeom prst="rect">
            <a:avLst/>
          </a:prstGeom>
          <a:solidFill>
            <a:srgbClr val="C0C0C0"/>
          </a:solidFill>
        </p:spPr>
        <p:txBody>
          <a:bodyPr wrap="square">
            <a:spAutoFit/>
          </a:bodyPr>
          <a:lstStyle/>
          <a:p>
            <a:pPr algn="r" fontAlgn="base"/>
            <a:r>
              <a:rPr lang="es-AR" sz="2800" b="1" dirty="0">
                <a:latin typeface="Arial" panose="020B0604020202020204" pitchFamily="34" charset="0"/>
                <a:cs typeface="Arial" panose="020B0604020202020204" pitchFamily="34" charset="0"/>
              </a:rPr>
              <a:t>Clase 2 </a:t>
            </a:r>
            <a:r>
              <a:rPr lang="es-AR" sz="2800" i="0" dirty="0">
                <a:solidFill>
                  <a:schemeClr val="bg1"/>
                </a:solidFill>
                <a:effectLst/>
                <a:latin typeface="Arial" panose="020B0604020202020204" pitchFamily="34" charset="0"/>
                <a:cs typeface="Arial" panose="020B0604020202020204" pitchFamily="34" charset="0"/>
              </a:rPr>
              <a:t>Comportamientos de la luz </a:t>
            </a:r>
          </a:p>
        </p:txBody>
      </p:sp>
    </p:spTree>
    <p:extLst>
      <p:ext uri="{BB962C8B-B14F-4D97-AF65-F5344CB8AC3E}">
        <p14:creationId xmlns:p14="http://schemas.microsoft.com/office/powerpoint/2010/main" val="3731312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diagram showing incoming energy as an arrow approaching a particle. The energy is scattered with arrows going in ALL directions.">
            <a:extLst>
              <a:ext uri="{FF2B5EF4-FFF2-40B4-BE49-F238E27FC236}">
                <a16:creationId xmlns:a16="http://schemas.microsoft.com/office/drawing/2014/main" id="{BE85FBC9-7C5F-4720-B8E1-FC185F117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172" y="2148953"/>
            <a:ext cx="2428875"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DC4AFD23-BF9F-4060-9C99-29C7FF7F512C}"/>
              </a:ext>
            </a:extLst>
          </p:cNvPr>
          <p:cNvSpPr/>
          <p:nvPr/>
        </p:nvSpPr>
        <p:spPr>
          <a:xfrm>
            <a:off x="477460" y="1034878"/>
            <a:ext cx="5049884" cy="2554545"/>
          </a:xfrm>
          <a:prstGeom prst="rect">
            <a:avLst/>
          </a:prstGeom>
        </p:spPr>
        <p:txBody>
          <a:bodyPr wrap="square">
            <a:spAutoFit/>
          </a:bodyPr>
          <a:lstStyle/>
          <a:p>
            <a:pPr algn="r" fontAlgn="base"/>
            <a:r>
              <a:rPr lang="en-US" sz="1200" dirty="0">
                <a:latin typeface="Arial" panose="020B0604020202020204" pitchFamily="34" charset="0"/>
                <a:cs typeface="Arial" panose="020B0604020202020204" pitchFamily="34" charset="0"/>
              </a:rPr>
              <a:t> </a:t>
            </a:r>
            <a:r>
              <a:rPr lang="en-US" sz="2800" b="1" dirty="0">
                <a:solidFill>
                  <a:srgbClr val="0000FF"/>
                </a:solidFill>
                <a:latin typeface="Arial" panose="020B0604020202020204" pitchFamily="34" charset="0"/>
                <a:cs typeface="Arial" panose="020B0604020202020204" pitchFamily="34" charset="0"/>
              </a:rPr>
              <a:t>scattering </a:t>
            </a:r>
          </a:p>
          <a:p>
            <a:pPr algn="just" fontAlgn="base"/>
            <a:r>
              <a:rPr lang="en-US" sz="1200" dirty="0">
                <a:latin typeface="Arial" panose="020B0604020202020204" pitchFamily="34" charset="0"/>
                <a:cs typeface="Arial" panose="020B0604020202020204" pitchFamily="34" charset="0"/>
              </a:rPr>
              <a:t>Scattering occurs when light bounces off an object in a variety of directions. The amount of scattering that takes place depends on the wavelength of the light and the size and structure of the object.</a:t>
            </a:r>
          </a:p>
          <a:p>
            <a:pPr algn="just" fontAlgn="base"/>
            <a:r>
              <a:rPr lang="en-US" sz="1200" dirty="0">
                <a:solidFill>
                  <a:srgbClr val="0000FF"/>
                </a:solidFill>
                <a:latin typeface="Arial" panose="020B0604020202020204" pitchFamily="34" charset="0"/>
                <a:cs typeface="Arial" panose="020B0604020202020204" pitchFamily="34" charset="0"/>
              </a:rPr>
              <a:t>The sky appears blue because of this scattering behavior. Light at shorter wavelengths—blue and violet—is scattered by </a:t>
            </a:r>
            <a:r>
              <a:rPr lang="en-US" sz="1200" b="1" dirty="0">
                <a:solidFill>
                  <a:srgbClr val="0000FF"/>
                </a:solidFill>
                <a:latin typeface="Arial" panose="020B0604020202020204" pitchFamily="34" charset="0"/>
                <a:cs typeface="Arial" panose="020B0604020202020204" pitchFamily="34" charset="0"/>
              </a:rPr>
              <a:t>nitrogen</a:t>
            </a:r>
            <a:r>
              <a:rPr lang="en-US" sz="1200" dirty="0">
                <a:solidFill>
                  <a:srgbClr val="0000FF"/>
                </a:solidFill>
                <a:latin typeface="Arial" panose="020B0604020202020204" pitchFamily="34" charset="0"/>
                <a:cs typeface="Arial" panose="020B0604020202020204" pitchFamily="34" charset="0"/>
              </a:rPr>
              <a:t> and </a:t>
            </a:r>
            <a:r>
              <a:rPr lang="en-US" sz="1200" b="1" dirty="0">
                <a:solidFill>
                  <a:srgbClr val="0000FF"/>
                </a:solidFill>
                <a:latin typeface="Arial" panose="020B0604020202020204" pitchFamily="34" charset="0"/>
                <a:cs typeface="Arial" panose="020B0604020202020204" pitchFamily="34" charset="0"/>
              </a:rPr>
              <a:t>oxygen</a:t>
            </a:r>
            <a:r>
              <a:rPr lang="en-US" sz="1200" dirty="0">
                <a:solidFill>
                  <a:srgbClr val="0000FF"/>
                </a:solidFill>
                <a:latin typeface="Arial" panose="020B0604020202020204" pitchFamily="34" charset="0"/>
                <a:cs typeface="Arial" panose="020B0604020202020204" pitchFamily="34" charset="0"/>
              </a:rPr>
              <a:t> as it passes through the atmosphere</a:t>
            </a:r>
            <a:r>
              <a:rPr lang="en-US" sz="1200" dirty="0">
                <a:latin typeface="Arial" panose="020B0604020202020204" pitchFamily="34" charset="0"/>
                <a:cs typeface="Arial" panose="020B0604020202020204" pitchFamily="34" charset="0"/>
              </a:rPr>
              <a:t>. </a:t>
            </a:r>
            <a:r>
              <a:rPr lang="en-US" sz="1200" dirty="0">
                <a:solidFill>
                  <a:srgbClr val="FF0000"/>
                </a:solidFill>
                <a:latin typeface="Arial" panose="020B0604020202020204" pitchFamily="34" charset="0"/>
                <a:cs typeface="Arial" panose="020B0604020202020204" pitchFamily="34" charset="0"/>
              </a:rPr>
              <a:t>Longer wavelengths of light—red and yellow—transmit through the atmosphere. </a:t>
            </a:r>
            <a:r>
              <a:rPr lang="en-US" sz="1200" dirty="0">
                <a:latin typeface="Arial" panose="020B0604020202020204" pitchFamily="34" charset="0"/>
                <a:cs typeface="Arial" panose="020B0604020202020204" pitchFamily="34" charset="0"/>
              </a:rPr>
              <a:t>This scattering of light at shorter wavelengths illuminates the skies with light from the blue and violet end of the visible spectrum. </a:t>
            </a:r>
            <a:r>
              <a:rPr lang="en-US" sz="1200" dirty="0">
                <a:solidFill>
                  <a:srgbClr val="9900CC"/>
                </a:solidFill>
                <a:latin typeface="Arial" panose="020B0604020202020204" pitchFamily="34" charset="0"/>
                <a:cs typeface="Arial" panose="020B0604020202020204" pitchFamily="34" charset="0"/>
              </a:rPr>
              <a:t>Even though violet is scattered more than blue, the sky looks blue to us because our eyes are more sensitive to blue light.</a:t>
            </a:r>
          </a:p>
        </p:txBody>
      </p:sp>
      <p:sp>
        <p:nvSpPr>
          <p:cNvPr id="4" name="Rectángulo 3">
            <a:extLst>
              <a:ext uri="{FF2B5EF4-FFF2-40B4-BE49-F238E27FC236}">
                <a16:creationId xmlns:a16="http://schemas.microsoft.com/office/drawing/2014/main" id="{DA8DFBB6-F4DF-400A-9FFF-0D76A4757522}"/>
              </a:ext>
            </a:extLst>
          </p:cNvPr>
          <p:cNvSpPr/>
          <p:nvPr/>
        </p:nvSpPr>
        <p:spPr>
          <a:xfrm>
            <a:off x="477460" y="3453788"/>
            <a:ext cx="5049885" cy="1200329"/>
          </a:xfrm>
          <a:prstGeom prst="rect">
            <a:avLst/>
          </a:prstGeom>
        </p:spPr>
        <p:txBody>
          <a:bodyPr wrap="square">
            <a:spAutoFit/>
          </a:bodyPr>
          <a:lstStyle/>
          <a:p>
            <a:pPr algn="just"/>
            <a:r>
              <a:rPr lang="es-AR" sz="1200" dirty="0" err="1">
                <a:solidFill>
                  <a:srgbClr val="6A7987"/>
                </a:solidFill>
                <a:latin typeface="Arial" panose="020B0604020202020204" pitchFamily="34" charset="0"/>
                <a:cs typeface="Arial" panose="020B0604020202020204" pitchFamily="34" charset="0"/>
              </a:rPr>
              <a:t>Aerosols</a:t>
            </a:r>
            <a:r>
              <a:rPr lang="es-AR" sz="1200" dirty="0">
                <a:solidFill>
                  <a:srgbClr val="6A7987"/>
                </a:solidFill>
                <a:latin typeface="Arial" panose="020B0604020202020204" pitchFamily="34" charset="0"/>
                <a:cs typeface="Arial" panose="020B0604020202020204" pitchFamily="34" charset="0"/>
              </a:rPr>
              <a:t> in </a:t>
            </a:r>
            <a:r>
              <a:rPr lang="es-AR" sz="1200" dirty="0" err="1">
                <a:solidFill>
                  <a:srgbClr val="6A7987"/>
                </a:solidFill>
                <a:latin typeface="Arial" panose="020B0604020202020204" pitchFamily="34" charset="0"/>
                <a:cs typeface="Arial" panose="020B0604020202020204" pitchFamily="34" charset="0"/>
              </a:rPr>
              <a:t>the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atmosphere</a:t>
            </a:r>
            <a:r>
              <a:rPr lang="es-AR" sz="1200" dirty="0">
                <a:solidFill>
                  <a:srgbClr val="6A7987"/>
                </a:solidFill>
                <a:latin typeface="Arial" panose="020B0604020202020204" pitchFamily="34" charset="0"/>
                <a:cs typeface="Arial" panose="020B0604020202020204" pitchFamily="34" charset="0"/>
              </a:rPr>
              <a:t> can </a:t>
            </a:r>
            <a:r>
              <a:rPr lang="es-AR" sz="1200" dirty="0" err="1">
                <a:solidFill>
                  <a:srgbClr val="6A7987"/>
                </a:solidFill>
                <a:latin typeface="Arial" panose="020B0604020202020204" pitchFamily="34" charset="0"/>
                <a:cs typeface="Arial" panose="020B0604020202020204" pitchFamily="34" charset="0"/>
              </a:rPr>
              <a:t>also</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scatter</a:t>
            </a:r>
            <a:r>
              <a:rPr lang="es-AR" sz="1200" dirty="0">
                <a:solidFill>
                  <a:srgbClr val="6A7987"/>
                </a:solidFill>
                <a:latin typeface="Arial" panose="020B0604020202020204" pitchFamily="34" charset="0"/>
                <a:cs typeface="Arial" panose="020B0604020202020204" pitchFamily="34" charset="0"/>
              </a:rPr>
              <a:t> light. </a:t>
            </a:r>
            <a:r>
              <a:rPr lang="es-AR" sz="1200" dirty="0" err="1">
                <a:solidFill>
                  <a:srgbClr val="6A7987"/>
                </a:solidFill>
                <a:latin typeface="Arial" panose="020B0604020202020204" pitchFamily="34" charset="0"/>
                <a:cs typeface="Arial" panose="020B0604020202020204" pitchFamily="34" charset="0"/>
              </a:rPr>
              <a:t>NASA's</a:t>
            </a:r>
            <a:r>
              <a:rPr lang="es-AR" sz="1200" dirty="0">
                <a:solidFill>
                  <a:srgbClr val="6A7987"/>
                </a:solidFill>
                <a:latin typeface="Arial" panose="020B0604020202020204" pitchFamily="34" charset="0"/>
                <a:cs typeface="Arial" panose="020B0604020202020204" pitchFamily="34" charset="0"/>
              </a:rPr>
              <a:t> Cloud-Aerosol </a:t>
            </a:r>
            <a:r>
              <a:rPr lang="es-AR" sz="1200" dirty="0" err="1">
                <a:solidFill>
                  <a:srgbClr val="6A7987"/>
                </a:solidFill>
                <a:latin typeface="Arial" panose="020B0604020202020204" pitchFamily="34" charset="0"/>
                <a:cs typeface="Arial" panose="020B0604020202020204" pitchFamily="34" charset="0"/>
              </a:rPr>
              <a:t>Lidar</a:t>
            </a:r>
            <a:r>
              <a:rPr lang="es-AR" sz="1200" dirty="0">
                <a:solidFill>
                  <a:srgbClr val="6A7987"/>
                </a:solidFill>
                <a:latin typeface="Arial" panose="020B0604020202020204" pitchFamily="34" charset="0"/>
                <a:cs typeface="Arial" panose="020B0604020202020204" pitchFamily="34" charset="0"/>
              </a:rPr>
              <a:t> and </a:t>
            </a:r>
            <a:r>
              <a:rPr lang="es-AR" sz="1200" dirty="0" err="1">
                <a:solidFill>
                  <a:srgbClr val="6A7987"/>
                </a:solidFill>
                <a:latin typeface="Arial" panose="020B0604020202020204" pitchFamily="34" charset="0"/>
                <a:cs typeface="Arial" panose="020B0604020202020204" pitchFamily="34" charset="0"/>
              </a:rPr>
              <a:t>Infrared</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Pathfinder</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Satellite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Observation</a:t>
            </a:r>
            <a:r>
              <a:rPr lang="es-AR" sz="1200" dirty="0">
                <a:solidFill>
                  <a:srgbClr val="6A7987"/>
                </a:solidFill>
                <a:latin typeface="Arial" panose="020B0604020202020204" pitchFamily="34" charset="0"/>
                <a:cs typeface="Arial" panose="020B0604020202020204" pitchFamily="34" charset="0"/>
              </a:rPr>
              <a:t> (CALIPSO) </a:t>
            </a:r>
            <a:r>
              <a:rPr lang="es-AR" sz="1200" dirty="0" err="1">
                <a:solidFill>
                  <a:srgbClr val="6A7987"/>
                </a:solidFill>
                <a:latin typeface="Arial" panose="020B0604020202020204" pitchFamily="34" charset="0"/>
                <a:cs typeface="Arial" panose="020B0604020202020204" pitchFamily="34" charset="0"/>
              </a:rPr>
              <a:t>satellite</a:t>
            </a:r>
            <a:r>
              <a:rPr lang="es-AR" sz="1200" dirty="0">
                <a:solidFill>
                  <a:srgbClr val="6A7987"/>
                </a:solidFill>
                <a:latin typeface="Arial" panose="020B0604020202020204" pitchFamily="34" charset="0"/>
                <a:cs typeface="Arial" panose="020B0604020202020204" pitchFamily="34" charset="0"/>
              </a:rPr>
              <a:t> can observe </a:t>
            </a:r>
            <a:r>
              <a:rPr lang="es-AR" sz="1200" dirty="0" err="1">
                <a:solidFill>
                  <a:srgbClr val="6A7987"/>
                </a:solidFill>
                <a:latin typeface="Arial" panose="020B0604020202020204" pitchFamily="34" charset="0"/>
                <a:cs typeface="Arial" panose="020B0604020202020204" pitchFamily="34" charset="0"/>
              </a:rPr>
              <a:t>the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scattering</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of</a:t>
            </a:r>
            <a:r>
              <a:rPr lang="es-AR" sz="1200" dirty="0">
                <a:solidFill>
                  <a:srgbClr val="6A7987"/>
                </a:solidFill>
                <a:latin typeface="Arial" panose="020B0604020202020204" pitchFamily="34" charset="0"/>
                <a:cs typeface="Arial" panose="020B0604020202020204" pitchFamily="34" charset="0"/>
              </a:rPr>
              <a:t> laser pulses </a:t>
            </a:r>
            <a:r>
              <a:rPr lang="es-AR" sz="1200" dirty="0" err="1">
                <a:solidFill>
                  <a:srgbClr val="6A7987"/>
                </a:solidFill>
                <a:latin typeface="Arial" panose="020B0604020202020204" pitchFamily="34" charset="0"/>
                <a:cs typeface="Arial" panose="020B0604020202020204" pitchFamily="34" charset="0"/>
              </a:rPr>
              <a:t>to</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see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the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distributions</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of</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aerosols</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from</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sources</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such</a:t>
            </a:r>
            <a:r>
              <a:rPr lang="es-AR" sz="1200" dirty="0">
                <a:solidFill>
                  <a:srgbClr val="6A7987"/>
                </a:solidFill>
                <a:latin typeface="Arial" panose="020B0604020202020204" pitchFamily="34" charset="0"/>
                <a:cs typeface="Arial" panose="020B0604020202020204" pitchFamily="34" charset="0"/>
              </a:rPr>
              <a:t> as </a:t>
            </a:r>
            <a:r>
              <a:rPr lang="es-AR" sz="1200" dirty="0" err="1">
                <a:solidFill>
                  <a:srgbClr val="6A7987"/>
                </a:solidFill>
                <a:latin typeface="Arial" panose="020B0604020202020204" pitchFamily="34" charset="0"/>
                <a:cs typeface="Arial" panose="020B0604020202020204" pitchFamily="34" charset="0"/>
              </a:rPr>
              <a:t>dust</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storms</a:t>
            </a:r>
            <a:r>
              <a:rPr lang="es-AR" sz="1200" dirty="0">
                <a:solidFill>
                  <a:srgbClr val="6A7987"/>
                </a:solidFill>
                <a:latin typeface="Arial" panose="020B0604020202020204" pitchFamily="34" charset="0"/>
                <a:cs typeface="Arial" panose="020B0604020202020204" pitchFamily="34" charset="0"/>
              </a:rPr>
              <a:t> and </a:t>
            </a:r>
            <a:r>
              <a:rPr lang="es-AR" sz="1200" dirty="0" err="1">
                <a:solidFill>
                  <a:srgbClr val="6A7987"/>
                </a:solidFill>
                <a:latin typeface="Arial" panose="020B0604020202020204" pitchFamily="34" charset="0"/>
                <a:cs typeface="Arial" panose="020B0604020202020204" pitchFamily="34" charset="0"/>
              </a:rPr>
              <a:t>forest</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fires</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The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image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below</a:t>
            </a:r>
            <a:r>
              <a:rPr lang="es-AR" sz="1200" dirty="0">
                <a:solidFill>
                  <a:srgbClr val="6A7987"/>
                </a:solidFill>
                <a:latin typeface="Arial" panose="020B0604020202020204" pitchFamily="34" charset="0"/>
                <a:cs typeface="Arial" panose="020B0604020202020204" pitchFamily="34" charset="0"/>
              </a:rPr>
              <a:t> shows a </a:t>
            </a:r>
            <a:r>
              <a:rPr lang="es-AR" sz="1200" dirty="0" err="1">
                <a:solidFill>
                  <a:srgbClr val="6A7987"/>
                </a:solidFill>
                <a:latin typeface="Arial" panose="020B0604020202020204" pitchFamily="34" charset="0"/>
                <a:cs typeface="Arial" panose="020B0604020202020204" pitchFamily="34" charset="0"/>
              </a:rPr>
              <a:t>volcanic</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ash</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cloud</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drifting</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over</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Europe</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from</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an</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eruption</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of</a:t>
            </a:r>
            <a:r>
              <a:rPr lang="es-AR" sz="1200" dirty="0">
                <a:solidFill>
                  <a:srgbClr val="6A7987"/>
                </a:solidFill>
                <a:latin typeface="Arial" panose="020B0604020202020204" pitchFamily="34" charset="0"/>
                <a:cs typeface="Arial" panose="020B0604020202020204" pitchFamily="34" charset="0"/>
              </a:rPr>
              <a:t> </a:t>
            </a:r>
            <a:r>
              <a:rPr lang="es-AR" sz="1200" dirty="0" err="1">
                <a:solidFill>
                  <a:srgbClr val="6A7987"/>
                </a:solidFill>
                <a:latin typeface="Arial" panose="020B0604020202020204" pitchFamily="34" charset="0"/>
                <a:cs typeface="Arial" panose="020B0604020202020204" pitchFamily="34" charset="0"/>
              </a:rPr>
              <a:t>Iceland's</a:t>
            </a:r>
            <a:r>
              <a:rPr lang="es-AR" sz="1200" dirty="0">
                <a:solidFill>
                  <a:srgbClr val="6A7987"/>
                </a:solidFill>
                <a:latin typeface="Arial" panose="020B0604020202020204" pitchFamily="34" charset="0"/>
                <a:cs typeface="Arial" panose="020B0604020202020204" pitchFamily="34" charset="0"/>
              </a:rPr>
              <a:t> Eyjafjallajökull </a:t>
            </a:r>
            <a:r>
              <a:rPr lang="es-AR" sz="1200" dirty="0" err="1">
                <a:solidFill>
                  <a:srgbClr val="6A7987"/>
                </a:solidFill>
                <a:latin typeface="Arial" panose="020B0604020202020204" pitchFamily="34" charset="0"/>
                <a:cs typeface="Arial" panose="020B0604020202020204" pitchFamily="34" charset="0"/>
              </a:rPr>
              <a:t>Volcano</a:t>
            </a:r>
            <a:r>
              <a:rPr lang="es-AR" sz="1200" dirty="0">
                <a:solidFill>
                  <a:srgbClr val="6A7987"/>
                </a:solidFill>
                <a:latin typeface="Arial" panose="020B0604020202020204" pitchFamily="34" charset="0"/>
                <a:cs typeface="Arial" panose="020B0604020202020204" pitchFamily="34" charset="0"/>
              </a:rPr>
              <a:t> in 2010</a:t>
            </a:r>
            <a:endParaRPr lang="es-AR" sz="12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6E923EAC-5CC5-47B3-BEEB-8896C7C5EC70}"/>
              </a:ext>
            </a:extLst>
          </p:cNvPr>
          <p:cNvSpPr/>
          <p:nvPr/>
        </p:nvSpPr>
        <p:spPr>
          <a:xfrm>
            <a:off x="0" y="0"/>
            <a:ext cx="9144000" cy="523220"/>
          </a:xfrm>
          <a:prstGeom prst="rect">
            <a:avLst/>
          </a:prstGeom>
          <a:solidFill>
            <a:srgbClr val="C0C0C0"/>
          </a:solidFill>
        </p:spPr>
        <p:txBody>
          <a:bodyPr wrap="square">
            <a:spAutoFit/>
          </a:bodyPr>
          <a:lstStyle/>
          <a:p>
            <a:pPr algn="r" fontAlgn="base"/>
            <a:r>
              <a:rPr lang="es-AR" sz="2800" b="1" dirty="0">
                <a:latin typeface="Arial" panose="020B0604020202020204" pitchFamily="34" charset="0"/>
                <a:cs typeface="Arial" panose="020B0604020202020204" pitchFamily="34" charset="0"/>
              </a:rPr>
              <a:t>Clase 2 </a:t>
            </a:r>
            <a:r>
              <a:rPr lang="es-AR" sz="2800" i="0" dirty="0">
                <a:solidFill>
                  <a:schemeClr val="bg1"/>
                </a:solidFill>
                <a:effectLst/>
                <a:latin typeface="Arial" panose="020B0604020202020204" pitchFamily="34" charset="0"/>
                <a:cs typeface="Arial" panose="020B0604020202020204" pitchFamily="34" charset="0"/>
              </a:rPr>
              <a:t>Comportamientos de la luz </a:t>
            </a:r>
          </a:p>
        </p:txBody>
      </p:sp>
    </p:spTree>
    <p:extLst>
      <p:ext uri="{BB962C8B-B14F-4D97-AF65-F5344CB8AC3E}">
        <p14:creationId xmlns:p14="http://schemas.microsoft.com/office/powerpoint/2010/main" val="3898376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294BB9-7897-4E6B-A614-508EF2562C48}"/>
              </a:ext>
            </a:extLst>
          </p:cNvPr>
          <p:cNvPicPr>
            <a:picLocks noChangeAspect="1"/>
          </p:cNvPicPr>
          <p:nvPr/>
        </p:nvPicPr>
        <p:blipFill>
          <a:blip r:embed="rId2"/>
          <a:stretch>
            <a:fillRect/>
          </a:stretch>
        </p:blipFill>
        <p:spPr>
          <a:xfrm>
            <a:off x="866774" y="996888"/>
            <a:ext cx="4533900" cy="1647825"/>
          </a:xfrm>
          <a:prstGeom prst="rect">
            <a:avLst/>
          </a:prstGeom>
        </p:spPr>
      </p:pic>
      <p:pic>
        <p:nvPicPr>
          <p:cNvPr id="5" name="Imagen 4">
            <a:extLst>
              <a:ext uri="{FF2B5EF4-FFF2-40B4-BE49-F238E27FC236}">
                <a16:creationId xmlns:a16="http://schemas.microsoft.com/office/drawing/2014/main" id="{72EE0364-6E0B-4769-8F38-709774345F82}"/>
              </a:ext>
            </a:extLst>
          </p:cNvPr>
          <p:cNvPicPr>
            <a:picLocks noChangeAspect="1"/>
          </p:cNvPicPr>
          <p:nvPr/>
        </p:nvPicPr>
        <p:blipFill>
          <a:blip r:embed="rId3"/>
          <a:stretch>
            <a:fillRect/>
          </a:stretch>
        </p:blipFill>
        <p:spPr>
          <a:xfrm>
            <a:off x="600074" y="2828565"/>
            <a:ext cx="4800600" cy="2943225"/>
          </a:xfrm>
          <a:prstGeom prst="rect">
            <a:avLst/>
          </a:prstGeom>
        </p:spPr>
      </p:pic>
      <p:sp>
        <p:nvSpPr>
          <p:cNvPr id="7" name="Rectángulo 6">
            <a:extLst>
              <a:ext uri="{FF2B5EF4-FFF2-40B4-BE49-F238E27FC236}">
                <a16:creationId xmlns:a16="http://schemas.microsoft.com/office/drawing/2014/main" id="{818E5CC3-1B71-4F14-8EAC-DC67110620BE}"/>
              </a:ext>
            </a:extLst>
          </p:cNvPr>
          <p:cNvSpPr/>
          <p:nvPr/>
        </p:nvSpPr>
        <p:spPr>
          <a:xfrm>
            <a:off x="3549968" y="473668"/>
            <a:ext cx="2039341" cy="523220"/>
          </a:xfrm>
          <a:prstGeom prst="rect">
            <a:avLst/>
          </a:prstGeom>
        </p:spPr>
        <p:txBody>
          <a:bodyPr wrap="none">
            <a:spAutoFit/>
          </a:bodyPr>
          <a:lstStyle/>
          <a:p>
            <a:pPr algn="r" fontAlgn="base"/>
            <a:r>
              <a:rPr lang="en-US" sz="1000" dirty="0">
                <a:latin typeface="Arial" panose="020B0604020202020204" pitchFamily="34" charset="0"/>
                <a:cs typeface="Arial" panose="020B0604020202020204" pitchFamily="34" charset="0"/>
              </a:rPr>
              <a:t> </a:t>
            </a:r>
            <a:r>
              <a:rPr lang="en-US" sz="2800" b="1" dirty="0">
                <a:solidFill>
                  <a:srgbClr val="0000FF"/>
                </a:solidFill>
                <a:latin typeface="Arial" panose="020B0604020202020204" pitchFamily="34" charset="0"/>
                <a:cs typeface="Arial" panose="020B0604020202020204" pitchFamily="34" charset="0"/>
              </a:rPr>
              <a:t>scattering </a:t>
            </a:r>
          </a:p>
        </p:txBody>
      </p:sp>
      <p:pic>
        <p:nvPicPr>
          <p:cNvPr id="8" name="Imagen 7">
            <a:extLst>
              <a:ext uri="{FF2B5EF4-FFF2-40B4-BE49-F238E27FC236}">
                <a16:creationId xmlns:a16="http://schemas.microsoft.com/office/drawing/2014/main" id="{00591EAA-1D98-493E-B092-DAD4FA11C9E0}"/>
              </a:ext>
            </a:extLst>
          </p:cNvPr>
          <p:cNvPicPr>
            <a:picLocks noChangeAspect="1"/>
          </p:cNvPicPr>
          <p:nvPr/>
        </p:nvPicPr>
        <p:blipFill>
          <a:blip r:embed="rId4"/>
          <a:stretch>
            <a:fillRect/>
          </a:stretch>
        </p:blipFill>
        <p:spPr>
          <a:xfrm>
            <a:off x="5686426" y="2946157"/>
            <a:ext cx="2857500" cy="2286000"/>
          </a:xfrm>
          <a:prstGeom prst="rect">
            <a:avLst/>
          </a:prstGeom>
        </p:spPr>
      </p:pic>
      <p:sp>
        <p:nvSpPr>
          <p:cNvPr id="9" name="Rectángulo 8">
            <a:extLst>
              <a:ext uri="{FF2B5EF4-FFF2-40B4-BE49-F238E27FC236}">
                <a16:creationId xmlns:a16="http://schemas.microsoft.com/office/drawing/2014/main" id="{DC782ACF-8E8A-40BD-95EB-9EB45B985922}"/>
              </a:ext>
            </a:extLst>
          </p:cNvPr>
          <p:cNvSpPr/>
          <p:nvPr/>
        </p:nvSpPr>
        <p:spPr>
          <a:xfrm>
            <a:off x="5772151" y="2026591"/>
            <a:ext cx="2857500" cy="830997"/>
          </a:xfrm>
          <a:prstGeom prst="rect">
            <a:avLst/>
          </a:prstGeom>
        </p:spPr>
        <p:txBody>
          <a:bodyPr wrap="square">
            <a:spAutoFit/>
          </a:bodyPr>
          <a:lstStyle/>
          <a:p>
            <a:pPr algn="ctr"/>
            <a:r>
              <a:rPr lang="es-AR" sz="1200" dirty="0">
                <a:solidFill>
                  <a:srgbClr val="222222"/>
                </a:solidFill>
                <a:latin typeface="Arial" panose="020B0604020202020204" pitchFamily="34" charset="0"/>
                <a:cs typeface="Arial" panose="020B0604020202020204" pitchFamily="34" charset="0"/>
              </a:rPr>
              <a:t>Cielo azul más arriba del horizonte (dispersión de Rayleigh) frente a cielo blanquecino y nubes blancas (dispersión de Mie).</a:t>
            </a:r>
            <a:endParaRPr lang="es-AR" sz="1200"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832ED73D-34FF-42FB-9042-9493129FBC12}"/>
              </a:ext>
            </a:extLst>
          </p:cNvPr>
          <p:cNvSpPr/>
          <p:nvPr/>
        </p:nvSpPr>
        <p:spPr>
          <a:xfrm>
            <a:off x="-2362" y="6072132"/>
            <a:ext cx="9144000" cy="276999"/>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http://hyperphysics.phy-astr.gsu.edu/hbasees/atmos/blusky.html</a:t>
            </a:r>
          </a:p>
        </p:txBody>
      </p:sp>
      <p:sp>
        <p:nvSpPr>
          <p:cNvPr id="11" name="Rectángulo 10">
            <a:extLst>
              <a:ext uri="{FF2B5EF4-FFF2-40B4-BE49-F238E27FC236}">
                <a16:creationId xmlns:a16="http://schemas.microsoft.com/office/drawing/2014/main" id="{6C1C4112-FF87-40B8-8CB0-6F59B3595BF0}"/>
              </a:ext>
            </a:extLst>
          </p:cNvPr>
          <p:cNvSpPr/>
          <p:nvPr/>
        </p:nvSpPr>
        <p:spPr>
          <a:xfrm>
            <a:off x="0" y="0"/>
            <a:ext cx="9144000" cy="523220"/>
          </a:xfrm>
          <a:prstGeom prst="rect">
            <a:avLst/>
          </a:prstGeom>
          <a:solidFill>
            <a:srgbClr val="C0C0C0"/>
          </a:solidFill>
        </p:spPr>
        <p:txBody>
          <a:bodyPr wrap="square">
            <a:spAutoFit/>
          </a:bodyPr>
          <a:lstStyle/>
          <a:p>
            <a:pPr algn="r" fontAlgn="base"/>
            <a:r>
              <a:rPr lang="es-AR" sz="2800" b="1" dirty="0">
                <a:latin typeface="Arial" panose="020B0604020202020204" pitchFamily="34" charset="0"/>
                <a:cs typeface="Arial" panose="020B0604020202020204" pitchFamily="34" charset="0"/>
              </a:rPr>
              <a:t>Clase 2 </a:t>
            </a:r>
            <a:r>
              <a:rPr lang="es-AR" sz="2800" i="0" dirty="0">
                <a:solidFill>
                  <a:schemeClr val="bg1"/>
                </a:solidFill>
                <a:effectLst/>
                <a:latin typeface="Arial" panose="020B0604020202020204" pitchFamily="34" charset="0"/>
                <a:cs typeface="Arial" panose="020B0604020202020204" pitchFamily="34" charset="0"/>
              </a:rPr>
              <a:t>Comportamientos de la luz </a:t>
            </a:r>
          </a:p>
        </p:txBody>
      </p:sp>
    </p:spTree>
    <p:extLst>
      <p:ext uri="{BB962C8B-B14F-4D97-AF65-F5344CB8AC3E}">
        <p14:creationId xmlns:p14="http://schemas.microsoft.com/office/powerpoint/2010/main" val="3810284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D66F990-B6FB-4606-A36D-70E113CA0AF0}"/>
              </a:ext>
            </a:extLst>
          </p:cNvPr>
          <p:cNvSpPr/>
          <p:nvPr/>
        </p:nvSpPr>
        <p:spPr>
          <a:xfrm>
            <a:off x="184244" y="933852"/>
            <a:ext cx="4572000" cy="1631216"/>
          </a:xfrm>
          <a:prstGeom prst="rect">
            <a:avLst/>
          </a:prstGeom>
        </p:spPr>
        <p:txBody>
          <a:bodyPr>
            <a:spAutoFit/>
          </a:bodyPr>
          <a:lstStyle/>
          <a:p>
            <a:pPr algn="r"/>
            <a:r>
              <a:rPr lang="en-US" sz="2800" b="1" dirty="0" err="1">
                <a:solidFill>
                  <a:srgbClr val="0000FF"/>
                </a:solidFill>
                <a:latin typeface="Arial" panose="020B0604020202020204" pitchFamily="34" charset="0"/>
                <a:cs typeface="Arial" panose="020B0604020202020204" pitchFamily="34" charset="0"/>
              </a:rPr>
              <a:t>refraccion</a:t>
            </a:r>
            <a:endParaRPr lang="en-US" sz="2800" b="1" dirty="0">
              <a:solidFill>
                <a:srgbClr val="0000FF"/>
              </a:solidFill>
              <a:latin typeface="Arial" panose="020B0604020202020204" pitchFamily="34" charset="0"/>
              <a:cs typeface="Arial" panose="020B0604020202020204" pitchFamily="34" charset="0"/>
            </a:endParaRPr>
          </a:p>
          <a:p>
            <a:pPr algn="just"/>
            <a:r>
              <a:rPr lang="en-US" sz="1200" dirty="0">
                <a:solidFill>
                  <a:srgbClr val="6A7987"/>
                </a:solidFill>
                <a:latin typeface="Arial" panose="020B0604020202020204" pitchFamily="34" charset="0"/>
                <a:cs typeface="Arial" panose="020B0604020202020204" pitchFamily="34" charset="0"/>
              </a:rPr>
              <a:t>Refraction is when light waves change direction as they pass from one medium to another. Light travels slower in air than in a vacuum, and even slower in water. As light travels into a different medium, the change in speed bends the light. Different wavelengths of light are slowed at different rates, which causes them to bend at different angles.</a:t>
            </a:r>
            <a:endParaRPr lang="es-AR" sz="1200" dirty="0">
              <a:latin typeface="Arial" panose="020B0604020202020204" pitchFamily="34" charset="0"/>
              <a:cs typeface="Arial" panose="020B0604020202020204" pitchFamily="34" charset="0"/>
            </a:endParaRPr>
          </a:p>
        </p:txBody>
      </p:sp>
      <p:pic>
        <p:nvPicPr>
          <p:cNvPr id="9218" name="Picture 2" descr="This photo of a prism show white light bending (or refracting) as it travels through the glass prism forming a rainbow.">
            <a:extLst>
              <a:ext uri="{FF2B5EF4-FFF2-40B4-BE49-F238E27FC236}">
                <a16:creationId xmlns:a16="http://schemas.microsoft.com/office/drawing/2014/main" id="{42C35411-62F4-445F-8DCE-043442B10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2661"/>
            <a:ext cx="9144000" cy="1808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A3683FF-E8BB-4A4E-9A0A-BC51FA476A50}"/>
              </a:ext>
            </a:extLst>
          </p:cNvPr>
          <p:cNvSpPr/>
          <p:nvPr/>
        </p:nvSpPr>
        <p:spPr>
          <a:xfrm>
            <a:off x="0" y="0"/>
            <a:ext cx="9144000" cy="523220"/>
          </a:xfrm>
          <a:prstGeom prst="rect">
            <a:avLst/>
          </a:prstGeom>
          <a:solidFill>
            <a:srgbClr val="C0C0C0"/>
          </a:solidFill>
        </p:spPr>
        <p:txBody>
          <a:bodyPr wrap="square">
            <a:spAutoFit/>
          </a:bodyPr>
          <a:lstStyle/>
          <a:p>
            <a:pPr algn="r" fontAlgn="base"/>
            <a:r>
              <a:rPr lang="es-AR" sz="2800" b="1" dirty="0">
                <a:latin typeface="Arial" panose="020B0604020202020204" pitchFamily="34" charset="0"/>
                <a:cs typeface="Arial" panose="020B0604020202020204" pitchFamily="34" charset="0"/>
              </a:rPr>
              <a:t>Clase 2 </a:t>
            </a:r>
            <a:r>
              <a:rPr lang="es-AR" sz="2800" i="0" dirty="0">
                <a:solidFill>
                  <a:schemeClr val="bg1"/>
                </a:solidFill>
                <a:effectLst/>
                <a:latin typeface="Arial" panose="020B0604020202020204" pitchFamily="34" charset="0"/>
                <a:cs typeface="Arial" panose="020B0604020202020204" pitchFamily="34" charset="0"/>
              </a:rPr>
              <a:t>Comportamientos de la luz </a:t>
            </a:r>
          </a:p>
        </p:txBody>
      </p:sp>
      <p:pic>
        <p:nvPicPr>
          <p:cNvPr id="1026" name="Picture 2" descr="https://upload.wikimedia.org/wikipedia/commons/thumb/4/4f/Refracci%C3%B3n_y_reflexi%C3%B3n.svg/500px-Refracci%C3%B3n_y_reflexi%C3%B3n.svg.png">
            <a:extLst>
              <a:ext uri="{FF2B5EF4-FFF2-40B4-BE49-F238E27FC236}">
                <a16:creationId xmlns:a16="http://schemas.microsoft.com/office/drawing/2014/main" id="{CCA52A2F-C30F-4C34-B5F0-51EAEF038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0813"/>
            <a:ext cx="5953125" cy="1845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fracción.svg">
            <a:extLst>
              <a:ext uri="{FF2B5EF4-FFF2-40B4-BE49-F238E27FC236}">
                <a16:creationId xmlns:a16="http://schemas.microsoft.com/office/drawing/2014/main" id="{5D39F802-32BF-45E0-82B8-00D1B9A0C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193" y="1478757"/>
            <a:ext cx="3048000" cy="30575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displaystyle \scriptstyle {n_{1}}}">
            <a:extLst>
              <a:ext uri="{FF2B5EF4-FFF2-40B4-BE49-F238E27FC236}">
                <a16:creationId xmlns:a16="http://schemas.microsoft.com/office/drawing/2014/main" id="{6882CC44-D733-4EBD-98AA-80CD8B3B6B72}"/>
              </a:ext>
            </a:extLst>
          </p:cNvPr>
          <p:cNvSpPr>
            <a:spLocks noChangeAspect="1" noChangeArrowheads="1"/>
          </p:cNvSpPr>
          <p:nvPr/>
        </p:nvSpPr>
        <p:spPr bwMode="auto">
          <a:xfrm>
            <a:off x="3919538" y="-288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7" name="AutoShape 7" descr="{\displaystyle \scriptstyle {\theta _{1}}}">
            <a:extLst>
              <a:ext uri="{FF2B5EF4-FFF2-40B4-BE49-F238E27FC236}">
                <a16:creationId xmlns:a16="http://schemas.microsoft.com/office/drawing/2014/main" id="{09988BC2-DBF3-4D9F-B485-1C4D6D181A98}"/>
              </a:ext>
            </a:extLst>
          </p:cNvPr>
          <p:cNvSpPr>
            <a:spLocks noChangeAspect="1" noChangeArrowheads="1"/>
          </p:cNvSpPr>
          <p:nvPr/>
        </p:nvSpPr>
        <p:spPr bwMode="auto">
          <a:xfrm>
            <a:off x="5484813" y="-288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8" name="AutoShape 8" descr="{\displaystyle \scriptstyle {n_{2}}}">
            <a:extLst>
              <a:ext uri="{FF2B5EF4-FFF2-40B4-BE49-F238E27FC236}">
                <a16:creationId xmlns:a16="http://schemas.microsoft.com/office/drawing/2014/main" id="{C30CABA8-193D-4943-9BE4-510773FF56EF}"/>
              </a:ext>
            </a:extLst>
          </p:cNvPr>
          <p:cNvSpPr>
            <a:spLocks noChangeAspect="1" noChangeArrowheads="1"/>
          </p:cNvSpPr>
          <p:nvPr/>
        </p:nvSpPr>
        <p:spPr bwMode="auto">
          <a:xfrm>
            <a:off x="7956550" y="-288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9" name="AutoShape 9" descr="{\displaystyle \scriptstyle {n_{1}&gt;n_{2}}}">
            <a:extLst>
              <a:ext uri="{FF2B5EF4-FFF2-40B4-BE49-F238E27FC236}">
                <a16:creationId xmlns:a16="http://schemas.microsoft.com/office/drawing/2014/main" id="{FF11A6F8-7D7D-4850-A20C-3701A5C1D398}"/>
              </a:ext>
            </a:extLst>
          </p:cNvPr>
          <p:cNvSpPr>
            <a:spLocks noChangeAspect="1" noChangeArrowheads="1"/>
          </p:cNvSpPr>
          <p:nvPr/>
        </p:nvSpPr>
        <p:spPr bwMode="auto">
          <a:xfrm>
            <a:off x="8331200" y="-2889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10" name="AutoShape 10" descr="{\displaystyle \scriptstyle {\theta _{1}}}">
            <a:extLst>
              <a:ext uri="{FF2B5EF4-FFF2-40B4-BE49-F238E27FC236}">
                <a16:creationId xmlns:a16="http://schemas.microsoft.com/office/drawing/2014/main" id="{F774D6BC-C86A-4655-9E20-B75884F4E310}"/>
              </a:ext>
            </a:extLst>
          </p:cNvPr>
          <p:cNvSpPr>
            <a:spLocks noChangeAspect="1" noChangeArrowheads="1"/>
          </p:cNvSpPr>
          <p:nvPr/>
        </p:nvSpPr>
        <p:spPr bwMode="auto">
          <a:xfrm>
            <a:off x="1374775"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13" name="AutoShape 12" descr="{\displaystyle n_{1}\sin \theta _{1}=n_{2}\sin \theta _{2}\,}">
            <a:extLst>
              <a:ext uri="{FF2B5EF4-FFF2-40B4-BE49-F238E27FC236}">
                <a16:creationId xmlns:a16="http://schemas.microsoft.com/office/drawing/2014/main" id="{08397E17-669C-4818-B79E-DEAB6057E3A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15" name="AutoShape 16" descr="{\displaystyle n_{1}\sin \theta _{1}=n_{2}\sin \theta _{2}\,}">
            <a:extLst>
              <a:ext uri="{FF2B5EF4-FFF2-40B4-BE49-F238E27FC236}">
                <a16:creationId xmlns:a16="http://schemas.microsoft.com/office/drawing/2014/main" id="{1960B055-66D1-4C99-85EB-14B59076470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8" name="Imagen 17">
            <a:extLst>
              <a:ext uri="{FF2B5EF4-FFF2-40B4-BE49-F238E27FC236}">
                <a16:creationId xmlns:a16="http://schemas.microsoft.com/office/drawing/2014/main" id="{E5DB58F4-6BF6-43B0-8441-C834F8561227}"/>
              </a:ext>
            </a:extLst>
          </p:cNvPr>
          <p:cNvPicPr>
            <a:picLocks noChangeAspect="1"/>
          </p:cNvPicPr>
          <p:nvPr/>
        </p:nvPicPr>
        <p:blipFill>
          <a:blip r:embed="rId5"/>
          <a:stretch>
            <a:fillRect/>
          </a:stretch>
        </p:blipFill>
        <p:spPr>
          <a:xfrm>
            <a:off x="2309813" y="1366839"/>
            <a:ext cx="3219450" cy="1419225"/>
          </a:xfrm>
          <a:prstGeom prst="rect">
            <a:avLst/>
          </a:prstGeom>
        </p:spPr>
      </p:pic>
    </p:spTree>
    <p:extLst>
      <p:ext uri="{BB962C8B-B14F-4D97-AF65-F5344CB8AC3E}">
        <p14:creationId xmlns:p14="http://schemas.microsoft.com/office/powerpoint/2010/main" val="25118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Nanophotonics?&#10;This area of nanoscience, called nanophotonics, is defined as&#10;“the science and engineering of light...">
            <a:extLst>
              <a:ext uri="{FF2B5EF4-FFF2-40B4-BE49-F238E27FC236}">
                <a16:creationId xmlns:a16="http://schemas.microsoft.com/office/drawing/2014/main" id="{5E5E2315-5C88-4A14-9C83-1D41F5093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187452"/>
            <a:ext cx="9363456" cy="723290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4EFF41A8-2BEA-49F3-BE66-CA1EC789FF23}"/>
              </a:ext>
            </a:extLst>
          </p:cNvPr>
          <p:cNvSpPr txBox="1"/>
          <p:nvPr/>
        </p:nvSpPr>
        <p:spPr>
          <a:xfrm>
            <a:off x="5660571" y="6505302"/>
            <a:ext cx="3483429" cy="276999"/>
          </a:xfrm>
          <a:prstGeom prst="rect">
            <a:avLst/>
          </a:prstGeom>
          <a:noFill/>
        </p:spPr>
        <p:txBody>
          <a:bodyPr wrap="square" rtlCol="0">
            <a:spAutoFit/>
          </a:bodyPr>
          <a:lstStyle/>
          <a:p>
            <a:r>
              <a:rPr lang="es-AR" sz="1200" b="1" dirty="0">
                <a:solidFill>
                  <a:srgbClr val="0000FF"/>
                </a:solidFill>
                <a:latin typeface="Arial" panose="020B0604020202020204" pitchFamily="34" charset="0"/>
                <a:cs typeface="Arial" panose="020B0604020202020204" pitchFamily="34" charset="0"/>
              </a:rPr>
              <a:t>Logan Liu. Micro and </a:t>
            </a:r>
            <a:r>
              <a:rPr lang="es-AR" sz="1200" b="1" dirty="0" err="1">
                <a:solidFill>
                  <a:srgbClr val="0000FF"/>
                </a:solidFill>
                <a:latin typeface="Arial" panose="020B0604020202020204" pitchFamily="34" charset="0"/>
                <a:cs typeface="Arial" panose="020B0604020202020204" pitchFamily="34" charset="0"/>
              </a:rPr>
              <a:t>Nanotechnolgy</a:t>
            </a:r>
            <a:r>
              <a:rPr lang="es-AR" sz="1200" b="1" dirty="0">
                <a:solidFill>
                  <a:srgbClr val="0000FF"/>
                </a:solidFill>
                <a:latin typeface="Arial" panose="020B0604020202020204" pitchFamily="34" charset="0"/>
                <a:cs typeface="Arial" panose="020B0604020202020204" pitchFamily="34" charset="0"/>
              </a:rPr>
              <a:t> </a:t>
            </a:r>
            <a:r>
              <a:rPr lang="es-AR" sz="1200" b="1" dirty="0" err="1">
                <a:solidFill>
                  <a:srgbClr val="0000FF"/>
                </a:solidFill>
                <a:latin typeface="Arial" panose="020B0604020202020204" pitchFamily="34" charset="0"/>
                <a:cs typeface="Arial" panose="020B0604020202020204" pitchFamily="34" charset="0"/>
              </a:rPr>
              <a:t>Lab</a:t>
            </a:r>
            <a:r>
              <a:rPr lang="es-AR" sz="1200" b="1" dirty="0">
                <a:solidFill>
                  <a:srgbClr val="0000FF"/>
                </a:solidFill>
                <a:latin typeface="Arial" panose="020B0604020202020204" pitchFamily="34" charset="0"/>
                <a:cs typeface="Arial" panose="020B0604020202020204" pitchFamily="34" charset="0"/>
              </a:rPr>
              <a:t> </a:t>
            </a:r>
          </a:p>
        </p:txBody>
      </p:sp>
      <p:grpSp>
        <p:nvGrpSpPr>
          <p:cNvPr id="2" name="Grupo 1">
            <a:extLst>
              <a:ext uri="{FF2B5EF4-FFF2-40B4-BE49-F238E27FC236}">
                <a16:creationId xmlns:a16="http://schemas.microsoft.com/office/drawing/2014/main" id="{4B2F4C03-882E-4879-8C36-A6E774C9DA79}"/>
              </a:ext>
            </a:extLst>
          </p:cNvPr>
          <p:cNvGrpSpPr/>
          <p:nvPr/>
        </p:nvGrpSpPr>
        <p:grpSpPr>
          <a:xfrm>
            <a:off x="-112542" y="1924440"/>
            <a:ext cx="9363456" cy="1908214"/>
            <a:chOff x="-109728" y="-45036"/>
            <a:chExt cx="9363456" cy="1908214"/>
          </a:xfrm>
          <a:solidFill>
            <a:schemeClr val="bg1"/>
          </a:solidFill>
        </p:grpSpPr>
        <p:sp>
          <p:nvSpPr>
            <p:cNvPr id="5" name="Rectángulo 4">
              <a:extLst>
                <a:ext uri="{FF2B5EF4-FFF2-40B4-BE49-F238E27FC236}">
                  <a16:creationId xmlns:a16="http://schemas.microsoft.com/office/drawing/2014/main" id="{F0A2FDA7-914A-4913-A91B-47C9942D087C}"/>
                </a:ext>
              </a:extLst>
            </p:cNvPr>
            <p:cNvSpPr/>
            <p:nvPr/>
          </p:nvSpPr>
          <p:spPr>
            <a:xfrm>
              <a:off x="-109728" y="-45036"/>
              <a:ext cx="9363456" cy="954107"/>
            </a:xfrm>
            <a:prstGeom prst="rect">
              <a:avLst/>
            </a:prstGeom>
            <a:grpFill/>
          </p:spPr>
          <p:txBody>
            <a:bodyPr wrap="square">
              <a:spAutoFit/>
            </a:bodyPr>
            <a:lstStyle/>
            <a:p>
              <a:pPr algn="ctr"/>
              <a:r>
                <a:rPr lang="en-US" sz="2800" dirty="0" err="1">
                  <a:solidFill>
                    <a:srgbClr val="FF0000"/>
                  </a:solidFill>
                  <a:latin typeface="Arial" panose="020B0604020202020204" pitchFamily="34" charset="0"/>
                  <a:cs typeface="Arial" panose="020B0604020202020204" pitchFamily="34" charset="0"/>
                </a:rPr>
                <a:t>Nanophotonics</a:t>
              </a:r>
              <a:r>
                <a:rPr lang="en-US" sz="2800" dirty="0">
                  <a:solidFill>
                    <a:srgbClr val="FF0000"/>
                  </a:solidFill>
                  <a:latin typeface="Arial" panose="020B0604020202020204" pitchFamily="34" charset="0"/>
                  <a:cs typeface="Arial" panose="020B0604020202020204" pitchFamily="34" charset="0"/>
                </a:rPr>
                <a:t> deals with the interaction of light with </a:t>
              </a:r>
              <a:r>
                <a:rPr lang="it-IT" sz="2800" dirty="0">
                  <a:solidFill>
                    <a:srgbClr val="FF0000"/>
                  </a:solidFill>
                  <a:latin typeface="Arial" panose="020B0604020202020204" pitchFamily="34" charset="0"/>
                  <a:cs typeface="Arial" panose="020B0604020202020204" pitchFamily="34" charset="0"/>
                </a:rPr>
                <a:t>matter at a nanometer scale</a:t>
              </a:r>
              <a:endParaRPr lang="es-AR" sz="2800" dirty="0">
                <a:solidFill>
                  <a:srgbClr val="FF0000"/>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DE080B72-0C91-469D-A482-E05363C189B4}"/>
                </a:ext>
              </a:extLst>
            </p:cNvPr>
            <p:cNvSpPr/>
            <p:nvPr/>
          </p:nvSpPr>
          <p:spPr>
            <a:xfrm>
              <a:off x="-109728" y="909071"/>
              <a:ext cx="9363456" cy="954107"/>
            </a:xfrm>
            <a:prstGeom prst="rect">
              <a:avLst/>
            </a:prstGeom>
            <a:grpFill/>
          </p:spPr>
          <p:txBody>
            <a:bodyPr wrap="square">
              <a:spAutoFit/>
            </a:bodyPr>
            <a:lstStyle/>
            <a:p>
              <a:pPr algn="ctr"/>
              <a:r>
                <a:rPr lang="es-AR" sz="2800" b="1" dirty="0" err="1">
                  <a:solidFill>
                    <a:srgbClr val="FF0000"/>
                  </a:solidFill>
                  <a:latin typeface="Arial" panose="020B0604020202020204" pitchFamily="34" charset="0"/>
                  <a:cs typeface="Arial" panose="020B0604020202020204" pitchFamily="34" charset="0"/>
                </a:rPr>
                <a:t>increased</a:t>
              </a:r>
              <a:r>
                <a:rPr lang="es-AR" sz="2800" b="1" dirty="0">
                  <a:solidFill>
                    <a:srgbClr val="FF0000"/>
                  </a:solidFill>
                  <a:latin typeface="Arial" panose="020B0604020202020204" pitchFamily="34" charset="0"/>
                  <a:cs typeface="Arial" panose="020B0604020202020204" pitchFamily="34" charset="0"/>
                </a:rPr>
                <a:t> control </a:t>
              </a:r>
              <a:r>
                <a:rPr lang="en-US" sz="2800" b="1" dirty="0">
                  <a:solidFill>
                    <a:srgbClr val="FF0000"/>
                  </a:solidFill>
                  <a:latin typeface="Arial" panose="020B0604020202020204" pitchFamily="34" charset="0"/>
                  <a:cs typeface="Arial" panose="020B0604020202020204" pitchFamily="34" charset="0"/>
                </a:rPr>
                <a:t>over the flow of light at length scales smaller </a:t>
              </a:r>
              <a:r>
                <a:rPr lang="es-AR" sz="2800" b="1" dirty="0" err="1">
                  <a:solidFill>
                    <a:srgbClr val="FF0000"/>
                  </a:solidFill>
                  <a:latin typeface="Arial" panose="020B0604020202020204" pitchFamily="34" charset="0"/>
                  <a:cs typeface="Arial" panose="020B0604020202020204" pitchFamily="34" charset="0"/>
                </a:rPr>
                <a:t>than</a:t>
              </a:r>
              <a:r>
                <a:rPr lang="es-AR" sz="2800" b="1" dirty="0">
                  <a:solidFill>
                    <a:srgbClr val="FF0000"/>
                  </a:solidFill>
                  <a:latin typeface="Arial" panose="020B0604020202020204" pitchFamily="34" charset="0"/>
                  <a:cs typeface="Arial" panose="020B0604020202020204" pitchFamily="34" charset="0"/>
                </a:rPr>
                <a:t> </a:t>
              </a:r>
              <a:r>
                <a:rPr lang="es-AR" sz="2800" b="1" dirty="0" err="1">
                  <a:solidFill>
                    <a:srgbClr val="FF0000"/>
                  </a:solidFill>
                  <a:latin typeface="Arial" panose="020B0604020202020204" pitchFamily="34" charset="0"/>
                  <a:cs typeface="Arial" panose="020B0604020202020204" pitchFamily="34" charset="0"/>
                </a:rPr>
                <a:t>the</a:t>
              </a:r>
              <a:r>
                <a:rPr lang="es-AR" sz="2800" b="1" dirty="0">
                  <a:solidFill>
                    <a:srgbClr val="FF0000"/>
                  </a:solidFill>
                  <a:latin typeface="Arial" panose="020B0604020202020204" pitchFamily="34" charset="0"/>
                  <a:cs typeface="Arial" panose="020B0604020202020204" pitchFamily="34" charset="0"/>
                </a:rPr>
                <a:t> </a:t>
              </a:r>
              <a:r>
                <a:rPr lang="es-AR" sz="2800" b="1" dirty="0" err="1">
                  <a:solidFill>
                    <a:srgbClr val="FF0000"/>
                  </a:solidFill>
                  <a:latin typeface="Arial" panose="020B0604020202020204" pitchFamily="34" charset="0"/>
                  <a:cs typeface="Arial" panose="020B0604020202020204" pitchFamily="34" charset="0"/>
                </a:rPr>
                <a:t>wavelength</a:t>
              </a:r>
              <a:endParaRPr lang="es-AR" sz="2800" b="1" dirty="0">
                <a:solidFill>
                  <a:srgbClr val="FF0000"/>
                </a:solidFill>
                <a:latin typeface="Arial" panose="020B0604020202020204" pitchFamily="34" charset="0"/>
                <a:cs typeface="Arial" panose="020B0604020202020204" pitchFamily="34" charset="0"/>
              </a:endParaRPr>
            </a:p>
          </p:txBody>
        </p:sp>
      </p:grpSp>
      <p:sp>
        <p:nvSpPr>
          <p:cNvPr id="7" name="CuadroTexto 6">
            <a:extLst>
              <a:ext uri="{FF2B5EF4-FFF2-40B4-BE49-F238E27FC236}">
                <a16:creationId xmlns:a16="http://schemas.microsoft.com/office/drawing/2014/main" id="{015F32E0-2179-4D2F-B4A3-31E6C8165A4D}"/>
              </a:ext>
            </a:extLst>
          </p:cNvPr>
          <p:cNvSpPr txBox="1"/>
          <p:nvPr/>
        </p:nvSpPr>
        <p:spPr>
          <a:xfrm>
            <a:off x="-21395" y="801858"/>
            <a:ext cx="9165395" cy="523220"/>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y de electrones</a:t>
            </a:r>
          </a:p>
        </p:txBody>
      </p:sp>
    </p:spTree>
    <p:extLst>
      <p:ext uri="{BB962C8B-B14F-4D97-AF65-F5344CB8AC3E}">
        <p14:creationId xmlns:p14="http://schemas.microsoft.com/office/powerpoint/2010/main" val="39098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326B30F-43E1-40BF-870D-BD2707DC6EA8}"/>
              </a:ext>
            </a:extLst>
          </p:cNvPr>
          <p:cNvSpPr txBox="1"/>
          <p:nvPr/>
        </p:nvSpPr>
        <p:spPr>
          <a:xfrm>
            <a:off x="702569" y="4096725"/>
            <a:ext cx="4178105"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Confinamiento cuántico</a:t>
            </a:r>
          </a:p>
        </p:txBody>
      </p:sp>
      <p:sp>
        <p:nvSpPr>
          <p:cNvPr id="5" name="CuadroTexto 4">
            <a:extLst>
              <a:ext uri="{FF2B5EF4-FFF2-40B4-BE49-F238E27FC236}">
                <a16:creationId xmlns:a16="http://schemas.microsoft.com/office/drawing/2014/main" id="{49B763D2-E3F3-4D1D-8930-BA19411DA69C}"/>
              </a:ext>
            </a:extLst>
          </p:cNvPr>
          <p:cNvSpPr txBox="1"/>
          <p:nvPr/>
        </p:nvSpPr>
        <p:spPr>
          <a:xfrm>
            <a:off x="3734159" y="6034110"/>
            <a:ext cx="4740812" cy="646331"/>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Electrones (u hoyos+): </a:t>
            </a:r>
            <a:r>
              <a:rPr lang="es-AR" dirty="0" err="1">
                <a:latin typeface="Arial" panose="020B0604020202020204" pitchFamily="34" charset="0"/>
                <a:cs typeface="Arial" panose="020B0604020202020204" pitchFamily="34" charset="0"/>
              </a:rPr>
              <a:t>Qdots</a:t>
            </a:r>
            <a:r>
              <a:rPr lang="es-AR" dirty="0">
                <a:latin typeface="Arial" panose="020B0604020202020204" pitchFamily="34" charset="0"/>
                <a:cs typeface="Arial" panose="020B0604020202020204" pitchFamily="34" charset="0"/>
              </a:rPr>
              <a:t>: </a:t>
            </a:r>
            <a:r>
              <a:rPr lang="es-AR" b="1" dirty="0">
                <a:solidFill>
                  <a:srgbClr val="0000FF"/>
                </a:solidFill>
                <a:latin typeface="Arial" panose="020B0604020202020204" pitchFamily="34" charset="0"/>
                <a:cs typeface="Arial" panose="020B0604020202020204" pitchFamily="34" charset="0"/>
              </a:rPr>
              <a:t>confinamiento 3D </a:t>
            </a:r>
          </a:p>
        </p:txBody>
      </p:sp>
      <p:sp>
        <p:nvSpPr>
          <p:cNvPr id="6" name="CuadroTexto 5">
            <a:extLst>
              <a:ext uri="{FF2B5EF4-FFF2-40B4-BE49-F238E27FC236}">
                <a16:creationId xmlns:a16="http://schemas.microsoft.com/office/drawing/2014/main" id="{4AF62621-EFD8-43C8-8A83-36E435C48093}"/>
              </a:ext>
            </a:extLst>
          </p:cNvPr>
          <p:cNvSpPr txBox="1"/>
          <p:nvPr/>
        </p:nvSpPr>
        <p:spPr>
          <a:xfrm>
            <a:off x="3734159" y="2405526"/>
            <a:ext cx="4740812" cy="646331"/>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Fotones: cristales fotónicos: </a:t>
            </a:r>
            <a:r>
              <a:rPr lang="es-AR" b="1" dirty="0">
                <a:latin typeface="Arial" panose="020B0604020202020204" pitchFamily="34" charset="0"/>
                <a:cs typeface="Arial" panose="020B0604020202020204" pitchFamily="34" charset="0"/>
              </a:rPr>
              <a:t>confinamiento 1D (pueden existir 2 y 3 D también)</a:t>
            </a:r>
          </a:p>
        </p:txBody>
      </p:sp>
      <p:sp>
        <p:nvSpPr>
          <p:cNvPr id="7" name="Abrir llave 6">
            <a:extLst>
              <a:ext uri="{FF2B5EF4-FFF2-40B4-BE49-F238E27FC236}">
                <a16:creationId xmlns:a16="http://schemas.microsoft.com/office/drawing/2014/main" id="{D9A7C06F-B975-417B-960B-93B762798CE2}"/>
              </a:ext>
            </a:extLst>
          </p:cNvPr>
          <p:cNvSpPr/>
          <p:nvPr/>
        </p:nvSpPr>
        <p:spPr>
          <a:xfrm>
            <a:off x="3276957" y="2542300"/>
            <a:ext cx="379828" cy="364325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8" name="CuadroTexto 7">
            <a:extLst>
              <a:ext uri="{FF2B5EF4-FFF2-40B4-BE49-F238E27FC236}">
                <a16:creationId xmlns:a16="http://schemas.microsoft.com/office/drawing/2014/main" id="{89BB4D93-70DD-4CC5-ADB8-F6C9892FD097}"/>
              </a:ext>
            </a:extLst>
          </p:cNvPr>
          <p:cNvSpPr txBox="1"/>
          <p:nvPr/>
        </p:nvSpPr>
        <p:spPr>
          <a:xfrm>
            <a:off x="3656785" y="4144617"/>
            <a:ext cx="4740812" cy="369332"/>
          </a:xfrm>
          <a:prstGeom prst="rect">
            <a:avLst/>
          </a:prstGeom>
          <a:noFill/>
        </p:spPr>
        <p:txBody>
          <a:bodyPr wrap="square" rtlCol="0">
            <a:spAutoFit/>
          </a:bodyPr>
          <a:lstStyle/>
          <a:p>
            <a:r>
              <a:rPr lang="es-AR" i="1" dirty="0" err="1">
                <a:latin typeface="Arial" panose="020B0604020202020204" pitchFamily="34" charset="0"/>
                <a:cs typeface="Arial" panose="020B0604020202020204" pitchFamily="34" charset="0"/>
              </a:rPr>
              <a:t>Coupling</a:t>
            </a:r>
            <a:r>
              <a:rPr lang="es-AR" i="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fotones-electrones: </a:t>
            </a:r>
            <a:r>
              <a:rPr lang="es-AR" dirty="0" err="1">
                <a:latin typeface="Arial" panose="020B0604020202020204" pitchFamily="34" charset="0"/>
                <a:cs typeface="Arial" panose="020B0604020202020204" pitchFamily="34" charset="0"/>
              </a:rPr>
              <a:t>localized</a:t>
            </a:r>
            <a:r>
              <a:rPr lang="es-AR" dirty="0">
                <a:latin typeface="Arial" panose="020B0604020202020204" pitchFamily="34" charset="0"/>
                <a:cs typeface="Arial" panose="020B0604020202020204" pitchFamily="34" charset="0"/>
              </a:rPr>
              <a:t>-SPR  </a:t>
            </a:r>
          </a:p>
        </p:txBody>
      </p:sp>
      <p:sp>
        <p:nvSpPr>
          <p:cNvPr id="9" name="CuadroTexto 8">
            <a:extLst>
              <a:ext uri="{FF2B5EF4-FFF2-40B4-BE49-F238E27FC236}">
                <a16:creationId xmlns:a16="http://schemas.microsoft.com/office/drawing/2014/main" id="{D7DCC403-CD41-4C51-879A-5F4820AFD539}"/>
              </a:ext>
            </a:extLst>
          </p:cNvPr>
          <p:cNvSpPr txBox="1"/>
          <p:nvPr/>
        </p:nvSpPr>
        <p:spPr>
          <a:xfrm>
            <a:off x="-21396" y="1617199"/>
            <a:ext cx="9165395" cy="523220"/>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y de electrones</a:t>
            </a:r>
          </a:p>
        </p:txBody>
      </p:sp>
      <p:sp>
        <p:nvSpPr>
          <p:cNvPr id="10" name="CuadroTexto 9">
            <a:extLst>
              <a:ext uri="{FF2B5EF4-FFF2-40B4-BE49-F238E27FC236}">
                <a16:creationId xmlns:a16="http://schemas.microsoft.com/office/drawing/2014/main" id="{A375F73D-E130-4DBD-A50B-617E9841239F}"/>
              </a:ext>
            </a:extLst>
          </p:cNvPr>
          <p:cNvSpPr txBox="1"/>
          <p:nvPr/>
        </p:nvSpPr>
        <p:spPr>
          <a:xfrm>
            <a:off x="-10698" y="8456"/>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 </a:t>
            </a:r>
            <a:r>
              <a:rPr lang="es-AR" sz="3200" b="1" dirty="0">
                <a:solidFill>
                  <a:srgbClr val="0000FF"/>
                </a:solidFill>
                <a:latin typeface="Arial" panose="020B0604020202020204" pitchFamily="34" charset="0"/>
                <a:cs typeface="Arial" panose="020B0604020202020204" pitchFamily="34" charset="0"/>
              </a:rPr>
              <a:t>Confinamiento cuántico</a:t>
            </a:r>
          </a:p>
        </p:txBody>
      </p:sp>
    </p:spTree>
    <p:extLst>
      <p:ext uri="{BB962C8B-B14F-4D97-AF65-F5344CB8AC3E}">
        <p14:creationId xmlns:p14="http://schemas.microsoft.com/office/powerpoint/2010/main" val="143655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AFEBA25-F2BC-4D96-BB1C-1943E4128E15}"/>
              </a:ext>
            </a:extLst>
          </p:cNvPr>
          <p:cNvSpPr txBox="1"/>
          <p:nvPr/>
        </p:nvSpPr>
        <p:spPr>
          <a:xfrm>
            <a:off x="0" y="0"/>
            <a:ext cx="9144000" cy="523220"/>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s-AR" sz="2800" dirty="0">
                <a:solidFill>
                  <a:schemeClr val="bg1"/>
                </a:solidFill>
                <a:latin typeface="Arial" panose="020B0604020202020204" pitchFamily="34" charset="0"/>
                <a:cs typeface="Arial" panose="020B0604020202020204" pitchFamily="34" charset="0"/>
              </a:rPr>
              <a:t>Cifras significativas </a:t>
            </a:r>
          </a:p>
        </p:txBody>
      </p:sp>
      <p:sp>
        <p:nvSpPr>
          <p:cNvPr id="6" name="Rectángulo 5">
            <a:extLst>
              <a:ext uri="{FF2B5EF4-FFF2-40B4-BE49-F238E27FC236}">
                <a16:creationId xmlns:a16="http://schemas.microsoft.com/office/drawing/2014/main" id="{7549CD9F-54D8-46FE-AA1F-5213A3FD398F}"/>
              </a:ext>
            </a:extLst>
          </p:cNvPr>
          <p:cNvSpPr/>
          <p:nvPr/>
        </p:nvSpPr>
        <p:spPr>
          <a:xfrm>
            <a:off x="0" y="669344"/>
            <a:ext cx="9143999" cy="800219"/>
          </a:xfrm>
          <a:prstGeom prst="rect">
            <a:avLst/>
          </a:prstGeom>
        </p:spPr>
        <p:txBody>
          <a:bodyPr wrap="square">
            <a:spAutoFit/>
          </a:bodyPr>
          <a:lstStyle/>
          <a:p>
            <a:pPr algn="just"/>
            <a:r>
              <a:rPr lang="es-AR" sz="2800" dirty="0">
                <a:latin typeface="Arial" panose="020B0604020202020204" pitchFamily="34" charset="0"/>
                <a:cs typeface="Arial" panose="020B0604020202020204" pitchFamily="34" charset="0"/>
              </a:rPr>
              <a:t>Las cifras significativas </a:t>
            </a:r>
            <a:r>
              <a:rPr lang="es-AR" dirty="0">
                <a:latin typeface="Arial" panose="020B0604020202020204" pitchFamily="34" charset="0"/>
                <a:cs typeface="Arial" panose="020B0604020202020204" pitchFamily="34" charset="0"/>
              </a:rPr>
              <a:t>(o dígitos significativos) de un numero son aquellas que tienen un significado real o aportan alguna información</a:t>
            </a:r>
          </a:p>
        </p:txBody>
      </p:sp>
      <p:pic>
        <p:nvPicPr>
          <p:cNvPr id="7" name="Imagen 6">
            <a:extLst>
              <a:ext uri="{FF2B5EF4-FFF2-40B4-BE49-F238E27FC236}">
                <a16:creationId xmlns:a16="http://schemas.microsoft.com/office/drawing/2014/main" id="{8BD5A159-61AE-4063-8F9F-D6005FD640A3}"/>
              </a:ext>
            </a:extLst>
          </p:cNvPr>
          <p:cNvPicPr>
            <a:picLocks noChangeAspect="1"/>
          </p:cNvPicPr>
          <p:nvPr/>
        </p:nvPicPr>
        <p:blipFill>
          <a:blip r:embed="rId2"/>
          <a:stretch>
            <a:fillRect/>
          </a:stretch>
        </p:blipFill>
        <p:spPr>
          <a:xfrm>
            <a:off x="1018171" y="1469563"/>
            <a:ext cx="7107655" cy="4957688"/>
          </a:xfrm>
          <a:prstGeom prst="rect">
            <a:avLst/>
          </a:prstGeom>
        </p:spPr>
      </p:pic>
      <p:sp>
        <p:nvSpPr>
          <p:cNvPr id="8" name="Rectángulo 7">
            <a:extLst>
              <a:ext uri="{FF2B5EF4-FFF2-40B4-BE49-F238E27FC236}">
                <a16:creationId xmlns:a16="http://schemas.microsoft.com/office/drawing/2014/main" id="{CC1AE143-8B60-4559-B047-D30396A30893}"/>
              </a:ext>
            </a:extLst>
          </p:cNvPr>
          <p:cNvSpPr/>
          <p:nvPr/>
        </p:nvSpPr>
        <p:spPr>
          <a:xfrm>
            <a:off x="0" y="6488668"/>
            <a:ext cx="9144000" cy="369332"/>
          </a:xfrm>
          <a:prstGeom prst="rect">
            <a:avLst/>
          </a:prstGeom>
        </p:spPr>
        <p:txBody>
          <a:bodyPr wrap="square">
            <a:spAutoFit/>
          </a:bodyPr>
          <a:lstStyle/>
          <a:p>
            <a:r>
              <a:rPr lang="es-AR" dirty="0">
                <a:latin typeface="CMBX10"/>
              </a:rPr>
              <a:t>FCEIA - Universidad Nacional de Rosario Métodos Numéricos - LCC 2017</a:t>
            </a:r>
            <a:endParaRPr lang="es-AR" dirty="0"/>
          </a:p>
        </p:txBody>
      </p:sp>
    </p:spTree>
    <p:extLst>
      <p:ext uri="{BB962C8B-B14F-4D97-AF65-F5344CB8AC3E}">
        <p14:creationId xmlns:p14="http://schemas.microsoft.com/office/powerpoint/2010/main" val="2621532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698BFE-DBD4-497E-9C72-BBBB5FB83E40}"/>
              </a:ext>
            </a:extLst>
          </p:cNvPr>
          <p:cNvSpPr txBox="1"/>
          <p:nvPr/>
        </p:nvSpPr>
        <p:spPr>
          <a:xfrm>
            <a:off x="-21395" y="1421226"/>
            <a:ext cx="9165395" cy="523220"/>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y de electrones</a:t>
            </a: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BDBED0A8-DFC1-4902-BB8B-A91A7C162470}"/>
                  </a:ext>
                </a:extLst>
              </p:cNvPr>
              <p:cNvSpPr txBox="1"/>
              <p:nvPr/>
            </p:nvSpPr>
            <p:spPr>
              <a:xfrm>
                <a:off x="504967" y="2031385"/>
                <a:ext cx="8426548" cy="4054828"/>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Los materiales que presentan confinamiento cuántico son aquellas estructuras con 1, 2 o 3 dimensiones en la </a:t>
                </a:r>
                <a:r>
                  <a:rPr lang="es-AR" dirty="0" err="1">
                    <a:latin typeface="Arial" panose="020B0604020202020204" pitchFamily="34" charset="0"/>
                    <a:cs typeface="Arial" panose="020B0604020202020204" pitchFamily="34" charset="0"/>
                  </a:rPr>
                  <a:t>nanoescala</a:t>
                </a:r>
                <a:r>
                  <a:rPr lang="es-AR" i="1" dirty="0">
                    <a:solidFill>
                      <a:srgbClr val="0000FF"/>
                    </a:solidFill>
                    <a:latin typeface="Times New Roman" panose="02020603050405020304" pitchFamily="18" charset="0"/>
                    <a:cs typeface="Times New Roman" panose="02020603050405020304" pitchFamily="18" charset="0"/>
                  </a:rPr>
                  <a:t> X</a:t>
                </a:r>
                <a:r>
                  <a:rPr lang="es-AR" dirty="0">
                    <a:latin typeface="Arial" panose="020B0604020202020204" pitchFamily="34" charset="0"/>
                    <a:cs typeface="Arial" panose="020B0604020202020204" pitchFamily="34" charset="0"/>
                  </a:rPr>
                  <a:t>, de acuerdo a:</a:t>
                </a:r>
              </a:p>
              <a:p>
                <a:endParaRPr lang="es-AR" dirty="0">
                  <a:latin typeface="Arial" panose="020B0604020202020204" pitchFamily="34" charset="0"/>
                  <a:cs typeface="Arial" panose="020B0604020202020204" pitchFamily="34" charset="0"/>
                </a:endParaRPr>
              </a:p>
              <a:p>
                <a:pPr algn="ctr"/>
                <a:r>
                  <a:rPr lang="es-AR" sz="2800" i="1" dirty="0">
                    <a:solidFill>
                      <a:srgbClr val="0000FF"/>
                    </a:solidFill>
                    <a:latin typeface="Times New Roman" panose="02020603050405020304" pitchFamily="18" charset="0"/>
                    <a:cs typeface="Times New Roman" panose="02020603050405020304" pitchFamily="18" charset="0"/>
                  </a:rPr>
                  <a:t>X</a:t>
                </a:r>
                <a:r>
                  <a:rPr lang="es-AR" sz="2800" dirty="0">
                    <a:latin typeface="Arial" panose="020B0604020202020204" pitchFamily="34" charset="0"/>
                    <a:cs typeface="Arial" panose="020B0604020202020204" pitchFamily="34" charset="0"/>
                  </a:rPr>
                  <a:t> &lt; </a:t>
                </a:r>
                <a14:m>
                  <m:oMath xmlns:m="http://schemas.openxmlformats.org/officeDocument/2006/math">
                    <m:r>
                      <a:rPr lang="es-AR" sz="280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𝜆</m:t>
                    </m:r>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f>
                      <m:fPr>
                        <m:ctrlP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ctrlPr>
                      </m:fPr>
                      <m:num>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h</m:t>
                        </m:r>
                      </m:num>
                      <m:den>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𝑚𝑣</m:t>
                        </m:r>
                      </m:den>
                    </m:f>
                  </m:oMath>
                </a14:m>
                <a:r>
                  <a:rPr lang="es-AR" sz="2800" b="0" dirty="0">
                    <a:latin typeface="Arial" panose="020B0604020202020204" pitchFamily="34" charset="0"/>
                    <a:ea typeface="Cambria Math" panose="02040503050406030204" pitchFamily="18" charset="0"/>
                    <a:cs typeface="Arial" panose="020B0604020202020204" pitchFamily="34" charset="0"/>
                  </a:rPr>
                  <a:t> </a:t>
                </a:r>
                <a:endParaRPr lang="es-AR" sz="2800" b="0" i="0" dirty="0">
                  <a:solidFill>
                    <a:srgbClr val="0000FF"/>
                  </a:solidFill>
                  <a:latin typeface="Cambria Math" panose="02040503050406030204" pitchFamily="18" charset="0"/>
                  <a:ea typeface="Cambria Math" panose="02040503050406030204" pitchFamily="18" charset="0"/>
                  <a:cs typeface="Arial" panose="020B0604020202020204" pitchFamily="34" charset="0"/>
                </a:endParaRPr>
              </a:p>
              <a:p>
                <a:pPr algn="ctr"/>
                <a14:m>
                  <m:oMath xmlns:m="http://schemas.openxmlformats.org/officeDocument/2006/math">
                    <m:r>
                      <a:rPr lang="es-AR" sz="2800" b="0" i="0"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s-AR" sz="2800" i="1">
                        <a:solidFill>
                          <a:srgbClr val="0000FF"/>
                        </a:solidFill>
                        <a:latin typeface="Cambria Math" panose="02040503050406030204" pitchFamily="18" charset="0"/>
                        <a:ea typeface="Cambria Math" panose="02040503050406030204" pitchFamily="18" charset="0"/>
                        <a:cs typeface="Arial" panose="020B0604020202020204" pitchFamily="34" charset="0"/>
                      </a:rPr>
                      <m:t>𝜆</m:t>
                    </m:r>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oMath>
                </a14:m>
                <a:r>
                  <a:rPr lang="es-AR" sz="2800" b="0" dirty="0">
                    <a:latin typeface="Arial" panose="020B0604020202020204" pitchFamily="34" charset="0"/>
                    <a:ea typeface="Cambria Math" panose="02040503050406030204" pitchFamily="18" charset="0"/>
                    <a:cs typeface="Arial" panose="020B0604020202020204" pitchFamily="34" charset="0"/>
                  </a:rPr>
                  <a:t>Longitud de onda de </a:t>
                </a:r>
                <a:r>
                  <a:rPr lang="es-AR" sz="2800" b="1" i="1" dirty="0" err="1">
                    <a:solidFill>
                      <a:srgbClr val="0000FF"/>
                    </a:solidFill>
                    <a:latin typeface="Arial" panose="020B0604020202020204" pitchFamily="34" charset="0"/>
                    <a:ea typeface="Cambria Math" panose="02040503050406030204" pitchFamily="18" charset="0"/>
                    <a:cs typeface="Arial" panose="020B0604020202020204" pitchFamily="34" charset="0"/>
                  </a:rPr>
                  <a:t>de</a:t>
                </a:r>
                <a:r>
                  <a:rPr lang="es-AR" sz="2800" b="1" i="1" dirty="0">
                    <a:solidFill>
                      <a:srgbClr val="0000FF"/>
                    </a:solidFill>
                    <a:latin typeface="Arial" panose="020B0604020202020204" pitchFamily="34" charset="0"/>
                    <a:ea typeface="Cambria Math" panose="02040503050406030204" pitchFamily="18" charset="0"/>
                    <a:cs typeface="Arial" panose="020B0604020202020204" pitchFamily="34" charset="0"/>
                  </a:rPr>
                  <a:t> Broglie</a:t>
                </a:r>
                <a:r>
                  <a:rPr lang="es-AR" sz="2800" b="1" dirty="0">
                    <a:solidFill>
                      <a:srgbClr val="0000FF"/>
                    </a:solidFill>
                    <a:latin typeface="Arial" panose="020B0604020202020204" pitchFamily="34" charset="0"/>
                    <a:ea typeface="Cambria Math" panose="02040503050406030204" pitchFamily="18" charset="0"/>
                    <a:cs typeface="Arial" panose="020B0604020202020204" pitchFamily="34" charset="0"/>
                  </a:rPr>
                  <a:t>]</a:t>
                </a:r>
              </a:p>
              <a:p>
                <a:pPr algn="ctr"/>
                <a:endParaRPr lang="es-AR" sz="2800" b="0" dirty="0">
                  <a:latin typeface="Arial" panose="020B0604020202020204" pitchFamily="34" charset="0"/>
                  <a:ea typeface="Cambria Math" panose="02040503050406030204" pitchFamily="18" charset="0"/>
                  <a:cs typeface="Arial" panose="020B0604020202020204" pitchFamily="34" charset="0"/>
                </a:endParaRPr>
              </a:p>
              <a:p>
                <a:pPr algn="ctr"/>
                <a:r>
                  <a:rPr lang="es-AR" dirty="0">
                    <a:latin typeface="Arial" panose="020B0604020202020204" pitchFamily="34" charset="0"/>
                    <a:cs typeface="Arial" panose="020B0604020202020204" pitchFamily="34" charset="0"/>
                  </a:rPr>
                  <a:t>Energía térmica =</a:t>
                </a:r>
                <a14:m>
                  <m:oMath xmlns:m="http://schemas.openxmlformats.org/officeDocument/2006/math">
                    <m:r>
                      <a:rPr lang="es-AR" sz="2800" b="0" i="1" smtClean="0">
                        <a:latin typeface="Cambria Math" panose="02040503050406030204" pitchFamily="18" charset="0"/>
                        <a:cs typeface="Arial" panose="020B0604020202020204" pitchFamily="34" charset="0"/>
                      </a:rPr>
                      <m:t>𝐸</m:t>
                    </m:r>
                    <m:r>
                      <a:rPr lang="es-AR" sz="2800" b="0" i="1" smtClean="0">
                        <a:latin typeface="Cambria Math" panose="02040503050406030204" pitchFamily="18" charset="0"/>
                        <a:cs typeface="Arial" panose="020B0604020202020204" pitchFamily="34" charset="0"/>
                      </a:rPr>
                      <m:t>=</m:t>
                    </m:r>
                    <m:f>
                      <m:fPr>
                        <m:ctrlPr>
                          <a:rPr lang="es-AR" sz="2800" b="0" i="1" smtClean="0">
                            <a:latin typeface="Cambria Math" panose="02040503050406030204" pitchFamily="18" charset="0"/>
                            <a:cs typeface="Arial" panose="020B0604020202020204" pitchFamily="34" charset="0"/>
                          </a:rPr>
                        </m:ctrlPr>
                      </m:fPr>
                      <m:num>
                        <m:r>
                          <a:rPr lang="es-AR" sz="2800" b="0" i="1" smtClean="0">
                            <a:latin typeface="Cambria Math" panose="02040503050406030204" pitchFamily="18" charset="0"/>
                            <a:cs typeface="Arial" panose="020B0604020202020204" pitchFamily="34" charset="0"/>
                          </a:rPr>
                          <m:t>𝑚𝑣</m:t>
                        </m:r>
                        <m:r>
                          <a:rPr lang="es-AR" sz="2800" b="0" i="1" baseline="30000" smtClean="0">
                            <a:latin typeface="Cambria Math" panose="02040503050406030204" pitchFamily="18" charset="0"/>
                            <a:cs typeface="Arial" panose="020B0604020202020204" pitchFamily="34" charset="0"/>
                          </a:rPr>
                          <m:t>2</m:t>
                        </m:r>
                      </m:num>
                      <m:den>
                        <m:r>
                          <a:rPr lang="es-AR" sz="2800" b="0" i="1" smtClean="0">
                            <a:latin typeface="Cambria Math" panose="02040503050406030204" pitchFamily="18" charset="0"/>
                            <a:cs typeface="Arial" panose="020B0604020202020204" pitchFamily="34" charset="0"/>
                          </a:rPr>
                          <m:t>2</m:t>
                        </m:r>
                      </m:den>
                    </m:f>
                    <m:r>
                      <a:rPr lang="es-AR" sz="2800" b="0" i="1" smtClean="0">
                        <a:latin typeface="Cambria Math" panose="02040503050406030204" pitchFamily="18" charset="0"/>
                        <a:cs typeface="Arial" panose="020B0604020202020204" pitchFamily="34" charset="0"/>
                      </a:rPr>
                      <m:t>=</m:t>
                    </m:r>
                    <m:r>
                      <a:rPr lang="es-AR" sz="2800" b="0" i="1" smtClean="0">
                        <a:latin typeface="Cambria Math" panose="02040503050406030204" pitchFamily="18" charset="0"/>
                        <a:cs typeface="Arial" panose="020B0604020202020204" pitchFamily="34" charset="0"/>
                      </a:rPr>
                      <m:t>𝑘𝑇</m:t>
                    </m:r>
                  </m:oMath>
                </a14:m>
                <a:endParaRPr lang="es-AR" sz="2800" dirty="0">
                  <a:latin typeface="Arial" panose="020B0604020202020204" pitchFamily="34" charset="0"/>
                  <a:cs typeface="Arial" panose="020B0604020202020204" pitchFamily="34" charset="0"/>
                </a:endParaRPr>
              </a:p>
              <a:p>
                <a:pPr algn="ctr"/>
                <a:endParaRPr lang="es-AR" sz="2800"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s-AR" sz="280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𝜆</m:t>
                      </m:r>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h</m:t>
                      </m:r>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m:t>
                      </m:r>
                      <m:rad>
                        <m:radPr>
                          <m:ctrlP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ctrlPr>
                        </m:radPr>
                        <m:deg>
                          <m:r>
                            <m:rPr>
                              <m:brk m:alnAt="7"/>
                            </m:rP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2</m:t>
                          </m:r>
                        </m:deg>
                        <m:e>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2</m:t>
                          </m:r>
                          <m:r>
                            <a:rPr lang="es-AR" sz="2800" b="0" i="1" smtClean="0">
                              <a:solidFill>
                                <a:srgbClr val="0000FF"/>
                              </a:solidFill>
                              <a:latin typeface="Cambria Math" panose="02040503050406030204" pitchFamily="18" charset="0"/>
                              <a:ea typeface="Cambria Math" panose="02040503050406030204" pitchFamily="18" charset="0"/>
                              <a:cs typeface="Arial" panose="020B0604020202020204" pitchFamily="34" charset="0"/>
                            </a:rPr>
                            <m:t>𝑚𝑘𝑇</m:t>
                          </m:r>
                        </m:e>
                      </m:rad>
                    </m:oMath>
                  </m:oMathPara>
                </a14:m>
                <a:endParaRPr lang="es-AR" sz="2800" dirty="0">
                  <a:solidFill>
                    <a:srgbClr val="0000FF"/>
                  </a:solidFill>
                  <a:latin typeface="Arial" panose="020B0604020202020204" pitchFamily="34" charset="0"/>
                  <a:cs typeface="Arial" panose="020B0604020202020204" pitchFamily="34" charset="0"/>
                </a:endParaRPr>
              </a:p>
            </p:txBody>
          </p:sp>
        </mc:Choice>
        <mc:Fallback xmlns="">
          <p:sp>
            <p:nvSpPr>
              <p:cNvPr id="2" name="CuadroTexto 1">
                <a:extLst>
                  <a:ext uri="{FF2B5EF4-FFF2-40B4-BE49-F238E27FC236}">
                    <a16:creationId xmlns:a16="http://schemas.microsoft.com/office/drawing/2014/main" id="{BDBED0A8-DFC1-4902-BB8B-A91A7C162470}"/>
                  </a:ext>
                </a:extLst>
              </p:cNvPr>
              <p:cNvSpPr txBox="1">
                <a:spLocks noRot="1" noChangeAspect="1" noMove="1" noResize="1" noEditPoints="1" noAdjustHandles="1" noChangeArrowheads="1" noChangeShapeType="1" noTextEdit="1"/>
              </p:cNvSpPr>
              <p:nvPr/>
            </p:nvSpPr>
            <p:spPr>
              <a:xfrm>
                <a:off x="504967" y="2031385"/>
                <a:ext cx="8426548" cy="4054828"/>
              </a:xfrm>
              <a:prstGeom prst="rect">
                <a:avLst/>
              </a:prstGeom>
              <a:blipFill>
                <a:blip r:embed="rId2"/>
                <a:stretch>
                  <a:fillRect l="-651" t="-752"/>
                </a:stretch>
              </a:blipFill>
            </p:spPr>
            <p:txBody>
              <a:bodyPr/>
              <a:lstStyle/>
              <a:p>
                <a:r>
                  <a:rPr lang="es-AR">
                    <a:noFill/>
                  </a:rPr>
                  <a:t> </a:t>
                </a:r>
              </a:p>
            </p:txBody>
          </p:sp>
        </mc:Fallback>
      </mc:AlternateContent>
      <p:sp>
        <p:nvSpPr>
          <p:cNvPr id="4" name="CuadroTexto 3">
            <a:extLst>
              <a:ext uri="{FF2B5EF4-FFF2-40B4-BE49-F238E27FC236}">
                <a16:creationId xmlns:a16="http://schemas.microsoft.com/office/drawing/2014/main" id="{31E076CB-6A5E-4339-817E-ABA5DD23E3AE}"/>
              </a:ext>
            </a:extLst>
          </p:cNvPr>
          <p:cNvSpPr txBox="1"/>
          <p:nvPr/>
        </p:nvSpPr>
        <p:spPr>
          <a:xfrm>
            <a:off x="504967" y="6173152"/>
            <a:ext cx="8256896" cy="369332"/>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Confinamiento cuántico efectivo:</a:t>
            </a:r>
            <a:r>
              <a:rPr lang="es-AR" i="1" dirty="0">
                <a:solidFill>
                  <a:srgbClr val="0000FF"/>
                </a:solidFill>
                <a:latin typeface="Arial" panose="020B0604020202020204" pitchFamily="34" charset="0"/>
                <a:cs typeface="Arial" panose="020B0604020202020204" pitchFamily="34" charset="0"/>
              </a:rPr>
              <a:t> X</a:t>
            </a:r>
            <a:r>
              <a:rPr lang="es-AR" dirty="0">
                <a:latin typeface="Arial" panose="020B0604020202020204" pitchFamily="34" charset="0"/>
                <a:cs typeface="Arial" panose="020B0604020202020204" pitchFamily="34" charset="0"/>
              </a:rPr>
              <a:t> &lt; 10 nm </a:t>
            </a:r>
          </a:p>
        </p:txBody>
      </p:sp>
      <p:sp>
        <p:nvSpPr>
          <p:cNvPr id="6" name="CuadroTexto 5">
            <a:extLst>
              <a:ext uri="{FF2B5EF4-FFF2-40B4-BE49-F238E27FC236}">
                <a16:creationId xmlns:a16="http://schemas.microsoft.com/office/drawing/2014/main" id="{5096A620-D491-43E8-9968-D7CFADEABCC8}"/>
              </a:ext>
            </a:extLst>
          </p:cNvPr>
          <p:cNvSpPr txBox="1"/>
          <p:nvPr/>
        </p:nvSpPr>
        <p:spPr>
          <a:xfrm>
            <a:off x="0" y="0"/>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 </a:t>
            </a:r>
            <a:r>
              <a:rPr lang="es-AR" sz="3200" b="1" dirty="0">
                <a:solidFill>
                  <a:srgbClr val="0000FF"/>
                </a:solidFill>
                <a:latin typeface="Arial" panose="020B0604020202020204" pitchFamily="34" charset="0"/>
                <a:cs typeface="Arial" panose="020B0604020202020204" pitchFamily="34" charset="0"/>
              </a:rPr>
              <a:t>Confinamiento cuántico</a:t>
            </a:r>
          </a:p>
        </p:txBody>
      </p:sp>
    </p:spTree>
    <p:extLst>
      <p:ext uri="{BB962C8B-B14F-4D97-AF65-F5344CB8AC3E}">
        <p14:creationId xmlns:p14="http://schemas.microsoft.com/office/powerpoint/2010/main" val="630415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6623151F-35D6-41F8-AFC0-A13EC547AD67}"/>
              </a:ext>
            </a:extLst>
          </p:cNvPr>
          <p:cNvSpPr txBox="1"/>
          <p:nvPr/>
        </p:nvSpPr>
        <p:spPr>
          <a:xfrm>
            <a:off x="0" y="198782"/>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b="1" dirty="0">
                <a:solidFill>
                  <a:srgbClr val="0000FF"/>
                </a:solidFill>
                <a:latin typeface="Arial" panose="020B0604020202020204" pitchFamily="34" charset="0"/>
                <a:cs typeface="Arial" panose="020B0604020202020204" pitchFamily="34" charset="0"/>
              </a:rPr>
              <a:t>Nuevos efectos en la nano-escala </a:t>
            </a:r>
            <a:r>
              <a:rPr lang="es-AR" sz="3200" b="1" dirty="0">
                <a:solidFill>
                  <a:srgbClr val="0000FF"/>
                </a:solidFill>
                <a:latin typeface="Arial" panose="020B0604020202020204" pitchFamily="34" charset="0"/>
                <a:cs typeface="Arial" panose="020B0604020202020204" pitchFamily="34" charset="0"/>
              </a:rPr>
              <a:t>Confinamiento cuántico</a:t>
            </a:r>
          </a:p>
        </p:txBody>
      </p:sp>
      <p:sp>
        <p:nvSpPr>
          <p:cNvPr id="4" name="Rectángulo 3">
            <a:extLst>
              <a:ext uri="{FF2B5EF4-FFF2-40B4-BE49-F238E27FC236}">
                <a16:creationId xmlns:a16="http://schemas.microsoft.com/office/drawing/2014/main" id="{AE873907-2631-452D-819E-0A774D4F21EF}"/>
              </a:ext>
            </a:extLst>
          </p:cNvPr>
          <p:cNvSpPr/>
          <p:nvPr/>
        </p:nvSpPr>
        <p:spPr>
          <a:xfrm>
            <a:off x="-136477" y="1628921"/>
            <a:ext cx="4154845" cy="3416320"/>
          </a:xfrm>
          <a:prstGeom prst="rect">
            <a:avLst/>
          </a:prstGeom>
        </p:spPr>
        <p:txBody>
          <a:bodyPr wrap="square">
            <a:spAutoFit/>
          </a:bodyPr>
          <a:lstStyle/>
          <a:p>
            <a:pPr algn="r"/>
            <a:r>
              <a:rPr lang="en-US" dirty="0">
                <a:solidFill>
                  <a:srgbClr val="222222"/>
                </a:solidFill>
                <a:latin typeface="Arial" panose="020B0604020202020204" pitchFamily="34" charset="0"/>
              </a:rPr>
              <a:t>A </a:t>
            </a:r>
            <a:r>
              <a:rPr lang="en-US" b="1" dirty="0">
                <a:solidFill>
                  <a:srgbClr val="222222"/>
                </a:solidFill>
                <a:latin typeface="Arial" panose="020B0604020202020204" pitchFamily="34" charset="0"/>
              </a:rPr>
              <a:t>potential well</a:t>
            </a:r>
            <a:r>
              <a:rPr lang="en-US" dirty="0">
                <a:solidFill>
                  <a:srgbClr val="222222"/>
                </a:solidFill>
                <a:latin typeface="Arial" panose="020B0604020202020204" pitchFamily="34" charset="0"/>
              </a:rPr>
              <a:t> is the region surrounding a </a:t>
            </a:r>
            <a:r>
              <a:rPr lang="en-US" dirty="0">
                <a:solidFill>
                  <a:srgbClr val="0B0080"/>
                </a:solidFill>
                <a:latin typeface="Arial" panose="020B0604020202020204" pitchFamily="34" charset="0"/>
                <a:hlinkClick r:id="rId2" tooltip="Local minimum"/>
              </a:rPr>
              <a:t>local minimum</a:t>
            </a:r>
            <a:r>
              <a:rPr lang="en-US" dirty="0">
                <a:solidFill>
                  <a:srgbClr val="222222"/>
                </a:solidFill>
                <a:latin typeface="Arial" panose="020B0604020202020204" pitchFamily="34" charset="0"/>
              </a:rPr>
              <a:t> of </a:t>
            </a:r>
            <a:r>
              <a:rPr lang="en-US" dirty="0">
                <a:solidFill>
                  <a:srgbClr val="0B0080"/>
                </a:solidFill>
                <a:latin typeface="Arial" panose="020B0604020202020204" pitchFamily="34" charset="0"/>
                <a:hlinkClick r:id="rId3" tooltip="Potential energy"/>
              </a:rPr>
              <a:t>potential energy</a:t>
            </a:r>
            <a:r>
              <a:rPr lang="en-US" dirty="0">
                <a:solidFill>
                  <a:srgbClr val="222222"/>
                </a:solidFill>
                <a:latin typeface="Arial" panose="020B0604020202020204" pitchFamily="34" charset="0"/>
              </a:rPr>
              <a:t>. </a:t>
            </a:r>
            <a:r>
              <a:rPr lang="en-US" b="1" dirty="0">
                <a:solidFill>
                  <a:srgbClr val="FF0000"/>
                </a:solidFill>
                <a:latin typeface="Arial" panose="020B0604020202020204" pitchFamily="34" charset="0"/>
              </a:rPr>
              <a:t>Energy captured in a potential well is unable to convert to another type of energy </a:t>
            </a:r>
            <a:r>
              <a:rPr lang="en-US" dirty="0">
                <a:solidFill>
                  <a:srgbClr val="222222"/>
                </a:solidFill>
                <a:latin typeface="Arial" panose="020B0604020202020204" pitchFamily="34" charset="0"/>
              </a:rPr>
              <a:t>(</a:t>
            </a:r>
            <a:r>
              <a:rPr lang="en-US" dirty="0">
                <a:solidFill>
                  <a:srgbClr val="0B0080"/>
                </a:solidFill>
                <a:latin typeface="Arial" panose="020B0604020202020204" pitchFamily="34" charset="0"/>
                <a:hlinkClick r:id="rId4" tooltip="Kinetic energy"/>
              </a:rPr>
              <a:t>kinetic energy</a:t>
            </a:r>
            <a:r>
              <a:rPr lang="en-US" dirty="0">
                <a:solidFill>
                  <a:srgbClr val="222222"/>
                </a:solidFill>
                <a:latin typeface="Arial" panose="020B0604020202020204" pitchFamily="34" charset="0"/>
              </a:rPr>
              <a:t> in the case of a </a:t>
            </a:r>
            <a:r>
              <a:rPr lang="en-US" dirty="0">
                <a:solidFill>
                  <a:srgbClr val="0B0080"/>
                </a:solidFill>
                <a:latin typeface="Arial" panose="020B0604020202020204" pitchFamily="34" charset="0"/>
                <a:hlinkClick r:id="rId5" tooltip="Gravity"/>
              </a:rPr>
              <a:t>gravitational</a:t>
            </a:r>
            <a:r>
              <a:rPr lang="en-US" dirty="0">
                <a:solidFill>
                  <a:srgbClr val="222222"/>
                </a:solidFill>
                <a:latin typeface="Arial" panose="020B0604020202020204" pitchFamily="34" charset="0"/>
              </a:rPr>
              <a:t> potential well) because it is captured in the local minimum of a potential well. </a:t>
            </a:r>
            <a:r>
              <a:rPr lang="en-US" b="1" dirty="0">
                <a:solidFill>
                  <a:srgbClr val="0000FF"/>
                </a:solidFill>
                <a:latin typeface="Arial" panose="020B0604020202020204" pitchFamily="34" charset="0"/>
              </a:rPr>
              <a:t>Therefore, a body may not proceed to the global minimum of potential energy, as it would naturally tend to due to </a:t>
            </a:r>
            <a:r>
              <a:rPr lang="en-US" b="1" dirty="0">
                <a:solidFill>
                  <a:srgbClr val="0000FF"/>
                </a:solidFill>
                <a:latin typeface="Arial" panose="020B0604020202020204" pitchFamily="34" charset="0"/>
                <a:hlinkClick r:id="rId6" tooltip="Entropy"/>
              </a:rPr>
              <a:t>entropy</a:t>
            </a:r>
            <a:r>
              <a:rPr lang="en-US" dirty="0">
                <a:solidFill>
                  <a:srgbClr val="222222"/>
                </a:solidFill>
                <a:latin typeface="Arial" panose="020B0604020202020204" pitchFamily="34" charset="0"/>
              </a:rPr>
              <a:t>.</a:t>
            </a:r>
            <a:endParaRPr lang="es-AR" dirty="0"/>
          </a:p>
        </p:txBody>
      </p:sp>
      <p:pic>
        <p:nvPicPr>
          <p:cNvPr id="9218" name="Picture 2" descr="https://upload.wikimedia.org/wikipedia/commons/thumb/c/c5/Potential_energy_well.svg/535px-Potential_energy_well.svg.png">
            <a:extLst>
              <a:ext uri="{FF2B5EF4-FFF2-40B4-BE49-F238E27FC236}">
                <a16:creationId xmlns:a16="http://schemas.microsoft.com/office/drawing/2014/main" id="{51FC453D-300B-48E8-A983-7FB19DB0C5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891" y="1055311"/>
            <a:ext cx="5095875"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7422194A-9C4F-4479-B12A-7AB4764FC6E8}"/>
              </a:ext>
            </a:extLst>
          </p:cNvPr>
          <p:cNvSpPr/>
          <p:nvPr/>
        </p:nvSpPr>
        <p:spPr>
          <a:xfrm>
            <a:off x="5056400" y="1055311"/>
            <a:ext cx="3377912" cy="369332"/>
          </a:xfrm>
          <a:prstGeom prst="rect">
            <a:avLst/>
          </a:prstGeom>
        </p:spPr>
        <p:txBody>
          <a:bodyPr wrap="none">
            <a:spAutoFit/>
          </a:bodyPr>
          <a:lstStyle/>
          <a:p>
            <a:r>
              <a:rPr lang="en-US" dirty="0">
                <a:solidFill>
                  <a:srgbClr val="222222"/>
                </a:solidFill>
                <a:latin typeface="Arial" panose="020B0604020202020204" pitchFamily="34" charset="0"/>
              </a:rPr>
              <a:t>A generic potential energy well.</a:t>
            </a:r>
            <a:endParaRPr lang="es-AR" dirty="0"/>
          </a:p>
        </p:txBody>
      </p:sp>
      <p:sp>
        <p:nvSpPr>
          <p:cNvPr id="8" name="Rectángulo 7">
            <a:extLst>
              <a:ext uri="{FF2B5EF4-FFF2-40B4-BE49-F238E27FC236}">
                <a16:creationId xmlns:a16="http://schemas.microsoft.com/office/drawing/2014/main" id="{E0525396-43A5-4A94-93DC-D48CE7F881FB}"/>
              </a:ext>
            </a:extLst>
          </p:cNvPr>
          <p:cNvSpPr/>
          <p:nvPr/>
        </p:nvSpPr>
        <p:spPr>
          <a:xfrm>
            <a:off x="0" y="4967275"/>
            <a:ext cx="9144000" cy="1754326"/>
          </a:xfrm>
          <a:prstGeom prst="rect">
            <a:avLst/>
          </a:prstGeom>
        </p:spPr>
        <p:txBody>
          <a:bodyPr wrap="square">
            <a:spAutoFit/>
          </a:bodyPr>
          <a:lstStyle/>
          <a:p>
            <a:pPr algn="just"/>
            <a:r>
              <a:rPr lang="en-US" sz="1200" dirty="0">
                <a:solidFill>
                  <a:srgbClr val="222222"/>
                </a:solidFill>
                <a:latin typeface="Arial" panose="020B0604020202020204" pitchFamily="34" charset="0"/>
              </a:rPr>
              <a:t>Energy may be released from a potential well if sufficient energy is added to the system such that the local maximum is surmounted. In </a:t>
            </a:r>
            <a:r>
              <a:rPr lang="en-US" sz="1200" dirty="0">
                <a:solidFill>
                  <a:srgbClr val="0B0080"/>
                </a:solidFill>
                <a:latin typeface="Arial" panose="020B0604020202020204" pitchFamily="34" charset="0"/>
                <a:hlinkClick r:id="rId8" tooltip="Quantum physics"/>
              </a:rPr>
              <a:t>quantum physics</a:t>
            </a:r>
            <a:r>
              <a:rPr lang="en-US" sz="1200" dirty="0">
                <a:solidFill>
                  <a:srgbClr val="222222"/>
                </a:solidFill>
                <a:latin typeface="Arial" panose="020B0604020202020204" pitchFamily="34" charset="0"/>
              </a:rPr>
              <a:t>, potential energy may escape a potential well without added energy due to the </a:t>
            </a:r>
            <a:r>
              <a:rPr lang="en-US" sz="1200" dirty="0">
                <a:solidFill>
                  <a:srgbClr val="0B0080"/>
                </a:solidFill>
                <a:latin typeface="Arial" panose="020B0604020202020204" pitchFamily="34" charset="0"/>
                <a:hlinkClick r:id="rId9" tooltip="Probability"/>
              </a:rPr>
              <a:t>probabilistic</a:t>
            </a:r>
            <a:r>
              <a:rPr lang="en-US" sz="1200" dirty="0">
                <a:solidFill>
                  <a:srgbClr val="222222"/>
                </a:solidFill>
                <a:latin typeface="Arial" panose="020B0604020202020204" pitchFamily="34" charset="0"/>
              </a:rPr>
              <a:t> characteristics of </a:t>
            </a:r>
            <a:r>
              <a:rPr lang="en-US" sz="1200" dirty="0">
                <a:solidFill>
                  <a:srgbClr val="0B0080"/>
                </a:solidFill>
                <a:latin typeface="Arial" panose="020B0604020202020204" pitchFamily="34" charset="0"/>
                <a:hlinkClick r:id="rId10" tooltip="Quantum particle"/>
              </a:rPr>
              <a:t>quantum particles</a:t>
            </a:r>
            <a:r>
              <a:rPr lang="en-US" sz="1200" dirty="0">
                <a:solidFill>
                  <a:srgbClr val="222222"/>
                </a:solidFill>
                <a:latin typeface="Arial" panose="020B0604020202020204" pitchFamily="34" charset="0"/>
              </a:rPr>
              <a:t>; in these cases a particle may be imagined to </a:t>
            </a:r>
            <a:r>
              <a:rPr lang="en-US" sz="1200" dirty="0">
                <a:solidFill>
                  <a:srgbClr val="0B0080"/>
                </a:solidFill>
                <a:latin typeface="Arial" panose="020B0604020202020204" pitchFamily="34" charset="0"/>
                <a:hlinkClick r:id="rId11" tooltip="Quantum tunneling"/>
              </a:rPr>
              <a:t>tunnel</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through</a:t>
            </a:r>
            <a:r>
              <a:rPr lang="en-US" sz="1200" dirty="0">
                <a:solidFill>
                  <a:srgbClr val="222222"/>
                </a:solidFill>
                <a:latin typeface="Arial" panose="020B0604020202020204" pitchFamily="34" charset="0"/>
              </a:rPr>
              <a:t> the walls of a potential well.</a:t>
            </a:r>
          </a:p>
          <a:p>
            <a:pPr algn="just"/>
            <a:r>
              <a:rPr lang="en-US" sz="1200" dirty="0">
                <a:solidFill>
                  <a:srgbClr val="222222"/>
                </a:solidFill>
                <a:latin typeface="Arial" panose="020B0604020202020204" pitchFamily="34" charset="0"/>
              </a:rPr>
              <a:t>The graph of a 2D potential energy function is a </a:t>
            </a:r>
            <a:r>
              <a:rPr lang="en-US" sz="1200" dirty="0">
                <a:solidFill>
                  <a:srgbClr val="0B0080"/>
                </a:solidFill>
                <a:latin typeface="Arial" panose="020B0604020202020204" pitchFamily="34" charset="0"/>
                <a:hlinkClick r:id="rId12" tooltip="Potential energy surface"/>
              </a:rPr>
              <a:t>potential energy surface</a:t>
            </a:r>
            <a:r>
              <a:rPr lang="en-US" sz="1200" dirty="0">
                <a:solidFill>
                  <a:srgbClr val="222222"/>
                </a:solidFill>
                <a:latin typeface="Arial" panose="020B0604020202020204" pitchFamily="34" charset="0"/>
              </a:rPr>
              <a:t> that can be imagined as the Earth's surface in a landscape of hills and valleys. Then a potential well would be a valley surrounded on all sides with higher terrain, which thus could be filled with water (e.g., be a </a:t>
            </a:r>
            <a:r>
              <a:rPr lang="en-US" sz="1200" dirty="0">
                <a:solidFill>
                  <a:srgbClr val="0B0080"/>
                </a:solidFill>
                <a:latin typeface="Arial" panose="020B0604020202020204" pitchFamily="34" charset="0"/>
                <a:hlinkClick r:id="rId13" tooltip="Lake"/>
              </a:rPr>
              <a:t>lake</a:t>
            </a:r>
            <a:r>
              <a:rPr lang="en-US" sz="1200" dirty="0">
                <a:solidFill>
                  <a:srgbClr val="222222"/>
                </a:solidFill>
                <a:latin typeface="Arial" panose="020B0604020202020204" pitchFamily="34" charset="0"/>
              </a:rPr>
              <a:t>) without any water flowing away toward another, lower minimum (e.g. </a:t>
            </a:r>
            <a:r>
              <a:rPr lang="en-US" sz="1200" dirty="0">
                <a:solidFill>
                  <a:srgbClr val="0B0080"/>
                </a:solidFill>
                <a:latin typeface="Arial" panose="020B0604020202020204" pitchFamily="34" charset="0"/>
                <a:hlinkClick r:id="rId14" tooltip="Sea level"/>
              </a:rPr>
              <a:t>sea level</a:t>
            </a:r>
            <a:r>
              <a:rPr lang="en-US" sz="1200" dirty="0">
                <a:solidFill>
                  <a:srgbClr val="222222"/>
                </a:solidFill>
                <a:latin typeface="Arial" panose="020B0604020202020204" pitchFamily="34" charset="0"/>
              </a:rPr>
              <a:t>).</a:t>
            </a:r>
          </a:p>
          <a:p>
            <a:pPr algn="just"/>
            <a:r>
              <a:rPr lang="en-US" sz="1200" dirty="0">
                <a:solidFill>
                  <a:srgbClr val="222222"/>
                </a:solidFill>
                <a:latin typeface="Arial" panose="020B0604020202020204" pitchFamily="34" charset="0"/>
              </a:rPr>
              <a:t>In the case of </a:t>
            </a:r>
            <a:r>
              <a:rPr lang="en-US" sz="1200" dirty="0">
                <a:solidFill>
                  <a:srgbClr val="0B0080"/>
                </a:solidFill>
                <a:latin typeface="Arial" panose="020B0604020202020204" pitchFamily="34" charset="0"/>
                <a:hlinkClick r:id="rId5" tooltip="Gravity"/>
              </a:rPr>
              <a:t>gravity</a:t>
            </a:r>
            <a:r>
              <a:rPr lang="en-US" sz="1200" dirty="0">
                <a:solidFill>
                  <a:srgbClr val="222222"/>
                </a:solidFill>
                <a:latin typeface="Arial" panose="020B0604020202020204" pitchFamily="34" charset="0"/>
              </a:rPr>
              <a:t>, the region around a mass is a gravitational potential well, unless the density of the mass is so low that </a:t>
            </a:r>
            <a:r>
              <a:rPr lang="en-US" sz="1200" dirty="0">
                <a:solidFill>
                  <a:srgbClr val="0B0080"/>
                </a:solidFill>
                <a:latin typeface="Arial" panose="020B0604020202020204" pitchFamily="34" charset="0"/>
                <a:hlinkClick r:id="rId15" tooltip="Tidal force"/>
              </a:rPr>
              <a:t>tidal forces</a:t>
            </a:r>
            <a:r>
              <a:rPr lang="en-US" sz="1200" dirty="0">
                <a:solidFill>
                  <a:srgbClr val="222222"/>
                </a:solidFill>
                <a:latin typeface="Arial" panose="020B0604020202020204" pitchFamily="34" charset="0"/>
              </a:rPr>
              <a:t> from other masses are greater than the gravity of the body itself.</a:t>
            </a:r>
          </a:p>
          <a:p>
            <a:pPr algn="just"/>
            <a:r>
              <a:rPr lang="en-US" sz="1200" dirty="0">
                <a:solidFill>
                  <a:srgbClr val="222222"/>
                </a:solidFill>
                <a:latin typeface="Arial" panose="020B0604020202020204" pitchFamily="34" charset="0"/>
              </a:rPr>
              <a:t>A potential hill is the opposite of a potential well, and is the region surrounding a </a:t>
            </a:r>
            <a:r>
              <a:rPr lang="en-US" sz="1200" dirty="0">
                <a:solidFill>
                  <a:srgbClr val="0B0080"/>
                </a:solidFill>
                <a:latin typeface="Arial" panose="020B0604020202020204" pitchFamily="34" charset="0"/>
                <a:hlinkClick r:id="rId16" tooltip="Local maximum"/>
              </a:rPr>
              <a:t>local maximum</a:t>
            </a:r>
            <a:r>
              <a:rPr lang="en-US" sz="1200" dirty="0">
                <a:solidFill>
                  <a:srgbClr val="222222"/>
                </a:solidFill>
                <a:latin typeface="Arial" panose="020B0604020202020204" pitchFamily="34" charset="0"/>
              </a:rPr>
              <a:t>.</a:t>
            </a:r>
            <a:endParaRPr lang="en-US" sz="12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538472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oundation of Nanophotonics&#10;   Confinement of Light results in field variations similar to the confinement of Electron in ...">
            <a:extLst>
              <a:ext uri="{FF2B5EF4-FFF2-40B4-BE49-F238E27FC236}">
                <a16:creationId xmlns:a16="http://schemas.microsoft.com/office/drawing/2014/main" id="{F890C2C0-F508-4BAE-BA82-BE6DF14E7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C8456B0-64A2-4B17-BDC6-DC91E06BE7A5}"/>
              </a:ext>
            </a:extLst>
          </p:cNvPr>
          <p:cNvSpPr txBox="1"/>
          <p:nvPr/>
        </p:nvSpPr>
        <p:spPr>
          <a:xfrm>
            <a:off x="-21395" y="801858"/>
            <a:ext cx="9165395" cy="523220"/>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y de electrones</a:t>
            </a:r>
          </a:p>
        </p:txBody>
      </p:sp>
      <p:sp>
        <p:nvSpPr>
          <p:cNvPr id="3" name="CuadroTexto 2">
            <a:extLst>
              <a:ext uri="{FF2B5EF4-FFF2-40B4-BE49-F238E27FC236}">
                <a16:creationId xmlns:a16="http://schemas.microsoft.com/office/drawing/2014/main" id="{F64530D5-D947-4EDF-820F-152321940716}"/>
              </a:ext>
            </a:extLst>
          </p:cNvPr>
          <p:cNvSpPr txBox="1"/>
          <p:nvPr/>
        </p:nvSpPr>
        <p:spPr>
          <a:xfrm>
            <a:off x="2462347" y="2544466"/>
            <a:ext cx="4410515" cy="646331"/>
          </a:xfrm>
          <a:prstGeom prst="rect">
            <a:avLst/>
          </a:prstGeom>
          <a:no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Se propaga libremente en 2D</a:t>
            </a:r>
          </a:p>
          <a:p>
            <a:pPr algn="ctr"/>
            <a:r>
              <a:rPr lang="es-AR" b="1" dirty="0">
                <a:solidFill>
                  <a:srgbClr val="0000FF"/>
                </a:solidFill>
                <a:highlight>
                  <a:srgbClr val="FFFF00"/>
                </a:highlight>
                <a:latin typeface="Arial" panose="020B0604020202020204" pitchFamily="34" charset="0"/>
                <a:cs typeface="Arial" panose="020B0604020202020204" pitchFamily="34" charset="0"/>
              </a:rPr>
              <a:t>Pozo cuántico</a:t>
            </a:r>
          </a:p>
        </p:txBody>
      </p:sp>
      <p:sp>
        <p:nvSpPr>
          <p:cNvPr id="5" name="CuadroTexto 4">
            <a:extLst>
              <a:ext uri="{FF2B5EF4-FFF2-40B4-BE49-F238E27FC236}">
                <a16:creationId xmlns:a16="http://schemas.microsoft.com/office/drawing/2014/main" id="{112E002F-2C41-4CB5-B558-D4873500A791}"/>
              </a:ext>
            </a:extLst>
          </p:cNvPr>
          <p:cNvSpPr txBox="1"/>
          <p:nvPr/>
        </p:nvSpPr>
        <p:spPr>
          <a:xfrm>
            <a:off x="2462347" y="3628426"/>
            <a:ext cx="4410515" cy="646331"/>
          </a:xfrm>
          <a:prstGeom prst="rect">
            <a:avLst/>
          </a:prstGeom>
          <a:no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Se propaga libremente en 1D</a:t>
            </a:r>
          </a:p>
          <a:p>
            <a:pPr algn="ctr"/>
            <a:r>
              <a:rPr lang="es-AR" b="1" dirty="0">
                <a:solidFill>
                  <a:srgbClr val="0000FF"/>
                </a:solidFill>
                <a:highlight>
                  <a:srgbClr val="FFFF00"/>
                </a:highlight>
                <a:latin typeface="Arial" panose="020B0604020202020204" pitchFamily="34" charset="0"/>
                <a:cs typeface="Arial" panose="020B0604020202020204" pitchFamily="34" charset="0"/>
              </a:rPr>
              <a:t>Cable cuántico</a:t>
            </a:r>
          </a:p>
        </p:txBody>
      </p:sp>
      <p:sp>
        <p:nvSpPr>
          <p:cNvPr id="6" name="CuadroTexto 5">
            <a:extLst>
              <a:ext uri="{FF2B5EF4-FFF2-40B4-BE49-F238E27FC236}">
                <a16:creationId xmlns:a16="http://schemas.microsoft.com/office/drawing/2014/main" id="{B659FAD8-DA38-44AA-8A1B-ED40DFD55684}"/>
              </a:ext>
            </a:extLst>
          </p:cNvPr>
          <p:cNvSpPr txBox="1"/>
          <p:nvPr/>
        </p:nvSpPr>
        <p:spPr>
          <a:xfrm>
            <a:off x="2462347" y="4841709"/>
            <a:ext cx="4410515" cy="646331"/>
          </a:xfrm>
          <a:prstGeom prst="rect">
            <a:avLst/>
          </a:prstGeom>
          <a:noFill/>
        </p:spPr>
        <p:txBody>
          <a:bodyPr wrap="square" rtlCol="0">
            <a:spAutoFit/>
          </a:bodyPr>
          <a:lstStyle/>
          <a:p>
            <a:pPr algn="ctr"/>
            <a:r>
              <a:rPr lang="es-AR" dirty="0">
                <a:solidFill>
                  <a:srgbClr val="0000FF"/>
                </a:solidFill>
                <a:latin typeface="Arial" panose="020B0604020202020204" pitchFamily="34" charset="0"/>
                <a:cs typeface="Arial" panose="020B0604020202020204" pitchFamily="34" charset="0"/>
              </a:rPr>
              <a:t>NO Se propaga libremente</a:t>
            </a:r>
          </a:p>
          <a:p>
            <a:pPr algn="ctr"/>
            <a:r>
              <a:rPr lang="es-AR" b="1" dirty="0">
                <a:solidFill>
                  <a:srgbClr val="0000FF"/>
                </a:solidFill>
                <a:highlight>
                  <a:srgbClr val="FFFF00"/>
                </a:highlight>
                <a:latin typeface="Arial" panose="020B0604020202020204" pitchFamily="34" charset="0"/>
                <a:cs typeface="Arial" panose="020B0604020202020204" pitchFamily="34" charset="0"/>
              </a:rPr>
              <a:t>Punto cuántico </a:t>
            </a:r>
          </a:p>
        </p:txBody>
      </p:sp>
    </p:spTree>
    <p:extLst>
      <p:ext uri="{BB962C8B-B14F-4D97-AF65-F5344CB8AC3E}">
        <p14:creationId xmlns:p14="http://schemas.microsoft.com/office/powerpoint/2010/main" val="24799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uantum Confinement&#10;                                                          Quantization of energy into discrete levels&#10;...">
            <a:extLst>
              <a:ext uri="{FF2B5EF4-FFF2-40B4-BE49-F238E27FC236}">
                <a16:creationId xmlns:a16="http://schemas.microsoft.com/office/drawing/2014/main" id="{0713AD95-328B-42A6-AA33-4B2AB6F2D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5037CBA-CA35-4F50-9114-36074CA73CCA}"/>
              </a:ext>
            </a:extLst>
          </p:cNvPr>
          <p:cNvSpPr txBox="1"/>
          <p:nvPr/>
        </p:nvSpPr>
        <p:spPr>
          <a:xfrm>
            <a:off x="-21395" y="801858"/>
            <a:ext cx="9165395" cy="523220"/>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y de electrones</a:t>
            </a:r>
          </a:p>
        </p:txBody>
      </p:sp>
    </p:spTree>
    <p:extLst>
      <p:ext uri="{BB962C8B-B14F-4D97-AF65-F5344CB8AC3E}">
        <p14:creationId xmlns:p14="http://schemas.microsoft.com/office/powerpoint/2010/main" val="236339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Quantum Confinement&#10;Quantum Well: 1D Confinement&#10;Due to 1-D confinement, the number of continuous&#10;energy states in the 2-D...">
            <a:extLst>
              <a:ext uri="{FF2B5EF4-FFF2-40B4-BE49-F238E27FC236}">
                <a16:creationId xmlns:a16="http://schemas.microsoft.com/office/drawing/2014/main" id="{0B8E2484-C112-4869-8E90-AEBD0532C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792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otonic Crystal&#10;The most striking similarity is the Band-Gap within the spectra of Electron&#10;and Photon Energies&#10;&#10;&#10;&#10;&#10;     ...">
            <a:extLst>
              <a:ext uri="{FF2B5EF4-FFF2-40B4-BE49-F238E27FC236}">
                <a16:creationId xmlns:a16="http://schemas.microsoft.com/office/drawing/2014/main" id="{BB8ADC19-F661-45DD-A20B-D62EC08CE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A749644-E419-415C-88E5-846A2FB42979}"/>
              </a:ext>
            </a:extLst>
          </p:cNvPr>
          <p:cNvSpPr txBox="1"/>
          <p:nvPr/>
        </p:nvSpPr>
        <p:spPr>
          <a:xfrm>
            <a:off x="-21395" y="801858"/>
            <a:ext cx="9165395" cy="954107"/>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aparición de band gap y de estados discretos</a:t>
            </a:r>
          </a:p>
        </p:txBody>
      </p:sp>
    </p:spTree>
    <p:extLst>
      <p:ext uri="{BB962C8B-B14F-4D97-AF65-F5344CB8AC3E}">
        <p14:creationId xmlns:p14="http://schemas.microsoft.com/office/powerpoint/2010/main" val="14065603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3B42B0-6438-4D70-AB22-50F2EEC2F6F1}"/>
              </a:ext>
            </a:extLst>
          </p:cNvPr>
          <p:cNvPicPr>
            <a:picLocks noChangeAspect="1"/>
          </p:cNvPicPr>
          <p:nvPr/>
        </p:nvPicPr>
        <p:blipFill>
          <a:blip r:embed="rId2"/>
          <a:stretch>
            <a:fillRect/>
          </a:stretch>
        </p:blipFill>
        <p:spPr>
          <a:xfrm>
            <a:off x="111582" y="471246"/>
            <a:ext cx="8920832" cy="5762860"/>
          </a:xfrm>
          <a:prstGeom prst="rect">
            <a:avLst/>
          </a:prstGeom>
        </p:spPr>
      </p:pic>
      <p:sp>
        <p:nvSpPr>
          <p:cNvPr id="5" name="Rectángulo 4">
            <a:extLst>
              <a:ext uri="{FF2B5EF4-FFF2-40B4-BE49-F238E27FC236}">
                <a16:creationId xmlns:a16="http://schemas.microsoft.com/office/drawing/2014/main" id="{050D9F07-1885-42D9-A08A-E95FB3812E5E}"/>
              </a:ext>
            </a:extLst>
          </p:cNvPr>
          <p:cNvSpPr/>
          <p:nvPr/>
        </p:nvSpPr>
        <p:spPr>
          <a:xfrm>
            <a:off x="1" y="6133021"/>
            <a:ext cx="9143999"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Fig. 1 (a) The image of a typical Morpho </a:t>
            </a:r>
            <a:r>
              <a:rPr lang="en-US" sz="1200" dirty="0" err="1">
                <a:latin typeface="Arial" panose="020B0604020202020204" pitchFamily="34" charset="0"/>
                <a:cs typeface="Arial" panose="020B0604020202020204" pitchFamily="34" charset="0"/>
              </a:rPr>
              <a:t>didius</a:t>
            </a:r>
            <a:r>
              <a:rPr lang="en-US" sz="1200" dirty="0">
                <a:latin typeface="Arial" panose="020B0604020202020204" pitchFamily="34" charset="0"/>
                <a:cs typeface="Arial" panose="020B0604020202020204" pitchFamily="34" charset="0"/>
              </a:rPr>
              <a:t> butterfly, (b) optical image of the scales, (c) the cover scale and the ground scale. Inset: The optical image of a single cover scale, (d) SEM image from the top view of a cover scale, (e) the SEM image of the ground scale, and (f) the TEM image of the ground scale. </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F9381801-736C-4603-A417-9AA76D49AB9C}"/>
              </a:ext>
            </a:extLst>
          </p:cNvPr>
          <p:cNvSpPr/>
          <p:nvPr/>
        </p:nvSpPr>
        <p:spPr>
          <a:xfrm>
            <a:off x="-3" y="30253"/>
            <a:ext cx="9144001"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Bio-inspired sensors based on photonic structures of Morpho butterfly wings: a review </a:t>
            </a:r>
            <a:r>
              <a:rPr lang="en-US" sz="1200" dirty="0" err="1">
                <a:latin typeface="Arial" panose="020B0604020202020204" pitchFamily="34" charset="0"/>
                <a:cs typeface="Arial" panose="020B0604020202020204" pitchFamily="34" charset="0"/>
              </a:rPr>
              <a:t>Qingsong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Li,a</a:t>
            </a:r>
            <a:r>
              <a:rPr lang="en-US" sz="1200" dirty="0">
                <a:latin typeface="Arial" panose="020B0604020202020204" pitchFamily="34" charset="0"/>
                <a:cs typeface="Arial" panose="020B0604020202020204" pitchFamily="34" charset="0"/>
              </a:rPr>
              <a:t> Qi </a:t>
            </a:r>
            <a:r>
              <a:rPr lang="en-US" sz="1200" dirty="0" err="1">
                <a:latin typeface="Arial" panose="020B0604020202020204" pitchFamily="34" charset="0"/>
                <a:cs typeface="Arial" panose="020B0604020202020204" pitchFamily="34" charset="0"/>
              </a:rPr>
              <a:t>Zeng,a</a:t>
            </a:r>
            <a:r>
              <a:rPr lang="en-US" sz="1200" dirty="0">
                <a:latin typeface="Arial" panose="020B0604020202020204" pitchFamily="34" charset="0"/>
                <a:cs typeface="Arial" panose="020B0604020202020204" pitchFamily="34" charset="0"/>
              </a:rPr>
              <a:t> Lei </a:t>
            </a:r>
            <a:r>
              <a:rPr lang="en-US" sz="1200" dirty="0" err="1">
                <a:latin typeface="Arial" panose="020B0604020202020204" pitchFamily="34" charset="0"/>
                <a:cs typeface="Arial" panose="020B0604020202020204" pitchFamily="34" charset="0"/>
              </a:rPr>
              <a:t>Shi,b</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Xiaohua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Zhangc</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Ke</a:t>
            </a:r>
            <a:r>
              <a:rPr lang="en-US" sz="1200" dirty="0">
                <a:latin typeface="Arial" panose="020B0604020202020204" pitchFamily="34" charset="0"/>
                <a:cs typeface="Arial" panose="020B0604020202020204" pitchFamily="34" charset="0"/>
              </a:rPr>
              <a:t>-Qin Zhang*</a:t>
            </a:r>
            <a:r>
              <a:rPr lang="es-AR" sz="1200" dirty="0" err="1">
                <a:latin typeface="Arial" panose="020B0604020202020204" pitchFamily="34" charset="0"/>
                <a:cs typeface="Arial" panose="020B0604020202020204" pitchFamily="34" charset="0"/>
              </a:rPr>
              <a:t>Journal</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of</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Materials</a:t>
            </a:r>
            <a:r>
              <a:rPr lang="es-AR" sz="1200" dirty="0">
                <a:latin typeface="Arial" panose="020B0604020202020204" pitchFamily="34" charset="0"/>
                <a:cs typeface="Arial" panose="020B0604020202020204" pitchFamily="34" charset="0"/>
              </a:rPr>
              <a:t> </a:t>
            </a:r>
            <a:r>
              <a:rPr lang="es-AR" sz="1200" dirty="0" err="1">
                <a:latin typeface="Arial" panose="020B0604020202020204" pitchFamily="34" charset="0"/>
                <a:cs typeface="Arial" panose="020B0604020202020204" pitchFamily="34" charset="0"/>
              </a:rPr>
              <a:t>Chemistry</a:t>
            </a:r>
            <a:r>
              <a:rPr lang="es-AR" sz="1200" dirty="0">
                <a:latin typeface="Arial" panose="020B0604020202020204" pitchFamily="34" charset="0"/>
                <a:cs typeface="Arial" panose="020B0604020202020204" pitchFamily="34" charset="0"/>
              </a:rPr>
              <a:t> C2016</a:t>
            </a:r>
            <a:endParaRPr lang="es-AR" sz="1200" dirty="0"/>
          </a:p>
        </p:txBody>
      </p:sp>
    </p:spTree>
    <p:extLst>
      <p:ext uri="{BB962C8B-B14F-4D97-AF65-F5344CB8AC3E}">
        <p14:creationId xmlns:p14="http://schemas.microsoft.com/office/powerpoint/2010/main" val="859439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E167F68-3B95-4E36-860D-A10D9CA1DF59}"/>
              </a:ext>
            </a:extLst>
          </p:cNvPr>
          <p:cNvPicPr>
            <a:picLocks noChangeAspect="1"/>
          </p:cNvPicPr>
          <p:nvPr/>
        </p:nvPicPr>
        <p:blipFill>
          <a:blip r:embed="rId2"/>
          <a:stretch>
            <a:fillRect/>
          </a:stretch>
        </p:blipFill>
        <p:spPr>
          <a:xfrm>
            <a:off x="1000040" y="1415613"/>
            <a:ext cx="7143919" cy="3311156"/>
          </a:xfrm>
          <a:prstGeom prst="rect">
            <a:avLst/>
          </a:prstGeom>
        </p:spPr>
      </p:pic>
      <p:sp>
        <p:nvSpPr>
          <p:cNvPr id="6" name="Rectángulo 5">
            <a:extLst>
              <a:ext uri="{FF2B5EF4-FFF2-40B4-BE49-F238E27FC236}">
                <a16:creationId xmlns:a16="http://schemas.microsoft.com/office/drawing/2014/main" id="{ECF1BD92-9228-4443-9428-DF4F70B01302}"/>
              </a:ext>
            </a:extLst>
          </p:cNvPr>
          <p:cNvSpPr/>
          <p:nvPr/>
        </p:nvSpPr>
        <p:spPr>
          <a:xfrm>
            <a:off x="0" y="4904891"/>
            <a:ext cx="9144000" cy="1754326"/>
          </a:xfrm>
          <a:prstGeom prst="rect">
            <a:avLst/>
          </a:prstGeom>
        </p:spPr>
        <p:txBody>
          <a:bodyPr wrap="square">
            <a:spAutoFit/>
          </a:bodyPr>
          <a:lstStyle/>
          <a:p>
            <a:r>
              <a:rPr lang="en-US" dirty="0">
                <a:solidFill>
                  <a:srgbClr val="000000"/>
                </a:solidFill>
                <a:latin typeface="Times New Roman" panose="02020603050405020304" pitchFamily="18" charset="0"/>
              </a:rPr>
              <a:t>Fig. 7. The dorsal wings of the tropical butterfly </a:t>
            </a:r>
            <a:r>
              <a:rPr lang="en-US" i="1" dirty="0">
                <a:solidFill>
                  <a:srgbClr val="000000"/>
                </a:solidFill>
                <a:latin typeface="Times New Roman" panose="02020603050405020304" pitchFamily="18" charset="0"/>
              </a:rPr>
              <a:t>Morpho </a:t>
            </a:r>
            <a:r>
              <a:rPr lang="en-US" i="1" dirty="0" err="1">
                <a:solidFill>
                  <a:srgbClr val="000000"/>
                </a:solidFill>
                <a:latin typeface="Times New Roman" panose="02020603050405020304" pitchFamily="18" charset="0"/>
              </a:rPr>
              <a:t>didius</a:t>
            </a:r>
            <a:r>
              <a:rPr lang="en-US" i="1"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have a striking blue color (</a:t>
            </a:r>
            <a:r>
              <a:rPr lang="en-US" b="1" dirty="0">
                <a:solidFill>
                  <a:srgbClr val="000000"/>
                </a:solidFill>
                <a:latin typeface="Times New Roman" panose="02020603050405020304" pitchFamily="18" charset="0"/>
              </a:rPr>
              <a:t>a</a:t>
            </a:r>
            <a:r>
              <a:rPr lang="en-US" dirty="0">
                <a:solidFill>
                  <a:srgbClr val="000000"/>
                </a:solidFill>
                <a:latin typeface="Times New Roman" panose="02020603050405020304" pitchFamily="18" charset="0"/>
              </a:rPr>
              <a:t>) due to multilayer interference reflection. Upon oblique illumination (</a:t>
            </a:r>
            <a:r>
              <a:rPr lang="en-US" b="1" dirty="0">
                <a:solidFill>
                  <a:srgbClr val="000000"/>
                </a:solidFill>
                <a:latin typeface="Times New Roman" panose="02020603050405020304" pitchFamily="18" charset="0"/>
              </a:rPr>
              <a:t>b), </a:t>
            </a:r>
            <a:r>
              <a:rPr lang="en-US" dirty="0">
                <a:solidFill>
                  <a:srgbClr val="000000"/>
                </a:solidFill>
                <a:latin typeface="Times New Roman" panose="02020603050405020304" pitchFamily="18" charset="0"/>
              </a:rPr>
              <a:t>outside the angle of interference reflection, a light brown pigmentation in the wing scales becomes visible; note the so-called eyes at the under wings, which are often quite marked in other butterflies, but with natural, wide-angle illumination they are completely swamped by the </a:t>
            </a:r>
            <a:r>
              <a:rPr lang="en-US" dirty="0">
                <a:solidFill>
                  <a:srgbClr val="000000"/>
                </a:solidFill>
                <a:highlight>
                  <a:srgbClr val="FFFF00"/>
                </a:highlight>
                <a:latin typeface="Times New Roman" panose="02020603050405020304" pitchFamily="18" charset="0"/>
              </a:rPr>
              <a:t>interference reflection in Morpho butterflies </a:t>
            </a:r>
            <a:endParaRPr lang="es-AR" dirty="0">
              <a:highlight>
                <a:srgbClr val="FFFF00"/>
              </a:highlight>
            </a:endParaRPr>
          </a:p>
        </p:txBody>
      </p:sp>
      <p:sp>
        <p:nvSpPr>
          <p:cNvPr id="9" name="Rectángulo 8">
            <a:extLst>
              <a:ext uri="{FF2B5EF4-FFF2-40B4-BE49-F238E27FC236}">
                <a16:creationId xmlns:a16="http://schemas.microsoft.com/office/drawing/2014/main" id="{69772509-86DE-4C95-88F3-73B5BB90FE76}"/>
              </a:ext>
            </a:extLst>
          </p:cNvPr>
          <p:cNvSpPr/>
          <p:nvPr/>
        </p:nvSpPr>
        <p:spPr>
          <a:xfrm>
            <a:off x="192157" y="807198"/>
            <a:ext cx="4605130" cy="646331"/>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Fourth and concluding report [FA8655-06-1-3027] – Butterflies: photonic crystals on the wing </a:t>
            </a:r>
            <a:r>
              <a:rPr lang="en-US" sz="1200" dirty="0" err="1">
                <a:latin typeface="Arial" panose="020B0604020202020204" pitchFamily="34" charset="0"/>
                <a:cs typeface="Arial" panose="020B0604020202020204" pitchFamily="34" charset="0"/>
              </a:rPr>
              <a:t>Doekele</a:t>
            </a:r>
            <a:r>
              <a:rPr lang="en-US" sz="1200" dirty="0">
                <a:latin typeface="Arial" panose="020B0604020202020204" pitchFamily="34" charset="0"/>
                <a:cs typeface="Arial" panose="020B0604020202020204" pitchFamily="34" charset="0"/>
              </a:rPr>
              <a:t> G. </a:t>
            </a:r>
            <a:r>
              <a:rPr lang="en-US" sz="1200" dirty="0" err="1">
                <a:latin typeface="Arial" panose="020B0604020202020204" pitchFamily="34" charset="0"/>
                <a:cs typeface="Arial" panose="020B0604020202020204" pitchFamily="34" charset="0"/>
              </a:rPr>
              <a:t>Stavenga</a:t>
            </a:r>
            <a:r>
              <a:rPr lang="en-US" sz="1200" dirty="0">
                <a:latin typeface="Arial" panose="020B0604020202020204" pitchFamily="34" charset="0"/>
                <a:cs typeface="Arial" panose="020B0604020202020204" pitchFamily="34" charset="0"/>
              </a:rPr>
              <a:t> Department of </a:t>
            </a:r>
            <a:r>
              <a:rPr lang="en-US" sz="1200" dirty="0" err="1">
                <a:latin typeface="Arial" panose="020B0604020202020204" pitchFamily="34" charset="0"/>
                <a:cs typeface="Arial" panose="020B0604020202020204" pitchFamily="34" charset="0"/>
              </a:rPr>
              <a:t>Neurobiophysics</a:t>
            </a:r>
            <a:r>
              <a:rPr lang="en-US" sz="1200" dirty="0">
                <a:latin typeface="Arial" panose="020B0604020202020204" pitchFamily="34" charset="0"/>
                <a:cs typeface="Arial" panose="020B0604020202020204" pitchFamily="34" charset="0"/>
              </a:rPr>
              <a:t>, University of Groningen, the Netherlands </a:t>
            </a:r>
            <a:endParaRPr lang="es-AR" sz="1200"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7B3B2EB9-79BB-4260-BCA7-B2F049607ECF}"/>
              </a:ext>
            </a:extLst>
          </p:cNvPr>
          <p:cNvSpPr txBox="1"/>
          <p:nvPr/>
        </p:nvSpPr>
        <p:spPr>
          <a:xfrm>
            <a:off x="0" y="198782"/>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Nanomateriales naturales </a:t>
            </a:r>
          </a:p>
          <a:p>
            <a:r>
              <a:rPr lang="es-AR" sz="3200" b="1" dirty="0">
                <a:solidFill>
                  <a:srgbClr val="0000FF"/>
                </a:solidFill>
                <a:latin typeface="Arial" panose="020B0604020202020204" pitchFamily="34" charset="0"/>
                <a:cs typeface="Arial" panose="020B0604020202020204" pitchFamily="34" charset="0"/>
              </a:rPr>
              <a:t>Colores estructurales </a:t>
            </a:r>
            <a:r>
              <a:rPr lang="es-AR" sz="3200" b="1" dirty="0">
                <a:solidFill>
                  <a:srgbClr val="0000FF"/>
                </a:solidFill>
                <a:latin typeface="Arial" panose="020B0604020202020204" pitchFamily="34" charset="0"/>
                <a:cs typeface="Arial" panose="020B0604020202020204" pitchFamily="34" charset="0"/>
                <a:sym typeface="Symbol" panose="05050102010706020507" pitchFamily="18" charset="2"/>
              </a:rPr>
              <a:t> </a:t>
            </a:r>
            <a:r>
              <a:rPr lang="es-AR" sz="3200" b="1" dirty="0">
                <a:solidFill>
                  <a:srgbClr val="003366"/>
                </a:solidFill>
                <a:latin typeface="Arial" panose="020B0604020202020204" pitchFamily="34" charset="0"/>
                <a:cs typeface="Arial" panose="020B0604020202020204" pitchFamily="34" charset="0"/>
                <a:sym typeface="Symbol" panose="05050102010706020507" pitchFamily="18" charset="2"/>
              </a:rPr>
              <a:t>colores pigmentarios</a:t>
            </a:r>
            <a:endParaRPr lang="es-AR" sz="3200" b="1" dirty="0">
              <a:solidFill>
                <a:srgbClr val="00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748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knature.org/wp-content/uploads/strategy/1d00d97a206855365c038d57832ebafa/morphorhetenornanostructure_v2.png">
            <a:extLst>
              <a:ext uri="{FF2B5EF4-FFF2-40B4-BE49-F238E27FC236}">
                <a16:creationId xmlns:a16="http://schemas.microsoft.com/office/drawing/2014/main" id="{637ED186-713C-41DB-8D21-65C1950E8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 y="1924318"/>
            <a:ext cx="9145277" cy="296078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94CEF0DB-493D-4C45-B22E-07CE405C6209}"/>
              </a:ext>
            </a:extLst>
          </p:cNvPr>
          <p:cNvSpPr/>
          <p:nvPr/>
        </p:nvSpPr>
        <p:spPr>
          <a:xfrm>
            <a:off x="0" y="6462025"/>
            <a:ext cx="9144000" cy="369332"/>
          </a:xfrm>
          <a:prstGeom prst="rect">
            <a:avLst/>
          </a:prstGeom>
        </p:spPr>
        <p:txBody>
          <a:bodyPr wrap="square">
            <a:spAutoFit/>
          </a:bodyPr>
          <a:lstStyle/>
          <a:p>
            <a:r>
              <a:rPr lang="es-AR" dirty="0"/>
              <a:t>https://asknature.org/strategy/wing-scales-cause-light-to-diffract-and-interfere/#.Wp_gGujOXIU</a:t>
            </a:r>
          </a:p>
        </p:txBody>
      </p:sp>
      <p:sp>
        <p:nvSpPr>
          <p:cNvPr id="4" name="Rectángulo 3">
            <a:extLst>
              <a:ext uri="{FF2B5EF4-FFF2-40B4-BE49-F238E27FC236}">
                <a16:creationId xmlns:a16="http://schemas.microsoft.com/office/drawing/2014/main" id="{F413594A-187F-4F5E-A058-838A87842C87}"/>
              </a:ext>
            </a:extLst>
          </p:cNvPr>
          <p:cNvSpPr/>
          <p:nvPr/>
        </p:nvSpPr>
        <p:spPr>
          <a:xfrm>
            <a:off x="-1277" y="4832442"/>
            <a:ext cx="9143999" cy="646331"/>
          </a:xfrm>
          <a:prstGeom prst="rect">
            <a:avLst/>
          </a:prstGeom>
        </p:spPr>
        <p:txBody>
          <a:bodyPr wrap="square">
            <a:spAutoFit/>
          </a:bodyPr>
          <a:lstStyle/>
          <a:p>
            <a:pPr algn="ctr" fontAlgn="base"/>
            <a:r>
              <a:rPr lang="en-US" dirty="0">
                <a:solidFill>
                  <a:srgbClr val="666666"/>
                </a:solidFill>
                <a:latin typeface="Helvetica Neue"/>
              </a:rPr>
              <a:t>The nanostructures are mainly responsible for the scattering of the light in Blue Morpho butterfly</a:t>
            </a:r>
            <a:endParaRPr lang="en-US" b="0" i="0" dirty="0">
              <a:solidFill>
                <a:srgbClr val="666666"/>
              </a:solidFill>
              <a:effectLst/>
              <a:latin typeface="Helvetica Neue"/>
            </a:endParaRPr>
          </a:p>
        </p:txBody>
      </p:sp>
      <p:sp>
        <p:nvSpPr>
          <p:cNvPr id="2" name="Rectángulo 1">
            <a:extLst>
              <a:ext uri="{FF2B5EF4-FFF2-40B4-BE49-F238E27FC236}">
                <a16:creationId xmlns:a16="http://schemas.microsoft.com/office/drawing/2014/main" id="{BC527DA3-BD05-4399-A189-1533F27AD673}"/>
              </a:ext>
            </a:extLst>
          </p:cNvPr>
          <p:cNvSpPr/>
          <p:nvPr/>
        </p:nvSpPr>
        <p:spPr>
          <a:xfrm>
            <a:off x="0" y="5354329"/>
            <a:ext cx="9144000" cy="1200329"/>
          </a:xfrm>
          <a:prstGeom prst="rect">
            <a:avLst/>
          </a:prstGeom>
        </p:spPr>
        <p:txBody>
          <a:bodyPr wrap="square">
            <a:spAutoFit/>
          </a:bodyPr>
          <a:lstStyle/>
          <a:p>
            <a:pPr algn="ctr"/>
            <a:r>
              <a:rPr lang="es-AR" dirty="0" err="1">
                <a:solidFill>
                  <a:srgbClr val="3333FF"/>
                </a:solidFill>
                <a:latin typeface="Arial" panose="020B0604020202020204" pitchFamily="34" charset="0"/>
                <a:cs typeface="Arial" panose="020B0604020202020204" pitchFamily="34" charset="0"/>
              </a:rPr>
              <a:t>All</a:t>
            </a:r>
            <a:r>
              <a:rPr lang="es-AR" dirty="0">
                <a:solidFill>
                  <a:srgbClr val="3333FF"/>
                </a:solidFill>
                <a:latin typeface="Arial" panose="020B0604020202020204" pitchFamily="34" charset="0"/>
                <a:cs typeface="Arial" panose="020B0604020202020204" pitchFamily="34" charset="0"/>
              </a:rPr>
              <a:t> </a:t>
            </a:r>
            <a:r>
              <a:rPr lang="es-AR" dirty="0" err="1">
                <a:solidFill>
                  <a:srgbClr val="3333FF"/>
                </a:solidFill>
                <a:latin typeface="Arial" panose="020B0604020202020204" pitchFamily="34" charset="0"/>
                <a:cs typeface="Arial" panose="020B0604020202020204" pitchFamily="34" charset="0"/>
              </a:rPr>
              <a:t>structurally</a:t>
            </a:r>
            <a:r>
              <a:rPr lang="es-AR" dirty="0">
                <a:solidFill>
                  <a:srgbClr val="3333FF"/>
                </a:solidFill>
                <a:latin typeface="Arial" panose="020B0604020202020204" pitchFamily="34" charset="0"/>
                <a:cs typeface="Arial" panose="020B0604020202020204" pitchFamily="34" charset="0"/>
              </a:rPr>
              <a:t> </a:t>
            </a:r>
            <a:r>
              <a:rPr lang="es-AR" dirty="0" err="1">
                <a:solidFill>
                  <a:srgbClr val="3333FF"/>
                </a:solidFill>
                <a:latin typeface="Arial" panose="020B0604020202020204" pitchFamily="34" charset="0"/>
                <a:cs typeface="Arial" panose="020B0604020202020204" pitchFamily="34" charset="0"/>
              </a:rPr>
              <a:t>coloures</a:t>
            </a:r>
            <a:r>
              <a:rPr lang="es-AR" dirty="0">
                <a:solidFill>
                  <a:srgbClr val="3333FF"/>
                </a:solidFill>
                <a:latin typeface="Arial" panose="020B0604020202020204" pitchFamily="34" charset="0"/>
                <a:cs typeface="Arial" panose="020B0604020202020204" pitchFamily="34" charset="0"/>
              </a:rPr>
              <a:t> </a:t>
            </a:r>
            <a:r>
              <a:rPr lang="en-US" dirty="0">
                <a:solidFill>
                  <a:srgbClr val="3333FF"/>
                </a:solidFill>
                <a:latin typeface="Arial" panose="020B0604020202020204" pitchFamily="34" charset="0"/>
                <a:cs typeface="Arial" panose="020B0604020202020204" pitchFamily="34" charset="0"/>
              </a:rPr>
              <a:t>species [</a:t>
            </a:r>
            <a:r>
              <a:rPr lang="es-AR" dirty="0" err="1">
                <a:latin typeface="Arial" panose="020B0604020202020204" pitchFamily="34" charset="0"/>
                <a:cs typeface="Arial" panose="020B0604020202020204" pitchFamily="34" charset="0"/>
              </a:rPr>
              <a:t>butterflies</a:t>
            </a:r>
            <a:r>
              <a:rPr lang="es-AR" dirty="0">
                <a:latin typeface="Arial" panose="020B0604020202020204" pitchFamily="34" charset="0"/>
                <a:cs typeface="Arial" panose="020B0604020202020204" pitchFamily="34" charset="0"/>
              </a:rPr>
              <a:t> and </a:t>
            </a:r>
            <a:r>
              <a:rPr lang="es-AR" dirty="0" err="1">
                <a:latin typeface="Arial" panose="020B0604020202020204" pitchFamily="34" charset="0"/>
                <a:cs typeface="Arial" panose="020B0604020202020204" pitchFamily="34" charset="0"/>
              </a:rPr>
              <a:t>moths</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Lepidoptera</a:t>
            </a:r>
            <a:r>
              <a:rPr lang="es-AR" dirty="0">
                <a:latin typeface="Arial" panose="020B0604020202020204" pitchFamily="34" charset="0"/>
                <a:cs typeface="Arial" panose="020B0604020202020204" pitchFamily="34" charset="0"/>
              </a:rPr>
              <a:t>)] </a:t>
            </a:r>
            <a:r>
              <a:rPr lang="en-US" dirty="0">
                <a:solidFill>
                  <a:srgbClr val="3333FF"/>
                </a:solidFill>
                <a:latin typeface="Arial" panose="020B0604020202020204" pitchFamily="34" charset="0"/>
                <a:cs typeface="Arial" panose="020B0604020202020204" pitchFamily="34" charset="0"/>
              </a:rPr>
              <a:t>are appropriately nanostructured to produce visible </a:t>
            </a:r>
            <a:r>
              <a:rPr lang="en-US" dirty="0" err="1">
                <a:solidFill>
                  <a:srgbClr val="3333FF"/>
                </a:solidFill>
                <a:latin typeface="Arial" panose="020B0604020202020204" pitchFamily="34" charset="0"/>
                <a:cs typeface="Arial" panose="020B0604020202020204" pitchFamily="34" charset="0"/>
              </a:rPr>
              <a:t>colours</a:t>
            </a:r>
            <a:r>
              <a:rPr lang="en-US" dirty="0">
                <a:solidFill>
                  <a:srgbClr val="3333FF"/>
                </a:solidFill>
                <a:latin typeface="Arial" panose="020B0604020202020204" pitchFamily="34" charset="0"/>
                <a:cs typeface="Arial" panose="020B0604020202020204" pitchFamily="34" charset="0"/>
              </a:rPr>
              <a:t> by </a:t>
            </a:r>
            <a:r>
              <a:rPr lang="en-US" b="1" dirty="0">
                <a:solidFill>
                  <a:srgbClr val="3333FF"/>
                </a:solidFill>
                <a:latin typeface="Arial" panose="020B0604020202020204" pitchFamily="34" charset="0"/>
                <a:cs typeface="Arial" panose="020B0604020202020204" pitchFamily="34" charset="0"/>
              </a:rPr>
              <a:t>coherent scattering</a:t>
            </a:r>
            <a:r>
              <a:rPr lang="en-US" dirty="0">
                <a:solidFill>
                  <a:srgbClr val="3333FF"/>
                </a:solidFill>
                <a:latin typeface="Arial" panose="020B0604020202020204" pitchFamily="34" charset="0"/>
                <a:cs typeface="Arial" panose="020B0604020202020204" pitchFamily="34" charset="0"/>
              </a:rPr>
              <a:t>, i.e. differential interference and reinforcement of scattered, visible </a:t>
            </a:r>
            <a:r>
              <a:rPr lang="es-AR" dirty="0" err="1">
                <a:solidFill>
                  <a:srgbClr val="0000FF"/>
                </a:solidFill>
                <a:latin typeface="Arial" panose="020B0604020202020204" pitchFamily="34" charset="0"/>
                <a:cs typeface="Arial" panose="020B0604020202020204" pitchFamily="34" charset="0"/>
              </a:rPr>
              <a:t>wavelengths</a:t>
            </a:r>
            <a:r>
              <a:rPr lang="es-AR" dirty="0">
                <a:solidFill>
                  <a:srgbClr val="0000FF"/>
                </a:solidFill>
                <a:latin typeface="Arial" panose="020B0604020202020204" pitchFamily="34" charset="0"/>
                <a:cs typeface="Arial" panose="020B0604020202020204" pitchFamily="34" charset="0"/>
              </a:rPr>
              <a:t>. </a:t>
            </a:r>
          </a:p>
          <a:p>
            <a:pPr algn="ctr"/>
            <a:r>
              <a:rPr lang="es-AR" b="1" dirty="0">
                <a:latin typeface="Arial" panose="020B0604020202020204" pitchFamily="34" charset="0"/>
                <a:cs typeface="Arial" panose="020B0604020202020204" pitchFamily="34" charset="0"/>
              </a:rPr>
              <a:t>Habrá</a:t>
            </a:r>
            <a:r>
              <a:rPr lang="es-AR" b="1" dirty="0">
                <a:latin typeface="Arial" panose="020B0604020202020204" pitchFamily="34" charset="0"/>
                <a:cs typeface="Arial" panose="020B0604020202020204" pitchFamily="34" charset="0"/>
                <a:sym typeface="Symbol" panose="05050102010706020507" pitchFamily="18" charset="2"/>
              </a:rPr>
              <a:t>  “prohibidas”= gaps fotónicos</a:t>
            </a:r>
            <a:r>
              <a:rPr lang="es-AR" b="1" dirty="0">
                <a:latin typeface="Arial" panose="020B0604020202020204" pitchFamily="34" charset="0"/>
                <a:cs typeface="Arial" panose="020B0604020202020204" pitchFamily="34" charset="0"/>
              </a:rPr>
              <a:t>  </a:t>
            </a:r>
          </a:p>
        </p:txBody>
      </p:sp>
      <p:sp>
        <p:nvSpPr>
          <p:cNvPr id="3" name="Rectángulo 2">
            <a:extLst>
              <a:ext uri="{FF2B5EF4-FFF2-40B4-BE49-F238E27FC236}">
                <a16:creationId xmlns:a16="http://schemas.microsoft.com/office/drawing/2014/main" id="{A302C474-12BD-45C5-B865-4A458C9DD146}"/>
              </a:ext>
            </a:extLst>
          </p:cNvPr>
          <p:cNvSpPr/>
          <p:nvPr/>
        </p:nvSpPr>
        <p:spPr>
          <a:xfrm>
            <a:off x="0" y="134364"/>
            <a:ext cx="9144000" cy="954107"/>
          </a:xfrm>
          <a:prstGeom prst="rect">
            <a:avLst/>
          </a:prstGeom>
        </p:spPr>
        <p:txBody>
          <a:bodyPr wrap="square">
            <a:spAutoFit/>
          </a:bodyPr>
          <a:lstStyle/>
          <a:p>
            <a:pPr algn="ctr"/>
            <a:r>
              <a:rPr lang="es-AR" sz="2800" b="1" dirty="0">
                <a:latin typeface="Arial" panose="020B0604020202020204" pitchFamily="34" charset="0"/>
                <a:cs typeface="Arial" panose="020B0604020202020204" pitchFamily="34" charset="0"/>
              </a:rPr>
              <a:t>Clase 2 </a:t>
            </a:r>
            <a:r>
              <a:rPr lang="es-AR" sz="2800" b="1" dirty="0">
                <a:solidFill>
                  <a:srgbClr val="0000FF"/>
                </a:solidFill>
                <a:latin typeface="Arial" panose="020B0604020202020204" pitchFamily="34" charset="0"/>
                <a:cs typeface="Arial" panose="020B0604020202020204" pitchFamily="34" charset="0"/>
              </a:rPr>
              <a:t>Colores estructurales </a:t>
            </a:r>
            <a:r>
              <a:rPr lang="es-AR" sz="2800" b="1" dirty="0">
                <a:solidFill>
                  <a:srgbClr val="0000FF"/>
                </a:solidFill>
                <a:latin typeface="Arial" panose="020B0604020202020204" pitchFamily="34" charset="0"/>
                <a:cs typeface="Arial" panose="020B0604020202020204" pitchFamily="34" charset="0"/>
                <a:sym typeface="Symbol" panose="05050102010706020507" pitchFamily="18" charset="2"/>
              </a:rPr>
              <a:t> </a:t>
            </a:r>
            <a:r>
              <a:rPr lang="es-AR" sz="2800" b="1" dirty="0">
                <a:solidFill>
                  <a:srgbClr val="003366"/>
                </a:solidFill>
                <a:latin typeface="Arial" panose="020B0604020202020204" pitchFamily="34" charset="0"/>
                <a:cs typeface="Arial" panose="020B0604020202020204" pitchFamily="34" charset="0"/>
                <a:sym typeface="Symbol" panose="05050102010706020507" pitchFamily="18" charset="2"/>
              </a:rPr>
              <a:t>colores pigmentarios</a:t>
            </a:r>
            <a:endParaRPr lang="es-AR" sz="2800" b="1" dirty="0">
              <a:solidFill>
                <a:srgbClr val="003366"/>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3E871877-B891-4115-9C6C-215E00AEA44B}"/>
              </a:ext>
            </a:extLst>
          </p:cNvPr>
          <p:cNvSpPr txBox="1"/>
          <p:nvPr/>
        </p:nvSpPr>
        <p:spPr>
          <a:xfrm>
            <a:off x="1" y="1037587"/>
            <a:ext cx="9143999" cy="646331"/>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La periodicidad (alternancia zonas de distinto índice de refracción) del cristal fotónico debe estar en el orden de </a:t>
            </a:r>
            <a:r>
              <a:rPr lang="es-AR" dirty="0">
                <a:latin typeface="Arial" panose="020B0604020202020204" pitchFamily="34" charset="0"/>
                <a:cs typeface="Arial" panose="020B0604020202020204" pitchFamily="34" charset="0"/>
                <a:sym typeface="Symbol" panose="05050102010706020507" pitchFamily="18" charset="2"/>
              </a:rPr>
              <a:t>/2 [para el visible entre 200 y 350 nm]</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54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659C895-CAC7-4668-865E-F6506B28082B}"/>
              </a:ext>
            </a:extLst>
          </p:cNvPr>
          <p:cNvSpPr/>
          <p:nvPr/>
        </p:nvSpPr>
        <p:spPr>
          <a:xfrm>
            <a:off x="-2890911" y="1712789"/>
            <a:ext cx="7744265" cy="8402300"/>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Structural color is frequently seen in butterflies1–5, beetles6 , and sea animals7,8, etc. Among them, the most widely cited examples are the Morpho butterflies9–12, living in South America. The coloration of the butterfly wings exhibits a number unique features such as broad blue iridescence, brilliant luster, speckle-like aspects, high resistance to discoloration, high sensitivity to environment and angle independent spectra13,14. Since the first observation of the inside structure with powerful scanning electron microscope (SEM)15, substantial researches on the origin of the coloration by the elaborate nanostructures in Morpho butterfly wings have been widely conducted16–18, driven by extensively potential applications. The anticipated applications include iridescent textile apparel19, functional coatings20, unmatchable color security coding21, efficient solar cells22, highly selective gas sensors23,24, chemical sensors with excellent sensitivity and selectivity25,26 and high-speed infrared imaging devices27,28, etc. The key to the success in interpreting the coloration precisely is to establish a reliable technical methodology for the architecture of the periodical structure on the micro- and nanoscale on butterfly wing scale, which is also an inevitable step toward its applications in daily life. As schematically shown by the original architecture in Fig. 1a, the wing scale is covered with parallel ridges with random heights from each other. Presenting on the sidewall of each ridge is actually lamellar structure consisting of alternate layers of cuticle and air. Such kind of nanostructures has been a daunting challenge in replication because of the 3D variations in the profile. Even though, numerous attempts have been reported. Saito et al.29,30 and Chung et al.31 mimicked the blue color with wide </a:t>
            </a:r>
            <a:r>
              <a:rPr lang="en-US" dirty="0"/>
              <a:t>angular viewing by multilayer deposition of TiO2/SiO2 on irregular substructure. Watanabe et al.32 fabricated replica of Morpho butterfly scales and observed blue color reflection by using focused-ion-beam chemical-vapor-deposition (FIB-CVD). Huang et al.33, Zhang et al.34–36, Kang et al.37</a:t>
            </a:r>
            <a:endParaRPr lang="es-AR" dirty="0"/>
          </a:p>
        </p:txBody>
      </p:sp>
      <p:pic>
        <p:nvPicPr>
          <p:cNvPr id="7" name="Imagen 6">
            <a:extLst>
              <a:ext uri="{FF2B5EF4-FFF2-40B4-BE49-F238E27FC236}">
                <a16:creationId xmlns:a16="http://schemas.microsoft.com/office/drawing/2014/main" id="{8FB1F142-1080-46A3-9C87-94881EBBD66C}"/>
              </a:ext>
            </a:extLst>
          </p:cNvPr>
          <p:cNvPicPr>
            <a:picLocks noChangeAspect="1"/>
          </p:cNvPicPr>
          <p:nvPr/>
        </p:nvPicPr>
        <p:blipFill>
          <a:blip r:embed="rId2"/>
          <a:stretch>
            <a:fillRect/>
          </a:stretch>
        </p:blipFill>
        <p:spPr>
          <a:xfrm>
            <a:off x="0" y="0"/>
            <a:ext cx="9144000" cy="1311494"/>
          </a:xfrm>
          <a:prstGeom prst="rect">
            <a:avLst/>
          </a:prstGeom>
        </p:spPr>
      </p:pic>
      <p:sp>
        <p:nvSpPr>
          <p:cNvPr id="6" name="Rectángulo 5">
            <a:extLst>
              <a:ext uri="{FF2B5EF4-FFF2-40B4-BE49-F238E27FC236}">
                <a16:creationId xmlns:a16="http://schemas.microsoft.com/office/drawing/2014/main" id="{8B18BC06-DFDF-4769-8058-13DC403E5E52}"/>
              </a:ext>
            </a:extLst>
          </p:cNvPr>
          <p:cNvSpPr/>
          <p:nvPr/>
        </p:nvSpPr>
        <p:spPr>
          <a:xfrm>
            <a:off x="1" y="944061"/>
            <a:ext cx="9143999" cy="646331"/>
          </a:xfrm>
          <a:prstGeom prst="rect">
            <a:avLst/>
          </a:prstGeom>
        </p:spPr>
        <p:txBody>
          <a:bodyPr wrap="square">
            <a:spAutoFit/>
          </a:bodyPr>
          <a:lstStyle/>
          <a:p>
            <a:r>
              <a:rPr lang="es-AR" b="1" dirty="0" err="1">
                <a:latin typeface="Corbel-Bold"/>
              </a:rPr>
              <a:t>Nanofabrication</a:t>
            </a:r>
            <a:r>
              <a:rPr lang="es-AR" b="1" dirty="0">
                <a:latin typeface="Corbel-Bold"/>
              </a:rPr>
              <a:t> and </a:t>
            </a:r>
            <a:r>
              <a:rPr lang="es-AR" b="1" dirty="0" err="1">
                <a:latin typeface="Corbel-Bold"/>
              </a:rPr>
              <a:t>coloration</a:t>
            </a:r>
            <a:r>
              <a:rPr lang="es-AR" b="1" dirty="0">
                <a:latin typeface="Corbel-Bold"/>
              </a:rPr>
              <a:t> </a:t>
            </a:r>
            <a:r>
              <a:rPr lang="en-US" b="1" dirty="0">
                <a:latin typeface="Corbel-Bold"/>
              </a:rPr>
              <a:t>study of artificial </a:t>
            </a:r>
            <a:r>
              <a:rPr lang="en-US" b="1" i="1" dirty="0">
                <a:latin typeface="Corbel-BoldItalic"/>
              </a:rPr>
              <a:t>Morpho </a:t>
            </a:r>
            <a:r>
              <a:rPr lang="en-US" b="1" dirty="0">
                <a:latin typeface="Corbel-Bold"/>
              </a:rPr>
              <a:t>butterfly wings with aligned lamellae layers </a:t>
            </a:r>
            <a:r>
              <a:rPr lang="es-AR" b="1" dirty="0" err="1"/>
              <a:t>Sichao</a:t>
            </a:r>
            <a:r>
              <a:rPr lang="es-AR" b="1" dirty="0"/>
              <a:t> Zhang &amp; </a:t>
            </a:r>
            <a:r>
              <a:rPr lang="es-AR" b="1" dirty="0" err="1"/>
              <a:t>Yifang</a:t>
            </a:r>
            <a:r>
              <a:rPr lang="es-AR" b="1" dirty="0"/>
              <a:t> </a:t>
            </a:r>
            <a:r>
              <a:rPr lang="es-AR" b="1" dirty="0" err="1"/>
              <a:t>Chen</a:t>
            </a:r>
            <a:r>
              <a:rPr lang="es-AR" dirty="0" err="1"/>
              <a:t>Published</a:t>
            </a:r>
            <a:r>
              <a:rPr lang="es-AR" dirty="0"/>
              <a:t>: 18 </a:t>
            </a:r>
            <a:r>
              <a:rPr lang="es-AR" dirty="0" err="1"/>
              <a:t>November</a:t>
            </a:r>
            <a:r>
              <a:rPr lang="es-AR" dirty="0"/>
              <a:t> 2015</a:t>
            </a:r>
          </a:p>
        </p:txBody>
      </p:sp>
      <p:pic>
        <p:nvPicPr>
          <p:cNvPr id="8" name="Imagen 7">
            <a:extLst>
              <a:ext uri="{FF2B5EF4-FFF2-40B4-BE49-F238E27FC236}">
                <a16:creationId xmlns:a16="http://schemas.microsoft.com/office/drawing/2014/main" id="{EF51021B-E708-4592-A4DE-3ED3C61E28C3}"/>
              </a:ext>
            </a:extLst>
          </p:cNvPr>
          <p:cNvPicPr>
            <a:picLocks noChangeAspect="1"/>
          </p:cNvPicPr>
          <p:nvPr/>
        </p:nvPicPr>
        <p:blipFill>
          <a:blip r:embed="rId3"/>
          <a:stretch>
            <a:fillRect/>
          </a:stretch>
        </p:blipFill>
        <p:spPr>
          <a:xfrm>
            <a:off x="981221" y="1991687"/>
            <a:ext cx="7361500" cy="4134422"/>
          </a:xfrm>
          <a:prstGeom prst="rect">
            <a:avLst/>
          </a:prstGeom>
        </p:spPr>
      </p:pic>
    </p:spTree>
    <p:extLst>
      <p:ext uri="{BB962C8B-B14F-4D97-AF65-F5344CB8AC3E}">
        <p14:creationId xmlns:p14="http://schemas.microsoft.com/office/powerpoint/2010/main" val="1677790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E72298-3CB6-4B1E-9954-DD1EC513D809}"/>
              </a:ext>
            </a:extLst>
          </p:cNvPr>
          <p:cNvSpPr txBox="1"/>
          <p:nvPr/>
        </p:nvSpPr>
        <p:spPr>
          <a:xfrm>
            <a:off x="795130" y="1098309"/>
            <a:ext cx="7553740" cy="2739211"/>
          </a:xfrm>
          <a:prstGeom prst="rect">
            <a:avLst/>
          </a:prstGeom>
          <a:noFill/>
        </p:spPr>
        <p:txBody>
          <a:bodyPr wrap="square" rtlCol="0">
            <a:spAutoFit/>
          </a:bodyPr>
          <a:lstStyle/>
          <a:p>
            <a:r>
              <a:rPr lang="es-AR" sz="2800" dirty="0">
                <a:solidFill>
                  <a:srgbClr val="FF0000"/>
                </a:solidFill>
                <a:latin typeface="Arial" panose="020B0604020202020204" pitchFamily="34" charset="0"/>
                <a:cs typeface="Arial" panose="020B0604020202020204" pitchFamily="34" charset="0"/>
              </a:rPr>
              <a:t>La precisión </a:t>
            </a:r>
            <a:r>
              <a:rPr lang="es-AR" dirty="0">
                <a:latin typeface="Arial" panose="020B0604020202020204" pitchFamily="34" charset="0"/>
                <a:cs typeface="Arial" panose="020B0604020202020204" pitchFamily="34" charset="0"/>
              </a:rPr>
              <a:t>de la medida esta dada por su repetibilidad</a:t>
            </a:r>
          </a:p>
          <a:p>
            <a:r>
              <a:rPr lang="es-AR" dirty="0">
                <a:latin typeface="Arial" panose="020B0604020202020204" pitchFamily="34" charset="0"/>
                <a:cs typeface="Arial" panose="020B0604020202020204" pitchFamily="34" charset="0"/>
              </a:rPr>
              <a:t>La repetibilidad está dada por la desviación estándar o error estándar</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El numero de cifras significativas serian indicativas de precisión. La incerteza de la ultima cifra seria indicativa de exactitud</a:t>
            </a:r>
          </a:p>
          <a:p>
            <a:endParaRPr lang="es-AR" dirty="0">
              <a:latin typeface="Arial" panose="020B0604020202020204" pitchFamily="34" charset="0"/>
              <a:cs typeface="Arial" panose="020B0604020202020204" pitchFamily="34" charset="0"/>
            </a:endParaRPr>
          </a:p>
          <a:p>
            <a:r>
              <a:rPr lang="es-AR" dirty="0">
                <a:latin typeface="Arial" panose="020B0604020202020204" pitchFamily="34" charset="0"/>
                <a:cs typeface="Arial" panose="020B0604020202020204" pitchFamily="34" charset="0"/>
              </a:rPr>
              <a:t>La incerteza se reporta con 1 solo digito</a:t>
            </a:r>
          </a:p>
          <a:p>
            <a:endParaRPr lang="es-AR" dirty="0"/>
          </a:p>
          <a:p>
            <a:r>
              <a:rPr lang="es-AR" dirty="0">
                <a:latin typeface="Arial" panose="020B0604020202020204" pitchFamily="34" charset="0"/>
                <a:cs typeface="Arial" panose="020B0604020202020204" pitchFamily="34" charset="0"/>
              </a:rPr>
              <a:t>Los errores sistemáticos no causan imprecisión, pero si inexactitud</a:t>
            </a:r>
          </a:p>
        </p:txBody>
      </p:sp>
      <p:sp>
        <p:nvSpPr>
          <p:cNvPr id="3" name="Rectángulo 2">
            <a:extLst>
              <a:ext uri="{FF2B5EF4-FFF2-40B4-BE49-F238E27FC236}">
                <a16:creationId xmlns:a16="http://schemas.microsoft.com/office/drawing/2014/main" id="{77BFB9C9-CCF4-4891-B55B-C5542E4F09D1}"/>
              </a:ext>
            </a:extLst>
          </p:cNvPr>
          <p:cNvSpPr/>
          <p:nvPr/>
        </p:nvSpPr>
        <p:spPr>
          <a:xfrm>
            <a:off x="2286000" y="4325243"/>
            <a:ext cx="5380892" cy="1384995"/>
          </a:xfrm>
          <a:prstGeom prst="rect">
            <a:avLst/>
          </a:prstGeom>
        </p:spPr>
        <p:txBody>
          <a:bodyPr wrap="square">
            <a:spAutoFit/>
          </a:bodyPr>
          <a:lstStyle/>
          <a:p>
            <a:pPr algn="ctr"/>
            <a:r>
              <a:rPr lang="en-GB" sz="2800" dirty="0">
                <a:solidFill>
                  <a:srgbClr val="FF0000"/>
                </a:solidFill>
                <a:latin typeface="Cambria" panose="02040503050406030204" pitchFamily="18" charset="0"/>
                <a:ea typeface="Calibri" panose="020F0502020204030204" pitchFamily="34" charset="0"/>
                <a:cs typeface="Cambria" panose="02040503050406030204" pitchFamily="18" charset="0"/>
              </a:rPr>
              <a:t>it is usually a reasonable choice in reporting numbers in biology to use 2 significant digits</a:t>
            </a:r>
            <a:endParaRPr lang="es-AR" sz="2800" dirty="0"/>
          </a:p>
        </p:txBody>
      </p:sp>
      <p:sp>
        <p:nvSpPr>
          <p:cNvPr id="4" name="CuadroTexto 3">
            <a:extLst>
              <a:ext uri="{FF2B5EF4-FFF2-40B4-BE49-F238E27FC236}">
                <a16:creationId xmlns:a16="http://schemas.microsoft.com/office/drawing/2014/main" id="{8F5BD46D-5B08-4FD2-B33B-6B38CAA976BB}"/>
              </a:ext>
            </a:extLst>
          </p:cNvPr>
          <p:cNvSpPr txBox="1"/>
          <p:nvPr/>
        </p:nvSpPr>
        <p:spPr>
          <a:xfrm>
            <a:off x="0" y="0"/>
            <a:ext cx="9144000" cy="523220"/>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s-AR" sz="2800" dirty="0">
                <a:solidFill>
                  <a:schemeClr val="bg1"/>
                </a:solidFill>
                <a:latin typeface="Arial" panose="020B0604020202020204" pitchFamily="34" charset="0"/>
                <a:cs typeface="Arial" panose="020B0604020202020204" pitchFamily="34" charset="0"/>
              </a:rPr>
              <a:t>Cifras significativas </a:t>
            </a:r>
          </a:p>
        </p:txBody>
      </p:sp>
    </p:spTree>
    <p:extLst>
      <p:ext uri="{BB962C8B-B14F-4D97-AF65-F5344CB8AC3E}">
        <p14:creationId xmlns:p14="http://schemas.microsoft.com/office/powerpoint/2010/main" val="3971046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666A8C6-8B33-4B0B-9B5C-341101B8D970}"/>
              </a:ext>
            </a:extLst>
          </p:cNvPr>
          <p:cNvSpPr/>
          <p:nvPr/>
        </p:nvSpPr>
        <p:spPr>
          <a:xfrm>
            <a:off x="0" y="6462025"/>
            <a:ext cx="9144000" cy="369332"/>
          </a:xfrm>
          <a:prstGeom prst="rect">
            <a:avLst/>
          </a:prstGeom>
        </p:spPr>
        <p:txBody>
          <a:bodyPr wrap="square">
            <a:spAutoFit/>
          </a:bodyPr>
          <a:lstStyle/>
          <a:p>
            <a:r>
              <a:rPr lang="es-AR" dirty="0"/>
              <a:t>https://asknature.org/strategy/wing-scales-cause-light-to-diffract-and-interfere/#.Wp_gGujOXIU</a:t>
            </a:r>
          </a:p>
        </p:txBody>
      </p:sp>
      <p:pic>
        <p:nvPicPr>
          <p:cNvPr id="1026" name="Picture 2" descr="https://asknature.org/wp-content/uploads/strategy/1d00d97a206855365c038d57832ebafa/morpho_eharrington01_1.jpg">
            <a:extLst>
              <a:ext uri="{FF2B5EF4-FFF2-40B4-BE49-F238E27FC236}">
                <a16:creationId xmlns:a16="http://schemas.microsoft.com/office/drawing/2014/main" id="{2B22D6D4-12FE-441F-8BC4-78322E0A4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65" y="186483"/>
            <a:ext cx="7620000" cy="6210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668E41B4-8B8E-4406-AFE1-E1E93DD989DD}"/>
              </a:ext>
            </a:extLst>
          </p:cNvPr>
          <p:cNvSpPr/>
          <p:nvPr/>
        </p:nvSpPr>
        <p:spPr>
          <a:xfrm>
            <a:off x="0" y="1159282"/>
            <a:ext cx="9144000" cy="276999"/>
          </a:xfrm>
          <a:prstGeom prst="rect">
            <a:avLst/>
          </a:prstGeom>
        </p:spPr>
        <p:txBody>
          <a:bodyPr wrap="square">
            <a:spAutoFit/>
          </a:bodyPr>
          <a:lstStyle/>
          <a:p>
            <a:pPr algn="r" fontAlgn="base"/>
            <a:r>
              <a:rPr lang="en-US" sz="1200" dirty="0">
                <a:solidFill>
                  <a:srgbClr val="666666"/>
                </a:solidFill>
                <a:latin typeface="Helvetica Neue"/>
              </a:rPr>
              <a:t>Created by Emily Harrington of eh illustration, http://www.ehillustration.com.</a:t>
            </a:r>
            <a:endParaRPr lang="en-US" sz="1200" b="0" i="0" dirty="0">
              <a:solidFill>
                <a:srgbClr val="666666"/>
              </a:solidFill>
              <a:effectLst/>
              <a:latin typeface="Helvetica Neue"/>
            </a:endParaRPr>
          </a:p>
        </p:txBody>
      </p:sp>
      <p:sp>
        <p:nvSpPr>
          <p:cNvPr id="2" name="Rectángulo 1">
            <a:extLst>
              <a:ext uri="{FF2B5EF4-FFF2-40B4-BE49-F238E27FC236}">
                <a16:creationId xmlns:a16="http://schemas.microsoft.com/office/drawing/2014/main" id="{E95646E7-3601-4405-9331-8BD3672596D2}"/>
              </a:ext>
            </a:extLst>
          </p:cNvPr>
          <p:cNvSpPr/>
          <p:nvPr/>
        </p:nvSpPr>
        <p:spPr>
          <a:xfrm>
            <a:off x="0" y="26643"/>
            <a:ext cx="9144000" cy="954107"/>
          </a:xfrm>
          <a:prstGeom prst="rect">
            <a:avLst/>
          </a:prstGeom>
        </p:spPr>
        <p:txBody>
          <a:bodyPr wrap="square">
            <a:spAutoFit/>
          </a:bodyPr>
          <a:lstStyle/>
          <a:p>
            <a:pPr algn="ctr"/>
            <a:r>
              <a:rPr lang="es-AR" sz="2800" b="1" dirty="0">
                <a:latin typeface="Arial" panose="020B0604020202020204" pitchFamily="34" charset="0"/>
                <a:cs typeface="Arial" panose="020B0604020202020204" pitchFamily="34" charset="0"/>
              </a:rPr>
              <a:t>Clase 2 </a:t>
            </a:r>
            <a:r>
              <a:rPr lang="es-AR" sz="2800" b="1" dirty="0">
                <a:solidFill>
                  <a:srgbClr val="0000FF"/>
                </a:solidFill>
                <a:latin typeface="Arial" panose="020B0604020202020204" pitchFamily="34" charset="0"/>
                <a:cs typeface="Arial" panose="020B0604020202020204" pitchFamily="34" charset="0"/>
              </a:rPr>
              <a:t>Colores estructurales </a:t>
            </a:r>
            <a:r>
              <a:rPr lang="es-AR" sz="2800" b="1" dirty="0">
                <a:solidFill>
                  <a:srgbClr val="0000FF"/>
                </a:solidFill>
                <a:latin typeface="Arial" panose="020B0604020202020204" pitchFamily="34" charset="0"/>
                <a:cs typeface="Arial" panose="020B0604020202020204" pitchFamily="34" charset="0"/>
                <a:sym typeface="Symbol" panose="05050102010706020507" pitchFamily="18" charset="2"/>
              </a:rPr>
              <a:t> </a:t>
            </a:r>
            <a:r>
              <a:rPr lang="es-AR" sz="2800" b="1" dirty="0">
                <a:solidFill>
                  <a:srgbClr val="003366"/>
                </a:solidFill>
                <a:latin typeface="Arial" panose="020B0604020202020204" pitchFamily="34" charset="0"/>
                <a:cs typeface="Arial" panose="020B0604020202020204" pitchFamily="34" charset="0"/>
                <a:sym typeface="Symbol" panose="05050102010706020507" pitchFamily="18" charset="2"/>
              </a:rPr>
              <a:t>colores pigmentarios</a:t>
            </a:r>
            <a:endParaRPr lang="es-AR" sz="2800" b="1" dirty="0">
              <a:solidFill>
                <a:srgbClr val="00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249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E50A44-ACBB-4082-8B38-9E3E72438986}"/>
              </a:ext>
            </a:extLst>
          </p:cNvPr>
          <p:cNvPicPr>
            <a:picLocks noChangeAspect="1"/>
          </p:cNvPicPr>
          <p:nvPr/>
        </p:nvPicPr>
        <p:blipFill>
          <a:blip r:embed="rId2"/>
          <a:stretch>
            <a:fillRect/>
          </a:stretch>
        </p:blipFill>
        <p:spPr>
          <a:xfrm>
            <a:off x="3882651" y="759521"/>
            <a:ext cx="4850250" cy="4591289"/>
          </a:xfrm>
          <a:prstGeom prst="rect">
            <a:avLst/>
          </a:prstGeom>
        </p:spPr>
      </p:pic>
      <p:sp>
        <p:nvSpPr>
          <p:cNvPr id="5" name="Rectángulo 4">
            <a:extLst>
              <a:ext uri="{FF2B5EF4-FFF2-40B4-BE49-F238E27FC236}">
                <a16:creationId xmlns:a16="http://schemas.microsoft.com/office/drawing/2014/main" id="{3CB9AAF6-B90A-41F9-8A30-2B8F0964A026}"/>
              </a:ext>
            </a:extLst>
          </p:cNvPr>
          <p:cNvSpPr/>
          <p:nvPr/>
        </p:nvSpPr>
        <p:spPr>
          <a:xfrm>
            <a:off x="0" y="5350810"/>
            <a:ext cx="9144000" cy="1477328"/>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Fig. 8. Diagram explaining the blue iridescent coloration of Morpho wings (similar phenomena occur in </a:t>
            </a:r>
            <a:r>
              <a:rPr lang="en-US" dirty="0" err="1">
                <a:latin typeface="Arial" panose="020B0604020202020204" pitchFamily="34" charset="0"/>
                <a:cs typeface="Arial" panose="020B0604020202020204" pitchFamily="34" charset="0"/>
              </a:rPr>
              <a:t>pierid</a:t>
            </a:r>
            <a:r>
              <a:rPr lang="en-US" dirty="0">
                <a:latin typeface="Arial" panose="020B0604020202020204" pitchFamily="34" charset="0"/>
                <a:cs typeface="Arial" panose="020B0604020202020204" pitchFamily="34" charset="0"/>
              </a:rPr>
              <a:t> wings in the ultraviolet). </a:t>
            </a:r>
            <a:r>
              <a:rPr lang="en-US" dirty="0">
                <a:solidFill>
                  <a:srgbClr val="0000FF"/>
                </a:solidFill>
                <a:latin typeface="Arial" panose="020B0604020202020204" pitchFamily="34" charset="0"/>
                <a:cs typeface="Arial" panose="020B0604020202020204" pitchFamily="34" charset="0"/>
              </a:rPr>
              <a:t>A scale ridge forming a multilayer stack reflects an incident light wave in principle according to Snell’s law, but the light wave is diffracted in a plane, because the width of the ridge is in the order of the wavelength of light. </a:t>
            </a:r>
            <a:endParaRPr lang="es-AR" dirty="0">
              <a:solidFill>
                <a:srgbClr val="0000FF"/>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367982C2-DAC5-4081-9B28-2F1033C0BDF9}"/>
              </a:ext>
            </a:extLst>
          </p:cNvPr>
          <p:cNvSpPr/>
          <p:nvPr/>
        </p:nvSpPr>
        <p:spPr>
          <a:xfrm>
            <a:off x="411099" y="1876104"/>
            <a:ext cx="4605130" cy="646331"/>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Fourth and concluding report [FA8655-06-1-3027] – Butterflies: photonic crystals on the wing </a:t>
            </a:r>
            <a:r>
              <a:rPr lang="en-US" sz="1200" dirty="0" err="1">
                <a:latin typeface="Arial" panose="020B0604020202020204" pitchFamily="34" charset="0"/>
                <a:cs typeface="Arial" panose="020B0604020202020204" pitchFamily="34" charset="0"/>
              </a:rPr>
              <a:t>Doekele</a:t>
            </a:r>
            <a:r>
              <a:rPr lang="en-US" sz="1200" dirty="0">
                <a:latin typeface="Arial" panose="020B0604020202020204" pitchFamily="34" charset="0"/>
                <a:cs typeface="Arial" panose="020B0604020202020204" pitchFamily="34" charset="0"/>
              </a:rPr>
              <a:t> G. </a:t>
            </a:r>
            <a:r>
              <a:rPr lang="en-US" sz="1200" dirty="0" err="1">
                <a:latin typeface="Arial" panose="020B0604020202020204" pitchFamily="34" charset="0"/>
                <a:cs typeface="Arial" panose="020B0604020202020204" pitchFamily="34" charset="0"/>
              </a:rPr>
              <a:t>Stavenga</a:t>
            </a:r>
            <a:r>
              <a:rPr lang="en-US" sz="1200" dirty="0">
                <a:latin typeface="Arial" panose="020B0604020202020204" pitchFamily="34" charset="0"/>
                <a:cs typeface="Arial" panose="020B0604020202020204" pitchFamily="34" charset="0"/>
              </a:rPr>
              <a:t> Department of </a:t>
            </a:r>
            <a:r>
              <a:rPr lang="en-US" sz="1200" dirty="0" err="1">
                <a:latin typeface="Arial" panose="020B0604020202020204" pitchFamily="34" charset="0"/>
                <a:cs typeface="Arial" panose="020B0604020202020204" pitchFamily="34" charset="0"/>
              </a:rPr>
              <a:t>Neurobiophysics</a:t>
            </a:r>
            <a:r>
              <a:rPr lang="en-US" sz="1200" dirty="0">
                <a:latin typeface="Arial" panose="020B0604020202020204" pitchFamily="34" charset="0"/>
                <a:cs typeface="Arial" panose="020B0604020202020204" pitchFamily="34" charset="0"/>
              </a:rPr>
              <a:t>, University of Groningen, the Netherlands </a:t>
            </a:r>
            <a:endParaRPr lang="es-AR" sz="12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73CE8247-C7FF-4D2A-98DD-12FED937E6D6}"/>
              </a:ext>
            </a:extLst>
          </p:cNvPr>
          <p:cNvSpPr txBox="1"/>
          <p:nvPr/>
        </p:nvSpPr>
        <p:spPr>
          <a:xfrm>
            <a:off x="0" y="198782"/>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Nanomateriales naturales</a:t>
            </a:r>
          </a:p>
          <a:p>
            <a:r>
              <a:rPr lang="es-AR" sz="3200" b="1" dirty="0">
                <a:solidFill>
                  <a:srgbClr val="0000FF"/>
                </a:solidFill>
                <a:latin typeface="Arial" panose="020B0604020202020204" pitchFamily="34" charset="0"/>
                <a:cs typeface="Arial" panose="020B0604020202020204" pitchFamily="34" charset="0"/>
              </a:rPr>
              <a:t>Colores estructurales </a:t>
            </a:r>
            <a:r>
              <a:rPr lang="es-AR" sz="3200" b="1" dirty="0">
                <a:solidFill>
                  <a:srgbClr val="0000FF"/>
                </a:solidFill>
                <a:latin typeface="Arial" panose="020B0604020202020204" pitchFamily="34" charset="0"/>
                <a:cs typeface="Arial" panose="020B0604020202020204" pitchFamily="34" charset="0"/>
                <a:sym typeface="Symbol" panose="05050102010706020507" pitchFamily="18" charset="2"/>
              </a:rPr>
              <a:t> </a:t>
            </a:r>
            <a:r>
              <a:rPr lang="es-AR" sz="3200" b="1" dirty="0">
                <a:solidFill>
                  <a:srgbClr val="003366"/>
                </a:solidFill>
                <a:latin typeface="Arial" panose="020B0604020202020204" pitchFamily="34" charset="0"/>
                <a:cs typeface="Arial" panose="020B0604020202020204" pitchFamily="34" charset="0"/>
                <a:sym typeface="Symbol" panose="05050102010706020507" pitchFamily="18" charset="2"/>
              </a:rPr>
              <a:t>colores pigmentarios</a:t>
            </a:r>
            <a:endParaRPr lang="es-AR" sz="3200" b="1" dirty="0">
              <a:solidFill>
                <a:srgbClr val="003366"/>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D33E8D76-6632-4E80-97A2-76E88DFC8079}"/>
              </a:ext>
            </a:extLst>
          </p:cNvPr>
          <p:cNvPicPr>
            <a:picLocks noChangeAspect="1"/>
          </p:cNvPicPr>
          <p:nvPr/>
        </p:nvPicPr>
        <p:blipFill rotWithShape="1">
          <a:blip r:embed="rId3">
            <a:extLst>
              <a:ext uri="{28A0092B-C50C-407E-A947-70E740481C1C}">
                <a14:useLocalDpi xmlns:a14="http://schemas.microsoft.com/office/drawing/2010/main" val="0"/>
              </a:ext>
            </a:extLst>
          </a:blip>
          <a:srcRect l="20921" r="14342" b="4711"/>
          <a:stretch/>
        </p:blipFill>
        <p:spPr>
          <a:xfrm>
            <a:off x="662728" y="1876104"/>
            <a:ext cx="3909272" cy="4314783"/>
          </a:xfrm>
          <a:prstGeom prst="rect">
            <a:avLst/>
          </a:prstGeom>
        </p:spPr>
      </p:pic>
    </p:spTree>
    <p:extLst>
      <p:ext uri="{BB962C8B-B14F-4D97-AF65-F5344CB8AC3E}">
        <p14:creationId xmlns:p14="http://schemas.microsoft.com/office/powerpoint/2010/main" val="26079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6CC10F4-771B-4376-BF42-39469BA5DC23}"/>
              </a:ext>
            </a:extLst>
          </p:cNvPr>
          <p:cNvSpPr/>
          <p:nvPr/>
        </p:nvSpPr>
        <p:spPr>
          <a:xfrm>
            <a:off x="0" y="5888421"/>
            <a:ext cx="9144000" cy="646331"/>
          </a:xfrm>
          <a:prstGeom prst="rect">
            <a:avLst/>
          </a:prstGeom>
        </p:spPr>
        <p:txBody>
          <a:bodyPr wrap="square">
            <a:spAutoFit/>
          </a:bodyPr>
          <a:lstStyle/>
          <a:p>
            <a:r>
              <a:rPr lang="es-AR" dirty="0"/>
              <a:t>&lt;</a:t>
            </a:r>
            <a:r>
              <a:rPr lang="es-AR" dirty="0" err="1"/>
              <a:t>iframe</a:t>
            </a:r>
            <a:r>
              <a:rPr lang="es-AR" dirty="0"/>
              <a:t> </a:t>
            </a:r>
            <a:r>
              <a:rPr lang="es-AR" dirty="0" err="1"/>
              <a:t>width</a:t>
            </a:r>
            <a:r>
              <a:rPr lang="es-AR" dirty="0"/>
              <a:t>="800" </a:t>
            </a:r>
            <a:r>
              <a:rPr lang="es-AR" dirty="0" err="1"/>
              <a:t>height</a:t>
            </a:r>
            <a:r>
              <a:rPr lang="es-AR" dirty="0"/>
              <a:t>="450" </a:t>
            </a:r>
            <a:r>
              <a:rPr lang="es-AR" dirty="0" err="1"/>
              <a:t>src</a:t>
            </a:r>
            <a:r>
              <a:rPr lang="es-AR" dirty="0"/>
              <a:t>="https://www.youtube.com/embed/x4I9mmd-2Rc" </a:t>
            </a:r>
            <a:r>
              <a:rPr lang="es-AR" dirty="0" err="1"/>
              <a:t>frameborder</a:t>
            </a:r>
            <a:r>
              <a:rPr lang="es-AR" dirty="0"/>
              <a:t>="0" </a:t>
            </a:r>
            <a:r>
              <a:rPr lang="es-AR" dirty="0" err="1"/>
              <a:t>allow</a:t>
            </a:r>
            <a:r>
              <a:rPr lang="es-AR" dirty="0"/>
              <a:t>="</a:t>
            </a:r>
            <a:r>
              <a:rPr lang="es-AR" dirty="0" err="1"/>
              <a:t>autoplay</a:t>
            </a:r>
            <a:r>
              <a:rPr lang="es-AR" dirty="0"/>
              <a:t>; </a:t>
            </a:r>
            <a:r>
              <a:rPr lang="es-AR" dirty="0" err="1"/>
              <a:t>encrypted</a:t>
            </a:r>
            <a:r>
              <a:rPr lang="es-AR" dirty="0"/>
              <a:t>-media" </a:t>
            </a:r>
            <a:r>
              <a:rPr lang="es-AR" dirty="0" err="1"/>
              <a:t>allowfullscreen</a:t>
            </a:r>
            <a:r>
              <a:rPr lang="es-AR" dirty="0"/>
              <a:t>&gt;&lt;/</a:t>
            </a:r>
            <a:r>
              <a:rPr lang="es-AR" dirty="0" err="1"/>
              <a:t>iframe</a:t>
            </a:r>
            <a:r>
              <a:rPr lang="es-AR" dirty="0"/>
              <a:t>&gt;</a:t>
            </a:r>
          </a:p>
        </p:txBody>
      </p:sp>
      <p:pic>
        <p:nvPicPr>
          <p:cNvPr id="5" name="Elementos multimedia en línea 4">
            <a:hlinkClick r:id="" action="ppaction://media"/>
            <a:extLst>
              <a:ext uri="{FF2B5EF4-FFF2-40B4-BE49-F238E27FC236}">
                <a16:creationId xmlns:a16="http://schemas.microsoft.com/office/drawing/2014/main" id="{CA1E9F4C-3C6D-4741-9BFA-EC284042A0FB}"/>
              </a:ext>
            </a:extLst>
          </p:cNvPr>
          <p:cNvPicPr>
            <a:picLocks noRot="1" noChangeAspect="1"/>
          </p:cNvPicPr>
          <p:nvPr>
            <a:videoFile r:link="rId1"/>
          </p:nvPr>
        </p:nvPicPr>
        <p:blipFill>
          <a:blip r:embed="rId3"/>
          <a:stretch>
            <a:fillRect/>
          </a:stretch>
        </p:blipFill>
        <p:spPr>
          <a:xfrm>
            <a:off x="1683420" y="1315783"/>
            <a:ext cx="6096850" cy="4572638"/>
          </a:xfrm>
          <a:prstGeom prst="rect">
            <a:avLst/>
          </a:prstGeom>
        </p:spPr>
      </p:pic>
      <p:sp>
        <p:nvSpPr>
          <p:cNvPr id="6" name="Rectángulo 5">
            <a:extLst>
              <a:ext uri="{FF2B5EF4-FFF2-40B4-BE49-F238E27FC236}">
                <a16:creationId xmlns:a16="http://schemas.microsoft.com/office/drawing/2014/main" id="{C17BB452-BD39-43C9-AD21-0F5C5986C5F8}"/>
              </a:ext>
            </a:extLst>
          </p:cNvPr>
          <p:cNvSpPr/>
          <p:nvPr/>
        </p:nvSpPr>
        <p:spPr>
          <a:xfrm>
            <a:off x="0" y="1008035"/>
            <a:ext cx="9144000" cy="276999"/>
          </a:xfrm>
          <a:prstGeom prst="rect">
            <a:avLst/>
          </a:prstGeom>
        </p:spPr>
        <p:txBody>
          <a:bodyPr wrap="square">
            <a:spAutoFit/>
          </a:bodyPr>
          <a:lstStyle/>
          <a:p>
            <a:pPr algn="r"/>
            <a:r>
              <a:rPr lang="es-AR" sz="1200" dirty="0"/>
              <a:t>https://asknature.org/strategy/wing-scales-cause-light-to-diffract-and-interfere/#.Wp_hZOjOXIU</a:t>
            </a:r>
          </a:p>
        </p:txBody>
      </p:sp>
      <p:sp>
        <p:nvSpPr>
          <p:cNvPr id="2" name="Rectángulo 1">
            <a:extLst>
              <a:ext uri="{FF2B5EF4-FFF2-40B4-BE49-F238E27FC236}">
                <a16:creationId xmlns:a16="http://schemas.microsoft.com/office/drawing/2014/main" id="{7B80693A-110F-4A90-ADBF-8C2B0D5BEF9D}"/>
              </a:ext>
            </a:extLst>
          </p:cNvPr>
          <p:cNvSpPr/>
          <p:nvPr/>
        </p:nvSpPr>
        <p:spPr>
          <a:xfrm>
            <a:off x="0" y="100095"/>
            <a:ext cx="9143999" cy="954107"/>
          </a:xfrm>
          <a:prstGeom prst="rect">
            <a:avLst/>
          </a:prstGeom>
        </p:spPr>
        <p:txBody>
          <a:bodyPr wrap="square">
            <a:spAutoFit/>
          </a:bodyPr>
          <a:lstStyle/>
          <a:p>
            <a:pPr algn="ctr"/>
            <a:r>
              <a:rPr lang="es-AR" sz="2800" b="1" dirty="0">
                <a:latin typeface="Arial" panose="020B0604020202020204" pitchFamily="34" charset="0"/>
                <a:cs typeface="Arial" panose="020B0604020202020204" pitchFamily="34" charset="0"/>
              </a:rPr>
              <a:t>Clase 2 </a:t>
            </a:r>
            <a:r>
              <a:rPr lang="es-AR" sz="2800" b="1" dirty="0">
                <a:solidFill>
                  <a:srgbClr val="0000FF"/>
                </a:solidFill>
                <a:latin typeface="Arial" panose="020B0604020202020204" pitchFamily="34" charset="0"/>
                <a:cs typeface="Arial" panose="020B0604020202020204" pitchFamily="34" charset="0"/>
              </a:rPr>
              <a:t>Colores estructurales </a:t>
            </a:r>
            <a:r>
              <a:rPr lang="es-AR" sz="2800" b="1" dirty="0">
                <a:solidFill>
                  <a:srgbClr val="0000FF"/>
                </a:solidFill>
                <a:latin typeface="Arial" panose="020B0604020202020204" pitchFamily="34" charset="0"/>
                <a:cs typeface="Arial" panose="020B0604020202020204" pitchFamily="34" charset="0"/>
                <a:sym typeface="Symbol" panose="05050102010706020507" pitchFamily="18" charset="2"/>
              </a:rPr>
              <a:t> </a:t>
            </a:r>
            <a:r>
              <a:rPr lang="es-AR" sz="2800" b="1" dirty="0">
                <a:solidFill>
                  <a:srgbClr val="003366"/>
                </a:solidFill>
                <a:latin typeface="Arial" panose="020B0604020202020204" pitchFamily="34" charset="0"/>
                <a:cs typeface="Arial" panose="020B0604020202020204" pitchFamily="34" charset="0"/>
                <a:sym typeface="Symbol" panose="05050102010706020507" pitchFamily="18" charset="2"/>
              </a:rPr>
              <a:t>colores pigmentarios</a:t>
            </a:r>
            <a:endParaRPr lang="es-AR" sz="2800" b="1" dirty="0">
              <a:solidFill>
                <a:srgbClr val="00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113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hotonic Crystal&#10; ">
            <a:extLst>
              <a:ext uri="{FF2B5EF4-FFF2-40B4-BE49-F238E27FC236}">
                <a16:creationId xmlns:a16="http://schemas.microsoft.com/office/drawing/2014/main" id="{AC6D4066-1268-49B8-991F-9CE20CC6D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01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6311478"/>
            <a:ext cx="9144000" cy="369332"/>
          </a:xfrm>
          <a:prstGeom prst="rect">
            <a:avLst/>
          </a:prstGeom>
        </p:spPr>
        <p:txBody>
          <a:bodyPr wrap="square">
            <a:spAutoFit/>
          </a:bodyPr>
          <a:lstStyle/>
          <a:p>
            <a:r>
              <a:rPr lang="es-AR" dirty="0"/>
              <a:t>http://physicsopenlab.org/2015/11/20/quantum-dots-a-true-particle-in-a-box-system/</a:t>
            </a:r>
          </a:p>
        </p:txBody>
      </p:sp>
      <p:pic>
        <p:nvPicPr>
          <p:cNvPr id="1026" name="Picture 2" descr="http://physicsopenlab.org/wp-content/uploads/2015/11/CdSeqdots-1024x5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8315"/>
            <a:ext cx="9144000" cy="498316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931F931-E6D4-4B42-9E3E-58351A6615BA}"/>
              </a:ext>
            </a:extLst>
          </p:cNvPr>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b="1"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endParaRPr lang="es-AR" sz="32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359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3545" y="4166228"/>
            <a:ext cx="8200612" cy="2492990"/>
          </a:xfrm>
          <a:prstGeom prst="rect">
            <a:avLst/>
          </a:prstGeom>
        </p:spPr>
        <p:txBody>
          <a:bodyPr wrap="square">
            <a:spAutoFit/>
          </a:bodyPr>
          <a:lstStyle/>
          <a:p>
            <a:pPr algn="just"/>
            <a:r>
              <a:rPr lang="en-US" sz="1200" dirty="0">
                <a:solidFill>
                  <a:srgbClr val="333333"/>
                </a:solidFill>
                <a:latin typeface="Arial" panose="020B0604020202020204" pitchFamily="34" charset="0"/>
                <a:cs typeface="Arial" panose="020B0604020202020204" pitchFamily="34" charset="0"/>
              </a:rPr>
              <a:t>The self-assembled quantum dots have a size of 10-50 nanometers; while those defined by means of electronic lithography have larger sizes around 100 nm.</a:t>
            </a:r>
          </a:p>
          <a:p>
            <a:pPr algn="just"/>
            <a:r>
              <a:rPr lang="en-US" sz="1200" dirty="0">
                <a:solidFill>
                  <a:srgbClr val="333333"/>
                </a:solidFill>
                <a:latin typeface="Arial" panose="020B0604020202020204" pitchFamily="34" charset="0"/>
                <a:cs typeface="Arial" panose="020B0604020202020204" pitchFamily="34" charset="0"/>
              </a:rPr>
              <a:t>Besides confinement in all three dimensions (i.e., a quantum dot), other quantum confined semiconductors include:</a:t>
            </a:r>
          </a:p>
          <a:p>
            <a:pPr algn="just">
              <a:buFont typeface="Arial" panose="020B0604020202020204" pitchFamily="34" charset="0"/>
              <a:buChar char="•"/>
            </a:pPr>
            <a:r>
              <a:rPr lang="en-US" sz="1200" dirty="0">
                <a:solidFill>
                  <a:srgbClr val="1332AD"/>
                </a:solidFill>
                <a:latin typeface="Arial" panose="020B0604020202020204" pitchFamily="34" charset="0"/>
                <a:cs typeface="Arial" panose="020B0604020202020204" pitchFamily="34" charset="0"/>
                <a:hlinkClick r:id="rId2"/>
              </a:rPr>
              <a:t>Quantum wires</a:t>
            </a:r>
            <a:r>
              <a:rPr lang="en-US" sz="1200" dirty="0">
                <a:solidFill>
                  <a:srgbClr val="333333"/>
                </a:solidFill>
                <a:latin typeface="Arial" panose="020B0604020202020204" pitchFamily="34" charset="0"/>
                <a:cs typeface="Arial" panose="020B0604020202020204" pitchFamily="34" charset="0"/>
              </a:rPr>
              <a:t>, which confine electrons or holes in two spatial dimensions and allow free propagation in the third.</a:t>
            </a:r>
          </a:p>
          <a:p>
            <a:pPr algn="just">
              <a:buFont typeface="Arial" panose="020B0604020202020204" pitchFamily="34" charset="0"/>
              <a:buChar char="•"/>
            </a:pPr>
            <a:r>
              <a:rPr lang="en-US" sz="1200" dirty="0">
                <a:solidFill>
                  <a:srgbClr val="1332AD"/>
                </a:solidFill>
                <a:latin typeface="Arial" panose="020B0604020202020204" pitchFamily="34" charset="0"/>
                <a:cs typeface="Arial" panose="020B0604020202020204" pitchFamily="34" charset="0"/>
                <a:hlinkClick r:id="rId3"/>
              </a:rPr>
              <a:t>Quantum wells</a:t>
            </a:r>
            <a:r>
              <a:rPr lang="en-US" sz="1200" dirty="0">
                <a:solidFill>
                  <a:srgbClr val="333333"/>
                </a:solidFill>
                <a:latin typeface="Arial" panose="020B0604020202020204" pitchFamily="34" charset="0"/>
                <a:cs typeface="Arial" panose="020B0604020202020204" pitchFamily="34" charset="0"/>
              </a:rPr>
              <a:t>, which confine electrons or holes in one dimension and allow free propagation in two dimensions.</a:t>
            </a:r>
          </a:p>
          <a:p>
            <a:pPr algn="just"/>
            <a:r>
              <a:rPr lang="en-US" sz="1200" dirty="0">
                <a:solidFill>
                  <a:srgbClr val="333333"/>
                </a:solidFill>
                <a:latin typeface="Arial" panose="020B0604020202020204" pitchFamily="34" charset="0"/>
                <a:cs typeface="Arial" panose="020B0604020202020204" pitchFamily="34" charset="0"/>
              </a:rPr>
              <a:t>The Quantum Dot which contain electrons can also be compared to atoms: both have discrete energy levels and contain a small number of electrons, but unlike the atoms, the confinement potential of Quantum Dot not necessarily show spherical symmetry. Moreover the electrons do not move in the limited space, but inside the semiconductor crystal that hosts them.</a:t>
            </a:r>
          </a:p>
          <a:p>
            <a:pPr algn="just"/>
            <a:r>
              <a:rPr lang="en-US" sz="1200" dirty="0">
                <a:solidFill>
                  <a:srgbClr val="333333"/>
                </a:solidFill>
                <a:latin typeface="Arial" panose="020B0604020202020204" pitchFamily="34" charset="0"/>
                <a:cs typeface="Arial" panose="020B0604020202020204" pitchFamily="34" charset="0"/>
              </a:rPr>
              <a:t>Researchers have studied applications for quantum dots in transistors, solar cells, LEDs, and diode lasers. They have also investigated quantum dots as agents for medical imaging and as possible </a:t>
            </a:r>
            <a:r>
              <a:rPr lang="en-US" sz="1200" dirty="0">
                <a:solidFill>
                  <a:srgbClr val="1332AD"/>
                </a:solidFill>
                <a:latin typeface="Arial" panose="020B0604020202020204" pitchFamily="34" charset="0"/>
                <a:cs typeface="Arial" panose="020B0604020202020204" pitchFamily="34" charset="0"/>
                <a:hlinkClick r:id="rId4"/>
              </a:rPr>
              <a:t>qubits</a:t>
            </a:r>
            <a:r>
              <a:rPr lang="en-US" sz="1200" dirty="0">
                <a:solidFill>
                  <a:srgbClr val="333333"/>
                </a:solidFill>
                <a:latin typeface="Arial" panose="020B0604020202020204" pitchFamily="34" charset="0"/>
                <a:cs typeface="Arial" panose="020B0604020202020204" pitchFamily="34" charset="0"/>
              </a:rPr>
              <a:t> in quantum computing. The small size of quantum dots allows them to be suspended in various solvents and thus compatible with solution processing techniques such as spin coating and inkjet printing.</a:t>
            </a:r>
            <a:endParaRPr lang="en-US" sz="1200" b="0" i="0" dirty="0">
              <a:solidFill>
                <a:srgbClr val="333333"/>
              </a:solidFill>
              <a:effectLst/>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21CA6443-FD63-4A18-B381-A22DECBE32E9}"/>
              </a:ext>
            </a:extLst>
          </p:cNvPr>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endParaRPr lang="es-AR" sz="3200" b="1" dirty="0">
              <a:solidFill>
                <a:srgbClr val="0000FF"/>
              </a:solidFill>
              <a:latin typeface="Arial" panose="020B0604020202020204" pitchFamily="34" charset="0"/>
              <a:cs typeface="Arial" panose="020B0604020202020204" pitchFamily="34" charset="0"/>
            </a:endParaRPr>
          </a:p>
        </p:txBody>
      </p:sp>
      <p:pic>
        <p:nvPicPr>
          <p:cNvPr id="5" name="Picture 2" descr="quantumDot">
            <a:extLst>
              <a:ext uri="{FF2B5EF4-FFF2-40B4-BE49-F238E27FC236}">
                <a16:creationId xmlns:a16="http://schemas.microsoft.com/office/drawing/2014/main" id="{D6F484E5-3AA8-47A7-842E-9A9C50821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759" y="1487322"/>
            <a:ext cx="3571875" cy="2678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B693B5E1-8545-44D3-B0AC-0A6B3DA8A8D8}"/>
              </a:ext>
            </a:extLst>
          </p:cNvPr>
          <p:cNvSpPr/>
          <p:nvPr/>
        </p:nvSpPr>
        <p:spPr>
          <a:xfrm>
            <a:off x="3241401" y="1214445"/>
            <a:ext cx="5343112" cy="3046988"/>
          </a:xfrm>
          <a:prstGeom prst="rect">
            <a:avLst/>
          </a:prstGeom>
        </p:spPr>
        <p:txBody>
          <a:bodyPr wrap="square">
            <a:spAutoFit/>
          </a:bodyPr>
          <a:lstStyle/>
          <a:p>
            <a:pPr algn="just"/>
            <a:r>
              <a:rPr lang="en-US" sz="1200" dirty="0">
                <a:solidFill>
                  <a:srgbClr val="333333"/>
                </a:solidFill>
                <a:latin typeface="Arial" panose="020B0604020202020204" pitchFamily="34" charset="0"/>
                <a:cs typeface="Arial" panose="020B0604020202020204" pitchFamily="34" charset="0"/>
              </a:rPr>
              <a:t>A </a:t>
            </a:r>
            <a:r>
              <a:rPr lang="en-US" sz="1200" b="1" dirty="0">
                <a:solidFill>
                  <a:srgbClr val="333333"/>
                </a:solidFill>
                <a:latin typeface="Arial" panose="020B0604020202020204" pitchFamily="34" charset="0"/>
                <a:cs typeface="Arial" panose="020B0604020202020204" pitchFamily="34" charset="0"/>
              </a:rPr>
              <a:t>quantum dot</a:t>
            </a:r>
            <a:r>
              <a:rPr lang="en-US" sz="1200" dirty="0">
                <a:solidFill>
                  <a:srgbClr val="333333"/>
                </a:solidFill>
                <a:latin typeface="Arial" panose="020B0604020202020204" pitchFamily="34" charset="0"/>
                <a:cs typeface="Arial" panose="020B0604020202020204" pitchFamily="34" charset="0"/>
              </a:rPr>
              <a:t> (</a:t>
            </a:r>
            <a:r>
              <a:rPr lang="en-US" sz="1200" b="1" dirty="0">
                <a:solidFill>
                  <a:srgbClr val="333333"/>
                </a:solidFill>
                <a:latin typeface="Arial" panose="020B0604020202020204" pitchFamily="34" charset="0"/>
                <a:cs typeface="Arial" panose="020B0604020202020204" pitchFamily="34" charset="0"/>
              </a:rPr>
              <a:t>QD</a:t>
            </a:r>
            <a:r>
              <a:rPr lang="en-US" sz="1200" dirty="0">
                <a:solidFill>
                  <a:srgbClr val="333333"/>
                </a:solidFill>
                <a:latin typeface="Arial" panose="020B0604020202020204" pitchFamily="34" charset="0"/>
                <a:cs typeface="Arial" panose="020B0604020202020204" pitchFamily="34" charset="0"/>
              </a:rPr>
              <a:t>) is a crystal of semiconductor material whose diameter is on the order of several nanometers – a size which results in its free charge carriers experiencing “quantum confinement” in all three spatial dimensions. The electronic properties of quantum dots are intermediate between those of bulk semiconductors and of discrete molecules and closely related to their size and shape. This allows properties such as the band gap, emission color, and absorption spectrum to be highly </a:t>
            </a:r>
            <a:r>
              <a:rPr lang="en-US" sz="1200" dirty="0" err="1">
                <a:solidFill>
                  <a:srgbClr val="333333"/>
                </a:solidFill>
                <a:latin typeface="Arial" panose="020B0604020202020204" pitchFamily="34" charset="0"/>
                <a:cs typeface="Arial" panose="020B0604020202020204" pitchFamily="34" charset="0"/>
              </a:rPr>
              <a:t>tuneable</a:t>
            </a:r>
            <a:r>
              <a:rPr lang="en-US" sz="1200" dirty="0">
                <a:solidFill>
                  <a:srgbClr val="333333"/>
                </a:solidFill>
                <a:latin typeface="Arial" panose="020B0604020202020204" pitchFamily="34" charset="0"/>
                <a:cs typeface="Arial" panose="020B0604020202020204" pitchFamily="34" charset="0"/>
              </a:rPr>
              <a:t>, as the size distribution of quantum dots can be controlled during fabrication. For example, the band gap in a quantum dot, which determines the frequency range of emitted light, is inversely related to its size. In fluorescent dye applications, the frequency of emitted light increases as the size of the quantum dot decreases, shifting the color of emitted light from red to violet.</a:t>
            </a:r>
          </a:p>
          <a:p>
            <a:pPr algn="just"/>
            <a:r>
              <a:rPr lang="en-US" sz="1200" dirty="0">
                <a:solidFill>
                  <a:srgbClr val="333333"/>
                </a:solidFill>
                <a:latin typeface="Arial" panose="020B0604020202020204" pitchFamily="34" charset="0"/>
                <a:cs typeface="Arial" panose="020B0604020202020204" pitchFamily="34" charset="0"/>
              </a:rPr>
              <a:t>The small quantum dots, such as nanocrystalline semiconductors in a colloidal solution, have dimensions between 2 and 10 nanometers, corresponding to about 10-50 atoms in diameter, and may reach a total of 100-100000 atoms for each quantum dot .</a:t>
            </a:r>
          </a:p>
        </p:txBody>
      </p:sp>
    </p:spTree>
    <p:extLst>
      <p:ext uri="{BB962C8B-B14F-4D97-AF65-F5344CB8AC3E}">
        <p14:creationId xmlns:p14="http://schemas.microsoft.com/office/powerpoint/2010/main" val="1915604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9D01C96-C94A-42AB-AEC6-6EC5062ACB25}"/>
              </a:ext>
            </a:extLst>
          </p:cNvPr>
          <p:cNvSpPr/>
          <p:nvPr/>
        </p:nvSpPr>
        <p:spPr>
          <a:xfrm>
            <a:off x="0" y="6581001"/>
            <a:ext cx="9144000" cy="276999"/>
          </a:xfrm>
          <a:prstGeom prst="rect">
            <a:avLst/>
          </a:prstGeom>
        </p:spPr>
        <p:txBody>
          <a:bodyPr wrap="square">
            <a:spAutoFit/>
          </a:bodyPr>
          <a:lstStyle/>
          <a:p>
            <a:r>
              <a:rPr lang="es-AR" sz="1200" dirty="0" err="1"/>
              <a:t>By</a:t>
            </a:r>
            <a:r>
              <a:rPr lang="es-AR" sz="1200" dirty="0"/>
              <a:t> Yshen8 - </a:t>
            </a:r>
            <a:r>
              <a:rPr lang="es-AR" sz="1200" dirty="0" err="1"/>
              <a:t>Own</a:t>
            </a:r>
            <a:r>
              <a:rPr lang="es-AR" sz="1200" dirty="0"/>
              <a:t> </a:t>
            </a:r>
            <a:r>
              <a:rPr lang="es-AR" sz="1200" dirty="0" err="1"/>
              <a:t>work</a:t>
            </a:r>
            <a:r>
              <a:rPr lang="es-AR" sz="1200" dirty="0"/>
              <a:t>, CC BY-SA 3.0, https://commons.wikimedia.org/w/index.php?curid=5462931</a:t>
            </a:r>
          </a:p>
        </p:txBody>
      </p:sp>
      <p:sp>
        <p:nvSpPr>
          <p:cNvPr id="6" name="CuadroTexto 5">
            <a:extLst>
              <a:ext uri="{FF2B5EF4-FFF2-40B4-BE49-F238E27FC236}">
                <a16:creationId xmlns:a16="http://schemas.microsoft.com/office/drawing/2014/main" id="{E926658E-A427-45D3-912F-04B6566C3D70}"/>
              </a:ext>
            </a:extLst>
          </p:cNvPr>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Confinamiento cuántico</a:t>
            </a:r>
          </a:p>
        </p:txBody>
      </p:sp>
      <p:pic>
        <p:nvPicPr>
          <p:cNvPr id="10242" name="Picture 2" descr="https://upload.wikimedia.org/wikipedia/commons/thumb/5/5e/Quantum_confinement_1.png/800px-Quantum_confinement_1.png">
            <a:extLst>
              <a:ext uri="{FF2B5EF4-FFF2-40B4-BE49-F238E27FC236}">
                <a16:creationId xmlns:a16="http://schemas.microsoft.com/office/drawing/2014/main" id="{AC4ED8E2-917E-42CF-9F6E-1FAA364ED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021" y="1417996"/>
            <a:ext cx="6095496" cy="52878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18560B99-643B-44C6-BF08-10498232BEBF}"/>
              </a:ext>
            </a:extLst>
          </p:cNvPr>
          <p:cNvSpPr/>
          <p:nvPr/>
        </p:nvSpPr>
        <p:spPr>
          <a:xfrm>
            <a:off x="365642" y="2331889"/>
            <a:ext cx="2782957" cy="1754326"/>
          </a:xfrm>
          <a:prstGeom prst="rect">
            <a:avLst/>
          </a:prstGeom>
        </p:spPr>
        <p:txBody>
          <a:bodyPr wrap="square">
            <a:spAutoFit/>
          </a:bodyPr>
          <a:lstStyle/>
          <a:p>
            <a:pPr algn="r"/>
            <a:r>
              <a:rPr lang="en-US" sz="1200" b="1" dirty="0">
                <a:solidFill>
                  <a:srgbClr val="222222"/>
                </a:solidFill>
                <a:latin typeface="Arial" panose="020B0604020202020204" pitchFamily="34" charset="0"/>
              </a:rPr>
              <a:t>Quantum confinement</a:t>
            </a:r>
            <a:r>
              <a:rPr lang="en-US" sz="1200" dirty="0">
                <a:solidFill>
                  <a:srgbClr val="222222"/>
                </a:solidFill>
                <a:latin typeface="Arial" panose="020B0604020202020204" pitchFamily="34" charset="0"/>
              </a:rPr>
              <a:t> can be observed once the diameter of a material is of the same magnitude as the </a:t>
            </a:r>
            <a:r>
              <a:rPr lang="en-US" sz="1200" dirty="0">
                <a:solidFill>
                  <a:srgbClr val="0B0080"/>
                </a:solidFill>
                <a:latin typeface="Arial" panose="020B0604020202020204" pitchFamily="34" charset="0"/>
                <a:hlinkClick r:id="rId3" tooltip="Matter wave"/>
              </a:rPr>
              <a:t>de Broglie wavelength</a:t>
            </a:r>
            <a:r>
              <a:rPr lang="en-US" sz="1200" dirty="0">
                <a:solidFill>
                  <a:srgbClr val="222222"/>
                </a:solidFill>
                <a:latin typeface="Arial" panose="020B0604020202020204" pitchFamily="34" charset="0"/>
              </a:rPr>
              <a:t> of the electron </a:t>
            </a:r>
            <a:r>
              <a:rPr lang="en-US" sz="1200" dirty="0">
                <a:solidFill>
                  <a:srgbClr val="0B0080"/>
                </a:solidFill>
                <a:latin typeface="Arial" panose="020B0604020202020204" pitchFamily="34" charset="0"/>
                <a:hlinkClick r:id="rId4" tooltip="Wave function"/>
              </a:rPr>
              <a:t>wave function</a:t>
            </a:r>
            <a:r>
              <a:rPr lang="en-US" sz="1200" dirty="0">
                <a:solidFill>
                  <a:srgbClr val="222222"/>
                </a:solidFill>
                <a:latin typeface="Arial" panose="020B0604020202020204" pitchFamily="34" charset="0"/>
              </a:rPr>
              <a:t>.</a:t>
            </a:r>
            <a:r>
              <a:rPr lang="en-US" sz="1200" baseline="30000" dirty="0">
                <a:solidFill>
                  <a:srgbClr val="0B0080"/>
                </a:solidFill>
                <a:latin typeface="Arial" panose="020B0604020202020204" pitchFamily="34" charset="0"/>
                <a:hlinkClick r:id="rId5"/>
              </a:rPr>
              <a:t>]</a:t>
            </a:r>
            <a:r>
              <a:rPr lang="en-US" sz="1200" dirty="0">
                <a:solidFill>
                  <a:srgbClr val="222222"/>
                </a:solidFill>
                <a:latin typeface="Arial" panose="020B0604020202020204" pitchFamily="34" charset="0"/>
              </a:rPr>
              <a:t> </a:t>
            </a:r>
          </a:p>
          <a:p>
            <a:pPr algn="r"/>
            <a:r>
              <a:rPr lang="en-US" sz="1200" dirty="0">
                <a:solidFill>
                  <a:srgbClr val="222222"/>
                </a:solidFill>
                <a:latin typeface="Arial" panose="020B0604020202020204" pitchFamily="34" charset="0"/>
              </a:rPr>
              <a:t>When materials are this small, their electronic and optical properties deviate substantially from those of bulk materials.</a:t>
            </a:r>
          </a:p>
        </p:txBody>
      </p:sp>
      <p:sp>
        <p:nvSpPr>
          <p:cNvPr id="3" name="Rectángulo 2">
            <a:extLst>
              <a:ext uri="{FF2B5EF4-FFF2-40B4-BE49-F238E27FC236}">
                <a16:creationId xmlns:a16="http://schemas.microsoft.com/office/drawing/2014/main" id="{1920BA90-606F-4570-B2A6-8902F13FFAC5}"/>
              </a:ext>
            </a:extLst>
          </p:cNvPr>
          <p:cNvSpPr/>
          <p:nvPr/>
        </p:nvSpPr>
        <p:spPr>
          <a:xfrm>
            <a:off x="4377443" y="1367482"/>
            <a:ext cx="2908244" cy="1938992"/>
          </a:xfrm>
          <a:prstGeom prst="rect">
            <a:avLst/>
          </a:prstGeom>
        </p:spPr>
        <p:txBody>
          <a:bodyPr wrap="square">
            <a:spAutoFit/>
          </a:bodyPr>
          <a:lstStyle/>
          <a:p>
            <a:pPr algn="just"/>
            <a:r>
              <a:rPr lang="en-US" sz="1200" b="1" dirty="0">
                <a:solidFill>
                  <a:srgbClr val="222222"/>
                </a:solidFill>
                <a:latin typeface="Arial" panose="020B0604020202020204" pitchFamily="34" charset="0"/>
              </a:rPr>
              <a:t>A particle behaves as if it were free when the confining dimension is large compared to the wavelength of the particle</a:t>
            </a:r>
            <a:r>
              <a:rPr lang="en-US" sz="1200" dirty="0">
                <a:solidFill>
                  <a:srgbClr val="222222"/>
                </a:solidFill>
                <a:latin typeface="Arial" panose="020B0604020202020204" pitchFamily="34" charset="0"/>
              </a:rPr>
              <a:t>. During this state, the </a:t>
            </a:r>
            <a:r>
              <a:rPr lang="en-US" sz="1200" dirty="0">
                <a:solidFill>
                  <a:srgbClr val="0B0080"/>
                </a:solidFill>
                <a:latin typeface="Arial" panose="020B0604020202020204" pitchFamily="34" charset="0"/>
                <a:hlinkClick r:id="rId6" tooltip="Bandgap"/>
              </a:rPr>
              <a:t>bandgap</a:t>
            </a:r>
            <a:r>
              <a:rPr lang="en-US" sz="1200" dirty="0">
                <a:solidFill>
                  <a:srgbClr val="222222"/>
                </a:solidFill>
                <a:latin typeface="Arial" panose="020B0604020202020204" pitchFamily="34" charset="0"/>
              </a:rPr>
              <a:t> remains at its original energy due to a continuous energy state. However, as the confining dimension decreases and reaches a certain limit, typically in nanoscale, the energy </a:t>
            </a:r>
            <a:r>
              <a:rPr lang="en-US" sz="1200" dirty="0">
                <a:solidFill>
                  <a:srgbClr val="0B0080"/>
                </a:solidFill>
                <a:latin typeface="Arial" panose="020B0604020202020204" pitchFamily="34" charset="0"/>
                <a:hlinkClick r:id="rId7" tooltip="Spectrum"/>
              </a:rPr>
              <a:t>spectrum</a:t>
            </a:r>
            <a:r>
              <a:rPr lang="en-US" sz="1200" dirty="0">
                <a:solidFill>
                  <a:srgbClr val="222222"/>
                </a:solidFill>
                <a:latin typeface="Arial" panose="020B0604020202020204" pitchFamily="34" charset="0"/>
              </a:rPr>
              <a:t> becomes </a:t>
            </a:r>
            <a:r>
              <a:rPr lang="en-US" sz="1200" dirty="0">
                <a:solidFill>
                  <a:srgbClr val="0B0080"/>
                </a:solidFill>
                <a:latin typeface="Arial" panose="020B0604020202020204" pitchFamily="34" charset="0"/>
                <a:hlinkClick r:id="rId8" tooltip="Discrete mathematics"/>
              </a:rPr>
              <a:t>discrete</a:t>
            </a:r>
            <a:r>
              <a:rPr lang="en-US" sz="1200" dirty="0">
                <a:solidFill>
                  <a:srgbClr val="222222"/>
                </a:solidFill>
                <a:latin typeface="Arial" panose="020B0604020202020204" pitchFamily="34" charset="0"/>
              </a:rPr>
              <a:t>. </a:t>
            </a:r>
          </a:p>
        </p:txBody>
      </p:sp>
      <p:sp>
        <p:nvSpPr>
          <p:cNvPr id="5" name="Rectángulo: esquinas redondeadas 4">
            <a:extLst>
              <a:ext uri="{FF2B5EF4-FFF2-40B4-BE49-F238E27FC236}">
                <a16:creationId xmlns:a16="http://schemas.microsoft.com/office/drawing/2014/main" id="{3083FAE6-DC66-4D80-9D60-D536351EC832}"/>
              </a:ext>
            </a:extLst>
          </p:cNvPr>
          <p:cNvSpPr/>
          <p:nvPr/>
        </p:nvSpPr>
        <p:spPr>
          <a:xfrm>
            <a:off x="4433461" y="3267065"/>
            <a:ext cx="2796208" cy="468680"/>
          </a:xfrm>
          <a:prstGeom prst="round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AA0FB8C4-70DA-4244-8DD9-57B8E1B6F46C}"/>
              </a:ext>
            </a:extLst>
          </p:cNvPr>
          <p:cNvSpPr/>
          <p:nvPr/>
        </p:nvSpPr>
        <p:spPr>
          <a:xfrm>
            <a:off x="4377443" y="3780110"/>
            <a:ext cx="2852226" cy="2400657"/>
          </a:xfrm>
          <a:prstGeom prst="rect">
            <a:avLst/>
          </a:prstGeom>
        </p:spPr>
        <p:txBody>
          <a:bodyPr wrap="square">
            <a:spAutoFit/>
          </a:bodyPr>
          <a:lstStyle/>
          <a:p>
            <a:pPr algn="just"/>
            <a:r>
              <a:rPr lang="en-US" b="1" dirty="0">
                <a:solidFill>
                  <a:srgbClr val="0000FF"/>
                </a:solidFill>
                <a:latin typeface="Arial" panose="020B0604020202020204" pitchFamily="34" charset="0"/>
              </a:rPr>
              <a:t>As a result, the bandgap becomes size-dependent. </a:t>
            </a:r>
            <a:r>
              <a:rPr lang="en-US" sz="1200" b="1" dirty="0">
                <a:solidFill>
                  <a:srgbClr val="0000FF"/>
                </a:solidFill>
                <a:latin typeface="Arial" panose="020B0604020202020204" pitchFamily="34" charset="0"/>
              </a:rPr>
              <a:t>This ultimately results in a </a:t>
            </a:r>
            <a:r>
              <a:rPr lang="en-US" sz="1200" b="1" dirty="0" err="1">
                <a:solidFill>
                  <a:srgbClr val="0000FF"/>
                </a:solidFill>
                <a:latin typeface="Arial" panose="020B0604020202020204" pitchFamily="34" charset="0"/>
                <a:hlinkClick r:id="rId9" tooltip="Blueshift"/>
              </a:rPr>
              <a:t>blueshift</a:t>
            </a:r>
            <a:r>
              <a:rPr lang="en-US" sz="1200" b="1" dirty="0">
                <a:solidFill>
                  <a:srgbClr val="0000FF"/>
                </a:solidFill>
                <a:latin typeface="Arial" panose="020B0604020202020204" pitchFamily="34" charset="0"/>
              </a:rPr>
              <a:t> in </a:t>
            </a:r>
            <a:r>
              <a:rPr lang="en-US" sz="1200" b="1" dirty="0">
                <a:solidFill>
                  <a:srgbClr val="0000FF"/>
                </a:solidFill>
                <a:latin typeface="Arial" panose="020B0604020202020204" pitchFamily="34" charset="0"/>
                <a:hlinkClick r:id="rId10" tooltip="Emission spectrum"/>
              </a:rPr>
              <a:t>light emission</a:t>
            </a:r>
            <a:r>
              <a:rPr lang="en-US" sz="1200" b="1" dirty="0">
                <a:solidFill>
                  <a:srgbClr val="0000FF"/>
                </a:solidFill>
                <a:latin typeface="Arial" panose="020B0604020202020204" pitchFamily="34" charset="0"/>
              </a:rPr>
              <a:t> as the size of the particles decreases.</a:t>
            </a:r>
          </a:p>
          <a:p>
            <a:pPr algn="just"/>
            <a:endParaRPr lang="en-US" sz="1200" b="1" dirty="0">
              <a:solidFill>
                <a:srgbClr val="0000FF"/>
              </a:solidFill>
              <a:latin typeface="Arial" panose="020B0604020202020204" pitchFamily="34" charset="0"/>
            </a:endParaRPr>
          </a:p>
          <a:p>
            <a:pPr algn="just"/>
            <a:endParaRPr lang="en-US" sz="1200" b="1" dirty="0">
              <a:solidFill>
                <a:srgbClr val="0000FF"/>
              </a:solidFill>
              <a:latin typeface="Arial" panose="020B0604020202020204" pitchFamily="34" charset="0"/>
            </a:endParaRPr>
          </a:p>
          <a:p>
            <a:pPr algn="just"/>
            <a:endParaRPr lang="en-US" sz="1200" b="1" dirty="0">
              <a:solidFill>
                <a:srgbClr val="0000FF"/>
              </a:solidFill>
              <a:latin typeface="Arial" panose="020B0604020202020204" pitchFamily="34" charset="0"/>
            </a:endParaRPr>
          </a:p>
          <a:p>
            <a:pPr algn="just"/>
            <a:endParaRPr lang="en-US" sz="1200" b="1" dirty="0">
              <a:solidFill>
                <a:srgbClr val="0000FF"/>
              </a:solidFill>
              <a:latin typeface="Arial" panose="020B0604020202020204" pitchFamily="34" charset="0"/>
            </a:endParaRPr>
          </a:p>
          <a:p>
            <a:pPr algn="just"/>
            <a:endParaRPr lang="en-US" sz="1200" b="1" dirty="0">
              <a:solidFill>
                <a:srgbClr val="0000FF"/>
              </a:solidFill>
              <a:latin typeface="Arial" panose="020B0604020202020204" pitchFamily="34" charset="0"/>
            </a:endParaRPr>
          </a:p>
        </p:txBody>
      </p:sp>
      <p:sp>
        <p:nvSpPr>
          <p:cNvPr id="9" name="Rectángulo: esquinas redondeadas 8">
            <a:extLst>
              <a:ext uri="{FF2B5EF4-FFF2-40B4-BE49-F238E27FC236}">
                <a16:creationId xmlns:a16="http://schemas.microsoft.com/office/drawing/2014/main" id="{F6C1A1BE-000E-4383-9E33-4167E424EF10}"/>
              </a:ext>
            </a:extLst>
          </p:cNvPr>
          <p:cNvSpPr/>
          <p:nvPr/>
        </p:nvSpPr>
        <p:spPr>
          <a:xfrm>
            <a:off x="5287617" y="5652747"/>
            <a:ext cx="1232453" cy="46868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43C7F35D-2A12-4F7A-8E1F-930BC7901B51}"/>
              </a:ext>
            </a:extLst>
          </p:cNvPr>
          <p:cNvSpPr/>
          <p:nvPr/>
        </p:nvSpPr>
        <p:spPr>
          <a:xfrm>
            <a:off x="200298" y="4924948"/>
            <a:ext cx="2662488" cy="1754326"/>
          </a:xfrm>
          <a:prstGeom prst="rect">
            <a:avLst/>
          </a:prstGeom>
        </p:spPr>
        <p:txBody>
          <a:bodyPr wrap="square">
            <a:spAutoFit/>
          </a:bodyPr>
          <a:lstStyle/>
          <a:p>
            <a:pPr algn="r"/>
            <a:r>
              <a:rPr lang="en-US" sz="1200" dirty="0">
                <a:solidFill>
                  <a:srgbClr val="0000FF"/>
                </a:solidFill>
                <a:latin typeface="Arial" panose="020B0604020202020204" pitchFamily="34" charset="0"/>
              </a:rPr>
              <a:t>Specifically, the effect describes the phenomenon resulting from </a:t>
            </a:r>
            <a:r>
              <a:rPr lang="en-US" sz="1200" dirty="0">
                <a:solidFill>
                  <a:srgbClr val="0000FF"/>
                </a:solidFill>
                <a:latin typeface="Arial" panose="020B0604020202020204" pitchFamily="34" charset="0"/>
                <a:hlinkClick r:id="rId11" tooltip="Electrons"/>
              </a:rPr>
              <a:t>electrons</a:t>
            </a:r>
            <a:r>
              <a:rPr lang="en-US" sz="1200" dirty="0">
                <a:solidFill>
                  <a:srgbClr val="0000FF"/>
                </a:solidFill>
                <a:latin typeface="Arial" panose="020B0604020202020204" pitchFamily="34" charset="0"/>
              </a:rPr>
              <a:t> and </a:t>
            </a:r>
            <a:r>
              <a:rPr lang="en-US" sz="1200" dirty="0">
                <a:solidFill>
                  <a:srgbClr val="0000FF"/>
                </a:solidFill>
                <a:latin typeface="Arial" panose="020B0604020202020204" pitchFamily="34" charset="0"/>
                <a:hlinkClick r:id="rId12" tooltip="Electron holes"/>
              </a:rPr>
              <a:t>electron holes</a:t>
            </a:r>
            <a:r>
              <a:rPr lang="en-US" sz="1200" dirty="0">
                <a:solidFill>
                  <a:srgbClr val="0000FF"/>
                </a:solidFill>
                <a:latin typeface="Arial" panose="020B0604020202020204" pitchFamily="34" charset="0"/>
              </a:rPr>
              <a:t> being squeezed into a dimension that approaches a critical </a:t>
            </a:r>
            <a:r>
              <a:rPr lang="en-US" sz="1200" dirty="0">
                <a:solidFill>
                  <a:srgbClr val="0000FF"/>
                </a:solidFill>
                <a:latin typeface="Arial" panose="020B0604020202020204" pitchFamily="34" charset="0"/>
                <a:hlinkClick r:id="rId13" tooltip="Quantum"/>
              </a:rPr>
              <a:t>quantum</a:t>
            </a:r>
            <a:r>
              <a:rPr lang="en-US" sz="1200" dirty="0">
                <a:solidFill>
                  <a:srgbClr val="0000FF"/>
                </a:solidFill>
                <a:latin typeface="Arial" panose="020B0604020202020204" pitchFamily="34" charset="0"/>
              </a:rPr>
              <a:t> measurement, called the </a:t>
            </a:r>
            <a:r>
              <a:rPr lang="en-US" b="1" u="sng" dirty="0">
                <a:solidFill>
                  <a:srgbClr val="0000FF"/>
                </a:solidFill>
                <a:latin typeface="Arial" panose="020B0604020202020204" pitchFamily="34" charset="0"/>
                <a:hlinkClick r:id="rId14" tooltip="Exciton"/>
              </a:rPr>
              <a:t>exciton</a:t>
            </a:r>
            <a:r>
              <a:rPr lang="en-US" b="1" u="sng" dirty="0">
                <a:solidFill>
                  <a:srgbClr val="0000FF"/>
                </a:solidFill>
                <a:latin typeface="Arial" panose="020B0604020202020204" pitchFamily="34" charset="0"/>
              </a:rPr>
              <a:t> </a:t>
            </a:r>
            <a:r>
              <a:rPr lang="en-US" b="1" u="sng" dirty="0">
                <a:solidFill>
                  <a:srgbClr val="0000FF"/>
                </a:solidFill>
                <a:latin typeface="Arial" panose="020B0604020202020204" pitchFamily="34" charset="0"/>
                <a:hlinkClick r:id="rId15" tooltip="Bohr radius"/>
              </a:rPr>
              <a:t>Bohr radius</a:t>
            </a:r>
            <a:r>
              <a:rPr lang="en-US" sz="1200" dirty="0">
                <a:solidFill>
                  <a:srgbClr val="222222"/>
                </a:solidFill>
                <a:latin typeface="Arial" panose="020B0604020202020204" pitchFamily="34" charset="0"/>
              </a:rPr>
              <a:t>. </a:t>
            </a:r>
          </a:p>
        </p:txBody>
      </p:sp>
      <p:pic>
        <p:nvPicPr>
          <p:cNvPr id="12" name="Picture 2" descr="Quantum confinement&#10;  Quantum-confined materials refer to structures which are constrained to&#10;  nanoscale lengths in one, ...">
            <a:extLst>
              <a:ext uri="{FF2B5EF4-FFF2-40B4-BE49-F238E27FC236}">
                <a16:creationId xmlns:a16="http://schemas.microsoft.com/office/drawing/2014/main" id="{1612CAA4-AD70-4923-9C02-7F83AB342A1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9735" t="42587" r="4971" b="44282"/>
          <a:stretch/>
        </p:blipFill>
        <p:spPr bwMode="auto">
          <a:xfrm>
            <a:off x="597703" y="4043186"/>
            <a:ext cx="2245880" cy="90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0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66EBF8-0681-4535-A869-A46CB046F989}"/>
              </a:ext>
            </a:extLst>
          </p:cNvPr>
          <p:cNvPicPr>
            <a:picLocks noChangeAspect="1"/>
          </p:cNvPicPr>
          <p:nvPr/>
        </p:nvPicPr>
        <p:blipFill>
          <a:blip r:embed="rId2"/>
          <a:stretch>
            <a:fillRect/>
          </a:stretch>
        </p:blipFill>
        <p:spPr>
          <a:xfrm>
            <a:off x="1036304" y="954673"/>
            <a:ext cx="7071392" cy="4451063"/>
          </a:xfrm>
          <a:prstGeom prst="rect">
            <a:avLst/>
          </a:prstGeom>
        </p:spPr>
      </p:pic>
      <p:sp>
        <p:nvSpPr>
          <p:cNvPr id="3" name="Rectángulo 2">
            <a:extLst>
              <a:ext uri="{FF2B5EF4-FFF2-40B4-BE49-F238E27FC236}">
                <a16:creationId xmlns:a16="http://schemas.microsoft.com/office/drawing/2014/main" id="{F74F9218-04A1-4983-85A0-44000265734E}"/>
              </a:ext>
            </a:extLst>
          </p:cNvPr>
          <p:cNvSpPr/>
          <p:nvPr/>
        </p:nvSpPr>
        <p:spPr>
          <a:xfrm>
            <a:off x="0" y="5228316"/>
            <a:ext cx="9144000" cy="1477328"/>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Evolution of the energy level structure from a hypothetical diatomic molecule (extreme</a:t>
            </a:r>
          </a:p>
          <a:p>
            <a:pPr algn="just"/>
            <a:r>
              <a:rPr lang="en-US" dirty="0">
                <a:latin typeface="Arial" panose="020B0604020202020204" pitchFamily="34" charset="0"/>
                <a:cs typeface="Arial" panose="020B0604020202020204" pitchFamily="34" charset="0"/>
              </a:rPr>
              <a:t>left) to a bulk semiconductor (extreme right). </a:t>
            </a:r>
            <a:r>
              <a:rPr lang="en-US" dirty="0" err="1">
                <a:latin typeface="Arial" panose="020B0604020202020204" pitchFamily="34" charset="0"/>
                <a:cs typeface="Arial" panose="020B0604020202020204" pitchFamily="34" charset="0"/>
              </a:rPr>
              <a:t>Eg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nc</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Eg</a:t>
            </a:r>
            <a:r>
              <a:rPr lang="en-US" dirty="0">
                <a:latin typeface="Arial" panose="020B0604020202020204" pitchFamily="34" charset="0"/>
                <a:cs typeface="Arial" panose="020B0604020202020204" pitchFamily="34" charset="0"/>
              </a:rPr>
              <a:t> 0 indicate the energy gap between the highest occupied molecular orbital (HOMO) and the lowest unoccupied molecular orbital (LUMO) for a nanocrystal and bulk, respectively (CB = conduction band, VB = valence band). </a:t>
            </a:r>
            <a:endParaRPr lang="es-AR" dirty="0">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C2399E86-F172-415D-BBED-35470180CD56}"/>
              </a:ext>
            </a:extLst>
          </p:cNvPr>
          <p:cNvSpPr/>
          <p:nvPr/>
        </p:nvSpPr>
        <p:spPr>
          <a:xfrm>
            <a:off x="5158855" y="954673"/>
            <a:ext cx="1037230" cy="387663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CuadroTexto 5">
            <a:extLst>
              <a:ext uri="{FF2B5EF4-FFF2-40B4-BE49-F238E27FC236}">
                <a16:creationId xmlns:a16="http://schemas.microsoft.com/office/drawing/2014/main" id="{E1D3712F-4230-4E30-90F1-516CCEE96010}"/>
              </a:ext>
            </a:extLst>
          </p:cNvPr>
          <p:cNvSpPr txBox="1"/>
          <p:nvPr/>
        </p:nvSpPr>
        <p:spPr>
          <a:xfrm>
            <a:off x="0" y="-46427"/>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endParaRPr lang="es-AR" sz="32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854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47D438-1234-444D-A18D-75A11F4BA4FF}"/>
              </a:ext>
            </a:extLst>
          </p:cNvPr>
          <p:cNvPicPr>
            <a:picLocks noChangeAspect="1"/>
          </p:cNvPicPr>
          <p:nvPr/>
        </p:nvPicPr>
        <p:blipFill>
          <a:blip r:embed="rId2"/>
          <a:stretch>
            <a:fillRect/>
          </a:stretch>
        </p:blipFill>
        <p:spPr>
          <a:xfrm>
            <a:off x="-54176" y="1466731"/>
            <a:ext cx="6708756" cy="3799688"/>
          </a:xfrm>
          <a:prstGeom prst="rect">
            <a:avLst/>
          </a:prstGeom>
        </p:spPr>
      </p:pic>
      <p:sp>
        <p:nvSpPr>
          <p:cNvPr id="5" name="Rectángulo 4">
            <a:extLst>
              <a:ext uri="{FF2B5EF4-FFF2-40B4-BE49-F238E27FC236}">
                <a16:creationId xmlns:a16="http://schemas.microsoft.com/office/drawing/2014/main" id="{7D30BA88-CBAC-4BCD-A4E3-DF0D491CC963}"/>
              </a:ext>
            </a:extLst>
          </p:cNvPr>
          <p:cNvSpPr/>
          <p:nvPr/>
        </p:nvSpPr>
        <p:spPr>
          <a:xfrm>
            <a:off x="0" y="6477318"/>
            <a:ext cx="9144000" cy="276999"/>
          </a:xfrm>
          <a:prstGeom prst="rect">
            <a:avLst/>
          </a:prstGeom>
        </p:spPr>
        <p:txBody>
          <a:bodyPr wrap="square">
            <a:spAutoFit/>
          </a:bodyPr>
          <a:lstStyle/>
          <a:p>
            <a:r>
              <a:rPr lang="es-AR" sz="1200" dirty="0" err="1">
                <a:solidFill>
                  <a:srgbClr val="231F20"/>
                </a:solidFill>
                <a:latin typeface="Times-Roman"/>
              </a:rPr>
              <a:t>Nanocrystal</a:t>
            </a:r>
            <a:r>
              <a:rPr lang="es-AR" sz="1200" dirty="0">
                <a:solidFill>
                  <a:srgbClr val="231F20"/>
                </a:solidFill>
                <a:latin typeface="Times-Roman"/>
              </a:rPr>
              <a:t> Quantum </a:t>
            </a:r>
            <a:r>
              <a:rPr lang="es-AR" sz="1200" dirty="0" err="1">
                <a:solidFill>
                  <a:srgbClr val="231F20"/>
                </a:solidFill>
                <a:latin typeface="Times-Roman"/>
              </a:rPr>
              <a:t>Dots</a:t>
            </a:r>
            <a:r>
              <a:rPr lang="es-AR" sz="1200" dirty="0">
                <a:solidFill>
                  <a:srgbClr val="231F20"/>
                </a:solidFill>
                <a:latin typeface="Times-Roman"/>
              </a:rPr>
              <a:t> </a:t>
            </a:r>
            <a:r>
              <a:rPr lang="en-US" sz="1200" i="1" dirty="0">
                <a:solidFill>
                  <a:srgbClr val="231F20"/>
                </a:solidFill>
                <a:latin typeface="Times-Italic"/>
              </a:rPr>
              <a:t>From fundamental </a:t>
            </a:r>
            <a:r>
              <a:rPr lang="en-US" sz="1200" i="1" dirty="0" err="1">
                <a:solidFill>
                  <a:srgbClr val="231F20"/>
                </a:solidFill>
                <a:latin typeface="Times-Italic"/>
              </a:rPr>
              <a:t>photophysics</a:t>
            </a:r>
            <a:r>
              <a:rPr lang="en-US" sz="1200" i="1" dirty="0">
                <a:solidFill>
                  <a:srgbClr val="231F20"/>
                </a:solidFill>
                <a:latin typeface="Times-Italic"/>
              </a:rPr>
              <a:t> to multicolor lasing </a:t>
            </a:r>
            <a:r>
              <a:rPr lang="es-AR" sz="1200" i="1" dirty="0" err="1">
                <a:solidFill>
                  <a:srgbClr val="231F20"/>
                </a:solidFill>
                <a:latin typeface="Times-Italic"/>
              </a:rPr>
              <a:t>Victor</a:t>
            </a:r>
            <a:r>
              <a:rPr lang="es-AR" sz="1200" i="1" dirty="0">
                <a:solidFill>
                  <a:srgbClr val="231F20"/>
                </a:solidFill>
                <a:latin typeface="Times-Italic"/>
              </a:rPr>
              <a:t> I. </a:t>
            </a:r>
            <a:r>
              <a:rPr lang="es-AR" sz="1200" i="1" dirty="0" err="1">
                <a:solidFill>
                  <a:srgbClr val="231F20"/>
                </a:solidFill>
                <a:latin typeface="Times-Italic"/>
              </a:rPr>
              <a:t>Klimov</a:t>
            </a:r>
            <a:r>
              <a:rPr lang="es-AR" sz="1200" dirty="0" err="1"/>
              <a:t>Number</a:t>
            </a:r>
            <a:r>
              <a:rPr lang="es-AR" sz="1200" dirty="0"/>
              <a:t> 28 2003 </a:t>
            </a:r>
            <a:r>
              <a:rPr lang="es-AR" sz="1200" i="1" dirty="0"/>
              <a:t>Los </a:t>
            </a:r>
            <a:r>
              <a:rPr lang="es-AR" sz="1200" i="1" dirty="0" err="1"/>
              <a:t>Alamos</a:t>
            </a:r>
            <a:r>
              <a:rPr lang="es-AR" sz="1200" i="1" dirty="0"/>
              <a:t> </a:t>
            </a:r>
            <a:r>
              <a:rPr lang="es-AR" sz="1200" i="1" dirty="0" err="1"/>
              <a:t>Science</a:t>
            </a:r>
            <a:endParaRPr lang="es-AR" sz="1200" dirty="0"/>
          </a:p>
        </p:txBody>
      </p:sp>
      <p:sp>
        <p:nvSpPr>
          <p:cNvPr id="6" name="CuadroTexto 5">
            <a:extLst>
              <a:ext uri="{FF2B5EF4-FFF2-40B4-BE49-F238E27FC236}">
                <a16:creationId xmlns:a16="http://schemas.microsoft.com/office/drawing/2014/main" id="{E9964EBD-FC5D-4BD2-97DF-0208A8789150}"/>
              </a:ext>
            </a:extLst>
          </p:cNvPr>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endParaRPr lang="es-AR" sz="3200" b="1" dirty="0">
              <a:solidFill>
                <a:srgbClr val="0000FF"/>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0D78A157-8B8D-4FA8-AC02-7BF769BFFF0E}"/>
              </a:ext>
            </a:extLst>
          </p:cNvPr>
          <p:cNvPicPr>
            <a:picLocks noChangeAspect="1"/>
          </p:cNvPicPr>
          <p:nvPr/>
        </p:nvPicPr>
        <p:blipFill>
          <a:blip r:embed="rId3"/>
          <a:stretch>
            <a:fillRect/>
          </a:stretch>
        </p:blipFill>
        <p:spPr>
          <a:xfrm>
            <a:off x="6786869" y="2520886"/>
            <a:ext cx="2357131" cy="2144109"/>
          </a:xfrm>
          <a:prstGeom prst="rect">
            <a:avLst/>
          </a:prstGeom>
        </p:spPr>
      </p:pic>
      <p:sp>
        <p:nvSpPr>
          <p:cNvPr id="2" name="Rectángulo 1">
            <a:extLst>
              <a:ext uri="{FF2B5EF4-FFF2-40B4-BE49-F238E27FC236}">
                <a16:creationId xmlns:a16="http://schemas.microsoft.com/office/drawing/2014/main" id="{9EE0EB44-AFD1-48D3-878F-3AA20F4FD6D9}"/>
              </a:ext>
            </a:extLst>
          </p:cNvPr>
          <p:cNvSpPr/>
          <p:nvPr/>
        </p:nvSpPr>
        <p:spPr>
          <a:xfrm>
            <a:off x="2560320" y="588601"/>
            <a:ext cx="6583680" cy="1015663"/>
          </a:xfrm>
          <a:prstGeom prst="rect">
            <a:avLst/>
          </a:prstGeom>
        </p:spPr>
        <p:txBody>
          <a:bodyPr wrap="square">
            <a:spAutoFit/>
          </a:bodyPr>
          <a:lstStyle/>
          <a:p>
            <a:pPr algn="ctr"/>
            <a:r>
              <a:rPr lang="es-AR" sz="2400" b="1" dirty="0" err="1">
                <a:solidFill>
                  <a:srgbClr val="231F20"/>
                </a:solidFill>
                <a:latin typeface="Arial" panose="020B0604020202020204" pitchFamily="34" charset="0"/>
                <a:cs typeface="Arial" panose="020B0604020202020204" pitchFamily="34" charset="0"/>
              </a:rPr>
              <a:t>Size</a:t>
            </a:r>
            <a:r>
              <a:rPr lang="es-AR" sz="2400" b="1" dirty="0">
                <a:solidFill>
                  <a:srgbClr val="231F20"/>
                </a:solidFill>
                <a:latin typeface="Arial" panose="020B0604020202020204" pitchFamily="34" charset="0"/>
                <a:cs typeface="Arial" panose="020B0604020202020204" pitchFamily="34" charset="0"/>
              </a:rPr>
              <a:t> </a:t>
            </a:r>
            <a:r>
              <a:rPr lang="es-AR" sz="2400" b="1" dirty="0">
                <a:solidFill>
                  <a:srgbClr val="231F20"/>
                </a:solidFill>
                <a:latin typeface="Arial" panose="020B0604020202020204" pitchFamily="34" charset="0"/>
                <a:cs typeface="Arial" panose="020B0604020202020204" pitchFamily="34" charset="0"/>
                <a:sym typeface="Symbol" panose="05050102010706020507" pitchFamily="18" charset="2"/>
              </a:rPr>
              <a:t>  De Broglie è: </a:t>
            </a:r>
          </a:p>
          <a:p>
            <a:pPr algn="just"/>
            <a:r>
              <a:rPr lang="es-AR" sz="1200" dirty="0">
                <a:solidFill>
                  <a:srgbClr val="231F20"/>
                </a:solidFill>
                <a:latin typeface="Arial" panose="020B0604020202020204" pitchFamily="34" charset="0"/>
                <a:cs typeface="Arial" panose="020B0604020202020204" pitchFamily="34" charset="0"/>
              </a:rPr>
              <a:t>As a </a:t>
            </a:r>
            <a:r>
              <a:rPr lang="en-US" sz="1200" dirty="0">
                <a:solidFill>
                  <a:srgbClr val="231F20"/>
                </a:solidFill>
                <a:latin typeface="Arial" panose="020B0604020202020204" pitchFamily="34" charset="0"/>
                <a:cs typeface="Arial" panose="020B0604020202020204" pitchFamily="34" charset="0"/>
              </a:rPr>
              <a:t>result of these “geometrical” constraints, </a:t>
            </a:r>
            <a:r>
              <a:rPr lang="es-AR" sz="1200" dirty="0" err="1">
                <a:solidFill>
                  <a:srgbClr val="231F20"/>
                </a:solidFill>
                <a:latin typeface="Arial" panose="020B0604020202020204" pitchFamily="34" charset="0"/>
                <a:cs typeface="Arial" panose="020B0604020202020204" pitchFamily="34" charset="0"/>
              </a:rPr>
              <a:t>electrons</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feel</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the</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presence</a:t>
            </a:r>
            <a:r>
              <a:rPr lang="es-AR" sz="1200" dirty="0">
                <a:solidFill>
                  <a:srgbClr val="231F20"/>
                </a:solidFill>
                <a:latin typeface="Arial" panose="020B0604020202020204" pitchFamily="34" charset="0"/>
                <a:cs typeface="Arial" panose="020B0604020202020204" pitchFamily="34" charset="0"/>
              </a:rPr>
              <a:t> </a:t>
            </a:r>
            <a:r>
              <a:rPr lang="en-US" sz="1200" dirty="0">
                <a:solidFill>
                  <a:srgbClr val="231F20"/>
                </a:solidFill>
                <a:latin typeface="Arial" panose="020B0604020202020204" pitchFamily="34" charset="0"/>
                <a:cs typeface="Arial" panose="020B0604020202020204" pitchFamily="34" charset="0"/>
              </a:rPr>
              <a:t>of the particle boundaries and respond to changes in particle size by adjusting their energy. This phenomenon is known as the </a:t>
            </a:r>
            <a:r>
              <a:rPr lang="en-US" sz="1200" b="1" dirty="0">
                <a:solidFill>
                  <a:srgbClr val="231F20"/>
                </a:solidFill>
                <a:latin typeface="Arial" panose="020B0604020202020204" pitchFamily="34" charset="0"/>
                <a:cs typeface="Arial" panose="020B0604020202020204" pitchFamily="34" charset="0"/>
              </a:rPr>
              <a:t>quantum-size effect</a:t>
            </a:r>
            <a:endParaRPr lang="es-AR" sz="1200" b="1"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C4E420DF-3440-43F3-B4E3-B1C31138336C}"/>
              </a:ext>
            </a:extLst>
          </p:cNvPr>
          <p:cNvSpPr/>
          <p:nvPr/>
        </p:nvSpPr>
        <p:spPr>
          <a:xfrm>
            <a:off x="5951696" y="4516074"/>
            <a:ext cx="2340239" cy="1015663"/>
          </a:xfrm>
          <a:prstGeom prst="rect">
            <a:avLst/>
          </a:prstGeom>
        </p:spPr>
        <p:txBody>
          <a:bodyPr wrap="square">
            <a:spAutoFit/>
          </a:bodyPr>
          <a:lstStyle/>
          <a:p>
            <a:pPr algn="just"/>
            <a:r>
              <a:rPr lang="es-AR" sz="1200" dirty="0">
                <a:solidFill>
                  <a:srgbClr val="231F20"/>
                </a:solidFill>
                <a:latin typeface="Arial" panose="020B0604020202020204" pitchFamily="34" charset="0"/>
                <a:cs typeface="Arial" panose="020B0604020202020204" pitchFamily="34" charset="0"/>
              </a:rPr>
              <a:t>Quantum </a:t>
            </a:r>
            <a:r>
              <a:rPr lang="en-US" sz="1200" dirty="0">
                <a:solidFill>
                  <a:srgbClr val="231F20"/>
                </a:solidFill>
                <a:latin typeface="Arial" panose="020B0604020202020204" pitchFamily="34" charset="0"/>
                <a:cs typeface="Arial" panose="020B0604020202020204" pitchFamily="34" charset="0"/>
              </a:rPr>
              <a:t>confinement leads to a collapse of the continuous energy bands of a bulk material into discrete, atomic like </a:t>
            </a:r>
            <a:r>
              <a:rPr lang="es-AR" sz="1200" dirty="0" err="1">
                <a:solidFill>
                  <a:srgbClr val="231F20"/>
                </a:solidFill>
                <a:latin typeface="Arial" panose="020B0604020202020204" pitchFamily="34" charset="0"/>
                <a:cs typeface="Arial" panose="020B0604020202020204" pitchFamily="34" charset="0"/>
              </a:rPr>
              <a:t>energy</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levels</a:t>
            </a:r>
            <a:r>
              <a:rPr lang="es-AR" sz="1200" dirty="0">
                <a:solidFill>
                  <a:srgbClr val="231F20"/>
                </a:solidFill>
                <a:latin typeface="Arial" panose="020B0604020202020204" pitchFamily="34" charset="0"/>
                <a:cs typeface="Arial" panose="020B0604020202020204" pitchFamily="34" charset="0"/>
              </a:rPr>
              <a:t>.</a:t>
            </a:r>
            <a:endParaRPr lang="es-AR" sz="1200" dirty="0">
              <a:latin typeface="Arial" panose="020B0604020202020204" pitchFamily="34" charset="0"/>
              <a:cs typeface="Arial" panose="020B0604020202020204" pitchFamily="34" charset="0"/>
            </a:endParaRPr>
          </a:p>
        </p:txBody>
      </p:sp>
      <p:sp>
        <p:nvSpPr>
          <p:cNvPr id="9" name="Cerrar llave 8">
            <a:extLst>
              <a:ext uri="{FF2B5EF4-FFF2-40B4-BE49-F238E27FC236}">
                <a16:creationId xmlns:a16="http://schemas.microsoft.com/office/drawing/2014/main" id="{A8A3B0E8-9C4B-42B7-AC79-0D994C5EFF82}"/>
              </a:ext>
            </a:extLst>
          </p:cNvPr>
          <p:cNvSpPr/>
          <p:nvPr/>
        </p:nvSpPr>
        <p:spPr>
          <a:xfrm>
            <a:off x="5664924" y="4664995"/>
            <a:ext cx="217714" cy="69871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solidFill>
                <a:srgbClr val="0000FF"/>
              </a:solidFill>
            </a:endParaRPr>
          </a:p>
        </p:txBody>
      </p:sp>
      <p:sp>
        <p:nvSpPr>
          <p:cNvPr id="11" name="Rectángulo 10">
            <a:extLst>
              <a:ext uri="{FF2B5EF4-FFF2-40B4-BE49-F238E27FC236}">
                <a16:creationId xmlns:a16="http://schemas.microsoft.com/office/drawing/2014/main" id="{9DD35667-9AA8-4E8B-9879-80B37757DF46}"/>
              </a:ext>
            </a:extLst>
          </p:cNvPr>
          <p:cNvSpPr/>
          <p:nvPr/>
        </p:nvSpPr>
        <p:spPr>
          <a:xfrm>
            <a:off x="15839" y="5179696"/>
            <a:ext cx="3338539" cy="1200329"/>
          </a:xfrm>
          <a:prstGeom prst="rect">
            <a:avLst/>
          </a:prstGeom>
          <a:solidFill>
            <a:schemeClr val="bg1">
              <a:alpha val="80000"/>
            </a:schemeClr>
          </a:solidFill>
        </p:spPr>
        <p:txBody>
          <a:bodyPr wrap="square">
            <a:spAutoFit/>
          </a:bodyPr>
          <a:lstStyle/>
          <a:p>
            <a:pPr algn="ctr"/>
            <a:r>
              <a:rPr lang="en-US" sz="1200" dirty="0">
                <a:solidFill>
                  <a:srgbClr val="0000FF"/>
                </a:solidFill>
                <a:latin typeface="Arial" panose="020B0604020202020204" pitchFamily="34" charset="0"/>
                <a:cs typeface="Arial" panose="020B0604020202020204" pitchFamily="34" charset="0"/>
              </a:rPr>
              <a:t> A bulk semiconductor such as </a:t>
            </a:r>
            <a:r>
              <a:rPr lang="en-US" sz="1200" dirty="0" err="1">
                <a:solidFill>
                  <a:srgbClr val="0000FF"/>
                </a:solidFill>
                <a:latin typeface="Arial" panose="020B0604020202020204" pitchFamily="34" charset="0"/>
                <a:cs typeface="Arial" panose="020B0604020202020204" pitchFamily="34" charset="0"/>
              </a:rPr>
              <a:t>CdSe</a:t>
            </a:r>
            <a:r>
              <a:rPr lang="en-US" sz="1200" dirty="0">
                <a:solidFill>
                  <a:srgbClr val="0000FF"/>
                </a:solidFill>
                <a:latin typeface="Arial" panose="020B0604020202020204" pitchFamily="34" charset="0"/>
                <a:cs typeface="Arial" panose="020B0604020202020204" pitchFamily="34" charset="0"/>
              </a:rPr>
              <a:t> has continuous conduction and valence energy bands separated by a “fixed” energy gap, </a:t>
            </a:r>
            <a:r>
              <a:rPr lang="en-US" sz="1200" dirty="0" err="1">
                <a:solidFill>
                  <a:srgbClr val="0000FF"/>
                </a:solidFill>
                <a:latin typeface="Arial" panose="020B0604020202020204" pitchFamily="34" charset="0"/>
                <a:cs typeface="Arial" panose="020B0604020202020204" pitchFamily="34" charset="0"/>
              </a:rPr>
              <a:t>Eg</a:t>
            </a:r>
            <a:r>
              <a:rPr lang="en-US" sz="1200" dirty="0">
                <a:solidFill>
                  <a:srgbClr val="0000FF"/>
                </a:solidFill>
                <a:latin typeface="Arial" panose="020B0604020202020204" pitchFamily="34" charset="0"/>
                <a:cs typeface="Arial" panose="020B0604020202020204" pitchFamily="34" charset="0"/>
              </a:rPr>
              <a:t>(bulk). Electrons normally occupy all states up to the edge of the valence band, whereas states in the conduction band are empty</a:t>
            </a:r>
            <a:endParaRPr lang="es-AR" sz="1200" dirty="0"/>
          </a:p>
        </p:txBody>
      </p:sp>
      <p:sp>
        <p:nvSpPr>
          <p:cNvPr id="12" name="Rectángulo 11">
            <a:extLst>
              <a:ext uri="{FF2B5EF4-FFF2-40B4-BE49-F238E27FC236}">
                <a16:creationId xmlns:a16="http://schemas.microsoft.com/office/drawing/2014/main" id="{C10960BE-CB86-4F99-927C-D8F71433D0E7}"/>
              </a:ext>
            </a:extLst>
          </p:cNvPr>
          <p:cNvSpPr/>
          <p:nvPr/>
        </p:nvSpPr>
        <p:spPr>
          <a:xfrm>
            <a:off x="3300202" y="5361763"/>
            <a:ext cx="2800347" cy="1200329"/>
          </a:xfrm>
          <a:prstGeom prst="rect">
            <a:avLst/>
          </a:prstGeom>
        </p:spPr>
        <p:txBody>
          <a:bodyPr wrap="square">
            <a:spAutoFit/>
          </a:bodyPr>
          <a:lstStyle/>
          <a:p>
            <a:pPr algn="just"/>
            <a:r>
              <a:rPr lang="en-US" sz="1200" dirty="0">
                <a:solidFill>
                  <a:srgbClr val="0000FF"/>
                </a:solidFill>
                <a:latin typeface="Arial" panose="020B0604020202020204" pitchFamily="34" charset="0"/>
                <a:cs typeface="Arial" panose="020B0604020202020204" pitchFamily="34" charset="0"/>
              </a:rPr>
              <a:t>A QD is characterized by discrete atomic-like states with energies that are determined by the QD radius R. These well-separated QD states can be labeled with atomic-like notations, such as 1S, 1P, and 1D. </a:t>
            </a:r>
            <a:endParaRPr lang="es-AR" sz="1200" dirty="0"/>
          </a:p>
        </p:txBody>
      </p:sp>
      <p:sp>
        <p:nvSpPr>
          <p:cNvPr id="13" name="Rectángulo 12">
            <a:extLst>
              <a:ext uri="{FF2B5EF4-FFF2-40B4-BE49-F238E27FC236}">
                <a16:creationId xmlns:a16="http://schemas.microsoft.com/office/drawing/2014/main" id="{E214B2F2-1DD6-4E33-A042-246921D2A249}"/>
              </a:ext>
            </a:extLst>
          </p:cNvPr>
          <p:cNvSpPr/>
          <p:nvPr/>
        </p:nvSpPr>
        <p:spPr>
          <a:xfrm>
            <a:off x="6708756" y="1320557"/>
            <a:ext cx="2435244" cy="1200329"/>
          </a:xfrm>
          <a:prstGeom prst="rect">
            <a:avLst/>
          </a:prstGeom>
        </p:spPr>
        <p:txBody>
          <a:bodyPr wrap="square">
            <a:spAutoFit/>
          </a:bodyPr>
          <a:lstStyle/>
          <a:p>
            <a:pPr algn="just"/>
            <a:r>
              <a:rPr lang="en-US" sz="1200" dirty="0">
                <a:solidFill>
                  <a:srgbClr val="0000FF"/>
                </a:solidFill>
                <a:latin typeface="Arial" panose="020B0604020202020204" pitchFamily="34" charset="0"/>
                <a:cs typeface="Arial" panose="020B0604020202020204" pitchFamily="34" charset="0"/>
              </a:rPr>
              <a:t> (c) The expression for the size dependence separation between the lowest electron and hole QD states—</a:t>
            </a:r>
            <a:r>
              <a:rPr lang="en-US" sz="1200" dirty="0" err="1">
                <a:solidFill>
                  <a:srgbClr val="0000FF"/>
                </a:solidFill>
                <a:latin typeface="Arial" panose="020B0604020202020204" pitchFamily="34" charset="0"/>
                <a:cs typeface="Arial" panose="020B0604020202020204" pitchFamily="34" charset="0"/>
              </a:rPr>
              <a:t>Eg</a:t>
            </a:r>
            <a:r>
              <a:rPr lang="en-US" sz="1200" dirty="0">
                <a:solidFill>
                  <a:srgbClr val="0000FF"/>
                </a:solidFill>
                <a:latin typeface="Arial" panose="020B0604020202020204" pitchFamily="34" charset="0"/>
                <a:cs typeface="Arial" panose="020B0604020202020204" pitchFamily="34" charset="0"/>
              </a:rPr>
              <a:t>(QD), the QD energy gap—was obtained with the spherical “quantum box” model. </a:t>
            </a:r>
            <a:endParaRPr lang="es-AR" sz="1200" dirty="0"/>
          </a:p>
        </p:txBody>
      </p:sp>
    </p:spTree>
    <p:extLst>
      <p:ext uri="{BB962C8B-B14F-4D97-AF65-F5344CB8AC3E}">
        <p14:creationId xmlns:p14="http://schemas.microsoft.com/office/powerpoint/2010/main" val="22020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47F346D-F0C6-4300-B919-34C4BA4357C9}"/>
              </a:ext>
            </a:extLst>
          </p:cNvPr>
          <p:cNvPicPr>
            <a:picLocks noChangeAspect="1"/>
          </p:cNvPicPr>
          <p:nvPr/>
        </p:nvPicPr>
        <p:blipFill>
          <a:blip r:embed="rId2"/>
          <a:stretch>
            <a:fillRect/>
          </a:stretch>
        </p:blipFill>
        <p:spPr>
          <a:xfrm>
            <a:off x="212734" y="1941174"/>
            <a:ext cx="8123034" cy="4034906"/>
          </a:xfrm>
          <a:prstGeom prst="rect">
            <a:avLst/>
          </a:prstGeom>
        </p:spPr>
      </p:pic>
      <p:sp>
        <p:nvSpPr>
          <p:cNvPr id="3" name="CuadroTexto 2">
            <a:extLst>
              <a:ext uri="{FF2B5EF4-FFF2-40B4-BE49-F238E27FC236}">
                <a16:creationId xmlns:a16="http://schemas.microsoft.com/office/drawing/2014/main" id="{5A81045E-7F5E-4C69-849A-B182D21AAE4A}"/>
              </a:ext>
            </a:extLst>
          </p:cNvPr>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endParaRPr lang="es-AR" sz="3200" b="1" dirty="0">
              <a:solidFill>
                <a:srgbClr val="0000FF"/>
              </a:solidFill>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018DE91D-2029-4E89-9AE7-3771EF691A55}"/>
              </a:ext>
            </a:extLst>
          </p:cNvPr>
          <p:cNvSpPr/>
          <p:nvPr/>
        </p:nvSpPr>
        <p:spPr>
          <a:xfrm>
            <a:off x="0" y="1203300"/>
            <a:ext cx="9144000" cy="646331"/>
          </a:xfrm>
          <a:prstGeom prst="rect">
            <a:avLst/>
          </a:prstGeom>
        </p:spPr>
        <p:txBody>
          <a:bodyPr wrap="square">
            <a:spAutoFit/>
          </a:bodyPr>
          <a:lstStyle/>
          <a:p>
            <a:pPr algn="just"/>
            <a:r>
              <a:rPr lang="en-US" dirty="0">
                <a:solidFill>
                  <a:srgbClr val="0000FF"/>
                </a:solidFill>
                <a:latin typeface="Arial" panose="020B0604020202020204" pitchFamily="34" charset="0"/>
                <a:cs typeface="Arial" panose="020B0604020202020204" pitchFamily="34" charset="0"/>
              </a:rPr>
              <a:t>This schematic represents the continuous absorption spectrum of a bulk semiconductor (black line) compared with a discrete absorption spectrum of a QD (colored bars).</a:t>
            </a:r>
            <a:endParaRPr lang="es-AR" dirty="0">
              <a:solidFill>
                <a:srgbClr val="0000FF"/>
              </a:solidFill>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CB280F82-220F-4272-91F9-868FBF6AE4D6}"/>
              </a:ext>
            </a:extLst>
          </p:cNvPr>
          <p:cNvSpPr/>
          <p:nvPr/>
        </p:nvSpPr>
        <p:spPr>
          <a:xfrm>
            <a:off x="0" y="6011185"/>
            <a:ext cx="9144000" cy="646331"/>
          </a:xfrm>
          <a:prstGeom prst="rect">
            <a:avLst/>
          </a:prstGeom>
        </p:spPr>
        <p:txBody>
          <a:bodyPr wrap="square">
            <a:spAutoFit/>
          </a:bodyPr>
          <a:lstStyle/>
          <a:p>
            <a:r>
              <a:rPr lang="es-AR" sz="1200" dirty="0" err="1">
                <a:solidFill>
                  <a:srgbClr val="000000"/>
                </a:solidFill>
                <a:latin typeface="Arial" panose="020B0604020202020204" pitchFamily="34" charset="0"/>
                <a:cs typeface="Arial" panose="020B0604020202020204" pitchFamily="34" charset="0"/>
              </a:rPr>
              <a:t>The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excitons</a:t>
            </a:r>
            <a:r>
              <a:rPr lang="es-AR" sz="1200" dirty="0">
                <a:solidFill>
                  <a:srgbClr val="000000"/>
                </a:solidFill>
                <a:latin typeface="Arial" panose="020B0604020202020204" pitchFamily="34" charset="0"/>
                <a:cs typeface="Arial" panose="020B0604020202020204" pitchFamily="34" charset="0"/>
              </a:rPr>
              <a:t> in </a:t>
            </a:r>
            <a:r>
              <a:rPr lang="es-AR" sz="1200" dirty="0" err="1">
                <a:solidFill>
                  <a:srgbClr val="000000"/>
                </a:solidFill>
                <a:latin typeface="Arial" panose="020B0604020202020204" pitchFamily="34" charset="0"/>
                <a:cs typeface="Arial" panose="020B0604020202020204" pitchFamily="34" charset="0"/>
              </a:rPr>
              <a:t>the</a:t>
            </a:r>
            <a:r>
              <a:rPr lang="es-AR" sz="1200" dirty="0">
                <a:solidFill>
                  <a:srgbClr val="000000"/>
                </a:solidFill>
                <a:latin typeface="Arial" panose="020B0604020202020204" pitchFamily="34" charset="0"/>
                <a:cs typeface="Arial" panose="020B0604020202020204" pitchFamily="34" charset="0"/>
              </a:rPr>
              <a:t> quantum </a:t>
            </a:r>
            <a:r>
              <a:rPr lang="es-AR" sz="1200" dirty="0" err="1">
                <a:solidFill>
                  <a:srgbClr val="000000"/>
                </a:solidFill>
                <a:latin typeface="Arial" panose="020B0604020202020204" pitchFamily="34" charset="0"/>
                <a:cs typeface="Arial" panose="020B0604020202020204" pitchFamily="34" charset="0"/>
              </a:rPr>
              <a:t>dot</a:t>
            </a:r>
            <a:r>
              <a:rPr lang="es-AR" sz="1200" dirty="0">
                <a:solidFill>
                  <a:srgbClr val="000000"/>
                </a:solidFill>
                <a:latin typeface="Arial" panose="020B0604020202020204" pitchFamily="34" charset="0"/>
                <a:cs typeface="Arial" panose="020B0604020202020204" pitchFamily="34" charset="0"/>
              </a:rPr>
              <a:t> are </a:t>
            </a:r>
            <a:r>
              <a:rPr lang="es-AR" sz="1200" dirty="0" err="1">
                <a:solidFill>
                  <a:srgbClr val="000000"/>
                </a:solidFill>
                <a:latin typeface="Arial" panose="020B0604020202020204" pitchFamily="34" charset="0"/>
                <a:cs typeface="Arial" panose="020B0604020202020204" pitchFamily="34" charset="0"/>
              </a:rPr>
              <a:t>confined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to</a:t>
            </a:r>
            <a:r>
              <a:rPr lang="es-AR" sz="1200" dirty="0">
                <a:solidFill>
                  <a:srgbClr val="000000"/>
                </a:solidFill>
                <a:latin typeface="Arial" panose="020B0604020202020204" pitchFamily="34" charset="0"/>
                <a:cs typeface="Arial" panose="020B0604020202020204" pitchFamily="34" charset="0"/>
              </a:rPr>
              <a:t> a </a:t>
            </a:r>
            <a:r>
              <a:rPr lang="es-AR" sz="1200" dirty="0" err="1">
                <a:solidFill>
                  <a:srgbClr val="000000"/>
                </a:solidFill>
                <a:latin typeface="Arial" panose="020B0604020202020204" pitchFamily="34" charset="0"/>
                <a:cs typeface="Arial" panose="020B0604020202020204" pitchFamily="34" charset="0"/>
              </a:rPr>
              <a:t>distance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smaller</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than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the</a:t>
            </a:r>
            <a:r>
              <a:rPr lang="es-AR" sz="1200" dirty="0">
                <a:solidFill>
                  <a:srgbClr val="000000"/>
                </a:solidFill>
                <a:latin typeface="Arial" panose="020B0604020202020204" pitchFamily="34" charset="0"/>
                <a:cs typeface="Arial" panose="020B0604020202020204" pitchFamily="34" charset="0"/>
              </a:rPr>
              <a:t> Bohr </a:t>
            </a:r>
            <a:r>
              <a:rPr lang="es-AR" sz="1200" dirty="0" err="1">
                <a:solidFill>
                  <a:srgbClr val="000000"/>
                </a:solidFill>
                <a:latin typeface="Arial" panose="020B0604020202020204" pitchFamily="34" charset="0"/>
                <a:cs typeface="Arial" panose="020B0604020202020204" pitchFamily="34" charset="0"/>
              </a:rPr>
              <a:t>exciton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radius</a:t>
            </a:r>
            <a:r>
              <a:rPr lang="es-AR" sz="1200" dirty="0">
                <a:solidFill>
                  <a:srgbClr val="000000"/>
                </a:solidFill>
                <a:latin typeface="Arial" panose="020B0604020202020204" pitchFamily="34" charset="0"/>
                <a:cs typeface="Arial" panose="020B0604020202020204" pitchFamily="34" charset="0"/>
              </a:rPr>
              <a:t>, </a:t>
            </a:r>
            <a:r>
              <a:rPr lang="es-AR" sz="1200" b="1" dirty="0">
                <a:solidFill>
                  <a:srgbClr val="000000"/>
                </a:solidFill>
                <a:latin typeface="Arial" panose="020B0604020202020204" pitchFamily="34" charset="0"/>
                <a:cs typeface="Arial" panose="020B0604020202020204" pitchFamily="34" charset="0"/>
              </a:rPr>
              <a:t>5.4 nm in </a:t>
            </a:r>
            <a:r>
              <a:rPr lang="es-AR" sz="1200" b="1" dirty="0" err="1">
                <a:solidFill>
                  <a:srgbClr val="000000"/>
                </a:solidFill>
                <a:latin typeface="Arial" panose="020B0604020202020204" pitchFamily="34" charset="0"/>
                <a:cs typeface="Arial" panose="020B0604020202020204" pitchFamily="34" charset="0"/>
              </a:rPr>
              <a:t>bulk</a:t>
            </a:r>
            <a:r>
              <a:rPr lang="es-AR" sz="1200" b="1" dirty="0">
                <a:solidFill>
                  <a:srgbClr val="000000"/>
                </a:solidFill>
                <a:latin typeface="Arial" panose="020B0604020202020204" pitchFamily="34" charset="0"/>
                <a:cs typeface="Arial" panose="020B0604020202020204" pitchFamily="34" charset="0"/>
              </a:rPr>
              <a:t> </a:t>
            </a:r>
            <a:r>
              <a:rPr lang="es-AR" sz="1200" b="1" dirty="0" err="1">
                <a:solidFill>
                  <a:srgbClr val="000000"/>
                </a:solidFill>
                <a:latin typeface="Arial" panose="020B0604020202020204" pitchFamily="34" charset="0"/>
                <a:cs typeface="Arial" panose="020B0604020202020204" pitchFamily="34" charset="0"/>
              </a:rPr>
              <a:t>CdSe</a:t>
            </a:r>
            <a:r>
              <a:rPr lang="es-AR" sz="1200" b="1" dirty="0">
                <a:solidFill>
                  <a:srgbClr val="000000"/>
                </a:solidFill>
                <a:latin typeface="Arial" panose="020B0604020202020204" pitchFamily="34" charset="0"/>
                <a:cs typeface="Arial" panose="020B0604020202020204" pitchFamily="34" charset="0"/>
              </a:rPr>
              <a:t> </a:t>
            </a:r>
            <a:r>
              <a:rPr lang="es-AR" sz="1200" dirty="0">
                <a:solidFill>
                  <a:srgbClr val="000000"/>
                </a:solidFill>
                <a:latin typeface="Arial" panose="020B0604020202020204" pitchFamily="34" charset="0"/>
                <a:cs typeface="Arial" panose="020B0604020202020204" pitchFamily="34" charset="0"/>
              </a:rPr>
              <a:t>[6, 8]. </a:t>
            </a:r>
            <a:r>
              <a:rPr lang="es-AR" sz="1200" dirty="0" err="1">
                <a:solidFill>
                  <a:srgbClr val="000000"/>
                </a:solidFill>
                <a:latin typeface="Arial" panose="020B0604020202020204" pitchFamily="34" charset="0"/>
                <a:cs typeface="Arial" panose="020B0604020202020204" pitchFamily="34" charset="0"/>
              </a:rPr>
              <a:t>Previous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work</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on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CdSe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nanocrystals</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observed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emission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maxima</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ranging</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from</a:t>
            </a:r>
            <a:r>
              <a:rPr lang="es-AR" sz="1200" dirty="0">
                <a:solidFill>
                  <a:srgbClr val="000000"/>
                </a:solidFill>
                <a:latin typeface="Arial" panose="020B0604020202020204" pitchFamily="34" charset="0"/>
                <a:cs typeface="Arial" panose="020B0604020202020204" pitchFamily="34" charset="0"/>
              </a:rPr>
              <a:t> </a:t>
            </a:r>
            <a:r>
              <a:rPr lang="es-AR" sz="1200" dirty="0">
                <a:solidFill>
                  <a:srgbClr val="0000FF"/>
                </a:solidFill>
                <a:latin typeface="Arial" panose="020B0604020202020204" pitchFamily="34" charset="0"/>
                <a:cs typeface="Arial" panose="020B0604020202020204" pitchFamily="34" charset="0"/>
              </a:rPr>
              <a:t>blue (490 nm) </a:t>
            </a:r>
            <a:r>
              <a:rPr lang="es-AR" sz="1200" dirty="0" err="1">
                <a:solidFill>
                  <a:srgbClr val="000000"/>
                </a:solidFill>
                <a:latin typeface="Arial" panose="020B0604020202020204" pitchFamily="34" charset="0"/>
                <a:cs typeface="Arial" panose="020B0604020202020204" pitchFamily="34" charset="0"/>
              </a:rPr>
              <a:t>to</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FF9900"/>
                </a:solidFill>
                <a:latin typeface="Arial" panose="020B0604020202020204" pitchFamily="34" charset="0"/>
                <a:cs typeface="Arial" panose="020B0604020202020204" pitchFamily="34" charset="0"/>
              </a:rPr>
              <a:t>orange</a:t>
            </a:r>
            <a:r>
              <a:rPr lang="es-AR" sz="1200" dirty="0">
                <a:solidFill>
                  <a:srgbClr val="FF9900"/>
                </a:solidFill>
                <a:latin typeface="Arial" panose="020B0604020202020204" pitchFamily="34" charset="0"/>
                <a:cs typeface="Arial" panose="020B0604020202020204" pitchFamily="34" charset="0"/>
              </a:rPr>
              <a:t> (580 nm) </a:t>
            </a:r>
            <a:r>
              <a:rPr lang="es-AR" sz="1200" dirty="0" err="1">
                <a:solidFill>
                  <a:srgbClr val="000000"/>
                </a:solidFill>
                <a:latin typeface="Arial" panose="020B0604020202020204" pitchFamily="34" charset="0"/>
                <a:cs typeface="Arial" panose="020B0604020202020204" pitchFamily="34" charset="0"/>
              </a:rPr>
              <a:t>with</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estimated</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dot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radii</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from</a:t>
            </a:r>
            <a:r>
              <a:rPr lang="es-AR" sz="1200" dirty="0">
                <a:solidFill>
                  <a:srgbClr val="000000"/>
                </a:solidFill>
                <a:latin typeface="Arial" panose="020B0604020202020204" pitchFamily="34" charset="0"/>
                <a:cs typeface="Arial" panose="020B0604020202020204" pitchFamily="34" charset="0"/>
              </a:rPr>
              <a:t> 0.9 nm </a:t>
            </a:r>
            <a:r>
              <a:rPr lang="es-AR" sz="1200" dirty="0" err="1">
                <a:solidFill>
                  <a:srgbClr val="000000"/>
                </a:solidFill>
                <a:latin typeface="Arial" panose="020B0604020202020204" pitchFamily="34" charset="0"/>
                <a:cs typeface="Arial" panose="020B0604020202020204" pitchFamily="34" charset="0"/>
              </a:rPr>
              <a:t>to</a:t>
            </a:r>
            <a:r>
              <a:rPr lang="es-AR" sz="1200" dirty="0">
                <a:solidFill>
                  <a:srgbClr val="000000"/>
                </a:solidFill>
                <a:latin typeface="Arial" panose="020B0604020202020204" pitchFamily="34" charset="0"/>
                <a:cs typeface="Arial" panose="020B0604020202020204" pitchFamily="34" charset="0"/>
              </a:rPr>
              <a:t> 2.4 nm, </a:t>
            </a:r>
            <a:r>
              <a:rPr lang="es-AR" sz="1200" dirty="0" err="1">
                <a:solidFill>
                  <a:srgbClr val="000000"/>
                </a:solidFill>
                <a:latin typeface="Arial" panose="020B0604020202020204" pitchFamily="34" charset="0"/>
                <a:cs typeface="Arial" panose="020B0604020202020204" pitchFamily="34" charset="0"/>
              </a:rPr>
              <a:t>which</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fall</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within</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the</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strong</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confinement</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region</a:t>
            </a:r>
            <a:r>
              <a:rPr lang="es-AR" sz="1200" dirty="0">
                <a:solidFill>
                  <a:srgbClr val="000000"/>
                </a:solidFill>
                <a:latin typeface="Arial" panose="020B0604020202020204" pitchFamily="34" charset="0"/>
                <a:cs typeface="Arial" panose="020B0604020202020204" pitchFamily="34" charset="0"/>
              </a:rPr>
              <a:t> [1],[3]</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73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07629C2-19E8-4050-AEB9-C133E6E9855B}"/>
              </a:ext>
            </a:extLst>
          </p:cNvPr>
          <p:cNvGrpSpPr/>
          <p:nvPr/>
        </p:nvGrpSpPr>
        <p:grpSpPr>
          <a:xfrm>
            <a:off x="256638" y="3748241"/>
            <a:ext cx="8630724" cy="2759297"/>
            <a:chOff x="147847" y="3952529"/>
            <a:chExt cx="8630724" cy="2759297"/>
          </a:xfrm>
        </p:grpSpPr>
        <p:pic>
          <p:nvPicPr>
            <p:cNvPr id="5" name="Imagen 4">
              <a:extLst>
                <a:ext uri="{FF2B5EF4-FFF2-40B4-BE49-F238E27FC236}">
                  <a16:creationId xmlns:a16="http://schemas.microsoft.com/office/drawing/2014/main" id="{51C13D9E-138D-4E74-B877-58AB8C0387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847" y="3952529"/>
              <a:ext cx="4424153" cy="1556063"/>
            </a:xfrm>
            <a:prstGeom prst="rect">
              <a:avLst/>
            </a:prstGeom>
            <a:noFill/>
            <a:ln>
              <a:noFill/>
            </a:ln>
          </p:spPr>
        </p:pic>
        <p:pic>
          <p:nvPicPr>
            <p:cNvPr id="6" name="Imagen 5">
              <a:extLst>
                <a:ext uri="{FF2B5EF4-FFF2-40B4-BE49-F238E27FC236}">
                  <a16:creationId xmlns:a16="http://schemas.microsoft.com/office/drawing/2014/main" id="{9A384E19-5F1E-423B-960A-A491D1CC5F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52529"/>
              <a:ext cx="4206571" cy="2759297"/>
            </a:xfrm>
            <a:prstGeom prst="rect">
              <a:avLst/>
            </a:prstGeom>
            <a:noFill/>
            <a:ln>
              <a:noFill/>
            </a:ln>
          </p:spPr>
        </p:pic>
      </p:grpSp>
      <p:sp>
        <p:nvSpPr>
          <p:cNvPr id="2" name="Rectángulo 1">
            <a:extLst>
              <a:ext uri="{FF2B5EF4-FFF2-40B4-BE49-F238E27FC236}">
                <a16:creationId xmlns:a16="http://schemas.microsoft.com/office/drawing/2014/main" id="{96957E66-FD14-459B-B8A4-73F745A0AA8B}"/>
              </a:ext>
            </a:extLst>
          </p:cNvPr>
          <p:cNvSpPr/>
          <p:nvPr/>
        </p:nvSpPr>
        <p:spPr>
          <a:xfrm>
            <a:off x="0" y="897207"/>
            <a:ext cx="9144000" cy="646331"/>
          </a:xfrm>
          <a:prstGeom prst="rect">
            <a:avLst/>
          </a:prstGeom>
        </p:spPr>
        <p:txBody>
          <a:bodyPr wrap="square">
            <a:spAutoFit/>
          </a:bodyPr>
          <a:lstStyle/>
          <a:p>
            <a:r>
              <a:rPr lang="es-AR" dirty="0">
                <a:solidFill>
                  <a:srgbClr val="000000"/>
                </a:solidFill>
                <a:latin typeface="Arial" panose="020B0604020202020204" pitchFamily="34" charset="0"/>
                <a:cs typeface="Arial" panose="020B0604020202020204" pitchFamily="34" charset="0"/>
              </a:rPr>
              <a:t>Cuando están expresados en notación científica, todos los dígitos se interpretan como significativos. </a:t>
            </a:r>
            <a:endParaRPr lang="es-AR"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3E15210-067B-4725-BDF2-3EC4BFABD7E3}"/>
              </a:ext>
            </a:extLst>
          </p:cNvPr>
          <p:cNvSpPr txBox="1"/>
          <p:nvPr/>
        </p:nvSpPr>
        <p:spPr>
          <a:xfrm>
            <a:off x="0" y="0"/>
            <a:ext cx="9144000" cy="523220"/>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 </a:t>
            </a:r>
            <a:r>
              <a:rPr lang="es-AR" sz="2800" dirty="0">
                <a:solidFill>
                  <a:schemeClr val="bg1"/>
                </a:solidFill>
                <a:latin typeface="Arial" panose="020B0604020202020204" pitchFamily="34" charset="0"/>
                <a:cs typeface="Arial" panose="020B0604020202020204" pitchFamily="34" charset="0"/>
              </a:rPr>
              <a:t>Cifras significativas </a:t>
            </a:r>
          </a:p>
        </p:txBody>
      </p:sp>
      <p:pic>
        <p:nvPicPr>
          <p:cNvPr id="3" name="Imagen 2">
            <a:extLst>
              <a:ext uri="{FF2B5EF4-FFF2-40B4-BE49-F238E27FC236}">
                <a16:creationId xmlns:a16="http://schemas.microsoft.com/office/drawing/2014/main" id="{000D1B2C-8B2D-4191-B6FE-60BD9C3FEE3C}"/>
              </a:ext>
            </a:extLst>
          </p:cNvPr>
          <p:cNvPicPr>
            <a:picLocks noChangeAspect="1"/>
          </p:cNvPicPr>
          <p:nvPr/>
        </p:nvPicPr>
        <p:blipFill>
          <a:blip r:embed="rId4"/>
          <a:stretch>
            <a:fillRect/>
          </a:stretch>
        </p:blipFill>
        <p:spPr>
          <a:xfrm>
            <a:off x="2378055" y="1457982"/>
            <a:ext cx="4387889" cy="1746047"/>
          </a:xfrm>
          <a:prstGeom prst="rect">
            <a:avLst/>
          </a:prstGeom>
        </p:spPr>
      </p:pic>
    </p:spTree>
    <p:extLst>
      <p:ext uri="{BB962C8B-B14F-4D97-AF65-F5344CB8AC3E}">
        <p14:creationId xmlns:p14="http://schemas.microsoft.com/office/powerpoint/2010/main" val="3003807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www.researchgate.net/profile/Freddy_Rabouw/publication/306001639/figure/fig4/AS:393164155310108@1470749048148/Figure-1-Schematic-representation-of-the-quantum-confinement-effects-the-bandgap-or.png">
            <a:extLst>
              <a:ext uri="{FF2B5EF4-FFF2-40B4-BE49-F238E27FC236}">
                <a16:creationId xmlns:a16="http://schemas.microsoft.com/office/drawing/2014/main" id="{AB98D20E-A5B6-44F9-B830-4816D5DAC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911" y="819879"/>
            <a:ext cx="3686175" cy="420052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s://www.researchgate.net/profile/Freddy_Rabouw/publication/306001639/figure/fig1/AS:393163190620171@1470748817233/Figure-2-Schematic-illustration-of-the-energy-level-structure-of-a-bulk-semiconductor.png">
            <a:extLst>
              <a:ext uri="{FF2B5EF4-FFF2-40B4-BE49-F238E27FC236}">
                <a16:creationId xmlns:a16="http://schemas.microsoft.com/office/drawing/2014/main" id="{1175B5E1-CB63-4710-A771-06013354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56" y="2378533"/>
            <a:ext cx="4500563" cy="2905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09D94CFE-1457-4F5B-9CAF-FD8747D60E9A}"/>
              </a:ext>
            </a:extLst>
          </p:cNvPr>
          <p:cNvSpPr/>
          <p:nvPr/>
        </p:nvSpPr>
        <p:spPr>
          <a:xfrm>
            <a:off x="249961" y="5103674"/>
            <a:ext cx="4240696" cy="1661993"/>
          </a:xfrm>
          <a:prstGeom prst="rect">
            <a:avLst/>
          </a:prstGeom>
        </p:spPr>
        <p:txBody>
          <a:bodyPr wrap="square">
            <a:spAutoFit/>
          </a:bodyPr>
          <a:lstStyle/>
          <a:p>
            <a:pPr algn="just"/>
            <a:r>
              <a:rPr lang="es-AR" b="1"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Schematic</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illustration</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of</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the</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energy</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level</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structure</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of</a:t>
            </a:r>
            <a:r>
              <a:rPr lang="es-AR" sz="1200" dirty="0">
                <a:solidFill>
                  <a:srgbClr val="333333"/>
                </a:solidFill>
                <a:latin typeface="Arial" panose="020B0604020202020204" pitchFamily="34" charset="0"/>
                <a:cs typeface="Arial" panose="020B0604020202020204" pitchFamily="34" charset="0"/>
              </a:rPr>
              <a:t> a </a:t>
            </a:r>
          </a:p>
          <a:p>
            <a:pPr algn="just"/>
            <a:r>
              <a:rPr lang="es-AR" sz="1200" b="1" dirty="0" err="1">
                <a:solidFill>
                  <a:srgbClr val="333333"/>
                </a:solidFill>
                <a:latin typeface="Arial" panose="020B0604020202020204" pitchFamily="34" charset="0"/>
                <a:cs typeface="Arial" panose="020B0604020202020204" pitchFamily="34" charset="0"/>
              </a:rPr>
              <a:t>bulk</a:t>
            </a:r>
            <a:r>
              <a:rPr lang="es-AR" sz="1200" b="1" dirty="0">
                <a:solidFill>
                  <a:srgbClr val="333333"/>
                </a:solidFill>
                <a:latin typeface="Arial" panose="020B0604020202020204" pitchFamily="34" charset="0"/>
                <a:cs typeface="Arial" panose="020B0604020202020204" pitchFamily="34" charset="0"/>
              </a:rPr>
              <a:t> semiconductor (a), </a:t>
            </a:r>
          </a:p>
          <a:p>
            <a:pPr algn="just"/>
            <a:r>
              <a:rPr lang="es-AR" sz="1200" dirty="0">
                <a:solidFill>
                  <a:srgbClr val="0000FF"/>
                </a:solidFill>
                <a:latin typeface="Arial" panose="020B0604020202020204" pitchFamily="34" charset="0"/>
                <a:cs typeface="Arial" panose="020B0604020202020204" pitchFamily="34" charset="0"/>
              </a:rPr>
              <a:t>and </a:t>
            </a:r>
            <a:r>
              <a:rPr lang="es-AR" sz="1200" b="1" dirty="0">
                <a:solidFill>
                  <a:srgbClr val="0000FF"/>
                </a:solidFill>
                <a:latin typeface="Arial" panose="020B0604020202020204" pitchFamily="34" charset="0"/>
                <a:cs typeface="Arial" panose="020B0604020202020204" pitchFamily="34" charset="0"/>
              </a:rPr>
              <a:t>semiconductor </a:t>
            </a:r>
            <a:r>
              <a:rPr lang="es-AR" sz="1200" b="1" dirty="0" err="1">
                <a:solidFill>
                  <a:srgbClr val="0000FF"/>
                </a:solidFill>
                <a:latin typeface="Arial" panose="020B0604020202020204" pitchFamily="34" charset="0"/>
                <a:cs typeface="Arial" panose="020B0604020202020204" pitchFamily="34" charset="0"/>
              </a:rPr>
              <a:t>nanostructures</a:t>
            </a:r>
            <a:r>
              <a:rPr lang="es-AR" sz="1200" b="1" dirty="0">
                <a:solidFill>
                  <a:srgbClr val="0000FF"/>
                </a:solidFill>
                <a:latin typeface="Arial" panose="020B0604020202020204" pitchFamily="34" charset="0"/>
                <a:cs typeface="Arial" panose="020B0604020202020204" pitchFamily="34" charset="0"/>
              </a:rPr>
              <a:t> (b–d)</a:t>
            </a:r>
            <a:r>
              <a:rPr lang="es-AR" sz="1200" b="1"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with</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reduced</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dimensionality</a:t>
            </a:r>
            <a:r>
              <a:rPr lang="es-AR" sz="1200" dirty="0">
                <a:solidFill>
                  <a:srgbClr val="333333"/>
                </a:solidFill>
                <a:latin typeface="Arial" panose="020B0604020202020204" pitchFamily="34" charset="0"/>
                <a:cs typeface="Arial" panose="020B0604020202020204" pitchFamily="34" charset="0"/>
              </a:rPr>
              <a:t>. </a:t>
            </a:r>
          </a:p>
          <a:p>
            <a:pPr algn="just"/>
            <a:r>
              <a:rPr lang="es-AR" sz="1200" dirty="0">
                <a:solidFill>
                  <a:srgbClr val="333333"/>
                </a:solidFill>
                <a:latin typeface="Arial" panose="020B0604020202020204" pitchFamily="34" charset="0"/>
                <a:cs typeface="Arial" panose="020B0604020202020204" pitchFamily="34" charset="0"/>
              </a:rPr>
              <a:t>b 2D semiconductor </a:t>
            </a:r>
            <a:r>
              <a:rPr lang="es-AR" sz="1200" dirty="0" err="1">
                <a:solidFill>
                  <a:srgbClr val="333333"/>
                </a:solidFill>
                <a:latin typeface="Arial" panose="020B0604020202020204" pitchFamily="34" charset="0"/>
                <a:cs typeface="Arial" panose="020B0604020202020204" pitchFamily="34" charset="0"/>
              </a:rPr>
              <a:t>nanostructure</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or</a:t>
            </a:r>
            <a:r>
              <a:rPr lang="es-AR" sz="1200" dirty="0">
                <a:solidFill>
                  <a:srgbClr val="333333"/>
                </a:solidFill>
                <a:latin typeface="Arial" panose="020B0604020202020204" pitchFamily="34" charset="0"/>
                <a:cs typeface="Arial" panose="020B0604020202020204" pitchFamily="34" charset="0"/>
              </a:rPr>
              <a:t> quantum </a:t>
            </a:r>
            <a:r>
              <a:rPr lang="es-AR" sz="1200" dirty="0" err="1">
                <a:solidFill>
                  <a:srgbClr val="333333"/>
                </a:solidFill>
                <a:latin typeface="Arial" panose="020B0604020202020204" pitchFamily="34" charset="0"/>
                <a:cs typeface="Arial" panose="020B0604020202020204" pitchFamily="34" charset="0"/>
              </a:rPr>
              <a:t>well</a:t>
            </a:r>
            <a:r>
              <a:rPr lang="es-AR" sz="1200" dirty="0">
                <a:solidFill>
                  <a:srgbClr val="333333"/>
                </a:solidFill>
                <a:latin typeface="Arial" panose="020B0604020202020204" pitchFamily="34" charset="0"/>
                <a:cs typeface="Arial" panose="020B0604020202020204" pitchFamily="34" charset="0"/>
              </a:rPr>
              <a:t>. </a:t>
            </a:r>
          </a:p>
          <a:p>
            <a:pPr algn="just"/>
            <a:r>
              <a:rPr lang="es-AR" sz="1200" dirty="0">
                <a:solidFill>
                  <a:srgbClr val="333333"/>
                </a:solidFill>
                <a:latin typeface="Arial" panose="020B0604020202020204" pitchFamily="34" charset="0"/>
                <a:cs typeface="Arial" panose="020B0604020202020204" pitchFamily="34" charset="0"/>
              </a:rPr>
              <a:t>c 1D semiconductor </a:t>
            </a:r>
            <a:r>
              <a:rPr lang="es-AR" sz="1200" dirty="0" err="1">
                <a:solidFill>
                  <a:srgbClr val="333333"/>
                </a:solidFill>
                <a:latin typeface="Arial" panose="020B0604020202020204" pitchFamily="34" charset="0"/>
                <a:cs typeface="Arial" panose="020B0604020202020204" pitchFamily="34" charset="0"/>
              </a:rPr>
              <a:t>nanostructure</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or</a:t>
            </a:r>
            <a:r>
              <a:rPr lang="es-AR" sz="1200" dirty="0">
                <a:solidFill>
                  <a:srgbClr val="333333"/>
                </a:solidFill>
                <a:latin typeface="Arial" panose="020B0604020202020204" pitchFamily="34" charset="0"/>
                <a:cs typeface="Arial" panose="020B0604020202020204" pitchFamily="34" charset="0"/>
              </a:rPr>
              <a:t> quantum </a:t>
            </a:r>
            <a:r>
              <a:rPr lang="es-AR" sz="1200" dirty="0" err="1">
                <a:solidFill>
                  <a:srgbClr val="333333"/>
                </a:solidFill>
                <a:latin typeface="Arial" panose="020B0604020202020204" pitchFamily="34" charset="0"/>
                <a:cs typeface="Arial" panose="020B0604020202020204" pitchFamily="34" charset="0"/>
              </a:rPr>
              <a:t>wire</a:t>
            </a:r>
            <a:r>
              <a:rPr lang="es-AR" sz="1200" dirty="0">
                <a:solidFill>
                  <a:srgbClr val="333333"/>
                </a:solidFill>
                <a:latin typeface="Arial" panose="020B0604020202020204" pitchFamily="34" charset="0"/>
                <a:cs typeface="Arial" panose="020B0604020202020204" pitchFamily="34" charset="0"/>
              </a:rPr>
              <a:t>.</a:t>
            </a:r>
          </a:p>
          <a:p>
            <a:pPr algn="just"/>
            <a:r>
              <a:rPr lang="es-AR" sz="1200" dirty="0">
                <a:solidFill>
                  <a:srgbClr val="333333"/>
                </a:solidFill>
                <a:latin typeface="Arial" panose="020B0604020202020204" pitchFamily="34" charset="0"/>
                <a:cs typeface="Arial" panose="020B0604020202020204" pitchFamily="34" charset="0"/>
              </a:rPr>
              <a:t>d  0D semiconductor </a:t>
            </a:r>
            <a:r>
              <a:rPr lang="es-AR" sz="1200" dirty="0" err="1">
                <a:solidFill>
                  <a:srgbClr val="333333"/>
                </a:solidFill>
                <a:latin typeface="Arial" panose="020B0604020202020204" pitchFamily="34" charset="0"/>
                <a:cs typeface="Arial" panose="020B0604020202020204" pitchFamily="34" charset="0"/>
              </a:rPr>
              <a:t>nanostructure</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or</a:t>
            </a:r>
            <a:r>
              <a:rPr lang="es-AR" sz="1200" dirty="0">
                <a:solidFill>
                  <a:srgbClr val="333333"/>
                </a:solidFill>
                <a:latin typeface="Arial" panose="020B0604020202020204" pitchFamily="34" charset="0"/>
                <a:cs typeface="Arial" panose="020B0604020202020204" pitchFamily="34" charset="0"/>
              </a:rPr>
              <a:t> quantum </a:t>
            </a:r>
            <a:r>
              <a:rPr lang="es-AR" sz="1200" dirty="0" err="1">
                <a:solidFill>
                  <a:srgbClr val="333333"/>
                </a:solidFill>
                <a:latin typeface="Arial" panose="020B0604020202020204" pitchFamily="34" charset="0"/>
                <a:cs typeface="Arial" panose="020B0604020202020204" pitchFamily="34" charset="0"/>
              </a:rPr>
              <a:t>dot</a:t>
            </a:r>
            <a:r>
              <a:rPr lang="es-AR" sz="1200" dirty="0">
                <a:solidFill>
                  <a:srgbClr val="333333"/>
                </a:solidFill>
                <a:latin typeface="Arial" panose="020B0604020202020204" pitchFamily="34" charset="0"/>
                <a:cs typeface="Arial" panose="020B0604020202020204" pitchFamily="34" charset="0"/>
              </a:rPr>
              <a:t>. </a:t>
            </a:r>
          </a:p>
          <a:p>
            <a:pPr algn="just"/>
            <a:r>
              <a:rPr lang="es-AR" sz="1200" dirty="0">
                <a:solidFill>
                  <a:srgbClr val="333333"/>
                </a:solidFill>
                <a:latin typeface="Arial" panose="020B0604020202020204" pitchFamily="34" charset="0"/>
                <a:cs typeface="Arial" panose="020B0604020202020204" pitchFamily="34" charset="0"/>
              </a:rPr>
              <a:t>DOS </a:t>
            </a:r>
            <a:r>
              <a:rPr lang="es-AR" sz="1200" dirty="0" err="1">
                <a:solidFill>
                  <a:srgbClr val="333333"/>
                </a:solidFill>
                <a:latin typeface="Arial" panose="020B0604020202020204" pitchFamily="34" charset="0"/>
                <a:cs typeface="Arial" panose="020B0604020202020204" pitchFamily="34" charset="0"/>
              </a:rPr>
              <a:t>represents</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the</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density</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of</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electronic</a:t>
            </a:r>
            <a:r>
              <a:rPr lang="es-AR" sz="1200" dirty="0">
                <a:solidFill>
                  <a:srgbClr val="333333"/>
                </a:solidFill>
                <a:latin typeface="Arial" panose="020B0604020202020204" pitchFamily="34" charset="0"/>
                <a:cs typeface="Arial" panose="020B0604020202020204" pitchFamily="34" charset="0"/>
              </a:rPr>
              <a:t> </a:t>
            </a:r>
            <a:r>
              <a:rPr lang="es-AR" sz="1200" dirty="0" err="1">
                <a:solidFill>
                  <a:srgbClr val="333333"/>
                </a:solidFill>
                <a:latin typeface="Arial" panose="020B0604020202020204" pitchFamily="34" charset="0"/>
                <a:cs typeface="Arial" panose="020B0604020202020204" pitchFamily="34" charset="0"/>
              </a:rPr>
              <a:t>states</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2EC5D64E-D8E5-478D-AB4E-200E967EB3E6}"/>
              </a:ext>
            </a:extLst>
          </p:cNvPr>
          <p:cNvSpPr/>
          <p:nvPr/>
        </p:nvSpPr>
        <p:spPr>
          <a:xfrm>
            <a:off x="4572000" y="4965174"/>
            <a:ext cx="4572000" cy="1938992"/>
          </a:xfrm>
          <a:prstGeom prst="rect">
            <a:avLst/>
          </a:prstGeom>
        </p:spPr>
        <p:txBody>
          <a:bodyPr>
            <a:spAutoFit/>
          </a:bodyPr>
          <a:lstStyle/>
          <a:p>
            <a:pPr algn="just"/>
            <a:r>
              <a:rPr lang="en-US" sz="1200" dirty="0">
                <a:latin typeface="Arial" panose="020B0604020202020204" pitchFamily="34" charset="0"/>
                <a:cs typeface="Arial" panose="020B0604020202020204" pitchFamily="34" charset="0"/>
              </a:rPr>
              <a:t>a Schematic representation of the quantum confinement effects: the bandgap (or HOMO–LUMO gap) of the semiconductor nanocrystal increases with decreasing size, </a:t>
            </a:r>
            <a:r>
              <a:rPr lang="en-US" sz="1200" b="1" dirty="0">
                <a:latin typeface="Arial" panose="020B0604020202020204" pitchFamily="34" charset="0"/>
                <a:cs typeface="Arial" panose="020B0604020202020204" pitchFamily="34" charset="0"/>
              </a:rPr>
              <a:t>while discrete energy levels arise at the band-edges.</a:t>
            </a:r>
            <a:r>
              <a:rPr lang="en-US" sz="1200" dirty="0">
                <a:latin typeface="Arial" panose="020B0604020202020204" pitchFamily="34" charset="0"/>
                <a:cs typeface="Arial" panose="020B0604020202020204" pitchFamily="34" charset="0"/>
              </a:rPr>
              <a:t> The energy separation between the band-edge levels also increases with decreasing size. </a:t>
            </a:r>
          </a:p>
          <a:p>
            <a:pPr algn="just"/>
            <a:r>
              <a:rPr lang="en-US" sz="1200" dirty="0">
                <a:latin typeface="Arial" panose="020B0604020202020204" pitchFamily="34" charset="0"/>
                <a:cs typeface="Arial" panose="020B0604020202020204" pitchFamily="34" charset="0"/>
              </a:rPr>
              <a:t>b Photograph of five colloidal dispersions of </a:t>
            </a:r>
            <a:r>
              <a:rPr lang="en-US" sz="1200" dirty="0" err="1">
                <a:latin typeface="Arial" panose="020B0604020202020204" pitchFamily="34" charset="0"/>
                <a:cs typeface="Arial" panose="020B0604020202020204" pitchFamily="34" charset="0"/>
              </a:rPr>
              <a:t>CdSe</a:t>
            </a:r>
            <a:r>
              <a:rPr lang="en-US" sz="1200" dirty="0">
                <a:latin typeface="Arial" panose="020B0604020202020204" pitchFamily="34" charset="0"/>
                <a:cs typeface="Arial" panose="020B0604020202020204" pitchFamily="34" charset="0"/>
              </a:rPr>
              <a:t> QDs with different sizes, under excitation with a </a:t>
            </a:r>
            <a:r>
              <a:rPr lang="en-US" sz="1200" dirty="0" err="1">
                <a:latin typeface="Arial" panose="020B0604020202020204" pitchFamily="34" charset="0"/>
                <a:cs typeface="Arial" panose="020B0604020202020204" pitchFamily="34" charset="0"/>
              </a:rPr>
              <a:t>UVlamp</a:t>
            </a:r>
            <a:r>
              <a:rPr lang="en-US" sz="1200" dirty="0">
                <a:latin typeface="Arial" panose="020B0604020202020204" pitchFamily="34" charset="0"/>
                <a:cs typeface="Arial" panose="020B0604020202020204" pitchFamily="34" charset="0"/>
              </a:rPr>
              <a:t> in the dark. The color of the photoluminescence changes from red to blue as the QD diameter is reduced from 6 to 2 nm</a:t>
            </a:r>
            <a:endParaRPr lang="es-AR" sz="12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6CE7CC5B-69A1-43EC-B316-EECA9D827C49}"/>
              </a:ext>
            </a:extLst>
          </p:cNvPr>
          <p:cNvSpPr txBox="1"/>
          <p:nvPr/>
        </p:nvSpPr>
        <p:spPr>
          <a:xfrm>
            <a:off x="0" y="-125164"/>
            <a:ext cx="9144000" cy="861774"/>
          </a:xfrm>
          <a:prstGeom prst="rect">
            <a:avLst/>
          </a:prstGeom>
          <a:solidFill>
            <a:schemeClr val="bg1">
              <a:lumMod val="85000"/>
            </a:schemeClr>
          </a:solidFill>
        </p:spPr>
        <p:txBody>
          <a:bodyPr wrap="square" rtlCol="0">
            <a:spAutoFit/>
          </a:bodyPr>
          <a:lstStyle/>
          <a:p>
            <a:r>
              <a:rPr lang="es-AR" b="1" dirty="0">
                <a:latin typeface="Arial" panose="020B0604020202020204" pitchFamily="34" charset="0"/>
                <a:cs typeface="Arial" panose="020B0604020202020204" pitchFamily="34" charset="0"/>
              </a:rPr>
              <a:t>Seminario1</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Confinamiento cuántico</a:t>
            </a:r>
          </a:p>
        </p:txBody>
      </p:sp>
      <p:sp>
        <p:nvSpPr>
          <p:cNvPr id="6" name="Rectángulo 5">
            <a:extLst>
              <a:ext uri="{FF2B5EF4-FFF2-40B4-BE49-F238E27FC236}">
                <a16:creationId xmlns:a16="http://schemas.microsoft.com/office/drawing/2014/main" id="{77097C18-8CA0-47FC-AC8C-957528F75615}"/>
              </a:ext>
            </a:extLst>
          </p:cNvPr>
          <p:cNvSpPr/>
          <p:nvPr/>
        </p:nvSpPr>
        <p:spPr>
          <a:xfrm>
            <a:off x="0" y="589047"/>
            <a:ext cx="9144000" cy="461665"/>
          </a:xfrm>
          <a:prstGeom prst="rect">
            <a:avLst/>
          </a:prstGeom>
        </p:spPr>
        <p:txBody>
          <a:bodyPr wrap="square">
            <a:spAutoFit/>
          </a:bodyPr>
          <a:lstStyle/>
          <a:p>
            <a:r>
              <a:rPr lang="en-US" sz="1200" dirty="0"/>
              <a:t>Excited-State Dynamics in Colloidal Semiconductor Nanocrystals Freddy T. Rabouw1,2,3 • Celso de Mello </a:t>
            </a:r>
            <a:r>
              <a:rPr lang="en-US" sz="1200" dirty="0" err="1"/>
              <a:t>DonegaTop</a:t>
            </a:r>
            <a:r>
              <a:rPr lang="en-US" sz="1200" dirty="0"/>
              <a:t> </a:t>
            </a:r>
            <a:r>
              <a:rPr lang="en-US" sz="1200" dirty="0" err="1"/>
              <a:t>Curr</a:t>
            </a:r>
            <a:r>
              <a:rPr lang="en-US" sz="1200" dirty="0"/>
              <a:t> </a:t>
            </a:r>
            <a:r>
              <a:rPr lang="en-US" sz="1200" dirty="0" err="1"/>
              <a:t>Chem</a:t>
            </a:r>
            <a:r>
              <a:rPr lang="en-US" sz="1200" dirty="0"/>
              <a:t> (Z) (2016) 374:58</a:t>
            </a:r>
            <a:endParaRPr lang="es-AR" sz="1200" dirty="0"/>
          </a:p>
        </p:txBody>
      </p:sp>
      <p:sp>
        <p:nvSpPr>
          <p:cNvPr id="8" name="Rectángulo 7">
            <a:extLst>
              <a:ext uri="{FF2B5EF4-FFF2-40B4-BE49-F238E27FC236}">
                <a16:creationId xmlns:a16="http://schemas.microsoft.com/office/drawing/2014/main" id="{FCF86E77-CDDD-4B27-ABE7-6B43DCD6C813}"/>
              </a:ext>
            </a:extLst>
          </p:cNvPr>
          <p:cNvSpPr/>
          <p:nvPr/>
        </p:nvSpPr>
        <p:spPr>
          <a:xfrm>
            <a:off x="324676" y="993538"/>
            <a:ext cx="4247321" cy="1384995"/>
          </a:xfrm>
          <a:prstGeom prst="rect">
            <a:avLst/>
          </a:prstGeom>
        </p:spPr>
        <p:txBody>
          <a:bodyPr wrap="square">
            <a:spAutoFit/>
          </a:bodyPr>
          <a:lstStyle/>
          <a:p>
            <a:pPr algn="just"/>
            <a:r>
              <a:rPr lang="en-US" sz="1200" dirty="0">
                <a:solidFill>
                  <a:srgbClr val="222222"/>
                </a:solidFill>
                <a:latin typeface="Arial" panose="020B0604020202020204" pitchFamily="34" charset="0"/>
              </a:rPr>
              <a:t>In current application, a </a:t>
            </a:r>
            <a:r>
              <a:rPr lang="en-US" sz="1200" dirty="0">
                <a:solidFill>
                  <a:srgbClr val="0B0080"/>
                </a:solidFill>
                <a:latin typeface="Arial" panose="020B0604020202020204" pitchFamily="34" charset="0"/>
                <a:hlinkClick r:id="rId4" tooltip="Quantum dot"/>
              </a:rPr>
              <a:t>quantum dot</a:t>
            </a:r>
            <a:r>
              <a:rPr lang="en-US" sz="1200" dirty="0">
                <a:solidFill>
                  <a:srgbClr val="222222"/>
                </a:solidFill>
                <a:latin typeface="Arial" panose="020B0604020202020204" pitchFamily="34" charset="0"/>
              </a:rPr>
              <a:t> such as a small sphere confines in three dimensions, a </a:t>
            </a:r>
            <a:r>
              <a:rPr lang="en-US" sz="1200" dirty="0">
                <a:solidFill>
                  <a:srgbClr val="0B0080"/>
                </a:solidFill>
                <a:latin typeface="Arial" panose="020B0604020202020204" pitchFamily="34" charset="0"/>
                <a:hlinkClick r:id="rId5" tooltip="Quantum wire"/>
              </a:rPr>
              <a:t>quantum wire</a:t>
            </a:r>
            <a:r>
              <a:rPr lang="en-US" sz="1200" dirty="0">
                <a:solidFill>
                  <a:srgbClr val="222222"/>
                </a:solidFill>
                <a:latin typeface="Arial" panose="020B0604020202020204" pitchFamily="34" charset="0"/>
              </a:rPr>
              <a:t> confines in two dimensions, and a </a:t>
            </a:r>
            <a:r>
              <a:rPr lang="en-US" sz="1200" dirty="0">
                <a:solidFill>
                  <a:srgbClr val="0B0080"/>
                </a:solidFill>
                <a:latin typeface="Arial" panose="020B0604020202020204" pitchFamily="34" charset="0"/>
                <a:hlinkClick r:id="rId6" tooltip="Quantum well"/>
              </a:rPr>
              <a:t>quantum well</a:t>
            </a:r>
            <a:r>
              <a:rPr lang="en-US" sz="1200" dirty="0">
                <a:solidFill>
                  <a:srgbClr val="222222"/>
                </a:solidFill>
                <a:latin typeface="Arial" panose="020B0604020202020204" pitchFamily="34" charset="0"/>
              </a:rPr>
              <a:t> confines only in one dimension. </a:t>
            </a:r>
            <a:r>
              <a:rPr lang="en-US" sz="1200" b="1" dirty="0">
                <a:solidFill>
                  <a:srgbClr val="222222"/>
                </a:solidFill>
                <a:latin typeface="Arial" panose="020B0604020202020204" pitchFamily="34" charset="0"/>
              </a:rPr>
              <a:t>These are also known as zero-, one- and two-dimensional potential wells</a:t>
            </a:r>
            <a:r>
              <a:rPr lang="en-US" sz="1200" dirty="0">
                <a:solidFill>
                  <a:srgbClr val="222222"/>
                </a:solidFill>
                <a:latin typeface="Arial" panose="020B0604020202020204" pitchFamily="34" charset="0"/>
              </a:rPr>
              <a:t>, respectively. In these cases they refer to the number of dimensions in which a confined particle can act as a free carrier. </a:t>
            </a:r>
            <a:endParaRPr lang="es-AR" sz="1200" dirty="0"/>
          </a:p>
        </p:txBody>
      </p:sp>
      <p:sp>
        <p:nvSpPr>
          <p:cNvPr id="3" name="CuadroTexto 2">
            <a:extLst>
              <a:ext uri="{FF2B5EF4-FFF2-40B4-BE49-F238E27FC236}">
                <a16:creationId xmlns:a16="http://schemas.microsoft.com/office/drawing/2014/main" id="{F23D6182-A129-4BA7-A01C-D301B80F20F3}"/>
              </a:ext>
            </a:extLst>
          </p:cNvPr>
          <p:cNvSpPr txBox="1"/>
          <p:nvPr/>
        </p:nvSpPr>
        <p:spPr>
          <a:xfrm>
            <a:off x="3713591" y="3746897"/>
            <a:ext cx="1079863" cy="646331"/>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Confina en 3 D</a:t>
            </a:r>
          </a:p>
        </p:txBody>
      </p:sp>
    </p:spTree>
    <p:extLst>
      <p:ext uri="{BB962C8B-B14F-4D97-AF65-F5344CB8AC3E}">
        <p14:creationId xmlns:p14="http://schemas.microsoft.com/office/powerpoint/2010/main" val="14047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738B62F-EB3E-40C0-A41F-B8BF033485F8}"/>
              </a:ext>
            </a:extLst>
          </p:cNvPr>
          <p:cNvSpPr txBox="1"/>
          <p:nvPr/>
        </p:nvSpPr>
        <p:spPr>
          <a:xfrm>
            <a:off x="0" y="198782"/>
            <a:ext cx="9144000" cy="1015663"/>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endParaRPr lang="es-AR" sz="3200" b="1" dirty="0">
              <a:solidFill>
                <a:srgbClr val="0000FF"/>
              </a:solidFill>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1143000" y="198782"/>
            <a:ext cx="6858000" cy="6858000"/>
          </a:xfrm>
          <a:prstGeom prst="rect">
            <a:avLst/>
          </a:prstGeom>
        </p:spPr>
      </p:pic>
    </p:spTree>
    <p:extLst>
      <p:ext uri="{BB962C8B-B14F-4D97-AF65-F5344CB8AC3E}">
        <p14:creationId xmlns:p14="http://schemas.microsoft.com/office/powerpoint/2010/main" val="348535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olympusmicro.com/primer/techniques/fluorescence/images/fluorescenceintrofigure1.jpg">
            <a:extLst>
              <a:ext uri="{FF2B5EF4-FFF2-40B4-BE49-F238E27FC236}">
                <a16:creationId xmlns:a16="http://schemas.microsoft.com/office/drawing/2014/main" id="{6F16DA4C-694D-4537-9FC8-20FA30E4D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272718"/>
            <a:ext cx="5429250" cy="4872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86B7C224-B75B-48E3-9767-FE83F967576C}"/>
              </a:ext>
            </a:extLst>
          </p:cNvPr>
          <p:cNvSpPr/>
          <p:nvPr/>
        </p:nvSpPr>
        <p:spPr>
          <a:xfrm>
            <a:off x="0" y="1077218"/>
            <a:ext cx="3411940" cy="5632311"/>
          </a:xfrm>
          <a:prstGeom prst="rect">
            <a:avLst/>
          </a:prstGeom>
        </p:spPr>
        <p:txBody>
          <a:bodyPr wrap="square">
            <a:spAutoFit/>
          </a:bodyPr>
          <a:lstStyle/>
          <a:p>
            <a:pPr algn="just"/>
            <a:r>
              <a:rPr lang="en-US" sz="1200" dirty="0">
                <a:solidFill>
                  <a:srgbClr val="000000"/>
                </a:solidFill>
                <a:latin typeface="Arial" panose="020B0604020202020204" pitchFamily="34" charset="0"/>
              </a:rPr>
              <a:t>Fluorescence is a member of the ubiquitous </a:t>
            </a:r>
            <a:r>
              <a:rPr lang="en-US" b="1" dirty="0">
                <a:solidFill>
                  <a:srgbClr val="000000"/>
                </a:solidFill>
                <a:latin typeface="Arial" panose="020B0604020202020204" pitchFamily="34" charset="0"/>
              </a:rPr>
              <a:t>luminescence</a:t>
            </a:r>
            <a:r>
              <a:rPr lang="en-US" sz="1200" dirty="0">
                <a:solidFill>
                  <a:srgbClr val="000000"/>
                </a:solidFill>
                <a:latin typeface="Arial" panose="020B0604020202020204" pitchFamily="34" charset="0"/>
              </a:rPr>
              <a:t> family of processes in which </a:t>
            </a:r>
            <a:r>
              <a:rPr lang="en-US" sz="1200" dirty="0">
                <a:solidFill>
                  <a:srgbClr val="000000"/>
                </a:solidFill>
                <a:highlight>
                  <a:srgbClr val="FFFF00"/>
                </a:highlight>
                <a:latin typeface="Arial" panose="020B0604020202020204" pitchFamily="34" charset="0"/>
              </a:rPr>
              <a:t>susceptible molecules emit light from electronically excited states </a:t>
            </a:r>
            <a:r>
              <a:rPr lang="en-US" sz="1200" dirty="0">
                <a:solidFill>
                  <a:srgbClr val="000000"/>
                </a:solidFill>
                <a:latin typeface="Arial" panose="020B0604020202020204" pitchFamily="34" charset="0"/>
              </a:rPr>
              <a:t>created by either a physical (for example, absorption of light), mechanical (friction), or chemical mechanism. </a:t>
            </a:r>
            <a:r>
              <a:rPr lang="en-US" sz="1200" dirty="0">
                <a:solidFill>
                  <a:srgbClr val="000000"/>
                </a:solidFill>
                <a:highlight>
                  <a:srgbClr val="FFFF00"/>
                </a:highlight>
                <a:latin typeface="Arial" panose="020B0604020202020204" pitchFamily="34" charset="0"/>
              </a:rPr>
              <a:t>Generation of luminescence through excitation of a molecule by ultraviolet or visible light photons is a phenomenon termed </a:t>
            </a:r>
            <a:r>
              <a:rPr lang="en-US" b="1" dirty="0">
                <a:solidFill>
                  <a:srgbClr val="000000"/>
                </a:solidFill>
                <a:highlight>
                  <a:srgbClr val="FFFF00"/>
                </a:highlight>
                <a:latin typeface="Arial" panose="020B0604020202020204" pitchFamily="34" charset="0"/>
              </a:rPr>
              <a:t>photoluminescence</a:t>
            </a:r>
            <a:r>
              <a:rPr lang="en-US" sz="1200" dirty="0">
                <a:solidFill>
                  <a:srgbClr val="000000"/>
                </a:solidFill>
                <a:highlight>
                  <a:srgbClr val="FFFF00"/>
                </a:highlight>
                <a:latin typeface="Arial" panose="020B0604020202020204" pitchFamily="34" charset="0"/>
              </a:rPr>
              <a:t>, which is formally divided into two categories, </a:t>
            </a:r>
            <a:r>
              <a:rPr lang="en-US" sz="1200" b="1" dirty="0">
                <a:solidFill>
                  <a:srgbClr val="000000"/>
                </a:solidFill>
                <a:highlight>
                  <a:srgbClr val="FFFF00"/>
                </a:highlight>
                <a:latin typeface="Arial" panose="020B0604020202020204" pitchFamily="34" charset="0"/>
              </a:rPr>
              <a:t>fluorescence</a:t>
            </a:r>
            <a:r>
              <a:rPr lang="en-US" sz="1200" dirty="0">
                <a:solidFill>
                  <a:srgbClr val="000000"/>
                </a:solidFill>
                <a:highlight>
                  <a:srgbClr val="FFFF00"/>
                </a:highlight>
                <a:latin typeface="Arial" panose="020B0604020202020204" pitchFamily="34" charset="0"/>
              </a:rPr>
              <a:t> and </a:t>
            </a:r>
            <a:r>
              <a:rPr lang="en-US" sz="1200" b="1" dirty="0">
                <a:solidFill>
                  <a:srgbClr val="000000"/>
                </a:solidFill>
                <a:highlight>
                  <a:srgbClr val="FFFF00"/>
                </a:highlight>
                <a:latin typeface="Arial" panose="020B0604020202020204" pitchFamily="34" charset="0"/>
              </a:rPr>
              <a:t>phosphorescence</a:t>
            </a:r>
            <a:r>
              <a:rPr lang="en-US" sz="1200" dirty="0">
                <a:solidFill>
                  <a:srgbClr val="000000"/>
                </a:solidFill>
                <a:highlight>
                  <a:srgbClr val="FFFF00"/>
                </a:highlight>
                <a:latin typeface="Arial" panose="020B0604020202020204" pitchFamily="34" charset="0"/>
              </a:rPr>
              <a:t>, depending upon the electronic configuration of the excited state and the emission pathway. </a:t>
            </a:r>
            <a:r>
              <a:rPr lang="en-US" b="1" dirty="0">
                <a:solidFill>
                  <a:srgbClr val="000000"/>
                </a:solidFill>
                <a:latin typeface="Arial" panose="020B0604020202020204" pitchFamily="34" charset="0"/>
              </a:rPr>
              <a:t>Fluorescence is the property of some atoms and molecules to absorb light at a particular wavelength and to subsequently emit light of longer wavelength after a brief interval, termed the fluorescence lifetime</a:t>
            </a:r>
            <a:r>
              <a:rPr lang="en-US" sz="1200" dirty="0">
                <a:solidFill>
                  <a:srgbClr val="000000"/>
                </a:solidFill>
                <a:latin typeface="Arial" panose="020B0604020202020204" pitchFamily="34" charset="0"/>
              </a:rPr>
              <a:t>. The process of phosphorescence occurs in a manner similar to fluorescence, but with a much longer excited state lifetime.</a:t>
            </a:r>
            <a:endParaRPr lang="es-AR" sz="1200" dirty="0"/>
          </a:p>
        </p:txBody>
      </p:sp>
      <p:sp>
        <p:nvSpPr>
          <p:cNvPr id="6" name="CuadroTexto 5">
            <a:extLst>
              <a:ext uri="{FF2B5EF4-FFF2-40B4-BE49-F238E27FC236}">
                <a16:creationId xmlns:a16="http://schemas.microsoft.com/office/drawing/2014/main" id="{D20A26C4-CF10-4DCA-BF86-97C2C650CFF4}"/>
              </a:ext>
            </a:extLst>
          </p:cNvPr>
          <p:cNvSpPr txBox="1"/>
          <p:nvPr/>
        </p:nvSpPr>
        <p:spPr>
          <a:xfrm>
            <a:off x="0" y="0"/>
            <a:ext cx="9144000" cy="1077218"/>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a:t>
            </a:r>
            <a:endParaRPr lang="es-AR" sz="3200" b="1" dirty="0">
              <a:solidFill>
                <a:srgbClr val="0000FF"/>
              </a:solidFill>
              <a:latin typeface="Arial" panose="020B0604020202020204" pitchFamily="34" charset="0"/>
              <a:cs typeface="Arial" panose="020B0604020202020204" pitchFamily="34" charset="0"/>
            </a:endParaRPr>
          </a:p>
        </p:txBody>
      </p:sp>
      <p:sp>
        <p:nvSpPr>
          <p:cNvPr id="4" name="Rectángulo: esquinas redondeadas 3">
            <a:extLst>
              <a:ext uri="{FF2B5EF4-FFF2-40B4-BE49-F238E27FC236}">
                <a16:creationId xmlns:a16="http://schemas.microsoft.com/office/drawing/2014/main" id="{6EF357DA-AD47-4D74-9837-0DB32F4BE34A}"/>
              </a:ext>
            </a:extLst>
          </p:cNvPr>
          <p:cNvSpPr/>
          <p:nvPr/>
        </p:nvSpPr>
        <p:spPr>
          <a:xfrm>
            <a:off x="3616657" y="3630304"/>
            <a:ext cx="1473958" cy="6452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06AAD2F2-9C41-4A88-879D-1A9FF22DE18A}"/>
              </a:ext>
            </a:extLst>
          </p:cNvPr>
          <p:cNvSpPr/>
          <p:nvPr/>
        </p:nvSpPr>
        <p:spPr>
          <a:xfrm>
            <a:off x="4143375" y="6211669"/>
            <a:ext cx="4572000" cy="646331"/>
          </a:xfrm>
          <a:prstGeom prst="rect">
            <a:avLst/>
          </a:prstGeom>
        </p:spPr>
        <p:txBody>
          <a:bodyPr>
            <a:spAutoFit/>
          </a:bodyPr>
          <a:lstStyle/>
          <a:p>
            <a:r>
              <a:rPr lang="es-AR" dirty="0"/>
              <a:t>http://www.olympusmicro.com/primer/techniques/fluorescence/fluorescenceintro.html</a:t>
            </a:r>
          </a:p>
        </p:txBody>
      </p:sp>
    </p:spTree>
    <p:extLst>
      <p:ext uri="{BB962C8B-B14F-4D97-AF65-F5344CB8AC3E}">
        <p14:creationId xmlns:p14="http://schemas.microsoft.com/office/powerpoint/2010/main" val="2368432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olympusmicro.com/primer/techniques/fluorescence/images/fluorescenceintrofigure3.jpg">
            <a:extLst>
              <a:ext uri="{FF2B5EF4-FFF2-40B4-BE49-F238E27FC236}">
                <a16:creationId xmlns:a16="http://schemas.microsoft.com/office/drawing/2014/main" id="{A8D560C6-CB85-4CC7-A10C-A91E03143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988" y="913567"/>
            <a:ext cx="37147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CCC7B5F-0B16-4D42-9A85-DD8583688884}"/>
              </a:ext>
            </a:extLst>
          </p:cNvPr>
          <p:cNvPicPr>
            <a:picLocks noChangeAspect="1"/>
          </p:cNvPicPr>
          <p:nvPr/>
        </p:nvPicPr>
        <p:blipFill>
          <a:blip r:embed="rId3"/>
          <a:stretch>
            <a:fillRect/>
          </a:stretch>
        </p:blipFill>
        <p:spPr>
          <a:xfrm>
            <a:off x="5057988" y="3493116"/>
            <a:ext cx="3286125" cy="2724150"/>
          </a:xfrm>
          <a:prstGeom prst="rect">
            <a:avLst/>
          </a:prstGeom>
        </p:spPr>
      </p:pic>
      <p:sp>
        <p:nvSpPr>
          <p:cNvPr id="7" name="Rectángulo 6">
            <a:extLst>
              <a:ext uri="{FF2B5EF4-FFF2-40B4-BE49-F238E27FC236}">
                <a16:creationId xmlns:a16="http://schemas.microsoft.com/office/drawing/2014/main" id="{AE054EA0-ED19-4765-AE05-7241290D011F}"/>
              </a:ext>
            </a:extLst>
          </p:cNvPr>
          <p:cNvSpPr/>
          <p:nvPr/>
        </p:nvSpPr>
        <p:spPr>
          <a:xfrm>
            <a:off x="0" y="6488668"/>
            <a:ext cx="9144000" cy="369332"/>
          </a:xfrm>
          <a:prstGeom prst="rect">
            <a:avLst/>
          </a:prstGeom>
        </p:spPr>
        <p:txBody>
          <a:bodyPr wrap="square">
            <a:spAutoFit/>
          </a:bodyPr>
          <a:lstStyle/>
          <a:p>
            <a:r>
              <a:rPr lang="es-AR" dirty="0"/>
              <a:t>http://www.olympusmicro.com/primer/techniques/fluorescence/fluorescenceintro.html</a:t>
            </a:r>
          </a:p>
        </p:txBody>
      </p:sp>
      <p:sp>
        <p:nvSpPr>
          <p:cNvPr id="8" name="CuadroTexto 7">
            <a:extLst>
              <a:ext uri="{FF2B5EF4-FFF2-40B4-BE49-F238E27FC236}">
                <a16:creationId xmlns:a16="http://schemas.microsoft.com/office/drawing/2014/main" id="{BF4AA892-7C15-489A-B459-CABECAD1F42C}"/>
              </a:ext>
            </a:extLst>
          </p:cNvPr>
          <p:cNvSpPr txBox="1"/>
          <p:nvPr/>
        </p:nvSpPr>
        <p:spPr>
          <a:xfrm>
            <a:off x="0" y="0"/>
            <a:ext cx="9144000" cy="1077218"/>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a:t>
            </a:r>
            <a:endParaRPr lang="es-AR" sz="3200" b="1" dirty="0">
              <a:solidFill>
                <a:srgbClr val="0000FF"/>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48B62AD9-B5C5-416A-9A86-764798C7ABAE}"/>
              </a:ext>
            </a:extLst>
          </p:cNvPr>
          <p:cNvPicPr>
            <a:picLocks noChangeAspect="1"/>
          </p:cNvPicPr>
          <p:nvPr/>
        </p:nvPicPr>
        <p:blipFill>
          <a:blip r:embed="rId4"/>
          <a:stretch>
            <a:fillRect/>
          </a:stretch>
        </p:blipFill>
        <p:spPr>
          <a:xfrm>
            <a:off x="678972" y="2202418"/>
            <a:ext cx="3086100" cy="4286250"/>
          </a:xfrm>
          <a:prstGeom prst="rect">
            <a:avLst/>
          </a:prstGeom>
        </p:spPr>
      </p:pic>
      <p:sp>
        <p:nvSpPr>
          <p:cNvPr id="9" name="Rectángulo 8">
            <a:extLst>
              <a:ext uri="{FF2B5EF4-FFF2-40B4-BE49-F238E27FC236}">
                <a16:creationId xmlns:a16="http://schemas.microsoft.com/office/drawing/2014/main" id="{4A697099-D0A4-4CFA-8F29-5541708FCEAB}"/>
              </a:ext>
            </a:extLst>
          </p:cNvPr>
          <p:cNvSpPr/>
          <p:nvPr/>
        </p:nvSpPr>
        <p:spPr>
          <a:xfrm>
            <a:off x="-35821" y="565161"/>
            <a:ext cx="5093809" cy="1569660"/>
          </a:xfrm>
          <a:prstGeom prst="rect">
            <a:avLst/>
          </a:prstGeom>
          <a:solidFill>
            <a:srgbClr val="FFFF00"/>
          </a:solidFill>
        </p:spPr>
        <p:txBody>
          <a:bodyPr wrap="square">
            <a:spAutoFit/>
          </a:bodyPr>
          <a:lstStyle/>
          <a:p>
            <a:pPr algn="ctr"/>
            <a:r>
              <a:rPr lang="en-US" sz="1200" dirty="0">
                <a:solidFill>
                  <a:srgbClr val="333333"/>
                </a:solidFill>
                <a:latin typeface="Arial" panose="020B0604020202020204" pitchFamily="34" charset="0"/>
                <a:cs typeface="Arial" panose="020B0604020202020204" pitchFamily="34" charset="0"/>
              </a:rPr>
              <a:t>Because the emitted photon usually carries less energy and therefore has a longer wavelength than the excitation photon, the emitted fluorescence can be distinguished from the excitation light. The excitation and photon emission from a fluorophore is cyclical, and until the fluorophore is irreversibly damaged (Photo bleaching), it can be repeatedly excited. Fluorophores can thus emit numerous photons through this cycle of excitation and emission and fluorescent molecules are therefore used for a broad range of research applications.</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0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thermofisher.com/content/dam/LifeTech/Images/integration/Fluorescence-spectra-group-675px.jpg">
            <a:extLst>
              <a:ext uri="{FF2B5EF4-FFF2-40B4-BE49-F238E27FC236}">
                <a16:creationId xmlns:a16="http://schemas.microsoft.com/office/drawing/2014/main" id="{A53017A2-E42A-45BA-8888-9BD183C28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2" y="2586538"/>
            <a:ext cx="9001125" cy="294703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BC87912F-BA41-4522-9110-0031626E02E8}"/>
              </a:ext>
            </a:extLst>
          </p:cNvPr>
          <p:cNvSpPr/>
          <p:nvPr/>
        </p:nvSpPr>
        <p:spPr>
          <a:xfrm>
            <a:off x="787789" y="739879"/>
            <a:ext cx="7568418" cy="1846659"/>
          </a:xfrm>
          <a:prstGeom prst="rect">
            <a:avLst/>
          </a:prstGeom>
        </p:spPr>
        <p:txBody>
          <a:bodyPr wrap="square">
            <a:spAutoFit/>
          </a:bodyPr>
          <a:lstStyle/>
          <a:p>
            <a:pPr algn="just"/>
            <a:r>
              <a:rPr lang="en-US" sz="1200" dirty="0">
                <a:solidFill>
                  <a:srgbClr val="333333"/>
                </a:solidFill>
                <a:latin typeface="Arial" panose="020B0604020202020204" pitchFamily="34" charset="0"/>
                <a:cs typeface="Arial" panose="020B0604020202020204" pitchFamily="34" charset="0"/>
              </a:rPr>
              <a:t>Both the excitation and emission wavelengths are specific characteristics for each fluorophore, and while these wavelengths are discrete for monoatomic fluorophores, polyatomic fluorophores exhibit broad excitation and emission spectra. The spectra for fluorescent molecules (both mono- and polyatomic) are graphed on </a:t>
            </a:r>
            <a:r>
              <a:rPr lang="en-US" sz="1200" dirty="0" err="1">
                <a:solidFill>
                  <a:srgbClr val="333333"/>
                </a:solidFill>
                <a:latin typeface="Arial" panose="020B0604020202020204" pitchFamily="34" charset="0"/>
                <a:cs typeface="Arial" panose="020B0604020202020204" pitchFamily="34" charset="0"/>
              </a:rPr>
              <a:t>x,y</a:t>
            </a:r>
            <a:r>
              <a:rPr lang="en-US" sz="1200" dirty="0">
                <a:solidFill>
                  <a:srgbClr val="333333"/>
                </a:solidFill>
                <a:latin typeface="Arial" panose="020B0604020202020204" pitchFamily="34" charset="0"/>
                <a:cs typeface="Arial" panose="020B0604020202020204" pitchFamily="34" charset="0"/>
              </a:rPr>
              <a:t> plots that indicate the wavelengths that correspond to the maximum and minimum excitation and emission signal intensity for each fluorophore, as shown below (left panel). It is important to note that </a:t>
            </a:r>
            <a:r>
              <a:rPr lang="en-US" sz="1200" dirty="0">
                <a:solidFill>
                  <a:srgbClr val="333333"/>
                </a:solidFill>
                <a:highlight>
                  <a:srgbClr val="FFFF00"/>
                </a:highlight>
                <a:latin typeface="Arial" panose="020B0604020202020204" pitchFamily="34" charset="0"/>
                <a:cs typeface="Arial" panose="020B0604020202020204" pitchFamily="34" charset="0"/>
              </a:rPr>
              <a:t>while the emission wavelength is independent of the excitation wavelength due to partial loss of energy prior to emission (as shown above), the emission intensity is proportional to the amplitude of the excitation wavelength,</a:t>
            </a:r>
            <a:r>
              <a:rPr lang="en-US" sz="1200" dirty="0">
                <a:solidFill>
                  <a:srgbClr val="333333"/>
                </a:solidFill>
                <a:latin typeface="Arial" panose="020B0604020202020204" pitchFamily="34" charset="0"/>
                <a:cs typeface="Arial" panose="020B0604020202020204" pitchFamily="34" charset="0"/>
              </a:rPr>
              <a:t> as indicated by the excitation energies (Ex1 and Ex2) and their corresponding emission intensities (Em1and Em2, respectively) in the graph below (right panel) </a:t>
            </a:r>
            <a:r>
              <a:rPr lang="en-US" dirty="0">
                <a:solidFill>
                  <a:srgbClr val="333333"/>
                </a:solidFill>
                <a:latin typeface="Helvetica Neue"/>
              </a:rPr>
              <a:t>(2).</a:t>
            </a:r>
            <a:endParaRPr lang="es-AR" dirty="0"/>
          </a:p>
        </p:txBody>
      </p:sp>
      <p:sp>
        <p:nvSpPr>
          <p:cNvPr id="5" name="Rectángulo 4">
            <a:extLst>
              <a:ext uri="{FF2B5EF4-FFF2-40B4-BE49-F238E27FC236}">
                <a16:creationId xmlns:a16="http://schemas.microsoft.com/office/drawing/2014/main" id="{4241188C-4DE3-4492-880C-68E5033EDBBC}"/>
              </a:ext>
            </a:extLst>
          </p:cNvPr>
          <p:cNvSpPr/>
          <p:nvPr/>
        </p:nvSpPr>
        <p:spPr>
          <a:xfrm>
            <a:off x="1" y="6250952"/>
            <a:ext cx="9143999" cy="461665"/>
          </a:xfrm>
          <a:prstGeom prst="rect">
            <a:avLst/>
          </a:prstGeom>
        </p:spPr>
        <p:txBody>
          <a:bodyPr wrap="square">
            <a:spAutoFit/>
          </a:bodyPr>
          <a:lstStyle/>
          <a:p>
            <a:r>
              <a:rPr lang="es-AR" sz="1200" dirty="0"/>
              <a:t>https://www.thermofisher.com/ar/es/home/life-science/protein-biology/protein-biology-learning-center/protein-biology-resource-library/pierce-protein-methods/fluorescent-probes.html</a:t>
            </a:r>
          </a:p>
        </p:txBody>
      </p:sp>
    </p:spTree>
    <p:extLst>
      <p:ext uri="{BB962C8B-B14F-4D97-AF65-F5344CB8AC3E}">
        <p14:creationId xmlns:p14="http://schemas.microsoft.com/office/powerpoint/2010/main" val="4065593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182713" y="1233423"/>
            <a:ext cx="5238750" cy="2671763"/>
          </a:xfrm>
          <a:prstGeom prst="rect">
            <a:avLst/>
          </a:prstGeom>
        </p:spPr>
      </p:pic>
      <p:sp>
        <p:nvSpPr>
          <p:cNvPr id="5" name="Rectángulo 4"/>
          <p:cNvSpPr/>
          <p:nvPr/>
        </p:nvSpPr>
        <p:spPr>
          <a:xfrm>
            <a:off x="0" y="1660734"/>
            <a:ext cx="4844955" cy="4801314"/>
          </a:xfrm>
          <a:prstGeom prst="rect">
            <a:avLst/>
          </a:prstGeom>
        </p:spPr>
        <p:txBody>
          <a:bodyPr wrap="square">
            <a:spAutoFit/>
          </a:bodyPr>
          <a:lstStyle/>
          <a:p>
            <a:pPr algn="just"/>
            <a:r>
              <a:rPr lang="en-US" b="1" dirty="0">
                <a:solidFill>
                  <a:srgbClr val="333333"/>
                </a:solidFill>
                <a:latin typeface="Droid Sans"/>
              </a:rPr>
              <a:t>As the confinement energy depends on the quantum dots size, both absorption onset and fluorescence emission can be tuned by changing the size of the quantum dot during its synthesis.</a:t>
            </a:r>
            <a:r>
              <a:rPr lang="en-US" dirty="0">
                <a:solidFill>
                  <a:srgbClr val="333333"/>
                </a:solidFill>
                <a:latin typeface="Droid Sans"/>
              </a:rPr>
              <a:t> The larger the dot, the redder (lower energy) its absorption onset and fluorescence spectrum. Conversely , smaller dots absorb and emit bluer (higher energy) light. Furthermore, it was shown that the lifetime of fluorescence is determined by the size of the quantum dot. Larger dots have more closely spaced energy levels in which the electron-hole pair can be trapped. Therefore, electron-hole pairs in larger dots live longer causing larger dots to show a longer lifetime.</a:t>
            </a:r>
          </a:p>
          <a:p>
            <a:pPr algn="just"/>
            <a:endParaRPr lang="en-US" b="0" i="0" dirty="0">
              <a:solidFill>
                <a:srgbClr val="333333"/>
              </a:solidFill>
              <a:effectLst/>
              <a:latin typeface="Droid Sans"/>
            </a:endParaRPr>
          </a:p>
        </p:txBody>
      </p:sp>
      <p:sp>
        <p:nvSpPr>
          <p:cNvPr id="2" name="Rectángulo 1">
            <a:extLst>
              <a:ext uri="{FF2B5EF4-FFF2-40B4-BE49-F238E27FC236}">
                <a16:creationId xmlns:a16="http://schemas.microsoft.com/office/drawing/2014/main" id="{D8730FED-99AB-45B3-A582-5CA3C12AF55E}"/>
              </a:ext>
            </a:extLst>
          </p:cNvPr>
          <p:cNvSpPr/>
          <p:nvPr/>
        </p:nvSpPr>
        <p:spPr>
          <a:xfrm>
            <a:off x="4844955" y="4061391"/>
            <a:ext cx="4280777" cy="2585323"/>
          </a:xfrm>
          <a:prstGeom prst="rect">
            <a:avLst/>
          </a:prstGeom>
        </p:spPr>
        <p:txBody>
          <a:bodyPr wrap="square">
            <a:spAutoFit/>
          </a:bodyPr>
          <a:lstStyle/>
          <a:p>
            <a:pPr algn="just"/>
            <a:r>
              <a:rPr lang="en-US" dirty="0">
                <a:solidFill>
                  <a:srgbClr val="FF0000"/>
                </a:solidFill>
                <a:latin typeface="Droid Sans"/>
              </a:rPr>
              <a:t>To improve fluorescence quantum yield, quantum dots can be made with “shells” of a larger bandgap semiconductor material around them. The improvement is suggested to be due to the reduced access of electron and hole to non-radiative surface recombination pathways in some cases, but also due to reduced auger recombination in others.</a:t>
            </a:r>
          </a:p>
        </p:txBody>
      </p:sp>
      <p:sp>
        <p:nvSpPr>
          <p:cNvPr id="6" name="CuadroTexto 5">
            <a:extLst>
              <a:ext uri="{FF2B5EF4-FFF2-40B4-BE49-F238E27FC236}">
                <a16:creationId xmlns:a16="http://schemas.microsoft.com/office/drawing/2014/main" id="{E1C7C96B-7979-416F-AEA3-C22BBD334DBB}"/>
              </a:ext>
            </a:extLst>
          </p:cNvPr>
          <p:cNvSpPr txBox="1"/>
          <p:nvPr/>
        </p:nvSpPr>
        <p:spPr>
          <a:xfrm>
            <a:off x="0" y="0"/>
            <a:ext cx="9144000" cy="1077218"/>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a:t>
            </a:r>
            <a:endParaRPr lang="es-AR" sz="32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920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B44B2B4-EF9B-4162-9693-3B72CE3AB543}"/>
              </a:ext>
            </a:extLst>
          </p:cNvPr>
          <p:cNvSpPr/>
          <p:nvPr/>
        </p:nvSpPr>
        <p:spPr>
          <a:xfrm>
            <a:off x="576469" y="1397316"/>
            <a:ext cx="7991061" cy="4524315"/>
          </a:xfrm>
          <a:prstGeom prst="rect">
            <a:avLst/>
          </a:prstGeom>
        </p:spPr>
        <p:txBody>
          <a:bodyPr wrap="square">
            <a:spAutoFit/>
          </a:bodyPr>
          <a:lstStyle/>
          <a:p>
            <a:pPr algn="ctr"/>
            <a:r>
              <a:rPr lang="en-US" dirty="0">
                <a:solidFill>
                  <a:srgbClr val="000000"/>
                </a:solidFill>
                <a:latin typeface="Arial" panose="020B0604020202020204" pitchFamily="34" charset="0"/>
                <a:cs typeface="Arial" panose="020B0604020202020204" pitchFamily="34" charset="0"/>
              </a:rPr>
              <a:t>Quantum dots (QDs), nanosized crystals made of </a:t>
            </a:r>
            <a:r>
              <a:rPr lang="en-US" b="1" dirty="0">
                <a:solidFill>
                  <a:srgbClr val="000000"/>
                </a:solidFill>
                <a:latin typeface="Arial" panose="020B0604020202020204" pitchFamily="34" charset="0"/>
                <a:cs typeface="Arial" panose="020B0604020202020204" pitchFamily="34" charset="0"/>
              </a:rPr>
              <a:t>pure metals </a:t>
            </a:r>
            <a:r>
              <a:rPr lang="en-US" dirty="0">
                <a:solidFill>
                  <a:srgbClr val="000000"/>
                </a:solidFill>
                <a:latin typeface="Arial" panose="020B0604020202020204" pitchFamily="34" charset="0"/>
                <a:cs typeface="Arial" panose="020B0604020202020204" pitchFamily="34" charset="0"/>
              </a:rPr>
              <a:t>and/or three-dimensional </a:t>
            </a:r>
            <a:r>
              <a:rPr lang="en-US" b="1" dirty="0">
                <a:solidFill>
                  <a:srgbClr val="000000"/>
                </a:solidFill>
                <a:latin typeface="Arial" panose="020B0604020202020204" pitchFamily="34" charset="0"/>
                <a:cs typeface="Arial" panose="020B0604020202020204" pitchFamily="34" charset="0"/>
              </a:rPr>
              <a:t>semiconductor alloys</a:t>
            </a:r>
            <a:r>
              <a:rPr lang="en-US" dirty="0">
                <a:solidFill>
                  <a:srgbClr val="000000"/>
                </a:solidFill>
                <a:latin typeface="Arial" panose="020B0604020202020204" pitchFamily="34" charset="0"/>
                <a:cs typeface="Arial" panose="020B0604020202020204" pitchFamily="34" charset="0"/>
              </a:rPr>
              <a:t>, ranging in size from </a:t>
            </a:r>
            <a:r>
              <a:rPr lang="en-US" b="1" dirty="0">
                <a:solidFill>
                  <a:srgbClr val="000000"/>
                </a:solidFill>
                <a:latin typeface="Arial" panose="020B0604020202020204" pitchFamily="34" charset="0"/>
                <a:cs typeface="Arial" panose="020B0604020202020204" pitchFamily="34" charset="0"/>
              </a:rPr>
              <a:t>1 to 20 nm</a:t>
            </a:r>
            <a:r>
              <a:rPr lang="en-US" dirty="0">
                <a:solidFill>
                  <a:srgbClr val="000000"/>
                </a:solidFill>
                <a:latin typeface="Arial" panose="020B0604020202020204" pitchFamily="34" charset="0"/>
                <a:cs typeface="Arial" panose="020B0604020202020204" pitchFamily="34" charset="0"/>
              </a:rPr>
              <a:t>. Depending on its size, a QD may consist of </a:t>
            </a:r>
            <a:r>
              <a:rPr lang="en-US" b="1" dirty="0">
                <a:solidFill>
                  <a:srgbClr val="000000"/>
                </a:solidFill>
                <a:latin typeface="Arial" panose="020B0604020202020204" pitchFamily="34" charset="0"/>
                <a:cs typeface="Arial" panose="020B0604020202020204" pitchFamily="34" charset="0"/>
              </a:rPr>
              <a:t>hundreds or thousands of atoms</a:t>
            </a:r>
            <a:r>
              <a:rPr lang="en-US"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Most of these atoms lie on the surface </a:t>
            </a:r>
            <a:r>
              <a:rPr lang="en-US" dirty="0">
                <a:solidFill>
                  <a:srgbClr val="000000"/>
                </a:solidFill>
                <a:latin typeface="Arial" panose="020B0604020202020204" pitchFamily="34" charset="0"/>
                <a:cs typeface="Arial" panose="020B0604020202020204" pitchFamily="34" charset="0"/>
              </a:rPr>
              <a:t>(i.e., have a high area-to-volume ratio). </a:t>
            </a:r>
          </a:p>
          <a:p>
            <a:pPr algn="ctr"/>
            <a:r>
              <a:rPr lang="en-US" dirty="0">
                <a:solidFill>
                  <a:srgbClr val="000000"/>
                </a:solidFill>
                <a:latin typeface="Arial" panose="020B0604020202020204" pitchFamily="34" charset="0"/>
                <a:cs typeface="Arial" panose="020B0604020202020204" pitchFamily="34" charset="0"/>
              </a:rPr>
              <a:t>Most QDs used in analytical applications are synthesized as core/shell structures, in which </a:t>
            </a:r>
            <a:r>
              <a:rPr lang="en-US" b="1" dirty="0">
                <a:solidFill>
                  <a:srgbClr val="000000"/>
                </a:solidFill>
                <a:latin typeface="Arial" panose="020B0604020202020204" pitchFamily="34" charset="0"/>
                <a:cs typeface="Arial" panose="020B0604020202020204" pitchFamily="34" charset="0"/>
              </a:rPr>
              <a:t>the core of the nanocrystal is coated with another semiconductor material to protect and improve its properties</a:t>
            </a:r>
            <a:r>
              <a:rPr lang="en-US" dirty="0">
                <a:solidFill>
                  <a:srgbClr val="000000"/>
                </a:solidFill>
                <a:latin typeface="Arial" panose="020B0604020202020204" pitchFamily="34" charset="0"/>
                <a:cs typeface="Arial" panose="020B0604020202020204" pitchFamily="34" charset="0"/>
              </a:rPr>
              <a:t>, among which we can mention: </a:t>
            </a:r>
          </a:p>
          <a:p>
            <a:pPr marL="400050" indent="-400050" algn="ctr">
              <a:buAutoNum type="romanLcParenBoth"/>
            </a:pPr>
            <a:r>
              <a:rPr lang="en-US" dirty="0">
                <a:solidFill>
                  <a:srgbClr val="000000"/>
                </a:solidFill>
                <a:latin typeface="Arial" panose="020B0604020202020204" pitchFamily="34" charset="0"/>
                <a:cs typeface="Arial" panose="020B0604020202020204" pitchFamily="34" charset="0"/>
              </a:rPr>
              <a:t>excellent optical performance with </a:t>
            </a:r>
            <a:r>
              <a:rPr lang="en-US" dirty="0">
                <a:solidFill>
                  <a:srgbClr val="000000"/>
                </a:solidFill>
                <a:highlight>
                  <a:srgbClr val="FFFF00"/>
                </a:highlight>
                <a:latin typeface="Arial" panose="020B0604020202020204" pitchFamily="34" charset="0"/>
                <a:cs typeface="Arial" panose="020B0604020202020204" pitchFamily="34" charset="0"/>
              </a:rPr>
              <a:t>good photo stability, high-quantum yield (QY), and a long fluorescent lifetime</a:t>
            </a:r>
            <a:r>
              <a:rPr lang="en-US" dirty="0">
                <a:solidFill>
                  <a:srgbClr val="000000"/>
                </a:solidFill>
                <a:latin typeface="Arial" panose="020B0604020202020204" pitchFamily="34" charset="0"/>
                <a:cs typeface="Arial" panose="020B0604020202020204" pitchFamily="34" charset="0"/>
              </a:rPr>
              <a:t>, </a:t>
            </a:r>
          </a:p>
          <a:p>
            <a:pPr marL="400050" indent="-400050" algn="ctr">
              <a:buAutoNum type="romanLcParenBoth"/>
            </a:pPr>
            <a:r>
              <a:rPr lang="en-US" dirty="0">
                <a:solidFill>
                  <a:srgbClr val="000000"/>
                </a:solidFill>
                <a:latin typeface="Arial" panose="020B0604020202020204" pitchFamily="34" charset="0"/>
                <a:cs typeface="Arial" panose="020B0604020202020204" pitchFamily="34" charset="0"/>
              </a:rPr>
              <a:t>excitation of multiple QDs by a single light source,</a:t>
            </a:r>
          </a:p>
          <a:p>
            <a:pPr marL="400050" indent="-400050" algn="ctr">
              <a:buAutoNum type="romanLcParenBoth"/>
            </a:pPr>
            <a:r>
              <a:rPr lang="en-US" dirty="0">
                <a:solidFill>
                  <a:srgbClr val="000000"/>
                </a:solidFill>
                <a:latin typeface="Arial" panose="020B0604020202020204" pitchFamily="34" charset="0"/>
                <a:cs typeface="Arial" panose="020B0604020202020204" pitchFamily="34" charset="0"/>
              </a:rPr>
              <a:t> narrow, symmetric, and </a:t>
            </a:r>
            <a:r>
              <a:rPr lang="en-US" dirty="0">
                <a:solidFill>
                  <a:srgbClr val="000000"/>
                </a:solidFill>
                <a:highlight>
                  <a:srgbClr val="FFFF00"/>
                </a:highlight>
                <a:latin typeface="Arial" panose="020B0604020202020204" pitchFamily="34" charset="0"/>
                <a:cs typeface="Arial" panose="020B0604020202020204" pitchFamily="34" charset="0"/>
              </a:rPr>
              <a:t>adjustable- </a:t>
            </a:r>
            <a:r>
              <a:rPr lang="es-AR" dirty="0" err="1">
                <a:solidFill>
                  <a:srgbClr val="000000"/>
                </a:solidFill>
                <a:highlight>
                  <a:srgbClr val="FFFF00"/>
                </a:highlight>
                <a:latin typeface="Arial" panose="020B0604020202020204" pitchFamily="34" charset="0"/>
                <a:cs typeface="Arial" panose="020B0604020202020204" pitchFamily="34" charset="0"/>
              </a:rPr>
              <a:t>size</a:t>
            </a:r>
            <a:r>
              <a:rPr lang="es-AR" dirty="0">
                <a:solidFill>
                  <a:srgbClr val="000000"/>
                </a:solidFill>
                <a:highlight>
                  <a:srgbClr val="FFFF00"/>
                </a:highlight>
                <a:latin typeface="Arial" panose="020B0604020202020204" pitchFamily="34" charset="0"/>
                <a:cs typeface="Arial" panose="020B0604020202020204" pitchFamily="34" charset="0"/>
              </a:rPr>
              <a:t> </a:t>
            </a:r>
            <a:r>
              <a:rPr lang="en-US" dirty="0">
                <a:solidFill>
                  <a:srgbClr val="000000"/>
                </a:solidFill>
                <a:highlight>
                  <a:srgbClr val="FFFF00"/>
                </a:highlight>
                <a:latin typeface="Arial" panose="020B0604020202020204" pitchFamily="34" charset="0"/>
                <a:cs typeface="Arial" panose="020B0604020202020204" pitchFamily="34" charset="0"/>
              </a:rPr>
              <a:t>emission spectrum </a:t>
            </a:r>
            <a:r>
              <a:rPr lang="en-US" dirty="0">
                <a:solidFill>
                  <a:srgbClr val="000000"/>
                </a:solidFill>
                <a:latin typeface="Arial" panose="020B0604020202020204" pitchFamily="34" charset="0"/>
                <a:cs typeface="Arial" panose="020B0604020202020204" pitchFamily="34" charset="0"/>
              </a:rPr>
              <a:t>coupled to the absorption spectrum wave</a:t>
            </a:r>
          </a:p>
          <a:p>
            <a:pPr marL="400050" indent="-400050" algn="ctr">
              <a:buAutoNum type="romanLcParenBoth"/>
            </a:pPr>
            <a:r>
              <a:rPr lang="en-US" dirty="0">
                <a:solidFill>
                  <a:srgbClr val="000000"/>
                </a:solidFill>
                <a:latin typeface="Arial" panose="020B0604020202020204" pitchFamily="34" charset="0"/>
                <a:cs typeface="Arial" panose="020B0604020202020204" pitchFamily="34" charset="0"/>
              </a:rPr>
              <a:t>wide spectral windows spanning from the ultraviolet region to the infrared region.</a:t>
            </a:r>
            <a:endParaRPr lang="es-AR"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FCA126DB-596F-4F84-B836-C93A8114B7D7}"/>
              </a:ext>
            </a:extLst>
          </p:cNvPr>
          <p:cNvSpPr txBox="1"/>
          <p:nvPr/>
        </p:nvSpPr>
        <p:spPr>
          <a:xfrm>
            <a:off x="0" y="0"/>
            <a:ext cx="9144000" cy="1508105"/>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3200" b="1" dirty="0">
                <a:solidFill>
                  <a:srgbClr val="0000FF"/>
                </a:solidFill>
                <a:latin typeface="Arial" panose="020B0604020202020204" pitchFamily="34" charset="0"/>
                <a:cs typeface="Arial" panose="020B0604020202020204" pitchFamily="34" charset="0"/>
              </a:rPr>
              <a:t>Quantum </a:t>
            </a:r>
            <a:r>
              <a:rPr lang="es-AR" sz="3200" b="1" dirty="0" err="1">
                <a:solidFill>
                  <a:srgbClr val="0000FF"/>
                </a:solidFill>
                <a:latin typeface="Arial" panose="020B0604020202020204" pitchFamily="34" charset="0"/>
                <a:cs typeface="Arial" panose="020B0604020202020204" pitchFamily="34" charset="0"/>
              </a:rPr>
              <a:t>dots</a:t>
            </a:r>
            <a:r>
              <a:rPr lang="es-AR" sz="3200" b="1" dirty="0">
                <a:solidFill>
                  <a:srgbClr val="0000FF"/>
                </a:solidFill>
                <a:latin typeface="Arial" panose="020B0604020202020204" pitchFamily="34" charset="0"/>
                <a:cs typeface="Arial" panose="020B0604020202020204" pitchFamily="34" charset="0"/>
              </a:rPr>
              <a:t>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spTree>
    <p:extLst>
      <p:ext uri="{BB962C8B-B14F-4D97-AF65-F5344CB8AC3E}">
        <p14:creationId xmlns:p14="http://schemas.microsoft.com/office/powerpoint/2010/main" val="2588657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989ED0-C6DF-48C0-BAF7-5E2F32C2DD33}"/>
              </a:ext>
            </a:extLst>
          </p:cNvPr>
          <p:cNvSpPr/>
          <p:nvPr/>
        </p:nvSpPr>
        <p:spPr>
          <a:xfrm>
            <a:off x="388961" y="1471137"/>
            <a:ext cx="8366078" cy="3416320"/>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Quantum confinement effects give rise to unique optical and electronic properties in QDs, giving them numerous advantages over current fluorophores, such as organic dyes, fluorescent proteins and lanthanide chelates </a:t>
            </a:r>
          </a:p>
          <a:p>
            <a:pPr algn="just"/>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Properties that particularly influence fluorophore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and therefore applicability to different situations, include </a:t>
            </a:r>
          </a:p>
          <a:p>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US" b="1" dirty="0">
                <a:latin typeface="Arial" panose="020B0604020202020204" pitchFamily="34" charset="0"/>
                <a:cs typeface="Arial" panose="020B0604020202020204" pitchFamily="34" charset="0"/>
              </a:rPr>
              <a:t>width of the excitation spectrum,</a:t>
            </a:r>
          </a:p>
          <a:p>
            <a:pPr marL="342900" indent="-342900">
              <a:buFont typeface="+mj-lt"/>
              <a:buAutoNum type="arabicPeriod"/>
            </a:pPr>
            <a:r>
              <a:rPr lang="en-US" b="1" dirty="0">
                <a:latin typeface="Arial" panose="020B0604020202020204" pitchFamily="34" charset="0"/>
                <a:cs typeface="Arial" panose="020B0604020202020204" pitchFamily="34" charset="0"/>
              </a:rPr>
              <a:t>width of the emission spectrum, </a:t>
            </a:r>
          </a:p>
          <a:p>
            <a:pPr marL="342900" indent="-342900">
              <a:buFont typeface="+mj-lt"/>
              <a:buAutoNum type="arabicPeriod"/>
            </a:pPr>
            <a:r>
              <a:rPr lang="en-US" b="1" dirty="0" err="1">
                <a:latin typeface="Arial" panose="020B0604020202020204" pitchFamily="34" charset="0"/>
                <a:cs typeface="Arial" panose="020B0604020202020204" pitchFamily="34" charset="0"/>
              </a:rPr>
              <a:t>photostability</a:t>
            </a:r>
            <a:r>
              <a:rPr lang="en-US" b="1" dirty="0">
                <a:latin typeface="Arial" panose="020B0604020202020204" pitchFamily="34" charset="0"/>
                <a:cs typeface="Arial" panose="020B0604020202020204" pitchFamily="34" charset="0"/>
              </a:rPr>
              <a:t>, </a:t>
            </a:r>
          </a:p>
          <a:p>
            <a:pPr marL="342900" indent="-342900">
              <a:buFont typeface="+mj-lt"/>
              <a:buAutoNum type="arabicPeriod"/>
            </a:pPr>
            <a:r>
              <a:rPr lang="en-US" b="1" dirty="0">
                <a:latin typeface="Arial" panose="020B0604020202020204" pitchFamily="34" charset="0"/>
                <a:cs typeface="Arial" panose="020B0604020202020204" pitchFamily="34" charset="0"/>
              </a:rPr>
              <a:t>decay lifetime</a:t>
            </a:r>
            <a:endParaRPr lang="es-AR" b="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3B2146FC-660A-46F3-B11C-F36C64A4F661}"/>
              </a:ext>
            </a:extLst>
          </p:cNvPr>
          <p:cNvSpPr/>
          <p:nvPr/>
        </p:nvSpPr>
        <p:spPr>
          <a:xfrm>
            <a:off x="-40942" y="6234921"/>
            <a:ext cx="9144000" cy="461665"/>
          </a:xfrm>
          <a:prstGeom prst="rect">
            <a:avLst/>
          </a:prstGeom>
        </p:spPr>
        <p:txBody>
          <a:bodyPr wrap="square">
            <a:spAutoFit/>
          </a:bodyPr>
          <a:lstStyle/>
          <a:p>
            <a:r>
              <a:rPr lang="es-AR" sz="1200" dirty="0" err="1"/>
              <a:t>Biological</a:t>
            </a:r>
            <a:r>
              <a:rPr lang="es-AR" sz="1200" dirty="0"/>
              <a:t> </a:t>
            </a:r>
            <a:r>
              <a:rPr lang="es-AR" sz="1200" dirty="0" err="1"/>
              <a:t>applications</a:t>
            </a:r>
            <a:r>
              <a:rPr lang="es-AR" sz="1200" dirty="0"/>
              <a:t> </a:t>
            </a:r>
            <a:r>
              <a:rPr lang="es-AR" sz="1200" dirty="0" err="1"/>
              <a:t>of</a:t>
            </a:r>
            <a:r>
              <a:rPr lang="es-AR" sz="1200" dirty="0"/>
              <a:t> quantum </a:t>
            </a:r>
            <a:r>
              <a:rPr lang="es-AR" sz="1200" dirty="0" err="1"/>
              <a:t>dots</a:t>
            </a:r>
            <a:r>
              <a:rPr lang="es-AR" sz="1200" dirty="0"/>
              <a:t> Timothy </a:t>
            </a:r>
            <a:r>
              <a:rPr lang="es-AR" sz="1200" dirty="0" err="1"/>
              <a:t>Jamiesona</a:t>
            </a:r>
            <a:r>
              <a:rPr lang="es-AR" sz="1200" dirty="0"/>
              <a:t> , </a:t>
            </a:r>
            <a:r>
              <a:rPr lang="es-AR" sz="1200" dirty="0" err="1"/>
              <a:t>Raheleh</a:t>
            </a:r>
            <a:r>
              <a:rPr lang="es-AR" sz="1200" dirty="0"/>
              <a:t> </a:t>
            </a:r>
            <a:r>
              <a:rPr lang="es-AR" sz="1200" dirty="0" err="1"/>
              <a:t>Bakhshia</a:t>
            </a:r>
            <a:r>
              <a:rPr lang="es-AR" sz="1200" dirty="0"/>
              <a:t> , Daniela </a:t>
            </a:r>
            <a:r>
              <a:rPr lang="es-AR" sz="1200" dirty="0" err="1"/>
              <a:t>Petrovaa</a:t>
            </a:r>
            <a:r>
              <a:rPr lang="es-AR" sz="1200" dirty="0"/>
              <a:t> , </a:t>
            </a:r>
            <a:r>
              <a:rPr lang="es-AR" sz="1200" dirty="0" err="1"/>
              <a:t>Rachael</a:t>
            </a:r>
            <a:r>
              <a:rPr lang="es-AR" sz="1200" dirty="0"/>
              <a:t> </a:t>
            </a:r>
            <a:r>
              <a:rPr lang="es-AR" sz="1200" dirty="0" err="1"/>
              <a:t>Pococka</a:t>
            </a:r>
            <a:r>
              <a:rPr lang="es-AR" sz="1200" dirty="0"/>
              <a:t> , Mo </a:t>
            </a:r>
            <a:r>
              <a:rPr lang="es-AR" sz="1200" dirty="0" err="1"/>
              <a:t>Imanib</a:t>
            </a:r>
            <a:r>
              <a:rPr lang="es-AR" sz="1200" dirty="0"/>
              <a:t> , Alexander M. </a:t>
            </a:r>
            <a:r>
              <a:rPr lang="es-AR" sz="1200" dirty="0" err="1"/>
              <a:t>Seifalian</a:t>
            </a:r>
            <a:r>
              <a:rPr lang="es-AR" sz="1200" dirty="0"/>
              <a:t> </a:t>
            </a:r>
            <a:r>
              <a:rPr lang="es-AR" sz="1200" dirty="0" err="1"/>
              <a:t>Biomaterials</a:t>
            </a:r>
            <a:r>
              <a:rPr lang="es-AR" sz="1200" dirty="0"/>
              <a:t> 28 (2007) 4717–4732</a:t>
            </a:r>
          </a:p>
        </p:txBody>
      </p:sp>
      <p:sp>
        <p:nvSpPr>
          <p:cNvPr id="6" name="CuadroTexto 5">
            <a:extLst>
              <a:ext uri="{FF2B5EF4-FFF2-40B4-BE49-F238E27FC236}">
                <a16:creationId xmlns:a16="http://schemas.microsoft.com/office/drawing/2014/main" id="{C2812272-8DB0-472D-BA12-6C93473EE81E}"/>
              </a:ext>
            </a:extLst>
          </p:cNvPr>
          <p:cNvSpPr txBox="1"/>
          <p:nvPr/>
        </p:nvSpPr>
        <p:spPr>
          <a:xfrm>
            <a:off x="0" y="0"/>
            <a:ext cx="9144000" cy="156966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 </a:t>
            </a:r>
            <a:r>
              <a:rPr lang="es-AR" sz="3200" b="1" dirty="0">
                <a:solidFill>
                  <a:srgbClr val="0000FF"/>
                </a:solidFill>
                <a:latin typeface="Arial" panose="020B0604020202020204" pitchFamily="34" charset="0"/>
                <a:cs typeface="Arial" panose="020B0604020202020204" pitchFamily="34" charset="0"/>
              </a:rPr>
              <a:t>Q DOTS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spTree>
    <p:extLst>
      <p:ext uri="{BB962C8B-B14F-4D97-AF65-F5344CB8AC3E}">
        <p14:creationId xmlns:p14="http://schemas.microsoft.com/office/powerpoint/2010/main" val="1071136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A2EA668-1D4D-43BA-8241-F671C3AC5E19}"/>
              </a:ext>
            </a:extLst>
          </p:cNvPr>
          <p:cNvSpPr txBox="1"/>
          <p:nvPr/>
        </p:nvSpPr>
        <p:spPr>
          <a:xfrm>
            <a:off x="0" y="-156714"/>
            <a:ext cx="9144000" cy="156966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 </a:t>
            </a:r>
            <a:r>
              <a:rPr lang="es-AR" sz="3200" b="1" dirty="0">
                <a:solidFill>
                  <a:srgbClr val="0000FF"/>
                </a:solidFill>
                <a:latin typeface="Arial" panose="020B0604020202020204" pitchFamily="34" charset="0"/>
                <a:cs typeface="Arial" panose="020B0604020202020204" pitchFamily="34" charset="0"/>
              </a:rPr>
              <a:t>Q DOTS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pic>
        <p:nvPicPr>
          <p:cNvPr id="2050" name="Picture 2" descr="https://upload.wikimedia.org/wikipedia/commons/thumb/3/3f/Stokes_shift-_Rh6G.png/800px-Stokes_shift-_Rh6G.png">
            <a:extLst>
              <a:ext uri="{FF2B5EF4-FFF2-40B4-BE49-F238E27FC236}">
                <a16:creationId xmlns:a16="http://schemas.microsoft.com/office/drawing/2014/main" id="{B41BDE18-039D-4603-BB04-CD8FC98D6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812509"/>
            <a:ext cx="4953000" cy="469915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4D87C1A-35B0-4746-A5AD-36326C1F46F6}"/>
              </a:ext>
            </a:extLst>
          </p:cNvPr>
          <p:cNvSpPr/>
          <p:nvPr/>
        </p:nvSpPr>
        <p:spPr>
          <a:xfrm>
            <a:off x="1132449" y="1298947"/>
            <a:ext cx="4572000" cy="646331"/>
          </a:xfrm>
          <a:prstGeom prst="rect">
            <a:avLst/>
          </a:prstGeom>
        </p:spPr>
        <p:txBody>
          <a:bodyPr>
            <a:spAutoFit/>
          </a:bodyPr>
          <a:lstStyle/>
          <a:p>
            <a:pPr algn="r"/>
            <a:r>
              <a:rPr lang="en-US" dirty="0">
                <a:solidFill>
                  <a:srgbClr val="222222"/>
                </a:solidFill>
                <a:latin typeface="Arial" panose="020B0604020202020204" pitchFamily="34" charset="0"/>
              </a:rPr>
              <a:t>Absorption and emission spectra of </a:t>
            </a:r>
            <a:r>
              <a:rPr lang="en-US" dirty="0">
                <a:solidFill>
                  <a:srgbClr val="0B0080"/>
                </a:solidFill>
                <a:latin typeface="Arial" panose="020B0604020202020204" pitchFamily="34" charset="0"/>
                <a:hlinkClick r:id="rId3" tooltip="Rhodamine 6G"/>
              </a:rPr>
              <a:t>Rhodamine 6G</a:t>
            </a:r>
            <a:r>
              <a:rPr lang="en-US" dirty="0">
                <a:solidFill>
                  <a:srgbClr val="222222"/>
                </a:solidFill>
                <a:latin typeface="Arial" panose="020B0604020202020204" pitchFamily="34" charset="0"/>
              </a:rPr>
              <a:t> with ~25 </a:t>
            </a:r>
            <a:r>
              <a:rPr lang="en-US" dirty="0">
                <a:solidFill>
                  <a:srgbClr val="0B0080"/>
                </a:solidFill>
                <a:latin typeface="Arial" panose="020B0604020202020204" pitchFamily="34" charset="0"/>
                <a:hlinkClick r:id="rId4" tooltip="Nanometre"/>
              </a:rPr>
              <a:t>nm</a:t>
            </a:r>
            <a:r>
              <a:rPr lang="en-US" dirty="0">
                <a:solidFill>
                  <a:srgbClr val="222222"/>
                </a:solidFill>
                <a:latin typeface="Arial" panose="020B0604020202020204" pitchFamily="34" charset="0"/>
              </a:rPr>
              <a:t> Stokes shift</a:t>
            </a:r>
            <a:endParaRPr lang="es-AR" dirty="0"/>
          </a:p>
        </p:txBody>
      </p:sp>
      <p:sp>
        <p:nvSpPr>
          <p:cNvPr id="6" name="Rectángulo 5">
            <a:extLst>
              <a:ext uri="{FF2B5EF4-FFF2-40B4-BE49-F238E27FC236}">
                <a16:creationId xmlns:a16="http://schemas.microsoft.com/office/drawing/2014/main" id="{3FD186C8-5151-4A73-93FF-4F4DB30C3D25}"/>
              </a:ext>
            </a:extLst>
          </p:cNvPr>
          <p:cNvSpPr/>
          <p:nvPr/>
        </p:nvSpPr>
        <p:spPr>
          <a:xfrm>
            <a:off x="0" y="6206076"/>
            <a:ext cx="914400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A key property for in vivo imaging is the unusual </a:t>
            </a:r>
            <a:r>
              <a:rPr lang="en-US" dirty="0">
                <a:highlight>
                  <a:srgbClr val="FFFF00"/>
                </a:highlight>
                <a:latin typeface="Arial" panose="020B0604020202020204" pitchFamily="34" charset="0"/>
                <a:cs typeface="Arial" panose="020B0604020202020204" pitchFamily="34" charset="0"/>
              </a:rPr>
              <a:t>QD Stokes shift</a:t>
            </a:r>
            <a:r>
              <a:rPr lang="en-US" dirty="0">
                <a:latin typeface="Arial" panose="020B0604020202020204" pitchFamily="34" charset="0"/>
                <a:cs typeface="Arial" panose="020B0604020202020204" pitchFamily="34" charset="0"/>
              </a:rPr>
              <a:t>, which can be as large as </a:t>
            </a:r>
            <a:r>
              <a:rPr lang="en-US" dirty="0">
                <a:highlight>
                  <a:srgbClr val="FFFF00"/>
                </a:highlight>
                <a:latin typeface="Arial" panose="020B0604020202020204" pitchFamily="34" charset="0"/>
                <a:cs typeface="Arial" panose="020B0604020202020204" pitchFamily="34" charset="0"/>
              </a:rPr>
              <a:t>300–400 nm</a:t>
            </a:r>
            <a:r>
              <a:rPr lang="en-US" dirty="0">
                <a:latin typeface="Arial" panose="020B0604020202020204" pitchFamily="34" charset="0"/>
                <a:cs typeface="Arial" panose="020B0604020202020204" pitchFamily="34" charset="0"/>
              </a:rPr>
              <a:t>, depending on the wavelength of the excitation light </a:t>
            </a:r>
            <a:endParaRPr lang="es-AR"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697C336D-D4AD-41BC-A17A-476EE9369C2F}"/>
              </a:ext>
            </a:extLst>
          </p:cNvPr>
          <p:cNvSpPr/>
          <p:nvPr/>
        </p:nvSpPr>
        <p:spPr>
          <a:xfrm>
            <a:off x="208084" y="2286017"/>
            <a:ext cx="4155831" cy="3046988"/>
          </a:xfrm>
          <a:prstGeom prst="rect">
            <a:avLst/>
          </a:prstGeom>
        </p:spPr>
        <p:txBody>
          <a:bodyPr wrap="square">
            <a:spAutoFit/>
          </a:bodyPr>
          <a:lstStyle/>
          <a:p>
            <a:pPr algn="r"/>
            <a:r>
              <a:rPr lang="en-US" sz="1200" dirty="0">
                <a:solidFill>
                  <a:srgbClr val="333333"/>
                </a:solidFill>
                <a:latin typeface="Arial" panose="020B0604020202020204" pitchFamily="34" charset="0"/>
                <a:cs typeface="Arial" panose="020B0604020202020204" pitchFamily="34" charset="0"/>
              </a:rPr>
              <a:t>The distance between the excitation and emission wavelengths is called the Stokes Shift (see below) and is a key aspect in the detection of the emitted fluorescence in biological applications. Stokes shift is also a distinct characteristic of each fluorophore. For example, the detection of emitted fluorescence can be difficult to distinguish from the excitation light when using fluorophores with very small Stokes shifts (right panel), because the excitation and emission wavelengths greatly overlap. Conversely, fluorophores with large Stokes shifts (left panel) are easy to distinguish because of the large separation between the excitation and emission wavelengths. Stokes shift is especially critical in multiplex fluorescence applications, because the emission wavelength of one </a:t>
            </a:r>
            <a:r>
              <a:rPr lang="en-US" sz="1200" dirty="0" err="1">
                <a:solidFill>
                  <a:srgbClr val="333333"/>
                </a:solidFill>
                <a:latin typeface="Arial" panose="020B0604020202020204" pitchFamily="34" charset="0"/>
                <a:cs typeface="Arial" panose="020B0604020202020204" pitchFamily="34" charset="0"/>
              </a:rPr>
              <a:t>fluor</a:t>
            </a:r>
            <a:r>
              <a:rPr lang="en-US" sz="1200" dirty="0">
                <a:solidFill>
                  <a:srgbClr val="333333"/>
                </a:solidFill>
                <a:latin typeface="Arial" panose="020B0604020202020204" pitchFamily="34" charset="0"/>
                <a:cs typeface="Arial" panose="020B0604020202020204" pitchFamily="34" charset="0"/>
              </a:rPr>
              <a:t> may overlap, and therefore excite, another </a:t>
            </a:r>
            <a:r>
              <a:rPr lang="en-US" sz="1200" dirty="0" err="1">
                <a:solidFill>
                  <a:srgbClr val="333333"/>
                </a:solidFill>
                <a:latin typeface="Arial" panose="020B0604020202020204" pitchFamily="34" charset="0"/>
                <a:cs typeface="Arial" panose="020B0604020202020204" pitchFamily="34" charset="0"/>
              </a:rPr>
              <a:t>fluor</a:t>
            </a:r>
            <a:r>
              <a:rPr lang="en-US" sz="1200" dirty="0">
                <a:solidFill>
                  <a:srgbClr val="333333"/>
                </a:solidFill>
                <a:latin typeface="Arial" panose="020B0604020202020204" pitchFamily="34" charset="0"/>
                <a:cs typeface="Arial" panose="020B0604020202020204" pitchFamily="34" charset="0"/>
              </a:rPr>
              <a:t> in the same sample.</a:t>
            </a:r>
            <a:endParaRPr lang="es-AR" sz="1200" dirty="0">
              <a:latin typeface="Arial" panose="020B0604020202020204" pitchFamily="34" charset="0"/>
              <a:cs typeface="Arial" panose="020B0604020202020204" pitchFamily="34" charset="0"/>
            </a:endParaRPr>
          </a:p>
        </p:txBody>
      </p:sp>
      <p:pic>
        <p:nvPicPr>
          <p:cNvPr id="2052" name="Picture 4" descr="Resultado de imagen">
            <a:extLst>
              <a:ext uri="{FF2B5EF4-FFF2-40B4-BE49-F238E27FC236}">
                <a16:creationId xmlns:a16="http://schemas.microsoft.com/office/drawing/2014/main" id="{9F9E0112-FE15-4BA1-99B1-81D6EFC8D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828895"/>
            <a:ext cx="3200400" cy="2120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7D31B3A6-31F8-4FA5-B44D-592ACD58353C}"/>
              </a:ext>
            </a:extLst>
          </p:cNvPr>
          <p:cNvSpPr/>
          <p:nvPr/>
        </p:nvSpPr>
        <p:spPr>
          <a:xfrm>
            <a:off x="4070221" y="4081655"/>
            <a:ext cx="4572000" cy="646331"/>
          </a:xfrm>
          <a:prstGeom prst="rect">
            <a:avLst/>
          </a:prstGeom>
        </p:spPr>
        <p:txBody>
          <a:bodyPr>
            <a:spAutoFit/>
          </a:bodyPr>
          <a:lstStyle/>
          <a:p>
            <a:pPr algn="ctr"/>
            <a:r>
              <a:rPr lang="en-US" sz="1200" dirty="0">
                <a:latin typeface="Arial" panose="020B0604020202020204" pitchFamily="34" charset="0"/>
                <a:cs typeface="Arial" panose="020B0604020202020204" pitchFamily="34" charset="0"/>
              </a:rPr>
              <a:t>Fluorophores having small Stokes shift might display self-quenching by energy transfer and therefore have limited applications</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744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96687C-02F5-448E-A5D3-C58D6378AE2B}"/>
              </a:ext>
            </a:extLst>
          </p:cNvPr>
          <p:cNvSpPr/>
          <p:nvPr/>
        </p:nvSpPr>
        <p:spPr>
          <a:xfrm>
            <a:off x="-40942" y="6234921"/>
            <a:ext cx="9144000" cy="461665"/>
          </a:xfrm>
          <a:prstGeom prst="rect">
            <a:avLst/>
          </a:prstGeom>
        </p:spPr>
        <p:txBody>
          <a:bodyPr wrap="square">
            <a:spAutoFit/>
          </a:bodyPr>
          <a:lstStyle/>
          <a:p>
            <a:r>
              <a:rPr lang="es-AR" sz="1200" dirty="0" err="1"/>
              <a:t>Biological</a:t>
            </a:r>
            <a:r>
              <a:rPr lang="es-AR" sz="1200" dirty="0"/>
              <a:t> </a:t>
            </a:r>
            <a:r>
              <a:rPr lang="es-AR" sz="1200" dirty="0" err="1"/>
              <a:t>applications</a:t>
            </a:r>
            <a:r>
              <a:rPr lang="es-AR" sz="1200" dirty="0"/>
              <a:t> </a:t>
            </a:r>
            <a:r>
              <a:rPr lang="es-AR" sz="1200" dirty="0" err="1"/>
              <a:t>of</a:t>
            </a:r>
            <a:r>
              <a:rPr lang="es-AR" sz="1200" dirty="0"/>
              <a:t> quantum </a:t>
            </a:r>
            <a:r>
              <a:rPr lang="es-AR" sz="1200" dirty="0" err="1"/>
              <a:t>dots</a:t>
            </a:r>
            <a:r>
              <a:rPr lang="es-AR" sz="1200" dirty="0"/>
              <a:t> Timothy </a:t>
            </a:r>
            <a:r>
              <a:rPr lang="es-AR" sz="1200" dirty="0" err="1"/>
              <a:t>Jamiesona</a:t>
            </a:r>
            <a:r>
              <a:rPr lang="es-AR" sz="1200" dirty="0"/>
              <a:t> , </a:t>
            </a:r>
            <a:r>
              <a:rPr lang="es-AR" sz="1200" dirty="0" err="1"/>
              <a:t>Raheleh</a:t>
            </a:r>
            <a:r>
              <a:rPr lang="es-AR" sz="1200" dirty="0"/>
              <a:t> </a:t>
            </a:r>
            <a:r>
              <a:rPr lang="es-AR" sz="1200" dirty="0" err="1"/>
              <a:t>Bakhshia</a:t>
            </a:r>
            <a:r>
              <a:rPr lang="es-AR" sz="1200" dirty="0"/>
              <a:t> , Daniela </a:t>
            </a:r>
            <a:r>
              <a:rPr lang="es-AR" sz="1200" dirty="0" err="1"/>
              <a:t>Petrovaa</a:t>
            </a:r>
            <a:r>
              <a:rPr lang="es-AR" sz="1200" dirty="0"/>
              <a:t> , </a:t>
            </a:r>
            <a:r>
              <a:rPr lang="es-AR" sz="1200" dirty="0" err="1"/>
              <a:t>Rachael</a:t>
            </a:r>
            <a:r>
              <a:rPr lang="es-AR" sz="1200" dirty="0"/>
              <a:t> </a:t>
            </a:r>
            <a:r>
              <a:rPr lang="es-AR" sz="1200" dirty="0" err="1"/>
              <a:t>Pococka</a:t>
            </a:r>
            <a:r>
              <a:rPr lang="es-AR" sz="1200" dirty="0"/>
              <a:t> , Mo </a:t>
            </a:r>
            <a:r>
              <a:rPr lang="es-AR" sz="1200" dirty="0" err="1"/>
              <a:t>Imanib</a:t>
            </a:r>
            <a:r>
              <a:rPr lang="es-AR" sz="1200" dirty="0"/>
              <a:t> , Alexander M. </a:t>
            </a:r>
            <a:r>
              <a:rPr lang="es-AR" sz="1200" dirty="0" err="1"/>
              <a:t>Seifalian</a:t>
            </a:r>
            <a:r>
              <a:rPr lang="es-AR" sz="1200" dirty="0"/>
              <a:t> </a:t>
            </a:r>
            <a:r>
              <a:rPr lang="es-AR" sz="1200" dirty="0" err="1"/>
              <a:t>Biomaterials</a:t>
            </a:r>
            <a:r>
              <a:rPr lang="es-AR" sz="1200" dirty="0"/>
              <a:t> 28 (2007) 4717–4732</a:t>
            </a:r>
          </a:p>
        </p:txBody>
      </p:sp>
      <p:pic>
        <p:nvPicPr>
          <p:cNvPr id="5" name="Imagen 4">
            <a:extLst>
              <a:ext uri="{FF2B5EF4-FFF2-40B4-BE49-F238E27FC236}">
                <a16:creationId xmlns:a16="http://schemas.microsoft.com/office/drawing/2014/main" id="{F69132CD-CD19-42D4-A730-F16A30416508}"/>
              </a:ext>
            </a:extLst>
          </p:cNvPr>
          <p:cNvPicPr>
            <a:picLocks noChangeAspect="1"/>
          </p:cNvPicPr>
          <p:nvPr/>
        </p:nvPicPr>
        <p:blipFill>
          <a:blip r:embed="rId2"/>
          <a:stretch>
            <a:fillRect/>
          </a:stretch>
        </p:blipFill>
        <p:spPr>
          <a:xfrm>
            <a:off x="52229" y="1955290"/>
            <a:ext cx="4549426" cy="3816136"/>
          </a:xfrm>
          <a:prstGeom prst="rect">
            <a:avLst/>
          </a:prstGeom>
        </p:spPr>
      </p:pic>
      <p:sp>
        <p:nvSpPr>
          <p:cNvPr id="8" name="CuadroTexto 7">
            <a:extLst>
              <a:ext uri="{FF2B5EF4-FFF2-40B4-BE49-F238E27FC236}">
                <a16:creationId xmlns:a16="http://schemas.microsoft.com/office/drawing/2014/main" id="{8075677B-A47A-4D45-B9D1-4424F54720A9}"/>
              </a:ext>
            </a:extLst>
          </p:cNvPr>
          <p:cNvSpPr txBox="1"/>
          <p:nvPr/>
        </p:nvSpPr>
        <p:spPr>
          <a:xfrm>
            <a:off x="0" y="0"/>
            <a:ext cx="9144000" cy="156966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 </a:t>
            </a:r>
            <a:r>
              <a:rPr lang="es-AR" sz="3200" b="1" dirty="0">
                <a:solidFill>
                  <a:srgbClr val="0000FF"/>
                </a:solidFill>
                <a:latin typeface="Arial" panose="020B0604020202020204" pitchFamily="34" charset="0"/>
                <a:cs typeface="Arial" panose="020B0604020202020204" pitchFamily="34" charset="0"/>
              </a:rPr>
              <a:t>Q DOTS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pic>
        <p:nvPicPr>
          <p:cNvPr id="9" name="Imagen 8">
            <a:extLst>
              <a:ext uri="{FF2B5EF4-FFF2-40B4-BE49-F238E27FC236}">
                <a16:creationId xmlns:a16="http://schemas.microsoft.com/office/drawing/2014/main" id="{52FC322E-0E51-475C-B73E-CB0D670EFBA9}"/>
              </a:ext>
            </a:extLst>
          </p:cNvPr>
          <p:cNvPicPr>
            <a:picLocks noChangeAspect="1"/>
          </p:cNvPicPr>
          <p:nvPr/>
        </p:nvPicPr>
        <p:blipFill>
          <a:blip r:embed="rId3"/>
          <a:stretch>
            <a:fillRect/>
          </a:stretch>
        </p:blipFill>
        <p:spPr>
          <a:xfrm>
            <a:off x="4443444" y="2290302"/>
            <a:ext cx="4648327" cy="3520057"/>
          </a:xfrm>
          <a:prstGeom prst="rect">
            <a:avLst/>
          </a:prstGeom>
        </p:spPr>
      </p:pic>
      <p:sp>
        <p:nvSpPr>
          <p:cNvPr id="7" name="Rectángulo 6">
            <a:extLst>
              <a:ext uri="{FF2B5EF4-FFF2-40B4-BE49-F238E27FC236}">
                <a16:creationId xmlns:a16="http://schemas.microsoft.com/office/drawing/2014/main" id="{9978EF8D-6486-4BFD-BA5F-C589E500FFB3}"/>
              </a:ext>
            </a:extLst>
          </p:cNvPr>
          <p:cNvSpPr/>
          <p:nvPr/>
        </p:nvSpPr>
        <p:spPr>
          <a:xfrm>
            <a:off x="52229" y="1405904"/>
            <a:ext cx="9103058" cy="923330"/>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Excitation (a) and emission (b) profiles of rhodamine 6G and </a:t>
            </a:r>
            <a:r>
              <a:rPr lang="en-US" dirty="0" err="1">
                <a:solidFill>
                  <a:srgbClr val="000000"/>
                </a:solidFill>
                <a:latin typeface="Arial" panose="020B0604020202020204" pitchFamily="34" charset="0"/>
                <a:cs typeface="Arial" panose="020B0604020202020204" pitchFamily="34" charset="0"/>
              </a:rPr>
              <a:t>CdSe</a:t>
            </a:r>
            <a:r>
              <a:rPr lang="en-US" dirty="0">
                <a:solidFill>
                  <a:srgbClr val="000000"/>
                </a:solidFill>
                <a:latin typeface="Arial" panose="020B0604020202020204" pitchFamily="34" charset="0"/>
                <a:cs typeface="Arial" panose="020B0604020202020204" pitchFamily="34" charset="0"/>
              </a:rPr>
              <a:t> QDs.. By contrast, the organic dye rhodamine 6G has a narrow excitation profile and broad emission spectrum</a:t>
            </a:r>
            <a:r>
              <a:rPr lang="es-AR" dirty="0">
                <a:solidFill>
                  <a:srgbClr val="000000"/>
                </a:solidFill>
                <a:latin typeface="Arial" panose="020B0604020202020204" pitchFamily="34" charset="0"/>
                <a:cs typeface="Arial" panose="020B0604020202020204" pitchFamily="34" charset="0"/>
              </a:rPr>
              <a:t>.</a:t>
            </a:r>
            <a:endParaRPr lang="es-AR"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5C21CEE1-0E0B-4A3A-99C9-26CC17467578}"/>
              </a:ext>
            </a:extLst>
          </p:cNvPr>
          <p:cNvSpPr/>
          <p:nvPr/>
        </p:nvSpPr>
        <p:spPr>
          <a:xfrm>
            <a:off x="7262865" y="3731403"/>
            <a:ext cx="1672640" cy="1200329"/>
          </a:xfrm>
          <a:prstGeom prst="rect">
            <a:avLst/>
          </a:prstGeom>
        </p:spPr>
        <p:txBody>
          <a:bodyPr wrap="square">
            <a:spAutoFit/>
          </a:bodyPr>
          <a:lstStyle/>
          <a:p>
            <a:pPr algn="ctr"/>
            <a:r>
              <a:rPr lang="en-US" dirty="0">
                <a:solidFill>
                  <a:srgbClr val="000000"/>
                </a:solidFill>
                <a:latin typeface="Arial" panose="020B0604020202020204" pitchFamily="34" charset="0"/>
                <a:cs typeface="Arial" panose="020B0604020202020204" pitchFamily="34" charset="0"/>
              </a:rPr>
              <a:t>QD: </a:t>
            </a:r>
            <a:r>
              <a:rPr lang="en-US" dirty="0" err="1">
                <a:solidFill>
                  <a:srgbClr val="000000"/>
                </a:solidFill>
                <a:latin typeface="Arial" panose="020B0604020202020204" pitchFamily="34" charset="0"/>
                <a:cs typeface="Arial" panose="020B0604020202020204" pitchFamily="34" charset="0"/>
              </a:rPr>
              <a:t>pico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emision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simétrico</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angosto</a:t>
            </a:r>
            <a:endParaRPr lang="es-AR" dirty="0"/>
          </a:p>
        </p:txBody>
      </p:sp>
      <p:sp>
        <p:nvSpPr>
          <p:cNvPr id="11" name="CuadroTexto 10">
            <a:extLst>
              <a:ext uri="{FF2B5EF4-FFF2-40B4-BE49-F238E27FC236}">
                <a16:creationId xmlns:a16="http://schemas.microsoft.com/office/drawing/2014/main" id="{6B4A9723-95BF-40FA-B081-B4CE73A33FFB}"/>
              </a:ext>
            </a:extLst>
          </p:cNvPr>
          <p:cNvSpPr txBox="1"/>
          <p:nvPr/>
        </p:nvSpPr>
        <p:spPr>
          <a:xfrm>
            <a:off x="2743094" y="3820412"/>
            <a:ext cx="1828906" cy="923330"/>
          </a:xfrm>
          <a:prstGeom prst="rect">
            <a:avLst/>
          </a:prstGeom>
          <a:noFill/>
        </p:spPr>
        <p:txBody>
          <a:bodyPr wrap="square" rtlCol="0">
            <a:spAutoFit/>
          </a:bodyPr>
          <a:lstStyle/>
          <a:p>
            <a:pPr algn="ctr"/>
            <a:r>
              <a:rPr lang="es-AR" dirty="0">
                <a:latin typeface="Arial" panose="020B0604020202020204" pitchFamily="34" charset="0"/>
                <a:cs typeface="Arial" panose="020B0604020202020204" pitchFamily="34" charset="0"/>
              </a:rPr>
              <a:t>QD: Espectro de excitación amplio </a:t>
            </a:r>
          </a:p>
        </p:txBody>
      </p:sp>
      <p:sp>
        <p:nvSpPr>
          <p:cNvPr id="12" name="Rectángulo 11">
            <a:extLst>
              <a:ext uri="{FF2B5EF4-FFF2-40B4-BE49-F238E27FC236}">
                <a16:creationId xmlns:a16="http://schemas.microsoft.com/office/drawing/2014/main" id="{188696CA-7393-4407-B07A-D43898BD1B2E}"/>
              </a:ext>
            </a:extLst>
          </p:cNvPr>
          <p:cNvSpPr/>
          <p:nvPr/>
        </p:nvSpPr>
        <p:spPr>
          <a:xfrm>
            <a:off x="601579" y="5627523"/>
            <a:ext cx="7184196" cy="646331"/>
          </a:xfrm>
          <a:prstGeom prst="rect">
            <a:avLst/>
          </a:prstGeom>
        </p:spPr>
        <p:txBody>
          <a:bodyPr wrap="square">
            <a:spAutoFit/>
          </a:bodyPr>
          <a:lstStyle/>
          <a:p>
            <a:pPr algn="ctr"/>
            <a:r>
              <a:rPr lang="en-US" dirty="0">
                <a:solidFill>
                  <a:srgbClr val="000000"/>
                </a:solidFill>
                <a:latin typeface="Arial" panose="020B0604020202020204" pitchFamily="34" charset="0"/>
                <a:cs typeface="Arial" panose="020B0604020202020204" pitchFamily="34" charset="0"/>
              </a:rPr>
              <a:t>QDs </a:t>
            </a:r>
            <a:r>
              <a:rPr lang="en-US" dirty="0" err="1">
                <a:solidFill>
                  <a:srgbClr val="000000"/>
                </a:solidFill>
                <a:latin typeface="Arial" panose="020B0604020202020204" pitchFamily="34" charset="0"/>
                <a:cs typeface="Arial" panose="020B0604020202020204" pitchFamily="34" charset="0"/>
              </a:rPr>
              <a:t>pueden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ser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eficientemente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excitados</a:t>
            </a:r>
            <a:r>
              <a:rPr lang="en-US" dirty="0">
                <a:solidFill>
                  <a:srgbClr val="000000"/>
                </a:solidFill>
                <a:latin typeface="Arial" panose="020B0604020202020204" pitchFamily="34" charset="0"/>
                <a:cs typeface="Arial" panose="020B0604020202020204" pitchFamily="34" charset="0"/>
              </a:rPr>
              <a:t> a longitudes de </a:t>
            </a:r>
            <a:r>
              <a:rPr lang="en-US" dirty="0" err="1">
                <a:solidFill>
                  <a:srgbClr val="000000"/>
                </a:solidFill>
                <a:latin typeface="Arial" panose="020B0604020202020204" pitchFamily="34" charset="0"/>
                <a:cs typeface="Arial" panose="020B0604020202020204" pitchFamily="34" charset="0"/>
              </a:rPr>
              <a:t>onda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menores</a:t>
            </a:r>
            <a:r>
              <a:rPr lang="en-US" dirty="0">
                <a:solidFill>
                  <a:srgbClr val="000000"/>
                </a:solidFill>
                <a:latin typeface="Arial" panose="020B0604020202020204" pitchFamily="34" charset="0"/>
                <a:cs typeface="Arial" panose="020B0604020202020204" pitchFamily="34" charset="0"/>
              </a:rPr>
              <a:t> a 530 nm, e </a:t>
            </a:r>
            <a:r>
              <a:rPr lang="en-US" dirty="0" err="1">
                <a:solidFill>
                  <a:srgbClr val="000000"/>
                </a:solidFill>
                <a:latin typeface="Arial" panose="020B0604020202020204" pitchFamily="34" charset="0"/>
                <a:cs typeface="Arial" panose="020B0604020202020204" pitchFamily="34" charset="0"/>
              </a:rPr>
              <a:t>ingenierizados</a:t>
            </a:r>
            <a:r>
              <a:rPr lang="en-US" dirty="0">
                <a:solidFill>
                  <a:srgbClr val="000000"/>
                </a:solidFill>
                <a:latin typeface="Arial" panose="020B0604020202020204" pitchFamily="34" charset="0"/>
                <a:cs typeface="Arial" panose="020B0604020202020204" pitchFamily="34" charset="0"/>
              </a:rPr>
              <a:t> para </a:t>
            </a:r>
            <a:r>
              <a:rPr lang="en-US" dirty="0" err="1">
                <a:solidFill>
                  <a:srgbClr val="000000"/>
                </a:solidFill>
                <a:latin typeface="Arial" panose="020B0604020202020204" pitchFamily="34" charset="0"/>
                <a:cs typeface="Arial" panose="020B0604020202020204" pitchFamily="34" charset="0"/>
              </a:rPr>
              <a:t>emitir</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desde</a:t>
            </a:r>
            <a:r>
              <a:rPr lang="en-US" dirty="0">
                <a:solidFill>
                  <a:srgbClr val="000000"/>
                </a:solidFill>
                <a:latin typeface="Arial" panose="020B0604020202020204" pitchFamily="34" charset="0"/>
                <a:cs typeface="Arial" panose="020B0604020202020204" pitchFamily="34" charset="0"/>
              </a:rPr>
              <a:t> </a:t>
            </a:r>
            <a:r>
              <a:rPr lang="en-US" b="1" dirty="0">
                <a:solidFill>
                  <a:srgbClr val="6600CC"/>
                </a:solidFill>
                <a:latin typeface="Arial" panose="020B0604020202020204" pitchFamily="34" charset="0"/>
                <a:cs typeface="Arial" panose="020B0604020202020204" pitchFamily="34" charset="0"/>
              </a:rPr>
              <a:t>UV</a:t>
            </a:r>
            <a:r>
              <a:rPr lang="en-US" dirty="0">
                <a:solidFill>
                  <a:srgbClr val="000000"/>
                </a:solidFill>
                <a:latin typeface="Arial" panose="020B0604020202020204" pitchFamily="34" charset="0"/>
                <a:cs typeface="Arial" panose="020B0604020202020204" pitchFamily="34" charset="0"/>
              </a:rPr>
              <a:t> a </a:t>
            </a:r>
            <a:r>
              <a:rPr lang="en-US" b="1" dirty="0">
                <a:solidFill>
                  <a:srgbClr val="FF0000"/>
                </a:solidFill>
                <a:latin typeface="Arial" panose="020B0604020202020204" pitchFamily="34" charset="0"/>
                <a:cs typeface="Arial" panose="020B0604020202020204" pitchFamily="34" charset="0"/>
              </a:rPr>
              <a:t>IR</a:t>
            </a:r>
            <a:endParaRPr lang="es-AR" b="1" dirty="0">
              <a:solidFill>
                <a:srgbClr val="FF0000"/>
              </a:solidFill>
            </a:endParaRPr>
          </a:p>
        </p:txBody>
      </p:sp>
      <p:grpSp>
        <p:nvGrpSpPr>
          <p:cNvPr id="6" name="Grupo 5">
            <a:extLst>
              <a:ext uri="{FF2B5EF4-FFF2-40B4-BE49-F238E27FC236}">
                <a16:creationId xmlns:a16="http://schemas.microsoft.com/office/drawing/2014/main" id="{BC7D0DD6-A89B-4AA5-A298-3AFE366F7B4E}"/>
              </a:ext>
            </a:extLst>
          </p:cNvPr>
          <p:cNvGrpSpPr/>
          <p:nvPr/>
        </p:nvGrpSpPr>
        <p:grpSpPr>
          <a:xfrm>
            <a:off x="2776369" y="2341080"/>
            <a:ext cx="6202490" cy="926828"/>
            <a:chOff x="2776369" y="2341080"/>
            <a:chExt cx="6202490" cy="926828"/>
          </a:xfrm>
        </p:grpSpPr>
        <p:sp>
          <p:nvSpPr>
            <p:cNvPr id="13" name="Rectángulo 12">
              <a:extLst>
                <a:ext uri="{FF2B5EF4-FFF2-40B4-BE49-F238E27FC236}">
                  <a16:creationId xmlns:a16="http://schemas.microsoft.com/office/drawing/2014/main" id="{97A5B986-0FC8-48E5-B415-F57B213E208D}"/>
                </a:ext>
              </a:extLst>
            </p:cNvPr>
            <p:cNvSpPr/>
            <p:nvPr/>
          </p:nvSpPr>
          <p:spPr>
            <a:xfrm>
              <a:off x="2776369" y="2341080"/>
              <a:ext cx="1825286" cy="923330"/>
            </a:xfrm>
            <a:prstGeom prst="rect">
              <a:avLst/>
            </a:prstGeom>
          </p:spPr>
          <p:txBody>
            <a:bodyPr wrap="square">
              <a:spAutoFit/>
            </a:bodyPr>
            <a:lstStyle/>
            <a:p>
              <a:pPr algn="ctr"/>
              <a:r>
                <a:rPr lang="en-US" dirty="0">
                  <a:solidFill>
                    <a:srgbClr val="FF0000"/>
                  </a:solidFill>
                  <a:latin typeface="Arial" panose="020B0604020202020204" pitchFamily="34" charset="0"/>
                  <a:cs typeface="Arial" panose="020B0604020202020204" pitchFamily="34" charset="0"/>
                </a:rPr>
                <a:t>R6G: </a:t>
              </a:r>
              <a:r>
                <a:rPr lang="en-US" dirty="0" err="1">
                  <a:solidFill>
                    <a:srgbClr val="FF0000"/>
                  </a:solidFill>
                  <a:latin typeface="Arial" panose="020B0604020202020204" pitchFamily="34" charset="0"/>
                  <a:cs typeface="Arial" panose="020B0604020202020204" pitchFamily="34" charset="0"/>
                </a:rPr>
                <a:t>pico</a:t>
              </a:r>
              <a:r>
                <a:rPr lang="en-US" dirty="0">
                  <a:solidFill>
                    <a:srgbClr val="FF0000"/>
                  </a:solidFill>
                  <a:latin typeface="Arial" panose="020B0604020202020204" pitchFamily="34" charset="0"/>
                  <a:cs typeface="Arial" panose="020B0604020202020204" pitchFamily="34" charset="0"/>
                </a:rPr>
                <a:t> de </a:t>
              </a:r>
              <a:r>
                <a:rPr lang="en-US" dirty="0" err="1">
                  <a:solidFill>
                    <a:srgbClr val="FF0000"/>
                  </a:solidFill>
                  <a:latin typeface="Arial" panose="020B0604020202020204" pitchFamily="34" charset="0"/>
                  <a:cs typeface="Arial" panose="020B0604020202020204" pitchFamily="34" charset="0"/>
                </a:rPr>
                <a:t>excitacion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angosto</a:t>
              </a:r>
              <a:r>
                <a:rPr lang="en-US" dirty="0">
                  <a:solidFill>
                    <a:srgbClr val="FF0000"/>
                  </a:solidFill>
                  <a:latin typeface="Arial" panose="020B0604020202020204" pitchFamily="34" charset="0"/>
                  <a:cs typeface="Arial" panose="020B0604020202020204" pitchFamily="34" charset="0"/>
                </a:rPr>
                <a:t> </a:t>
              </a:r>
              <a:endParaRPr lang="es-AR" dirty="0">
                <a:solidFill>
                  <a:srgbClr val="FF0000"/>
                </a:solidFill>
              </a:endParaRPr>
            </a:p>
          </p:txBody>
        </p:sp>
        <p:sp>
          <p:nvSpPr>
            <p:cNvPr id="15" name="Rectángulo 14">
              <a:extLst>
                <a:ext uri="{FF2B5EF4-FFF2-40B4-BE49-F238E27FC236}">
                  <a16:creationId xmlns:a16="http://schemas.microsoft.com/office/drawing/2014/main" id="{7A448CF6-BC46-46A6-A9D0-CDF4A12215EE}"/>
                </a:ext>
              </a:extLst>
            </p:cNvPr>
            <p:cNvSpPr/>
            <p:nvPr/>
          </p:nvSpPr>
          <p:spPr>
            <a:xfrm>
              <a:off x="7153573" y="2344578"/>
              <a:ext cx="1825286" cy="923330"/>
            </a:xfrm>
            <a:prstGeom prst="rect">
              <a:avLst/>
            </a:prstGeom>
          </p:spPr>
          <p:txBody>
            <a:bodyPr wrap="square">
              <a:spAutoFit/>
            </a:bodyPr>
            <a:lstStyle/>
            <a:p>
              <a:pPr algn="ctr"/>
              <a:r>
                <a:rPr lang="en-US" dirty="0">
                  <a:solidFill>
                    <a:srgbClr val="FF0000"/>
                  </a:solidFill>
                  <a:latin typeface="Arial" panose="020B0604020202020204" pitchFamily="34" charset="0"/>
                  <a:cs typeface="Arial" panose="020B0604020202020204" pitchFamily="34" charset="0"/>
                </a:rPr>
                <a:t>R6G: </a:t>
              </a:r>
              <a:r>
                <a:rPr lang="en-US" dirty="0" err="1">
                  <a:solidFill>
                    <a:srgbClr val="FF0000"/>
                  </a:solidFill>
                  <a:latin typeface="Arial" panose="020B0604020202020204" pitchFamily="34" charset="0"/>
                  <a:cs typeface="Arial" panose="020B0604020202020204" pitchFamily="34" charset="0"/>
                </a:rPr>
                <a:t>espectro</a:t>
              </a:r>
              <a:r>
                <a:rPr lang="en-US" dirty="0">
                  <a:solidFill>
                    <a:srgbClr val="FF0000"/>
                  </a:solidFill>
                  <a:latin typeface="Arial" panose="020B0604020202020204" pitchFamily="34" charset="0"/>
                  <a:cs typeface="Arial" panose="020B0604020202020204" pitchFamily="34" charset="0"/>
                </a:rPr>
                <a:t> de </a:t>
              </a:r>
              <a:r>
                <a:rPr lang="en-US" dirty="0" err="1">
                  <a:solidFill>
                    <a:srgbClr val="FF0000"/>
                  </a:solidFill>
                  <a:latin typeface="Arial" panose="020B0604020202020204" pitchFamily="34" charset="0"/>
                  <a:cs typeface="Arial" panose="020B0604020202020204" pitchFamily="34" charset="0"/>
                </a:rPr>
                <a:t>emision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amplio</a:t>
              </a:r>
              <a:r>
                <a:rPr lang="en-US" dirty="0">
                  <a:solidFill>
                    <a:srgbClr val="FF0000"/>
                  </a:solidFill>
                  <a:latin typeface="Arial" panose="020B0604020202020204" pitchFamily="34" charset="0"/>
                  <a:cs typeface="Arial" panose="020B0604020202020204" pitchFamily="34" charset="0"/>
                </a:rPr>
                <a:t>  </a:t>
              </a:r>
              <a:endParaRPr lang="es-AR" dirty="0">
                <a:solidFill>
                  <a:srgbClr val="FF0000"/>
                </a:solidFill>
              </a:endParaRPr>
            </a:p>
          </p:txBody>
        </p:sp>
      </p:grpSp>
      <p:sp>
        <p:nvSpPr>
          <p:cNvPr id="2" name="Rectángulo 1">
            <a:extLst>
              <a:ext uri="{FF2B5EF4-FFF2-40B4-BE49-F238E27FC236}">
                <a16:creationId xmlns:a16="http://schemas.microsoft.com/office/drawing/2014/main" id="{A0F44297-735C-4B37-A4CE-DD63FB782FDF}"/>
              </a:ext>
            </a:extLst>
          </p:cNvPr>
          <p:cNvSpPr/>
          <p:nvPr/>
        </p:nvSpPr>
        <p:spPr>
          <a:xfrm>
            <a:off x="7627564" y="4849926"/>
            <a:ext cx="1283421" cy="1384995"/>
          </a:xfrm>
          <a:prstGeom prst="rect">
            <a:avLst/>
          </a:prstGeom>
        </p:spPr>
        <p:txBody>
          <a:bodyPr wrap="square">
            <a:spAutoFit/>
          </a:bodyPr>
          <a:lstStyle/>
          <a:p>
            <a:r>
              <a:rPr lang="es-AR" sz="1200" dirty="0">
                <a:latin typeface="Arial" panose="020B0604020202020204" pitchFamily="34" charset="0"/>
                <a:cs typeface="Arial" panose="020B0604020202020204" pitchFamily="34" charset="0"/>
              </a:rPr>
              <a:t>Controlable en función de tamaño del </a:t>
            </a:r>
            <a:r>
              <a:rPr lang="es-AR" sz="1200" dirty="0" err="1">
                <a:latin typeface="Arial" panose="020B0604020202020204" pitchFamily="34" charset="0"/>
                <a:cs typeface="Arial" panose="020B0604020202020204" pitchFamily="34" charset="0"/>
              </a:rPr>
              <a:t>core</a:t>
            </a:r>
            <a:r>
              <a:rPr lang="es-AR" sz="1200" dirty="0">
                <a:latin typeface="Arial" panose="020B0604020202020204" pitchFamily="34" charset="0"/>
                <a:cs typeface="Arial" panose="020B0604020202020204" pitchFamily="34" charset="0"/>
              </a:rPr>
              <a:t>, composición y </a:t>
            </a:r>
            <a:r>
              <a:rPr lang="es-AR" sz="1200" dirty="0" err="1">
                <a:latin typeface="Arial" panose="020B0604020202020204" pitchFamily="34" charset="0"/>
                <a:cs typeface="Arial" panose="020B0604020202020204" pitchFamily="34" charset="0"/>
              </a:rPr>
              <a:t>coating</a:t>
            </a:r>
            <a:r>
              <a:rPr lang="es-AR" sz="1200" dirty="0">
                <a:latin typeface="Arial" panose="020B0604020202020204" pitchFamily="34" charset="0"/>
                <a:cs typeface="Arial" panose="020B0604020202020204" pitchFamily="34" charset="0"/>
              </a:rPr>
              <a:t> superficial </a:t>
            </a:r>
          </a:p>
        </p:txBody>
      </p:sp>
    </p:spTree>
    <p:extLst>
      <p:ext uri="{BB962C8B-B14F-4D97-AF65-F5344CB8AC3E}">
        <p14:creationId xmlns:p14="http://schemas.microsoft.com/office/powerpoint/2010/main" val="38585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meta-gaia.angelfire.com/big_bang_nageo.jpg">
            <a:extLst>
              <a:ext uri="{FF2B5EF4-FFF2-40B4-BE49-F238E27FC236}">
                <a16:creationId xmlns:a16="http://schemas.microsoft.com/office/drawing/2014/main" id="{8F972492-89C0-4194-AFCB-B0CEB7C6D15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7" name="CuadroTexto 6">
            <a:extLst>
              <a:ext uri="{FF2B5EF4-FFF2-40B4-BE49-F238E27FC236}">
                <a16:creationId xmlns:a16="http://schemas.microsoft.com/office/drawing/2014/main" id="{BB62A06C-70AE-4A00-B3A0-1F95CD87EF6B}"/>
              </a:ext>
            </a:extLst>
          </p:cNvPr>
          <p:cNvSpPr txBox="1"/>
          <p:nvPr/>
        </p:nvSpPr>
        <p:spPr>
          <a:xfrm>
            <a:off x="0" y="29980"/>
            <a:ext cx="9144000" cy="523220"/>
          </a:xfrm>
          <a:prstGeom prst="rect">
            <a:avLst/>
          </a:prstGeom>
          <a:solidFill>
            <a:srgbClr val="C0C0C0"/>
          </a:solidFill>
        </p:spPr>
        <p:txBody>
          <a:bodyPr wrap="square" rtlCol="0">
            <a:spAutoFit/>
          </a:bodyPr>
          <a:lstStyle/>
          <a:p>
            <a:pPr algn="r"/>
            <a:r>
              <a:rPr lang="es-AR" sz="2800" b="1" dirty="0">
                <a:solidFill>
                  <a:schemeClr val="bg1"/>
                </a:solidFill>
                <a:latin typeface="Arial" panose="020B0604020202020204" pitchFamily="34" charset="0"/>
                <a:cs typeface="Arial" panose="020B0604020202020204" pitchFamily="34" charset="0"/>
              </a:rPr>
              <a:t>Clase 1</a:t>
            </a:r>
            <a:r>
              <a:rPr lang="es-AR" sz="2800" dirty="0">
                <a:solidFill>
                  <a:schemeClr val="bg1"/>
                </a:solidFill>
                <a:latin typeface="Arial" panose="020B0604020202020204" pitchFamily="34" charset="0"/>
                <a:cs typeface="Arial" panose="020B0604020202020204" pitchFamily="34" charset="0"/>
              </a:rPr>
              <a:t>- Ordenes de tamaño en el Universo</a:t>
            </a:r>
          </a:p>
        </p:txBody>
      </p:sp>
      <p:pic>
        <p:nvPicPr>
          <p:cNvPr id="8" name="Imagen 7">
            <a:extLst>
              <a:ext uri="{FF2B5EF4-FFF2-40B4-BE49-F238E27FC236}">
                <a16:creationId xmlns:a16="http://schemas.microsoft.com/office/drawing/2014/main" id="{DEC936CD-1E07-40F3-BD8A-666B0FA001E9}"/>
              </a:ext>
            </a:extLst>
          </p:cNvPr>
          <p:cNvPicPr>
            <a:picLocks noChangeAspect="1"/>
          </p:cNvPicPr>
          <p:nvPr/>
        </p:nvPicPr>
        <p:blipFill>
          <a:blip r:embed="rId2"/>
          <a:stretch>
            <a:fillRect/>
          </a:stretch>
        </p:blipFill>
        <p:spPr>
          <a:xfrm>
            <a:off x="0" y="1223095"/>
            <a:ext cx="9144000" cy="4411810"/>
          </a:xfrm>
          <a:prstGeom prst="rect">
            <a:avLst/>
          </a:prstGeom>
        </p:spPr>
      </p:pic>
    </p:spTree>
    <p:extLst>
      <p:ext uri="{BB962C8B-B14F-4D97-AF65-F5344CB8AC3E}">
        <p14:creationId xmlns:p14="http://schemas.microsoft.com/office/powerpoint/2010/main" val="181954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CEBFACF-F3C1-455B-8829-0A58A1E44A7D}"/>
              </a:ext>
            </a:extLst>
          </p:cNvPr>
          <p:cNvSpPr txBox="1"/>
          <p:nvPr/>
        </p:nvSpPr>
        <p:spPr>
          <a:xfrm>
            <a:off x="0" y="0"/>
            <a:ext cx="9144000" cy="156966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 </a:t>
            </a:r>
            <a:r>
              <a:rPr lang="es-AR" sz="3200" b="1" dirty="0">
                <a:solidFill>
                  <a:srgbClr val="0000FF"/>
                </a:solidFill>
                <a:latin typeface="Arial" panose="020B0604020202020204" pitchFamily="34" charset="0"/>
                <a:cs typeface="Arial" panose="020B0604020202020204" pitchFamily="34" charset="0"/>
              </a:rPr>
              <a:t>Q DOTS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sp>
        <p:nvSpPr>
          <p:cNvPr id="7" name="Rectángulo 6">
            <a:extLst>
              <a:ext uri="{FF2B5EF4-FFF2-40B4-BE49-F238E27FC236}">
                <a16:creationId xmlns:a16="http://schemas.microsoft.com/office/drawing/2014/main" id="{8306867B-4A32-4059-ADDF-010DD11768CB}"/>
              </a:ext>
            </a:extLst>
          </p:cNvPr>
          <p:cNvSpPr/>
          <p:nvPr/>
        </p:nvSpPr>
        <p:spPr>
          <a:xfrm>
            <a:off x="291206" y="1301066"/>
            <a:ext cx="8575957" cy="4124206"/>
          </a:xfrm>
          <a:prstGeom prst="rect">
            <a:avLst/>
          </a:prstGeom>
        </p:spPr>
        <p:txBody>
          <a:bodyPr wrap="square">
            <a:spAutoFit/>
          </a:bodyPr>
          <a:lstStyle/>
          <a:p>
            <a:r>
              <a:rPr lang="en-US" sz="2800" b="1" dirty="0">
                <a:solidFill>
                  <a:srgbClr val="333333"/>
                </a:solidFill>
                <a:latin typeface="Arial" panose="020B0604020202020204" pitchFamily="34" charset="0"/>
                <a:cs typeface="Arial" panose="020B0604020202020204" pitchFamily="34" charset="0"/>
              </a:rPr>
              <a:t>Fluorophore brightness</a:t>
            </a:r>
          </a:p>
          <a:p>
            <a:pPr algn="just"/>
            <a:r>
              <a:rPr lang="en-US" dirty="0">
                <a:solidFill>
                  <a:srgbClr val="333333"/>
                </a:solidFill>
                <a:latin typeface="Arial" panose="020B0604020202020204" pitchFamily="34" charset="0"/>
                <a:cs typeface="Arial" panose="020B0604020202020204" pitchFamily="34" charset="0"/>
              </a:rPr>
              <a:t>	The brightness of a given fluorophore is determined by the molar extinction coefficient [a</a:t>
            </a:r>
            <a:r>
              <a:rPr lang="en-US" dirty="0">
                <a:latin typeface="Arial" panose="020B0604020202020204" pitchFamily="34" charset="0"/>
                <a:cs typeface="Arial" panose="020B0604020202020204" pitchFamily="34" charset="0"/>
              </a:rPr>
              <a:t>bsorbance of light by fluorophores follows the Lambert-Beer-Bouguer law] </a:t>
            </a:r>
            <a:r>
              <a:rPr lang="en-US" dirty="0">
                <a:solidFill>
                  <a:srgbClr val="333333"/>
                </a:solidFill>
                <a:latin typeface="Arial" panose="020B0604020202020204" pitchFamily="34" charset="0"/>
                <a:cs typeface="Arial" panose="020B0604020202020204" pitchFamily="34" charset="0"/>
              </a:rPr>
              <a:t>and quantum yield, both of which are specific for each </a:t>
            </a:r>
            <a:r>
              <a:rPr lang="en-US" dirty="0" err="1">
                <a:solidFill>
                  <a:srgbClr val="333333"/>
                </a:solidFill>
                <a:latin typeface="Arial" panose="020B0604020202020204" pitchFamily="34" charset="0"/>
                <a:cs typeface="Arial" panose="020B0604020202020204" pitchFamily="34" charset="0"/>
              </a:rPr>
              <a:t>fluor</a:t>
            </a:r>
            <a:r>
              <a:rPr lang="en-US" dirty="0">
                <a:solidFill>
                  <a:srgbClr val="333333"/>
                </a:solidFill>
                <a:latin typeface="Arial" panose="020B0604020202020204" pitchFamily="34" charset="0"/>
                <a:cs typeface="Arial" panose="020B0604020202020204" pitchFamily="34" charset="0"/>
              </a:rPr>
              <a:t>. </a:t>
            </a:r>
            <a:r>
              <a:rPr lang="en-US" dirty="0">
                <a:solidFill>
                  <a:srgbClr val="333333"/>
                </a:solidFill>
                <a:highlight>
                  <a:srgbClr val="FFFF00"/>
                </a:highlight>
                <a:latin typeface="Arial" panose="020B0604020202020204" pitchFamily="34" charset="0"/>
                <a:cs typeface="Arial" panose="020B0604020202020204" pitchFamily="34" charset="0"/>
              </a:rPr>
              <a:t>The </a:t>
            </a:r>
            <a:r>
              <a:rPr lang="en-US" b="1" dirty="0">
                <a:solidFill>
                  <a:srgbClr val="333333"/>
                </a:solidFill>
                <a:highlight>
                  <a:srgbClr val="FFFF00"/>
                </a:highlight>
                <a:latin typeface="Arial" panose="020B0604020202020204" pitchFamily="34" charset="0"/>
                <a:cs typeface="Arial" panose="020B0604020202020204" pitchFamily="34" charset="0"/>
              </a:rPr>
              <a:t>molar extinction coefficient (ε)</a:t>
            </a:r>
            <a:r>
              <a:rPr lang="en-US" dirty="0">
                <a:solidFill>
                  <a:srgbClr val="333333"/>
                </a:solidFill>
                <a:highlight>
                  <a:srgbClr val="FFFF00"/>
                </a:highlight>
                <a:latin typeface="Arial" panose="020B0604020202020204" pitchFamily="34" charset="0"/>
                <a:cs typeface="Arial" panose="020B0604020202020204" pitchFamily="34" charset="0"/>
              </a:rPr>
              <a:t> is defined as the quantity of light that can be absorbed by a </a:t>
            </a:r>
            <a:r>
              <a:rPr lang="en-US" dirty="0" err="1">
                <a:solidFill>
                  <a:srgbClr val="333333"/>
                </a:solidFill>
                <a:highlight>
                  <a:srgbClr val="FFFF00"/>
                </a:highlight>
                <a:latin typeface="Arial" panose="020B0604020202020204" pitchFamily="34" charset="0"/>
                <a:cs typeface="Arial" panose="020B0604020202020204" pitchFamily="34" charset="0"/>
              </a:rPr>
              <a:t>fluor</a:t>
            </a:r>
            <a:r>
              <a:rPr lang="en-US" dirty="0">
                <a:solidFill>
                  <a:srgbClr val="333333"/>
                </a:solidFill>
                <a:highlight>
                  <a:srgbClr val="FFFF00"/>
                </a:highlight>
                <a:latin typeface="Arial" panose="020B0604020202020204" pitchFamily="34" charset="0"/>
                <a:cs typeface="Arial" panose="020B0604020202020204" pitchFamily="34" charset="0"/>
              </a:rPr>
              <a:t> at a given wavelength and is measured in M</a:t>
            </a:r>
            <a:r>
              <a:rPr lang="en-US" baseline="30000" dirty="0">
                <a:solidFill>
                  <a:srgbClr val="333333"/>
                </a:solidFill>
                <a:highlight>
                  <a:srgbClr val="FFFF00"/>
                </a:highlight>
                <a:latin typeface="Arial" panose="020B0604020202020204" pitchFamily="34" charset="0"/>
                <a:cs typeface="Arial" panose="020B0604020202020204" pitchFamily="34" charset="0"/>
              </a:rPr>
              <a:t>-1</a:t>
            </a:r>
            <a:r>
              <a:rPr lang="en-US" dirty="0">
                <a:solidFill>
                  <a:srgbClr val="333333"/>
                </a:solidFill>
                <a:highlight>
                  <a:srgbClr val="FFFF00"/>
                </a:highlight>
                <a:latin typeface="Arial" panose="020B0604020202020204" pitchFamily="34" charset="0"/>
                <a:cs typeface="Arial" panose="020B0604020202020204" pitchFamily="34" charset="0"/>
              </a:rPr>
              <a:t> cm</a:t>
            </a:r>
            <a:r>
              <a:rPr lang="en-US" baseline="30000" dirty="0">
                <a:solidFill>
                  <a:srgbClr val="333333"/>
                </a:solidFill>
                <a:highlight>
                  <a:srgbClr val="FFFF00"/>
                </a:highlight>
                <a:latin typeface="Arial" panose="020B0604020202020204" pitchFamily="34" charset="0"/>
                <a:cs typeface="Arial" panose="020B0604020202020204" pitchFamily="34" charset="0"/>
              </a:rPr>
              <a:t>-1</a:t>
            </a:r>
            <a:r>
              <a:rPr lang="en-US" dirty="0">
                <a:solidFill>
                  <a:srgbClr val="333333"/>
                </a:solidFill>
                <a:highlight>
                  <a:srgbClr val="FFFF00"/>
                </a:highlight>
                <a:latin typeface="Arial" panose="020B0604020202020204" pitchFamily="34" charset="0"/>
                <a:cs typeface="Arial" panose="020B0604020202020204" pitchFamily="34" charset="0"/>
              </a:rPr>
              <a:t>. </a:t>
            </a:r>
            <a:r>
              <a:rPr lang="en-US" dirty="0">
                <a:solidFill>
                  <a:srgbClr val="333333"/>
                </a:solidFill>
                <a:latin typeface="Arial" panose="020B0604020202020204" pitchFamily="34" charset="0"/>
                <a:cs typeface="Arial" panose="020B0604020202020204" pitchFamily="34" charset="0"/>
              </a:rPr>
              <a:t>The </a:t>
            </a:r>
            <a:r>
              <a:rPr lang="en-US" b="1" dirty="0">
                <a:solidFill>
                  <a:srgbClr val="333333"/>
                </a:solidFill>
                <a:latin typeface="Arial" panose="020B0604020202020204" pitchFamily="34" charset="0"/>
                <a:cs typeface="Arial" panose="020B0604020202020204" pitchFamily="34" charset="0"/>
              </a:rPr>
              <a:t>quantum yield (Φ) [</a:t>
            </a:r>
            <a:r>
              <a:rPr lang="es-AR" dirty="0" err="1">
                <a:latin typeface="Arial" panose="020B0604020202020204" pitchFamily="34" charset="0"/>
                <a:cs typeface="Arial" panose="020B0604020202020204" pitchFamily="34" charset="0"/>
              </a:rPr>
              <a:t>fluorescence</a:t>
            </a:r>
            <a:r>
              <a:rPr lang="es-AR" dirty="0">
                <a:latin typeface="Arial" panose="020B0604020202020204" pitchFamily="34" charset="0"/>
                <a:cs typeface="Arial" panose="020B0604020202020204" pitchFamily="34" charset="0"/>
              </a:rPr>
              <a:t> quantum </a:t>
            </a:r>
            <a:r>
              <a:rPr lang="es-AR" dirty="0" err="1">
                <a:latin typeface="Arial" panose="020B0604020202020204" pitchFamily="34" charset="0"/>
                <a:cs typeface="Arial" panose="020B0604020202020204" pitchFamily="34" charset="0"/>
              </a:rPr>
              <a:t>efficiency</a:t>
            </a:r>
            <a:r>
              <a:rPr lang="es-AR" dirty="0">
                <a:latin typeface="Arial" panose="020B0604020202020204" pitchFamily="34" charset="0"/>
                <a:cs typeface="Arial" panose="020B0604020202020204" pitchFamily="34" charset="0"/>
              </a:rPr>
              <a:t> (</a:t>
            </a:r>
            <a:r>
              <a:rPr lang="el-GR" i="1" dirty="0">
                <a:latin typeface="Arial" panose="020B0604020202020204" pitchFamily="34" charset="0"/>
                <a:cs typeface="Arial" panose="020B0604020202020204" pitchFamily="34" charset="0"/>
              </a:rPr>
              <a:t>Φ</a:t>
            </a:r>
            <a:r>
              <a:rPr lang="es-AR" i="1" dirty="0">
                <a:latin typeface="Arial" panose="020B0604020202020204" pitchFamily="34" charset="0"/>
                <a:cs typeface="Arial" panose="020B0604020202020204" pitchFamily="34" charset="0"/>
              </a:rPr>
              <a:t>f</a:t>
            </a:r>
            <a:r>
              <a:rPr lang="es-AR" dirty="0">
                <a:latin typeface="Arial" panose="020B0604020202020204" pitchFamily="34" charset="0"/>
                <a:cs typeface="Arial" panose="020B0604020202020204" pitchFamily="34" charset="0"/>
              </a:rPr>
              <a:t>)]</a:t>
            </a:r>
            <a:r>
              <a:rPr lang="en-US" dirty="0">
                <a:solidFill>
                  <a:srgbClr val="333333"/>
                </a:solidFill>
                <a:latin typeface="Arial" panose="020B0604020202020204" pitchFamily="34" charset="0"/>
                <a:cs typeface="Arial" panose="020B0604020202020204" pitchFamily="34" charset="0"/>
              </a:rPr>
              <a:t> is calculated as the number of photons that are emitted by the </a:t>
            </a:r>
            <a:r>
              <a:rPr lang="en-US" dirty="0" err="1">
                <a:solidFill>
                  <a:srgbClr val="333333"/>
                </a:solidFill>
                <a:latin typeface="Arial" panose="020B0604020202020204" pitchFamily="34" charset="0"/>
                <a:cs typeface="Arial" panose="020B0604020202020204" pitchFamily="34" charset="0"/>
              </a:rPr>
              <a:t>fluor</a:t>
            </a:r>
            <a:r>
              <a:rPr lang="en-US" dirty="0">
                <a:solidFill>
                  <a:srgbClr val="333333"/>
                </a:solidFill>
                <a:latin typeface="Arial" panose="020B0604020202020204" pitchFamily="34" charset="0"/>
                <a:cs typeface="Arial" panose="020B0604020202020204" pitchFamily="34" charset="0"/>
              </a:rPr>
              <a:t> divided by the number of photons that are absorbed. This calculation provides the efficiency of a fluorophore and has a maximum of 1. </a:t>
            </a:r>
          </a:p>
          <a:p>
            <a:pPr algn="just"/>
            <a:endParaRPr lang="en-US" dirty="0">
              <a:solidFill>
                <a:srgbClr val="333333"/>
              </a:solidFill>
              <a:latin typeface="Helvetica Neue"/>
            </a:endParaRPr>
          </a:p>
          <a:p>
            <a:pPr algn="ctr"/>
            <a:r>
              <a:rPr lang="en-US" b="1" dirty="0">
                <a:solidFill>
                  <a:srgbClr val="333333"/>
                </a:solidFill>
                <a:highlight>
                  <a:srgbClr val="FFFF00"/>
                </a:highlight>
                <a:latin typeface="Helvetica Neue"/>
              </a:rPr>
              <a:t>	</a:t>
            </a:r>
          </a:p>
          <a:p>
            <a:pPr algn="ctr"/>
            <a:endParaRPr lang="en-US" b="1" dirty="0">
              <a:solidFill>
                <a:srgbClr val="333333"/>
              </a:solidFill>
              <a:highlight>
                <a:srgbClr val="FFFF00"/>
              </a:highlight>
              <a:latin typeface="Helvetica Neue"/>
            </a:endParaRPr>
          </a:p>
          <a:p>
            <a:pPr algn="ctr"/>
            <a:endParaRPr lang="en-US" b="1" dirty="0">
              <a:solidFill>
                <a:srgbClr val="333333"/>
              </a:solidFill>
              <a:highlight>
                <a:srgbClr val="FFFF00"/>
              </a:highlight>
              <a:latin typeface="Helvetica Neue"/>
            </a:endParaRPr>
          </a:p>
          <a:p>
            <a:pPr algn="ctr"/>
            <a:r>
              <a:rPr lang="en-US" b="1" dirty="0">
                <a:solidFill>
                  <a:srgbClr val="333333"/>
                </a:solidFill>
                <a:highlight>
                  <a:srgbClr val="FFFF00"/>
                </a:highlight>
                <a:latin typeface="Helvetica Neue"/>
              </a:rPr>
              <a:t>The brightness of a fluorophore is then calculated as the product of ε and Φ.</a:t>
            </a:r>
            <a:endParaRPr lang="en-US" b="1" i="0" dirty="0">
              <a:solidFill>
                <a:srgbClr val="333333"/>
              </a:solidFill>
              <a:effectLst/>
              <a:highlight>
                <a:srgbClr val="FFFF00"/>
              </a:highlight>
              <a:latin typeface="Helvetica Neue"/>
            </a:endParaRPr>
          </a:p>
        </p:txBody>
      </p:sp>
      <p:pic>
        <p:nvPicPr>
          <p:cNvPr id="2" name="Imagen 1">
            <a:extLst>
              <a:ext uri="{FF2B5EF4-FFF2-40B4-BE49-F238E27FC236}">
                <a16:creationId xmlns:a16="http://schemas.microsoft.com/office/drawing/2014/main" id="{1B9939F0-B74E-4B72-9DA1-71BF348360E2}"/>
              </a:ext>
            </a:extLst>
          </p:cNvPr>
          <p:cNvPicPr>
            <a:picLocks noChangeAspect="1"/>
          </p:cNvPicPr>
          <p:nvPr/>
        </p:nvPicPr>
        <p:blipFill rotWithShape="1">
          <a:blip r:embed="rId2"/>
          <a:srcRect b="16134"/>
          <a:stretch/>
        </p:blipFill>
        <p:spPr>
          <a:xfrm>
            <a:off x="3672596" y="4103564"/>
            <a:ext cx="1813178" cy="925637"/>
          </a:xfrm>
          <a:prstGeom prst="rect">
            <a:avLst/>
          </a:prstGeom>
        </p:spPr>
      </p:pic>
      <p:sp>
        <p:nvSpPr>
          <p:cNvPr id="5" name="Rectángulo 4">
            <a:extLst>
              <a:ext uri="{FF2B5EF4-FFF2-40B4-BE49-F238E27FC236}">
                <a16:creationId xmlns:a16="http://schemas.microsoft.com/office/drawing/2014/main" id="{B38EC43D-79AA-413D-955A-86DC1145404A}"/>
              </a:ext>
            </a:extLst>
          </p:cNvPr>
          <p:cNvSpPr/>
          <p:nvPr/>
        </p:nvSpPr>
        <p:spPr>
          <a:xfrm>
            <a:off x="409074" y="5425272"/>
            <a:ext cx="8301789" cy="1200329"/>
          </a:xfrm>
          <a:prstGeom prst="rect">
            <a:avLst/>
          </a:prstGeom>
        </p:spPr>
        <p:txBody>
          <a:bodyPr wrap="square">
            <a:spAutoFit/>
          </a:bodyPr>
          <a:lstStyle/>
          <a:p>
            <a:pPr algn="just"/>
            <a:r>
              <a:rPr lang="en-US" dirty="0">
                <a:solidFill>
                  <a:srgbClr val="FF0000"/>
                </a:solidFill>
                <a:highlight>
                  <a:srgbClr val="FFFF00"/>
                </a:highlight>
                <a:latin typeface="Arial" panose="020B0604020202020204" pitchFamily="34" charset="0"/>
                <a:cs typeface="Arial" panose="020B0604020202020204" pitchFamily="34" charset="0"/>
              </a:rPr>
              <a:t>QDs have molar extinction coefficients that are 10–50 times </a:t>
            </a:r>
            <a:r>
              <a:rPr lang="en-US" b="1" dirty="0">
                <a:solidFill>
                  <a:srgbClr val="FF0000"/>
                </a:solidFill>
                <a:highlight>
                  <a:srgbClr val="FFFF00"/>
                </a:highlight>
                <a:latin typeface="Arial" panose="020B0604020202020204" pitchFamily="34" charset="0"/>
                <a:cs typeface="Arial" panose="020B0604020202020204" pitchFamily="34" charset="0"/>
              </a:rPr>
              <a:t>larger</a:t>
            </a:r>
            <a:r>
              <a:rPr lang="en-US" dirty="0">
                <a:solidFill>
                  <a:srgbClr val="FF0000"/>
                </a:solidFill>
                <a:highlight>
                  <a:srgbClr val="FFFF00"/>
                </a:highlight>
                <a:latin typeface="Arial" panose="020B0604020202020204" pitchFamily="34" charset="0"/>
                <a:cs typeface="Arial" panose="020B0604020202020204" pitchFamily="34" charset="0"/>
              </a:rPr>
              <a:t> than that of organic dyes, which make them much brighter in photon-limited </a:t>
            </a:r>
            <a:r>
              <a:rPr lang="en-US" i="1" dirty="0">
                <a:solidFill>
                  <a:srgbClr val="FF0000"/>
                </a:solidFill>
                <a:highlight>
                  <a:srgbClr val="FFFF00"/>
                </a:highlight>
                <a:latin typeface="Arial" panose="020B0604020202020204" pitchFamily="34" charset="0"/>
                <a:cs typeface="Arial" panose="020B0604020202020204" pitchFamily="34" charset="0"/>
              </a:rPr>
              <a:t>in vivo </a:t>
            </a:r>
            <a:r>
              <a:rPr lang="en-US" dirty="0">
                <a:solidFill>
                  <a:srgbClr val="FF0000"/>
                </a:solidFill>
                <a:highlight>
                  <a:srgbClr val="FFFF00"/>
                </a:highlight>
                <a:latin typeface="Arial" panose="020B0604020202020204" pitchFamily="34" charset="0"/>
                <a:cs typeface="Arial" panose="020B0604020202020204" pitchFamily="34" charset="0"/>
              </a:rPr>
              <a:t>conditions</a:t>
            </a:r>
            <a:r>
              <a:rPr lang="en-US" dirty="0">
                <a:latin typeface="Arial" panose="020B0604020202020204" pitchFamily="34" charset="0"/>
                <a:cs typeface="Arial" panose="020B0604020202020204" pitchFamily="34" charset="0"/>
              </a:rPr>
              <a:t>. The </a:t>
            </a:r>
            <a:r>
              <a:rPr lang="en-US" dirty="0">
                <a:solidFill>
                  <a:srgbClr val="FF0000"/>
                </a:solidFill>
                <a:highlight>
                  <a:srgbClr val="FFFF00"/>
                </a:highlight>
                <a:latin typeface="Arial" panose="020B0604020202020204" pitchFamily="34" charset="0"/>
                <a:cs typeface="Arial" panose="020B0604020202020204" pitchFamily="34" charset="0"/>
              </a:rPr>
              <a:t>long lifetime in the order of 10–40 </a:t>
            </a:r>
            <a:r>
              <a:rPr lang="en-US" dirty="0">
                <a:latin typeface="Arial" panose="020B0604020202020204" pitchFamily="34" charset="0"/>
                <a:cs typeface="Arial" panose="020B0604020202020204" pitchFamily="34" charset="0"/>
              </a:rPr>
              <a:t>ns increases the probability of absorption at shorter wavelengths, and produces a broad absorption spectrum. </a:t>
            </a:r>
            <a:endParaRPr lang="es-A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56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6CC03E3-2C70-471B-ABD3-FDE9CF23A6BD}"/>
              </a:ext>
            </a:extLst>
          </p:cNvPr>
          <p:cNvSpPr txBox="1"/>
          <p:nvPr/>
        </p:nvSpPr>
        <p:spPr>
          <a:xfrm>
            <a:off x="0" y="0"/>
            <a:ext cx="9144000" cy="156966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 </a:t>
            </a:r>
            <a:r>
              <a:rPr lang="es-AR" sz="3200" b="1" dirty="0">
                <a:solidFill>
                  <a:srgbClr val="0000FF"/>
                </a:solidFill>
                <a:latin typeface="Arial" panose="020B0604020202020204" pitchFamily="34" charset="0"/>
                <a:cs typeface="Arial" panose="020B0604020202020204" pitchFamily="34" charset="0"/>
              </a:rPr>
              <a:t>Q DOTS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sp>
        <p:nvSpPr>
          <p:cNvPr id="6" name="Rectángulo 5">
            <a:extLst>
              <a:ext uri="{FF2B5EF4-FFF2-40B4-BE49-F238E27FC236}">
                <a16:creationId xmlns:a16="http://schemas.microsoft.com/office/drawing/2014/main" id="{3FE38E1E-9D73-430D-8B17-FB7FCC22571B}"/>
              </a:ext>
            </a:extLst>
          </p:cNvPr>
          <p:cNvSpPr/>
          <p:nvPr/>
        </p:nvSpPr>
        <p:spPr>
          <a:xfrm>
            <a:off x="505325" y="1569660"/>
            <a:ext cx="7688179" cy="3847207"/>
          </a:xfrm>
          <a:prstGeom prst="rect">
            <a:avLst/>
          </a:prstGeom>
        </p:spPr>
        <p:txBody>
          <a:bodyPr wrap="square">
            <a:spAutoFit/>
          </a:bodyPr>
          <a:lstStyle/>
          <a:p>
            <a:pPr algn="just"/>
            <a:r>
              <a:rPr lang="en-US" sz="2800" b="1" dirty="0">
                <a:solidFill>
                  <a:srgbClr val="000000"/>
                </a:solidFill>
                <a:latin typeface="Arial" panose="020B0604020202020204" pitchFamily="34" charset="0"/>
                <a:cs typeface="Arial" panose="020B0604020202020204" pitchFamily="34" charset="0"/>
              </a:rPr>
              <a:t>Photostability</a:t>
            </a:r>
            <a:r>
              <a:rPr lang="en-US" b="1" dirty="0">
                <a:solidFill>
                  <a:srgbClr val="000000"/>
                </a:solidFill>
                <a:latin typeface="Arial" panose="020B0604020202020204" pitchFamily="34" charset="0"/>
                <a:cs typeface="Arial" panose="020B0604020202020204" pitchFamily="34" charset="0"/>
              </a:rPr>
              <a:t> </a:t>
            </a:r>
          </a:p>
          <a:p>
            <a:pPr algn="just"/>
            <a:r>
              <a:rPr lang="en-US" dirty="0">
                <a:solidFill>
                  <a:srgbClr val="000000"/>
                </a:solidFill>
                <a:latin typeface="Arial" panose="020B0604020202020204" pitchFamily="34" charset="0"/>
                <a:cs typeface="Arial" panose="020B0604020202020204" pitchFamily="34" charset="0"/>
              </a:rPr>
              <a:t>Unlike organic fluorophores which bleach after only a few minutes on exposure to light, QDs are extremely stable and can undergo repeated cycles of excitation and fluorescence for hours with a high level of brightness and photobleaching threshold. QDs have been shown to be more photostable than a number of organic dyes, including Alexa488, reported to be the most stable organic </a:t>
            </a:r>
            <a:r>
              <a:rPr lang="es-AR" dirty="0" err="1">
                <a:solidFill>
                  <a:srgbClr val="000000"/>
                </a:solidFill>
                <a:latin typeface="Arial" panose="020B0604020202020204" pitchFamily="34" charset="0"/>
                <a:cs typeface="Arial" panose="020B0604020202020204" pitchFamily="34" charset="0"/>
              </a:rPr>
              <a:t>dye</a:t>
            </a:r>
            <a:r>
              <a:rPr lang="es-AR" dirty="0">
                <a:solidFill>
                  <a:srgbClr val="000000"/>
                </a:solidFill>
                <a:latin typeface="Arial" panose="020B0604020202020204" pitchFamily="34" charset="0"/>
                <a:cs typeface="Arial" panose="020B0604020202020204" pitchFamily="34" charset="0"/>
              </a:rPr>
              <a:t>. </a:t>
            </a:r>
            <a:r>
              <a:rPr lang="es-AR" dirty="0" err="1">
                <a:solidFill>
                  <a:srgbClr val="000000"/>
                </a:solidFill>
                <a:latin typeface="Arial" panose="020B0604020202020204" pitchFamily="34" charset="0"/>
                <a:cs typeface="Arial" panose="020B0604020202020204" pitchFamily="34" charset="0"/>
              </a:rPr>
              <a:t>Dihydrolipoic</a:t>
            </a:r>
            <a:r>
              <a:rPr lang="es-AR" dirty="0">
                <a:solidFill>
                  <a:srgbClr val="000000"/>
                </a:solidFill>
                <a:latin typeface="Arial" panose="020B0604020202020204" pitchFamily="34" charset="0"/>
                <a:cs typeface="Arial" panose="020B0604020202020204" pitchFamily="34" charset="0"/>
              </a:rPr>
              <a:t> </a:t>
            </a:r>
            <a:r>
              <a:rPr lang="es-AR" dirty="0" err="1">
                <a:solidFill>
                  <a:srgbClr val="000000"/>
                </a:solidFill>
                <a:latin typeface="Arial" panose="020B0604020202020204" pitchFamily="34" charset="0"/>
                <a:cs typeface="Arial" panose="020B0604020202020204" pitchFamily="34" charset="0"/>
              </a:rPr>
              <a:t>acid</a:t>
            </a:r>
            <a:r>
              <a:rPr lang="es-AR" dirty="0">
                <a:solidFill>
                  <a:srgbClr val="000000"/>
                </a:solidFill>
                <a:latin typeface="Arial" panose="020B0604020202020204" pitchFamily="34" charset="0"/>
                <a:cs typeface="Arial" panose="020B0604020202020204" pitchFamily="34" charset="0"/>
              </a:rPr>
              <a:t> (DHLA)-</a:t>
            </a:r>
            <a:r>
              <a:rPr lang="es-AR" dirty="0" err="1">
                <a:solidFill>
                  <a:srgbClr val="000000"/>
                </a:solidFill>
                <a:latin typeface="Arial" panose="020B0604020202020204" pitchFamily="34" charset="0"/>
                <a:cs typeface="Arial" panose="020B0604020202020204" pitchFamily="34" charset="0"/>
              </a:rPr>
              <a:t>capped</a:t>
            </a:r>
            <a:r>
              <a:rPr lang="es-AR" dirty="0">
                <a:solidFill>
                  <a:srgbClr val="000000"/>
                </a:solidFill>
                <a:latin typeface="Arial" panose="020B0604020202020204" pitchFamily="34" charset="0"/>
                <a:cs typeface="Arial" panose="020B0604020202020204" pitchFamily="34" charset="0"/>
              </a:rPr>
              <a:t> </a:t>
            </a:r>
            <a:r>
              <a:rPr lang="es-AR" dirty="0" err="1">
                <a:solidFill>
                  <a:srgbClr val="000000"/>
                </a:solidFill>
                <a:latin typeface="Arial" panose="020B0604020202020204" pitchFamily="34" charset="0"/>
                <a:cs typeface="Arial" panose="020B0604020202020204" pitchFamily="34" charset="0"/>
              </a:rPr>
              <a:t>cadmium</a:t>
            </a:r>
            <a:r>
              <a:rPr lang="es-AR"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selenide-zinc sulfide (</a:t>
            </a:r>
            <a:r>
              <a:rPr lang="en-US" dirty="0" err="1">
                <a:solidFill>
                  <a:srgbClr val="000000"/>
                </a:solidFill>
                <a:latin typeface="Arial" panose="020B0604020202020204" pitchFamily="34" charset="0"/>
                <a:cs typeface="Arial" panose="020B0604020202020204" pitchFamily="34" charset="0"/>
              </a:rPr>
              <a:t>CdSe</a:t>
            </a:r>
            <a:r>
              <a:rPr lang="en-US" dirty="0">
                <a:solidFill>
                  <a:srgbClr val="000000"/>
                </a:solidFill>
                <a:latin typeface="Arial" panose="020B0604020202020204" pitchFamily="34" charset="0"/>
                <a:cs typeface="Arial" panose="020B0604020202020204" pitchFamily="34" charset="0"/>
              </a:rPr>
              <a:t>-ZnS) QDs showed no loss in intensity after 14 h, and were nearly 100 times as stable as, and also 20 times as bright as, rhodamine 6G.</a:t>
            </a:r>
          </a:p>
          <a:p>
            <a:pPr algn="just"/>
            <a:r>
              <a:rPr lang="en-US" dirty="0">
                <a:solidFill>
                  <a:srgbClr val="000000"/>
                </a:solidFill>
                <a:latin typeface="Arial" panose="020B0604020202020204" pitchFamily="34" charset="0"/>
                <a:cs typeface="Arial" panose="020B0604020202020204" pitchFamily="34" charset="0"/>
              </a:rPr>
              <a:t>This may be exploited in situations where long-term monitoring of labelled substances is required, and is an area in which QDs may find </a:t>
            </a:r>
            <a:r>
              <a:rPr lang="es-AR" dirty="0">
                <a:solidFill>
                  <a:srgbClr val="000000"/>
                </a:solidFill>
                <a:latin typeface="Arial" panose="020B0604020202020204" pitchFamily="34" charset="0"/>
                <a:cs typeface="Arial" panose="020B0604020202020204" pitchFamily="34" charset="0"/>
              </a:rPr>
              <a:t>particular use</a:t>
            </a:r>
            <a:endParaRPr lang="es-AR"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059E57DB-768D-436B-9B66-5B375EACC26B}"/>
              </a:ext>
            </a:extLst>
          </p:cNvPr>
          <p:cNvSpPr/>
          <p:nvPr/>
        </p:nvSpPr>
        <p:spPr>
          <a:xfrm>
            <a:off x="-40942" y="6234921"/>
            <a:ext cx="9144000" cy="461665"/>
          </a:xfrm>
          <a:prstGeom prst="rect">
            <a:avLst/>
          </a:prstGeom>
        </p:spPr>
        <p:txBody>
          <a:bodyPr wrap="square">
            <a:spAutoFit/>
          </a:bodyPr>
          <a:lstStyle/>
          <a:p>
            <a:r>
              <a:rPr lang="es-AR" sz="1200" dirty="0" err="1"/>
              <a:t>Biological</a:t>
            </a:r>
            <a:r>
              <a:rPr lang="es-AR" sz="1200" dirty="0"/>
              <a:t> </a:t>
            </a:r>
            <a:r>
              <a:rPr lang="es-AR" sz="1200" dirty="0" err="1"/>
              <a:t>applications</a:t>
            </a:r>
            <a:r>
              <a:rPr lang="es-AR" sz="1200" dirty="0"/>
              <a:t> </a:t>
            </a:r>
            <a:r>
              <a:rPr lang="es-AR" sz="1200" dirty="0" err="1"/>
              <a:t>of</a:t>
            </a:r>
            <a:r>
              <a:rPr lang="es-AR" sz="1200" dirty="0"/>
              <a:t> quantum </a:t>
            </a:r>
            <a:r>
              <a:rPr lang="es-AR" sz="1200" dirty="0" err="1"/>
              <a:t>dots</a:t>
            </a:r>
            <a:r>
              <a:rPr lang="es-AR" sz="1200" dirty="0"/>
              <a:t> Timothy </a:t>
            </a:r>
            <a:r>
              <a:rPr lang="es-AR" sz="1200" dirty="0" err="1"/>
              <a:t>Jamiesona</a:t>
            </a:r>
            <a:r>
              <a:rPr lang="es-AR" sz="1200" dirty="0"/>
              <a:t> , </a:t>
            </a:r>
            <a:r>
              <a:rPr lang="es-AR" sz="1200" dirty="0" err="1"/>
              <a:t>Raheleh</a:t>
            </a:r>
            <a:r>
              <a:rPr lang="es-AR" sz="1200" dirty="0"/>
              <a:t> </a:t>
            </a:r>
            <a:r>
              <a:rPr lang="es-AR" sz="1200" dirty="0" err="1"/>
              <a:t>Bakhshia</a:t>
            </a:r>
            <a:r>
              <a:rPr lang="es-AR" sz="1200" dirty="0"/>
              <a:t> , Daniela </a:t>
            </a:r>
            <a:r>
              <a:rPr lang="es-AR" sz="1200" dirty="0" err="1"/>
              <a:t>Petrovaa</a:t>
            </a:r>
            <a:r>
              <a:rPr lang="es-AR" sz="1200" dirty="0"/>
              <a:t> , </a:t>
            </a:r>
            <a:r>
              <a:rPr lang="es-AR" sz="1200" dirty="0" err="1"/>
              <a:t>Rachael</a:t>
            </a:r>
            <a:r>
              <a:rPr lang="es-AR" sz="1200" dirty="0"/>
              <a:t> </a:t>
            </a:r>
            <a:r>
              <a:rPr lang="es-AR" sz="1200" dirty="0" err="1"/>
              <a:t>Pococka</a:t>
            </a:r>
            <a:r>
              <a:rPr lang="es-AR" sz="1200" dirty="0"/>
              <a:t> , Mo </a:t>
            </a:r>
            <a:r>
              <a:rPr lang="es-AR" sz="1200" dirty="0" err="1"/>
              <a:t>Imanib</a:t>
            </a:r>
            <a:r>
              <a:rPr lang="es-AR" sz="1200" dirty="0"/>
              <a:t> , Alexander M. </a:t>
            </a:r>
            <a:r>
              <a:rPr lang="es-AR" sz="1200" dirty="0" err="1"/>
              <a:t>Seifalian</a:t>
            </a:r>
            <a:r>
              <a:rPr lang="es-AR" sz="1200" dirty="0"/>
              <a:t> </a:t>
            </a:r>
            <a:r>
              <a:rPr lang="es-AR" sz="1200" dirty="0" err="1"/>
              <a:t>Biomaterials</a:t>
            </a:r>
            <a:r>
              <a:rPr lang="es-AR" sz="1200" dirty="0"/>
              <a:t> 28 (2007) 4717–4732</a:t>
            </a:r>
          </a:p>
        </p:txBody>
      </p:sp>
    </p:spTree>
    <p:extLst>
      <p:ext uri="{BB962C8B-B14F-4D97-AF65-F5344CB8AC3E}">
        <p14:creationId xmlns:p14="http://schemas.microsoft.com/office/powerpoint/2010/main" val="37215591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C78E13F-08E5-41B3-923C-16DA668AABAE}"/>
              </a:ext>
            </a:extLst>
          </p:cNvPr>
          <p:cNvSpPr/>
          <p:nvPr/>
        </p:nvSpPr>
        <p:spPr>
          <a:xfrm>
            <a:off x="625642" y="1569660"/>
            <a:ext cx="7892716" cy="2062103"/>
          </a:xfrm>
          <a:prstGeom prst="rect">
            <a:avLst/>
          </a:prstGeom>
        </p:spPr>
        <p:txBody>
          <a:bodyPr wrap="square">
            <a:spAutoFit/>
          </a:bodyPr>
          <a:lstStyle/>
          <a:p>
            <a:pPr algn="just"/>
            <a:r>
              <a:rPr lang="en-US" sz="2800" b="1" dirty="0">
                <a:solidFill>
                  <a:srgbClr val="000000"/>
                </a:solidFill>
                <a:latin typeface="Arial" panose="020B0604020202020204" pitchFamily="34" charset="0"/>
                <a:cs typeface="Arial" panose="020B0604020202020204" pitchFamily="34" charset="0"/>
              </a:rPr>
              <a:t>QDs also have a long fluorescent lifetime after excitation</a:t>
            </a:r>
            <a:r>
              <a:rPr lang="en-US" dirty="0">
                <a:solidFill>
                  <a:srgbClr val="000000"/>
                </a:solidFill>
                <a:latin typeface="Arial" panose="020B0604020202020204" pitchFamily="34" charset="0"/>
                <a:cs typeface="Arial" panose="020B0604020202020204" pitchFamily="34" charset="0"/>
              </a:rPr>
              <a:t>, which may be taken advantage of in time-gated imaging. The fast fluorescence emission of organic dyes upon excitation    (</a:t>
            </a:r>
            <a:r>
              <a:rPr lang="en-US" dirty="0">
                <a:solidFill>
                  <a:srgbClr val="000000"/>
                </a:solidFill>
                <a:latin typeface="Arial" panose="020B0604020202020204" pitchFamily="34" charset="0"/>
                <a:cs typeface="Arial" panose="020B0604020202020204" pitchFamily="34" charset="0"/>
                <a:sym typeface="Symbol" panose="05050102010706020507" pitchFamily="18" charset="2"/>
              </a:rPr>
              <a:t> </a:t>
            </a:r>
            <a:r>
              <a:rPr lang="en-US" dirty="0">
                <a:solidFill>
                  <a:srgbClr val="000000"/>
                </a:solidFill>
                <a:latin typeface="Arial" panose="020B0604020202020204" pitchFamily="34" charset="0"/>
                <a:cs typeface="Arial" panose="020B0604020202020204" pitchFamily="34" charset="0"/>
              </a:rPr>
              <a:t>5 ns) coincides closely with short-lived </a:t>
            </a:r>
            <a:r>
              <a:rPr lang="en-US" dirty="0" err="1">
                <a:solidFill>
                  <a:srgbClr val="000000"/>
                </a:solidFill>
                <a:latin typeface="Arial" panose="020B0604020202020204" pitchFamily="34" charset="0"/>
                <a:cs typeface="Arial" panose="020B0604020202020204" pitchFamily="34" charset="0"/>
              </a:rPr>
              <a:t>autofluorescence</a:t>
            </a:r>
            <a:r>
              <a:rPr lang="en-US" dirty="0">
                <a:solidFill>
                  <a:srgbClr val="000000"/>
                </a:solidFill>
                <a:latin typeface="Arial" panose="020B0604020202020204" pitchFamily="34" charset="0"/>
                <a:cs typeface="Arial" panose="020B0604020202020204" pitchFamily="34" charset="0"/>
              </a:rPr>
              <a:t> background from many naturally occurring species, reducing the signal-to-noise ratio. sensitivity. </a:t>
            </a:r>
            <a:endParaRPr lang="es-AR"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0B51D5BE-4B1E-4595-B34C-18D4364129C8}"/>
              </a:ext>
            </a:extLst>
          </p:cNvPr>
          <p:cNvSpPr txBox="1"/>
          <p:nvPr/>
        </p:nvSpPr>
        <p:spPr>
          <a:xfrm>
            <a:off x="0" y="0"/>
            <a:ext cx="9144000" cy="1569660"/>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dirty="0">
                <a:latin typeface="Arial" panose="020B0604020202020204" pitchFamily="34" charset="0"/>
                <a:cs typeface="Arial" panose="020B0604020202020204" pitchFamily="34" charset="0"/>
              </a:rPr>
              <a:t>. Introducción a la Nanotecnología.  </a:t>
            </a:r>
            <a:r>
              <a:rPr lang="es-AR" sz="3200" b="1" dirty="0">
                <a:latin typeface="Arial" panose="020B0604020202020204" pitchFamily="34" charset="0"/>
                <a:cs typeface="Arial" panose="020B0604020202020204" pitchFamily="34" charset="0"/>
              </a:rPr>
              <a:t>Fundamentos fluorescencia </a:t>
            </a:r>
            <a:r>
              <a:rPr lang="es-AR" sz="3200" b="1" dirty="0">
                <a:solidFill>
                  <a:srgbClr val="0000FF"/>
                </a:solidFill>
                <a:latin typeface="Arial" panose="020B0604020202020204" pitchFamily="34" charset="0"/>
                <a:cs typeface="Arial" panose="020B0604020202020204" pitchFamily="34" charset="0"/>
              </a:rPr>
              <a:t>Q DOTS vs </a:t>
            </a:r>
            <a:r>
              <a:rPr lang="es-AR" sz="3200" b="1" dirty="0" err="1">
                <a:solidFill>
                  <a:srgbClr val="0000FF"/>
                </a:solidFill>
                <a:latin typeface="Arial" panose="020B0604020202020204" pitchFamily="34" charset="0"/>
                <a:cs typeface="Arial" panose="020B0604020202020204" pitchFamily="34" charset="0"/>
              </a:rPr>
              <a:t>fluoroforos</a:t>
            </a:r>
            <a:r>
              <a:rPr lang="es-AR" sz="3200" b="1" dirty="0">
                <a:solidFill>
                  <a:srgbClr val="0000FF"/>
                </a:solidFill>
                <a:latin typeface="Arial" panose="020B0604020202020204" pitchFamily="34" charset="0"/>
                <a:cs typeface="Arial" panose="020B0604020202020204" pitchFamily="34" charset="0"/>
              </a:rPr>
              <a:t> convencionales</a:t>
            </a:r>
          </a:p>
        </p:txBody>
      </p:sp>
      <p:pic>
        <p:nvPicPr>
          <p:cNvPr id="6" name="Imagen 5">
            <a:extLst>
              <a:ext uri="{FF2B5EF4-FFF2-40B4-BE49-F238E27FC236}">
                <a16:creationId xmlns:a16="http://schemas.microsoft.com/office/drawing/2014/main" id="{B22D7EF7-94E6-4FEC-9376-3435061914ED}"/>
              </a:ext>
            </a:extLst>
          </p:cNvPr>
          <p:cNvPicPr>
            <a:picLocks noChangeAspect="1"/>
          </p:cNvPicPr>
          <p:nvPr/>
        </p:nvPicPr>
        <p:blipFill>
          <a:blip r:embed="rId2"/>
          <a:stretch>
            <a:fillRect/>
          </a:stretch>
        </p:blipFill>
        <p:spPr>
          <a:xfrm>
            <a:off x="5197642" y="3327192"/>
            <a:ext cx="4025254" cy="3410672"/>
          </a:xfrm>
          <a:prstGeom prst="rect">
            <a:avLst/>
          </a:prstGeom>
        </p:spPr>
      </p:pic>
      <p:sp>
        <p:nvSpPr>
          <p:cNvPr id="7" name="Rectángulo 6">
            <a:extLst>
              <a:ext uri="{FF2B5EF4-FFF2-40B4-BE49-F238E27FC236}">
                <a16:creationId xmlns:a16="http://schemas.microsoft.com/office/drawing/2014/main" id="{68C6AB8C-83B8-44A2-92BC-3240E8CB4CD2}"/>
              </a:ext>
            </a:extLst>
          </p:cNvPr>
          <p:cNvSpPr/>
          <p:nvPr/>
        </p:nvSpPr>
        <p:spPr>
          <a:xfrm>
            <a:off x="625642" y="3462867"/>
            <a:ext cx="4572000" cy="3139321"/>
          </a:xfrm>
          <a:prstGeom prst="rect">
            <a:avLst/>
          </a:prstGeom>
        </p:spPr>
        <p:txBody>
          <a:bodyPr>
            <a:spAutoFit/>
          </a:bodyPr>
          <a:lstStyle/>
          <a:p>
            <a:pPr algn="just"/>
            <a:r>
              <a:rPr lang="en-US" dirty="0">
                <a:solidFill>
                  <a:srgbClr val="000000"/>
                </a:solidFill>
                <a:latin typeface="Arial" panose="020B0604020202020204" pitchFamily="34" charset="0"/>
                <a:cs typeface="Arial" panose="020B0604020202020204" pitchFamily="34" charset="0"/>
              </a:rPr>
              <a:t>Conversely, QDs emit light with a decay time in the order of a few tens of nanoseconds (30–100 ns) at room temperature, which is slower than the </a:t>
            </a:r>
            <a:r>
              <a:rPr lang="en-US" dirty="0" err="1">
                <a:solidFill>
                  <a:srgbClr val="000000"/>
                </a:solidFill>
                <a:latin typeface="Arial" panose="020B0604020202020204" pitchFamily="34" charset="0"/>
                <a:cs typeface="Arial" panose="020B0604020202020204" pitchFamily="34" charset="0"/>
              </a:rPr>
              <a:t>autofluorescence</a:t>
            </a:r>
            <a:r>
              <a:rPr lang="en-US" dirty="0">
                <a:solidFill>
                  <a:srgbClr val="000000"/>
                </a:solidFill>
                <a:latin typeface="Arial" panose="020B0604020202020204" pitchFamily="34" charset="0"/>
                <a:cs typeface="Arial" panose="020B0604020202020204" pitchFamily="34" charset="0"/>
              </a:rPr>
              <a:t> background decay, but fast enough to maintain a high photon turnover rate . </a:t>
            </a:r>
          </a:p>
          <a:p>
            <a:pPr algn="just"/>
            <a:r>
              <a:rPr lang="en-US" dirty="0">
                <a:solidFill>
                  <a:srgbClr val="000000"/>
                </a:solidFill>
                <a:latin typeface="Arial" panose="020B0604020202020204" pitchFamily="34" charset="0"/>
                <a:cs typeface="Arial" panose="020B0604020202020204" pitchFamily="34" charset="0"/>
              </a:rPr>
              <a:t>In time-gated analysis, photons hitting in the first few nanoseconds are disregarded to decrease background noise and increase </a:t>
            </a:r>
            <a:endParaRPr lang="es-AR" dirty="0"/>
          </a:p>
        </p:txBody>
      </p:sp>
      <p:sp>
        <p:nvSpPr>
          <p:cNvPr id="8" name="Rectángulo 7">
            <a:extLst>
              <a:ext uri="{FF2B5EF4-FFF2-40B4-BE49-F238E27FC236}">
                <a16:creationId xmlns:a16="http://schemas.microsoft.com/office/drawing/2014/main" id="{797F9AC3-82B7-42C5-B328-D5B80080151D}"/>
              </a:ext>
            </a:extLst>
          </p:cNvPr>
          <p:cNvSpPr/>
          <p:nvPr/>
        </p:nvSpPr>
        <p:spPr>
          <a:xfrm>
            <a:off x="5787190" y="4595842"/>
            <a:ext cx="3320715" cy="1384995"/>
          </a:xfrm>
          <a:prstGeom prst="rect">
            <a:avLst/>
          </a:prstGeom>
        </p:spPr>
        <p:txBody>
          <a:bodyPr wrap="square">
            <a:spAutoFit/>
          </a:bodyPr>
          <a:lstStyle/>
          <a:p>
            <a:pPr algn="ctr"/>
            <a:r>
              <a:rPr lang="en-US" sz="1200" dirty="0">
                <a:latin typeface="Arial" panose="020B0604020202020204" pitchFamily="34" charset="0"/>
                <a:cs typeface="Arial" panose="020B0604020202020204" pitchFamily="34" charset="0"/>
              </a:rPr>
              <a:t>Time dependence of the fluorescence intensity of </a:t>
            </a:r>
            <a:r>
              <a:rPr lang="en-US" sz="1200" dirty="0" err="1">
                <a:latin typeface="Arial" panose="020B0604020202020204" pitchFamily="34" charset="0"/>
                <a:cs typeface="Arial" panose="020B0604020202020204" pitchFamily="34" charset="0"/>
              </a:rPr>
              <a:t>silanised</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nanocrystals and rhodamine 6G at 488 nm. The nanocrystals exhibit a stable emission for at least 4 h, while the dye bleaches after 10 min, </a:t>
            </a:r>
            <a:r>
              <a:rPr lang="en-US" sz="1200" dirty="0" err="1">
                <a:latin typeface="Arial" panose="020B0604020202020204" pitchFamily="34" charset="0"/>
                <a:cs typeface="Arial" panose="020B0604020202020204" pitchFamily="34" charset="0"/>
              </a:rPr>
              <a:t>colours</a:t>
            </a:r>
            <a:r>
              <a:rPr lang="en-US" sz="1200" dirty="0">
                <a:latin typeface="Arial" panose="020B0604020202020204" pitchFamily="34" charset="0"/>
                <a:cs typeface="Arial" panose="020B0604020202020204" pitchFamily="34" charset="0"/>
              </a:rPr>
              <a:t> correspond to nanocrystal emission, R6G is in black</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14942E0-51C4-4814-8F4C-9A924799AB46}"/>
              </a:ext>
            </a:extLst>
          </p:cNvPr>
          <p:cNvSpPr/>
          <p:nvPr/>
        </p:nvSpPr>
        <p:spPr>
          <a:xfrm>
            <a:off x="494676" y="658453"/>
            <a:ext cx="8364511" cy="3570208"/>
          </a:xfrm>
          <a:prstGeom prst="rect">
            <a:avLst/>
          </a:prstGeom>
        </p:spPr>
        <p:txBody>
          <a:bodyPr wrap="square">
            <a:spAutoFit/>
          </a:bodyPr>
          <a:lstStyle/>
          <a:p>
            <a:pPr algn="just"/>
            <a:r>
              <a:rPr lang="es-AR" sz="2800" b="1" u="sng" dirty="0">
                <a:solidFill>
                  <a:srgbClr val="000000"/>
                </a:solidFill>
                <a:latin typeface="Arial" panose="020B0604020202020204" pitchFamily="34" charset="0"/>
                <a:cs typeface="Arial" panose="020B0604020202020204" pitchFamily="34" charset="0"/>
              </a:rPr>
              <a:t>	Quantum </a:t>
            </a:r>
            <a:r>
              <a:rPr lang="es-AR" sz="2800" b="1" u="sng" dirty="0" err="1">
                <a:solidFill>
                  <a:srgbClr val="000000"/>
                </a:solidFill>
                <a:latin typeface="Arial" panose="020B0604020202020204" pitchFamily="34" charset="0"/>
                <a:cs typeface="Arial" panose="020B0604020202020204" pitchFamily="34" charset="0"/>
              </a:rPr>
              <a:t>silver</a:t>
            </a:r>
            <a:r>
              <a:rPr lang="es-AR" sz="2800" b="1" u="sng" dirty="0">
                <a:solidFill>
                  <a:srgbClr val="000000"/>
                </a:solidFill>
                <a:latin typeface="Arial" panose="020B0604020202020204" pitchFamily="34" charset="0"/>
                <a:cs typeface="Arial" panose="020B0604020202020204" pitchFamily="34" charset="0"/>
              </a:rPr>
              <a:t> </a:t>
            </a:r>
            <a:r>
              <a:rPr lang="en-US" sz="2800" b="1" u="sng" dirty="0">
                <a:solidFill>
                  <a:srgbClr val="000000"/>
                </a:solidFill>
                <a:latin typeface="Arial" panose="020B0604020202020204" pitchFamily="34" charset="0"/>
                <a:cs typeface="Arial" panose="020B0604020202020204" pitchFamily="34" charset="0"/>
              </a:rPr>
              <a:t>points </a:t>
            </a:r>
            <a:r>
              <a:rPr lang="en-US" dirty="0">
                <a:solidFill>
                  <a:srgbClr val="000000"/>
                </a:solidFill>
                <a:latin typeface="Arial" panose="020B0604020202020204" pitchFamily="34" charset="0"/>
                <a:cs typeface="Arial" panose="020B0604020202020204" pitchFamily="34" charset="0"/>
              </a:rPr>
              <a:t>present great biomedical potential, due mainly to their photoluminescence in the near infrared region (NIR) [</a:t>
            </a:r>
            <a:r>
              <a:rPr lang="en-US" dirty="0">
                <a:solidFill>
                  <a:srgbClr val="0081AD"/>
                </a:solidFill>
                <a:latin typeface="Arial" panose="020B0604020202020204" pitchFamily="34" charset="0"/>
                <a:cs typeface="Arial" panose="020B0604020202020204" pitchFamily="34" charset="0"/>
              </a:rPr>
              <a:t>47–53</a:t>
            </a:r>
            <a:r>
              <a:rPr lang="en-US" dirty="0">
                <a:solidFill>
                  <a:srgbClr val="000000"/>
                </a:solidFill>
                <a:latin typeface="Arial" panose="020B0604020202020204" pitchFamily="34" charset="0"/>
                <a:cs typeface="Arial" panose="020B0604020202020204" pitchFamily="34" charset="0"/>
              </a:rPr>
              <a:t>]. </a:t>
            </a:r>
          </a:p>
          <a:p>
            <a:pPr algn="just"/>
            <a:r>
              <a:rPr lang="en-US" dirty="0">
                <a:solidFill>
                  <a:srgbClr val="000000"/>
                </a:solidFill>
                <a:latin typeface="Arial" panose="020B0604020202020204" pitchFamily="34" charset="0"/>
                <a:cs typeface="Arial" panose="020B0604020202020204" pitchFamily="34" charset="0"/>
              </a:rPr>
              <a:t>The NIR facilitates certain biomedical applications, such as in vitro imaging (and the formation of deep tissue images), and can therefore be used in diagnostics and photodynamic therapy [</a:t>
            </a:r>
            <a:r>
              <a:rPr lang="en-US" dirty="0">
                <a:solidFill>
                  <a:srgbClr val="0081AD"/>
                </a:solidFill>
                <a:latin typeface="Arial" panose="020B0604020202020204" pitchFamily="34" charset="0"/>
                <a:cs typeface="Arial" panose="020B0604020202020204" pitchFamily="34" charset="0"/>
              </a:rPr>
              <a:t>53</a:t>
            </a:r>
            <a:r>
              <a:rPr lang="en-US" dirty="0">
                <a:solidFill>
                  <a:srgbClr val="000000"/>
                </a:solidFill>
                <a:latin typeface="Arial" panose="020B0604020202020204" pitchFamily="34" charset="0"/>
                <a:cs typeface="Arial" panose="020B0604020202020204" pitchFamily="34" charset="0"/>
              </a:rPr>
              <a:t>].</a:t>
            </a:r>
          </a:p>
          <a:p>
            <a:pPr algn="just"/>
            <a:r>
              <a:rPr lang="en-US" dirty="0">
                <a:solidFill>
                  <a:srgbClr val="000000"/>
                </a:solidFill>
                <a:latin typeface="Arial" panose="020B0604020202020204" pitchFamily="34" charset="0"/>
                <a:cs typeface="Arial" panose="020B0604020202020204" pitchFamily="34" charset="0"/>
              </a:rPr>
              <a:t>	 </a:t>
            </a:r>
            <a:r>
              <a:rPr lang="en-US" dirty="0">
                <a:solidFill>
                  <a:srgbClr val="000000"/>
                </a:solidFill>
                <a:highlight>
                  <a:srgbClr val="FFFF00"/>
                </a:highlight>
                <a:latin typeface="Arial" panose="020B0604020202020204" pitchFamily="34" charset="0"/>
                <a:cs typeface="Arial" panose="020B0604020202020204" pitchFamily="34" charset="0"/>
              </a:rPr>
              <a:t>However, the family of QDs with the greatest future for biomedical applications (particularly in NIR) is silver chalcogenide QDs (Ag</a:t>
            </a:r>
            <a:r>
              <a:rPr lang="en-US" baseline="-25000" dirty="0">
                <a:solidFill>
                  <a:srgbClr val="000000"/>
                </a:solidFill>
                <a:highlight>
                  <a:srgbClr val="FFFF00"/>
                </a:highlight>
                <a:latin typeface="Arial" panose="020B0604020202020204" pitchFamily="34" charset="0"/>
                <a:cs typeface="Arial" panose="020B0604020202020204" pitchFamily="34" charset="0"/>
              </a:rPr>
              <a:t>2</a:t>
            </a:r>
            <a:r>
              <a:rPr lang="en-US" dirty="0">
                <a:solidFill>
                  <a:srgbClr val="000000"/>
                </a:solidFill>
                <a:highlight>
                  <a:srgbClr val="FFFF00"/>
                </a:highlight>
                <a:latin typeface="Arial" panose="020B0604020202020204" pitchFamily="34" charset="0"/>
                <a:cs typeface="Arial" panose="020B0604020202020204" pitchFamily="34" charset="0"/>
              </a:rPr>
              <a:t>X, with X = S, Se, </a:t>
            </a:r>
            <a:r>
              <a:rPr lang="en-US" dirty="0" err="1">
                <a:solidFill>
                  <a:srgbClr val="000000"/>
                </a:solidFill>
                <a:highlight>
                  <a:srgbClr val="FFFF00"/>
                </a:highlight>
                <a:latin typeface="Arial" panose="020B0604020202020204" pitchFamily="34" charset="0"/>
                <a:cs typeface="Arial" panose="020B0604020202020204" pitchFamily="34" charset="0"/>
              </a:rPr>
              <a:t>Te</a:t>
            </a:r>
            <a:r>
              <a:rPr lang="en-US" dirty="0">
                <a:solidFill>
                  <a:srgbClr val="000000"/>
                </a:solidFill>
                <a:highlight>
                  <a:srgbClr val="FFFF00"/>
                </a:highlight>
                <a:latin typeface="Arial" panose="020B0604020202020204" pitchFamily="34" charset="0"/>
                <a:cs typeface="Arial" panose="020B0604020202020204" pitchFamily="34" charset="0"/>
              </a:rPr>
              <a:t>) which have low toxicity compared to conventional QDs such as </a:t>
            </a:r>
            <a:r>
              <a:rPr lang="en-US" dirty="0" err="1">
                <a:solidFill>
                  <a:srgbClr val="000000"/>
                </a:solidFill>
                <a:highlight>
                  <a:srgbClr val="FFFF00"/>
                </a:highlight>
                <a:latin typeface="Arial" panose="020B0604020202020204" pitchFamily="34" charset="0"/>
                <a:cs typeface="Arial" panose="020B0604020202020204" pitchFamily="34" charset="0"/>
              </a:rPr>
              <a:t>CdSe</a:t>
            </a:r>
            <a:r>
              <a:rPr lang="en-US" dirty="0">
                <a:solidFill>
                  <a:srgbClr val="000000"/>
                </a:solidFill>
                <a:highlight>
                  <a:srgbClr val="FFFF00"/>
                </a:highlight>
                <a:latin typeface="Arial" panose="020B0604020202020204" pitchFamily="34" charset="0"/>
                <a:cs typeface="Arial" panose="020B0604020202020204" pitchFamily="34" charset="0"/>
              </a:rPr>
              <a:t>, </a:t>
            </a:r>
            <a:r>
              <a:rPr lang="en-US" dirty="0" err="1">
                <a:solidFill>
                  <a:srgbClr val="000000"/>
                </a:solidFill>
                <a:highlight>
                  <a:srgbClr val="FFFF00"/>
                </a:highlight>
                <a:latin typeface="Arial" panose="020B0604020202020204" pitchFamily="34" charset="0"/>
                <a:cs typeface="Arial" panose="020B0604020202020204" pitchFamily="34" charset="0"/>
              </a:rPr>
              <a:t>CdS</a:t>
            </a:r>
            <a:r>
              <a:rPr lang="en-US" dirty="0">
                <a:solidFill>
                  <a:srgbClr val="000000"/>
                </a:solidFill>
                <a:highlight>
                  <a:srgbClr val="FFFF00"/>
                </a:highlight>
                <a:latin typeface="Arial" panose="020B0604020202020204" pitchFamily="34" charset="0"/>
                <a:cs typeface="Arial" panose="020B0604020202020204" pitchFamily="34" charset="0"/>
              </a:rPr>
              <a:t>, and </a:t>
            </a:r>
            <a:r>
              <a:rPr lang="en-US" dirty="0" err="1">
                <a:solidFill>
                  <a:srgbClr val="000000"/>
                </a:solidFill>
                <a:highlight>
                  <a:srgbClr val="FFFF00"/>
                </a:highlight>
                <a:latin typeface="Arial" panose="020B0604020202020204" pitchFamily="34" charset="0"/>
                <a:cs typeface="Arial" panose="020B0604020202020204" pitchFamily="34" charset="0"/>
              </a:rPr>
              <a:t>CdTeS</a:t>
            </a:r>
            <a:r>
              <a:rPr lang="en-US" dirty="0">
                <a:solidFill>
                  <a:srgbClr val="000000"/>
                </a:solidFill>
                <a:highlight>
                  <a:srgbClr val="FFFF00"/>
                </a:highlight>
                <a:latin typeface="Arial" panose="020B0604020202020204" pitchFamily="34" charset="0"/>
                <a:cs typeface="Arial" panose="020B0604020202020204" pitchFamily="34" charset="0"/>
              </a:rPr>
              <a:t> [</a:t>
            </a:r>
            <a:r>
              <a:rPr lang="en-US" dirty="0">
                <a:solidFill>
                  <a:srgbClr val="0081AD"/>
                </a:solidFill>
                <a:highlight>
                  <a:srgbClr val="FFFF00"/>
                </a:highlight>
                <a:latin typeface="Arial" panose="020B0604020202020204" pitchFamily="34" charset="0"/>
                <a:cs typeface="Arial" panose="020B0604020202020204" pitchFamily="34" charset="0"/>
              </a:rPr>
              <a:t>54</a:t>
            </a:r>
            <a:r>
              <a:rPr lang="en-US" dirty="0">
                <a:solidFill>
                  <a:srgbClr val="000000"/>
                </a:solidFill>
                <a:highlight>
                  <a:srgbClr val="FFFF00"/>
                </a:highlight>
                <a:latin typeface="Arial" panose="020B0604020202020204" pitchFamily="34" charset="0"/>
                <a:cs typeface="Arial" panose="020B0604020202020204" pitchFamily="34" charset="0"/>
              </a:rPr>
              <a:t>]. Additionally, silver chalcogenide QDs present high solubility, which allows them to obtain minimal Ag ions in desired applications [</a:t>
            </a:r>
            <a:r>
              <a:rPr lang="en-US" dirty="0">
                <a:solidFill>
                  <a:srgbClr val="0081AD"/>
                </a:solidFill>
                <a:highlight>
                  <a:srgbClr val="FFFF00"/>
                </a:highlight>
                <a:latin typeface="Arial" panose="020B0604020202020204" pitchFamily="34" charset="0"/>
                <a:cs typeface="Arial" panose="020B0604020202020204" pitchFamily="34" charset="0"/>
              </a:rPr>
              <a:t>54</a:t>
            </a:r>
            <a:r>
              <a:rPr lang="en-US" dirty="0">
                <a:solidFill>
                  <a:srgbClr val="000000"/>
                </a:solidFill>
                <a:highlight>
                  <a:srgbClr val="FFFF00"/>
                </a:highlight>
                <a:latin typeface="Arial" panose="020B0604020202020204" pitchFamily="34" charset="0"/>
                <a:cs typeface="Arial" panose="020B0604020202020204" pitchFamily="34" charset="0"/>
              </a:rPr>
              <a:t>]. </a:t>
            </a:r>
            <a:r>
              <a:rPr lang="en-US" b="1" dirty="0">
                <a:solidFill>
                  <a:srgbClr val="000000"/>
                </a:solidFill>
                <a:highlight>
                  <a:srgbClr val="FFFF00"/>
                </a:highlight>
                <a:latin typeface="Arial" panose="020B0604020202020204" pitchFamily="34" charset="0"/>
                <a:cs typeface="Arial" panose="020B0604020202020204" pitchFamily="34" charset="0"/>
              </a:rPr>
              <a:t>Silver chalcogenides QDs </a:t>
            </a:r>
            <a:r>
              <a:rPr lang="en-US" dirty="0">
                <a:solidFill>
                  <a:srgbClr val="000000"/>
                </a:solidFill>
                <a:highlight>
                  <a:srgbClr val="FFFF00"/>
                </a:highlight>
                <a:latin typeface="Arial" panose="020B0604020202020204" pitchFamily="34" charset="0"/>
                <a:cs typeface="Arial" panose="020B0604020202020204" pitchFamily="34" charset="0"/>
              </a:rPr>
              <a:t>present a narrow band gap, which for Ag</a:t>
            </a:r>
            <a:r>
              <a:rPr lang="en-US" baseline="-25000" dirty="0">
                <a:solidFill>
                  <a:srgbClr val="000000"/>
                </a:solidFill>
                <a:highlight>
                  <a:srgbClr val="FFFF00"/>
                </a:highlight>
                <a:latin typeface="Arial" panose="020B0604020202020204" pitchFamily="34" charset="0"/>
                <a:cs typeface="Arial" panose="020B0604020202020204" pitchFamily="34" charset="0"/>
              </a:rPr>
              <a:t>2</a:t>
            </a:r>
            <a:r>
              <a:rPr lang="en-US" dirty="0">
                <a:solidFill>
                  <a:srgbClr val="000000"/>
                </a:solidFill>
                <a:highlight>
                  <a:srgbClr val="FFFF00"/>
                </a:highlight>
                <a:latin typeface="Arial" panose="020B0604020202020204" pitchFamily="34" charset="0"/>
                <a:cs typeface="Arial" panose="020B0604020202020204" pitchFamily="34" charset="0"/>
              </a:rPr>
              <a:t>S is of the order of 0.9–1.1 eV, for Ag</a:t>
            </a:r>
            <a:r>
              <a:rPr lang="en-US" baseline="-25000" dirty="0">
                <a:solidFill>
                  <a:srgbClr val="000000"/>
                </a:solidFill>
                <a:highlight>
                  <a:srgbClr val="FFFF00"/>
                </a:highlight>
                <a:latin typeface="Arial" panose="020B0604020202020204" pitchFamily="34" charset="0"/>
                <a:cs typeface="Arial" panose="020B0604020202020204" pitchFamily="34" charset="0"/>
              </a:rPr>
              <a:t>2</a:t>
            </a:r>
            <a:r>
              <a:rPr lang="en-US" dirty="0">
                <a:solidFill>
                  <a:srgbClr val="000000"/>
                </a:solidFill>
                <a:highlight>
                  <a:srgbClr val="FFFF00"/>
                </a:highlight>
                <a:latin typeface="Arial" panose="020B0604020202020204" pitchFamily="34" charset="0"/>
                <a:cs typeface="Arial" panose="020B0604020202020204" pitchFamily="34" charset="0"/>
              </a:rPr>
              <a:t>Se is 0.15 eV, and for Ag</a:t>
            </a:r>
            <a:r>
              <a:rPr lang="en-US" baseline="-25000" dirty="0">
                <a:solidFill>
                  <a:srgbClr val="000000"/>
                </a:solidFill>
                <a:highlight>
                  <a:srgbClr val="FFFF00"/>
                </a:highlight>
                <a:latin typeface="Arial" panose="020B0604020202020204" pitchFamily="34" charset="0"/>
                <a:cs typeface="Arial" panose="020B0604020202020204" pitchFamily="34" charset="0"/>
              </a:rPr>
              <a:t>2</a:t>
            </a:r>
            <a:r>
              <a:rPr lang="en-US" dirty="0">
                <a:solidFill>
                  <a:srgbClr val="000000"/>
                </a:solidFill>
                <a:highlight>
                  <a:srgbClr val="FFFF00"/>
                </a:highlight>
                <a:latin typeface="Arial" panose="020B0604020202020204" pitchFamily="34" charset="0"/>
                <a:cs typeface="Arial" panose="020B0604020202020204" pitchFamily="34" charset="0"/>
              </a:rPr>
              <a:t>Te is 0.67 eV [</a:t>
            </a:r>
            <a:r>
              <a:rPr lang="en-US" dirty="0">
                <a:solidFill>
                  <a:srgbClr val="0081AD"/>
                </a:solidFill>
                <a:highlight>
                  <a:srgbClr val="FFFF00"/>
                </a:highlight>
                <a:latin typeface="Arial" panose="020B0604020202020204" pitchFamily="34" charset="0"/>
                <a:cs typeface="Arial" panose="020B0604020202020204" pitchFamily="34" charset="0"/>
              </a:rPr>
              <a:t>55–57</a:t>
            </a:r>
            <a:r>
              <a:rPr lang="en-US" dirty="0">
                <a:solidFill>
                  <a:srgbClr val="000000"/>
                </a:solidFill>
                <a:highlight>
                  <a:srgbClr val="FFFF00"/>
                </a:highlight>
                <a:latin typeface="Arial" panose="020B0604020202020204" pitchFamily="34" charset="0"/>
                <a:cs typeface="Arial" panose="020B0604020202020204" pitchFamily="34" charset="0"/>
              </a:rPr>
              <a:t>].</a:t>
            </a:r>
            <a:endParaRPr lang="es-AR" dirty="0">
              <a:highlight>
                <a:srgbClr val="FFFF00"/>
              </a:highlight>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B4262118-61D4-48C2-ADD8-0DC3DC9BB7AC}"/>
              </a:ext>
            </a:extLst>
          </p:cNvPr>
          <p:cNvSpPr/>
          <p:nvPr/>
        </p:nvSpPr>
        <p:spPr>
          <a:xfrm>
            <a:off x="442210" y="4329606"/>
            <a:ext cx="8259579" cy="1754326"/>
          </a:xfrm>
          <a:prstGeom prst="rect">
            <a:avLst/>
          </a:prstGeom>
        </p:spPr>
        <p:txBody>
          <a:bodyPr wrap="square">
            <a:spAutoFit/>
          </a:bodyPr>
          <a:lstStyle/>
          <a:p>
            <a:pPr algn="just"/>
            <a:r>
              <a:rPr lang="en-US" dirty="0">
                <a:solidFill>
                  <a:srgbClr val="000000"/>
                </a:solidFill>
                <a:latin typeface="Arial" panose="020B0604020202020204" pitchFamily="34" charset="0"/>
                <a:cs typeface="Arial" panose="020B0604020202020204" pitchFamily="34" charset="0"/>
              </a:rPr>
              <a:t>	The biomedical application of </a:t>
            </a:r>
            <a:r>
              <a:rPr lang="en-US" b="1" dirty="0">
                <a:solidFill>
                  <a:srgbClr val="000000"/>
                </a:solidFill>
                <a:latin typeface="Arial" panose="020B0604020202020204" pitchFamily="34" charset="0"/>
                <a:cs typeface="Arial" panose="020B0604020202020204" pitchFamily="34" charset="0"/>
              </a:rPr>
              <a:t>silver chalcogenide QDs, Ag</a:t>
            </a:r>
            <a:r>
              <a:rPr lang="en-US" b="1" baseline="-25000" dirty="0">
                <a:solidFill>
                  <a:srgbClr val="000000"/>
                </a:solidFill>
                <a:latin typeface="Arial" panose="020B0604020202020204" pitchFamily="34" charset="0"/>
                <a:cs typeface="Arial" panose="020B0604020202020204" pitchFamily="34" charset="0"/>
              </a:rPr>
              <a:t>2</a:t>
            </a:r>
            <a:r>
              <a:rPr lang="en-US" b="1" dirty="0">
                <a:solidFill>
                  <a:srgbClr val="000000"/>
                </a:solidFill>
                <a:latin typeface="Arial" panose="020B0604020202020204" pitchFamily="34" charset="0"/>
                <a:cs typeface="Arial" panose="020B0604020202020204" pitchFamily="34" charset="0"/>
              </a:rPr>
              <a:t>X</a:t>
            </a:r>
            <a:r>
              <a:rPr lang="en-US" dirty="0">
                <a:solidFill>
                  <a:srgbClr val="000000"/>
                </a:solidFill>
                <a:latin typeface="Arial" panose="020B0604020202020204" pitchFamily="34" charset="0"/>
                <a:cs typeface="Arial" panose="020B0604020202020204" pitchFamily="34" charset="0"/>
              </a:rPr>
              <a:t>, is dependent upon the type of dopant used. For example, in the case of Ag</a:t>
            </a:r>
            <a:r>
              <a:rPr lang="en-US" baseline="-25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S and Ag</a:t>
            </a:r>
            <a:r>
              <a:rPr lang="en-US" baseline="-25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Se, their most important properties depend directly upon their band gaps, which present emissions in the infrared region of the near-spectrum (NRI I and NRI II) [</a:t>
            </a:r>
            <a:r>
              <a:rPr lang="en-US" dirty="0">
                <a:solidFill>
                  <a:srgbClr val="0081AD"/>
                </a:solidFill>
                <a:latin typeface="Arial" panose="020B0604020202020204" pitchFamily="34" charset="0"/>
                <a:cs typeface="Arial" panose="020B0604020202020204" pitchFamily="34" charset="0"/>
              </a:rPr>
              <a:t>53</a:t>
            </a:r>
            <a:r>
              <a:rPr lang="en-US" dirty="0">
                <a:solidFill>
                  <a:srgbClr val="000000"/>
                </a:solidFill>
                <a:latin typeface="Arial" panose="020B0604020202020204" pitchFamily="34" charset="0"/>
                <a:cs typeface="Arial" panose="020B0604020202020204" pitchFamily="34" charset="0"/>
              </a:rPr>
              <a:t>]. The compound Ag2Te mainly functions as a biological marker (fluorophores), but it is rarely used due to the high toxicity of tellurium.</a:t>
            </a:r>
            <a:endParaRPr lang="es-AR"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F4594F50-9A33-4D13-90FD-EAA1B325FE19}"/>
              </a:ext>
            </a:extLst>
          </p:cNvPr>
          <p:cNvSpPr txBox="1"/>
          <p:nvPr/>
        </p:nvSpPr>
        <p:spPr>
          <a:xfrm>
            <a:off x="0" y="119921"/>
            <a:ext cx="9144000" cy="523220"/>
          </a:xfrm>
          <a:prstGeom prst="rect">
            <a:avLst/>
          </a:prstGeom>
          <a:solidFill>
            <a:schemeClr val="bg2">
              <a:lumMod val="90000"/>
            </a:schemeClr>
          </a:solidFill>
        </p:spPr>
        <p:txBody>
          <a:bodyPr wrap="square" rtlCol="0">
            <a:spAutoFit/>
          </a:bodyPr>
          <a:lstStyle/>
          <a:p>
            <a:pPr algn="ctr"/>
            <a:r>
              <a:rPr lang="es-AR" sz="2800" b="1" dirty="0">
                <a:latin typeface="Arial" panose="020B0604020202020204" pitchFamily="34" charset="0"/>
                <a:cs typeface="Arial" panose="020B0604020202020204" pitchFamily="34" charset="0"/>
              </a:rPr>
              <a:t>Clase 2. </a:t>
            </a:r>
            <a:r>
              <a:rPr lang="es-AR" sz="2800" dirty="0">
                <a:latin typeface="Arial" panose="020B0604020202020204" pitchFamily="34" charset="0"/>
                <a:cs typeface="Arial" panose="020B0604020202020204" pitchFamily="34" charset="0"/>
              </a:rPr>
              <a:t>Tipos de QD: </a:t>
            </a:r>
            <a:r>
              <a:rPr lang="es-AR" sz="2800" b="1" dirty="0">
                <a:latin typeface="Arial" panose="020B0604020202020204" pitchFamily="34" charset="0"/>
                <a:cs typeface="Arial" panose="020B0604020202020204" pitchFamily="34" charset="0"/>
              </a:rPr>
              <a:t>Quantum </a:t>
            </a:r>
            <a:r>
              <a:rPr lang="es-AR" sz="2800" b="1" dirty="0" err="1">
                <a:latin typeface="Arial" panose="020B0604020202020204" pitchFamily="34" charset="0"/>
                <a:cs typeface="Arial" panose="020B0604020202020204" pitchFamily="34" charset="0"/>
              </a:rPr>
              <a:t>dots</a:t>
            </a:r>
            <a:r>
              <a:rPr lang="es-AR" sz="2800" b="1" dirty="0">
                <a:latin typeface="Arial" panose="020B0604020202020204" pitchFamily="34" charset="0"/>
                <a:cs typeface="Arial" panose="020B0604020202020204" pitchFamily="34" charset="0"/>
              </a:rPr>
              <a:t> Ag</a:t>
            </a:r>
            <a:r>
              <a:rPr lang="es-AR" sz="2800" b="1" baseline="-25000" dirty="0">
                <a:latin typeface="Arial" panose="020B0604020202020204" pitchFamily="34" charset="0"/>
                <a:cs typeface="Arial" panose="020B0604020202020204" pitchFamily="34" charset="0"/>
              </a:rPr>
              <a:t>2</a:t>
            </a:r>
            <a:r>
              <a:rPr lang="es-AR" sz="2800" b="1" dirty="0">
                <a:latin typeface="Arial" panose="020B0604020202020204" pitchFamily="34" charset="0"/>
                <a:cs typeface="Arial" panose="020B0604020202020204" pitchFamily="34" charset="0"/>
              </a:rPr>
              <a:t>S</a:t>
            </a:r>
          </a:p>
        </p:txBody>
      </p:sp>
      <p:sp>
        <p:nvSpPr>
          <p:cNvPr id="2" name="Rectángulo 1">
            <a:extLst>
              <a:ext uri="{FF2B5EF4-FFF2-40B4-BE49-F238E27FC236}">
                <a16:creationId xmlns:a16="http://schemas.microsoft.com/office/drawing/2014/main" id="{517F0BA4-27B7-48F6-B037-5EA388432C65}"/>
              </a:ext>
            </a:extLst>
          </p:cNvPr>
          <p:cNvSpPr/>
          <p:nvPr/>
        </p:nvSpPr>
        <p:spPr>
          <a:xfrm>
            <a:off x="0" y="6276414"/>
            <a:ext cx="9144000" cy="461665"/>
          </a:xfrm>
          <a:prstGeom prst="rect">
            <a:avLst/>
          </a:prstGeom>
        </p:spPr>
        <p:txBody>
          <a:bodyPr wrap="square">
            <a:spAutoFit/>
          </a:bodyPr>
          <a:lstStyle/>
          <a:p>
            <a:r>
              <a:rPr lang="es-AR" sz="1200" b="1" dirty="0">
                <a:solidFill>
                  <a:srgbClr val="000000"/>
                </a:solidFill>
                <a:latin typeface="Arial" panose="020B0604020202020204" pitchFamily="34" charset="0"/>
                <a:cs typeface="Arial" panose="020B0604020202020204" pitchFamily="34" charset="0"/>
              </a:rPr>
              <a:t>Quantum </a:t>
            </a:r>
            <a:r>
              <a:rPr lang="es-AR" sz="1200" b="1" dirty="0" err="1">
                <a:solidFill>
                  <a:srgbClr val="000000"/>
                </a:solidFill>
                <a:latin typeface="Arial" panose="020B0604020202020204" pitchFamily="34" charset="0"/>
                <a:cs typeface="Arial" panose="020B0604020202020204" pitchFamily="34" charset="0"/>
              </a:rPr>
              <a:t>dots</a:t>
            </a:r>
            <a:r>
              <a:rPr lang="es-AR" sz="1200" b="1" dirty="0">
                <a:solidFill>
                  <a:srgbClr val="000000"/>
                </a:solidFill>
                <a:latin typeface="Arial" panose="020B0604020202020204" pitchFamily="34" charset="0"/>
                <a:cs typeface="Arial" panose="020B0604020202020204" pitchFamily="34" charset="0"/>
              </a:rPr>
              <a:t> </a:t>
            </a:r>
            <a:r>
              <a:rPr lang="es-AR" sz="1200" b="1" dirty="0" err="1">
                <a:solidFill>
                  <a:srgbClr val="000000"/>
                </a:solidFill>
                <a:latin typeface="Arial" panose="020B0604020202020204" pitchFamily="34" charset="0"/>
                <a:cs typeface="Arial" panose="020B0604020202020204" pitchFamily="34" charset="0"/>
              </a:rPr>
              <a:t>for</a:t>
            </a:r>
            <a:r>
              <a:rPr lang="es-AR" sz="1200" b="1" dirty="0">
                <a:solidFill>
                  <a:srgbClr val="000000"/>
                </a:solidFill>
                <a:latin typeface="Arial" panose="020B0604020202020204" pitchFamily="34" charset="0"/>
                <a:cs typeface="Arial" panose="020B0604020202020204" pitchFamily="34" charset="0"/>
              </a:rPr>
              <a:t> </a:t>
            </a:r>
            <a:r>
              <a:rPr lang="es-AR" sz="1200" b="1" dirty="0" err="1">
                <a:solidFill>
                  <a:srgbClr val="000000"/>
                </a:solidFill>
                <a:latin typeface="Arial" panose="020B0604020202020204" pitchFamily="34" charset="0"/>
                <a:cs typeface="Arial" panose="020B0604020202020204" pitchFamily="34" charset="0"/>
              </a:rPr>
              <a:t>biomedical</a:t>
            </a:r>
            <a:r>
              <a:rPr lang="es-AR" sz="1200" b="1" dirty="0">
                <a:solidFill>
                  <a:srgbClr val="000000"/>
                </a:solidFill>
                <a:latin typeface="Arial" panose="020B0604020202020204" pitchFamily="34" charset="0"/>
                <a:cs typeface="Arial" panose="020B0604020202020204" pitchFamily="34" charset="0"/>
              </a:rPr>
              <a:t> </a:t>
            </a:r>
            <a:r>
              <a:rPr lang="es-AR" sz="1200" b="1" dirty="0">
                <a:solidFill>
                  <a:srgbClr val="FFFFFF"/>
                </a:solidFill>
                <a:latin typeface="Arial" panose="020B0604020202020204" pitchFamily="34" charset="0"/>
                <a:cs typeface="Arial" panose="020B0604020202020204" pitchFamily="34" charset="0"/>
              </a:rPr>
              <a:t> </a:t>
            </a:r>
            <a:r>
              <a:rPr lang="es-AR" sz="1200" b="1" dirty="0" err="1">
                <a:solidFill>
                  <a:srgbClr val="000000"/>
                </a:solidFill>
                <a:latin typeface="Arial" panose="020B0604020202020204" pitchFamily="34" charset="0"/>
                <a:cs typeface="Arial" panose="020B0604020202020204" pitchFamily="34" charset="0"/>
              </a:rPr>
              <a:t>applications</a:t>
            </a:r>
            <a:r>
              <a:rPr lang="es-AR" sz="1200" b="1" dirty="0">
                <a:solidFill>
                  <a:srgbClr val="000000"/>
                </a:solidFill>
                <a:latin typeface="Arial" panose="020B0604020202020204" pitchFamily="34" charset="0"/>
                <a:cs typeface="Arial" panose="020B0604020202020204" pitchFamily="34" charset="0"/>
              </a:rPr>
              <a:t>. </a:t>
            </a:r>
            <a:r>
              <a:rPr lang="es-AR" sz="1200" b="1" dirty="0" err="1">
                <a:latin typeface="Arial" panose="020B0604020202020204" pitchFamily="34" charset="0"/>
                <a:cs typeface="Arial" panose="020B0604020202020204" pitchFamily="34" charset="0"/>
              </a:rPr>
              <a:t>Nanobiomaterials</a:t>
            </a:r>
            <a:r>
              <a:rPr lang="es-AR" sz="1200" b="1" dirty="0">
                <a:latin typeface="Arial" panose="020B0604020202020204" pitchFamily="34" charset="0"/>
                <a:cs typeface="Arial" panose="020B0604020202020204" pitchFamily="34" charset="0"/>
              </a:rPr>
              <a:t>. </a:t>
            </a:r>
            <a:r>
              <a:rPr lang="es-AR" sz="1200" b="1" dirty="0">
                <a:latin typeface="Arial" panose="020B0604020202020204" pitchFamily="34" charset="0"/>
                <a:cs typeface="Arial" panose="020B0604020202020204" pitchFamily="34" charset="0"/>
                <a:hlinkClick r:id="rId2"/>
              </a:rPr>
              <a:t>https://doi.org/10.1016/B978-0-08-100716-7.00016-7</a:t>
            </a:r>
            <a:r>
              <a:rPr lang="es-AR"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Copyright © 2018 Elsevier Ltd. All rights reserved</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7537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A77ED96-91A7-4E62-98E4-D2B104C9FD19}"/>
              </a:ext>
            </a:extLst>
          </p:cNvPr>
          <p:cNvSpPr/>
          <p:nvPr/>
        </p:nvSpPr>
        <p:spPr>
          <a:xfrm>
            <a:off x="314794" y="689469"/>
            <a:ext cx="8079698" cy="1200329"/>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silver chalcogenide Ag2X (X = S, Se, </a:t>
            </a:r>
            <a:r>
              <a:rPr lang="en-US" dirty="0" err="1">
                <a:latin typeface="Arial" panose="020B0604020202020204" pitchFamily="34" charset="0"/>
                <a:cs typeface="Arial" panose="020B0604020202020204" pitchFamily="34" charset="0"/>
              </a:rPr>
              <a:t>Te</a:t>
            </a:r>
            <a:r>
              <a:rPr lang="en-US" dirty="0">
                <a:latin typeface="Arial" panose="020B0604020202020204" pitchFamily="34" charset="0"/>
                <a:cs typeface="Arial" panose="020B0604020202020204" pitchFamily="34" charset="0"/>
              </a:rPr>
              <a:t>) QDs. present two very interesting applications. First is the potential to obtain high-resolution cellular images, and second is the capacity for </a:t>
            </a:r>
            <a:r>
              <a:rPr lang="en-US" i="1" dirty="0">
                <a:latin typeface="Arial" panose="020B0604020202020204" pitchFamily="34" charset="0"/>
                <a:cs typeface="Arial" panose="020B0604020202020204" pitchFamily="34" charset="0"/>
              </a:rPr>
              <a:t>in vivo </a:t>
            </a:r>
            <a:r>
              <a:rPr lang="en-US" dirty="0">
                <a:latin typeface="Arial" panose="020B0604020202020204" pitchFamily="34" charset="0"/>
                <a:cs typeface="Arial" panose="020B0604020202020204" pitchFamily="34" charset="0"/>
              </a:rPr>
              <a:t>observation of the cell passage to a</a:t>
            </a:r>
          </a:p>
          <a:p>
            <a:pPr algn="ctr"/>
            <a:r>
              <a:rPr lang="es-AR" dirty="0" err="1">
                <a:latin typeface="Arial" panose="020B0604020202020204" pitchFamily="34" charset="0"/>
                <a:cs typeface="Arial" panose="020B0604020202020204" pitchFamily="34" charset="0"/>
              </a:rPr>
              <a:t>specific</a:t>
            </a:r>
            <a:r>
              <a:rPr lang="es-AR" dirty="0">
                <a:latin typeface="Arial" panose="020B0604020202020204" pitchFamily="34" charset="0"/>
                <a:cs typeface="Arial" panose="020B0604020202020204" pitchFamily="34" charset="0"/>
              </a:rPr>
              <a:t> tumor.</a:t>
            </a:r>
          </a:p>
        </p:txBody>
      </p:sp>
      <p:sp>
        <p:nvSpPr>
          <p:cNvPr id="5" name="CuadroTexto 4">
            <a:extLst>
              <a:ext uri="{FF2B5EF4-FFF2-40B4-BE49-F238E27FC236}">
                <a16:creationId xmlns:a16="http://schemas.microsoft.com/office/drawing/2014/main" id="{0413A253-FEED-4AE4-BD1C-4294122ADD11}"/>
              </a:ext>
            </a:extLst>
          </p:cNvPr>
          <p:cNvSpPr txBox="1"/>
          <p:nvPr/>
        </p:nvSpPr>
        <p:spPr>
          <a:xfrm>
            <a:off x="0" y="119921"/>
            <a:ext cx="9144000" cy="523220"/>
          </a:xfrm>
          <a:prstGeom prst="rect">
            <a:avLst/>
          </a:prstGeom>
          <a:solidFill>
            <a:schemeClr val="bg2">
              <a:lumMod val="90000"/>
            </a:schemeClr>
          </a:solidFill>
        </p:spPr>
        <p:txBody>
          <a:bodyPr wrap="square" rtlCol="0">
            <a:spAutoFit/>
          </a:bodyPr>
          <a:lstStyle/>
          <a:p>
            <a:pPr algn="ctr"/>
            <a:r>
              <a:rPr lang="es-AR" sz="2800" b="1" dirty="0">
                <a:latin typeface="Arial" panose="020B0604020202020204" pitchFamily="34" charset="0"/>
                <a:cs typeface="Arial" panose="020B0604020202020204" pitchFamily="34" charset="0"/>
              </a:rPr>
              <a:t>Clase 2. </a:t>
            </a:r>
            <a:r>
              <a:rPr lang="es-AR" sz="2800" dirty="0">
                <a:latin typeface="Arial" panose="020B0604020202020204" pitchFamily="34" charset="0"/>
                <a:cs typeface="Arial" panose="020B0604020202020204" pitchFamily="34" charset="0"/>
              </a:rPr>
              <a:t>Tipos de QD: </a:t>
            </a:r>
            <a:r>
              <a:rPr lang="es-AR" sz="2800" b="1" dirty="0">
                <a:latin typeface="Arial" panose="020B0604020202020204" pitchFamily="34" charset="0"/>
                <a:cs typeface="Arial" panose="020B0604020202020204" pitchFamily="34" charset="0"/>
              </a:rPr>
              <a:t>Quantum </a:t>
            </a:r>
            <a:r>
              <a:rPr lang="es-AR" sz="2800" b="1" dirty="0" err="1">
                <a:latin typeface="Arial" panose="020B0604020202020204" pitchFamily="34" charset="0"/>
                <a:cs typeface="Arial" panose="020B0604020202020204" pitchFamily="34" charset="0"/>
              </a:rPr>
              <a:t>dots</a:t>
            </a:r>
            <a:r>
              <a:rPr lang="es-AR" sz="2800" b="1" dirty="0">
                <a:latin typeface="Arial" panose="020B0604020202020204" pitchFamily="34" charset="0"/>
                <a:cs typeface="Arial" panose="020B0604020202020204" pitchFamily="34" charset="0"/>
              </a:rPr>
              <a:t> Ag</a:t>
            </a:r>
            <a:r>
              <a:rPr lang="es-AR" sz="2800" b="1" baseline="-25000" dirty="0">
                <a:latin typeface="Arial" panose="020B0604020202020204" pitchFamily="34" charset="0"/>
                <a:cs typeface="Arial" panose="020B0604020202020204" pitchFamily="34" charset="0"/>
              </a:rPr>
              <a:t>2</a:t>
            </a:r>
            <a:r>
              <a:rPr lang="es-AR" sz="28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3397260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382D084-3E7E-4D80-81A6-49E6B34591B5}"/>
              </a:ext>
            </a:extLst>
          </p:cNvPr>
          <p:cNvSpPr/>
          <p:nvPr/>
        </p:nvSpPr>
        <p:spPr>
          <a:xfrm>
            <a:off x="331305" y="4291287"/>
            <a:ext cx="8242852" cy="2369880"/>
          </a:xfrm>
          <a:prstGeom prst="rect">
            <a:avLst/>
          </a:prstGeom>
        </p:spPr>
        <p:txBody>
          <a:bodyPr wrap="square">
            <a:spAutoFit/>
          </a:bodyPr>
          <a:lstStyle/>
          <a:p>
            <a:pPr algn="just"/>
            <a:r>
              <a:rPr lang="en-US" sz="2800" b="1" u="sng" dirty="0">
                <a:solidFill>
                  <a:srgbClr val="000000"/>
                </a:solidFill>
                <a:latin typeface="Arial" panose="020B0604020202020204" pitchFamily="34" charset="0"/>
                <a:cs typeface="Arial" panose="020B0604020202020204" pitchFamily="34" charset="0"/>
              </a:rPr>
              <a:t>Semiconductor QDs</a:t>
            </a:r>
            <a:r>
              <a:rPr lang="en-US" dirty="0">
                <a:solidFill>
                  <a:srgbClr val="000000"/>
                </a:solidFill>
                <a:latin typeface="Arial" panose="020B0604020202020204" pitchFamily="34" charset="0"/>
                <a:cs typeface="Arial" panose="020B0604020202020204" pitchFamily="34" charset="0"/>
              </a:rPr>
              <a:t>, also known as semiconductor nanocrystals, are generally formed of II–VI semiconductors (composed from elements of groups II and VI) or III–V semiconductors (elements from groups III and V). </a:t>
            </a:r>
            <a:r>
              <a:rPr lang="en-US" sz="1200" dirty="0">
                <a:solidFill>
                  <a:srgbClr val="000000"/>
                </a:solidFill>
                <a:latin typeface="Arial" panose="020B0604020202020204" pitchFamily="34" charset="0"/>
                <a:cs typeface="Arial" panose="020B0604020202020204" pitchFamily="34" charset="0"/>
              </a:rPr>
              <a:t>These inorganic, small size nanocrystals ranging from 1 to 10 nm exhibit size-dependent optical and electronic properties caused by electronic quantum confinement [</a:t>
            </a:r>
            <a:r>
              <a:rPr lang="en-US" sz="1200" dirty="0">
                <a:solidFill>
                  <a:srgbClr val="0081AD"/>
                </a:solidFill>
                <a:latin typeface="Arial" panose="020B0604020202020204" pitchFamily="34" charset="0"/>
                <a:cs typeface="Arial" panose="020B0604020202020204" pitchFamily="34" charset="0"/>
              </a:rPr>
              <a:t>127</a:t>
            </a:r>
            <a:r>
              <a:rPr lang="en-US" sz="1200" dirty="0">
                <a:solidFill>
                  <a:srgbClr val="000000"/>
                </a:solidFill>
                <a:latin typeface="Arial" panose="020B0604020202020204" pitchFamily="34" charset="0"/>
                <a:cs typeface="Arial" panose="020B0604020202020204" pitchFamily="34" charset="0"/>
              </a:rPr>
              <a:t>], which takes place when the semiconductor nanocrystal dimensions are of the order of the exciton Bohr radius [</a:t>
            </a:r>
            <a:r>
              <a:rPr lang="en-US" sz="1200" dirty="0">
                <a:solidFill>
                  <a:srgbClr val="0081AD"/>
                </a:solidFill>
                <a:latin typeface="Arial" panose="020B0604020202020204" pitchFamily="34" charset="0"/>
                <a:cs typeface="Arial" panose="020B0604020202020204" pitchFamily="34" charset="0"/>
              </a:rPr>
              <a:t>128</a:t>
            </a:r>
            <a:r>
              <a:rPr lang="en-US" sz="1200" dirty="0">
                <a:solidFill>
                  <a:srgbClr val="000000"/>
                </a:solidFill>
                <a:latin typeface="Arial" panose="020B0604020202020204" pitchFamily="34" charset="0"/>
                <a:cs typeface="Arial" panose="020B0604020202020204" pitchFamily="34" charset="0"/>
              </a:rPr>
              <a:t>]. QDs have attracted considerable attention in the last two decades due to these extraordinary quantum properties. For example, as compared to common organic fluorescent dyes and proteins, QDs have many unique photophysical properties such as high fluorescent QY, strong signal intensity, stable luminescence, excellent photostability, and narrow and symmetrical emission peaks [</a:t>
            </a:r>
            <a:r>
              <a:rPr lang="en-US" sz="1200" dirty="0">
                <a:solidFill>
                  <a:srgbClr val="0081AD"/>
                </a:solidFill>
                <a:latin typeface="Arial" panose="020B0604020202020204" pitchFamily="34" charset="0"/>
                <a:cs typeface="Arial" panose="020B0604020202020204" pitchFamily="34" charset="0"/>
              </a:rPr>
              <a:t>129</a:t>
            </a:r>
            <a:r>
              <a:rPr lang="en-US" sz="1200" dirty="0">
                <a:solidFill>
                  <a:srgbClr val="000000"/>
                </a:solidFill>
                <a:latin typeface="Arial" panose="020B0604020202020204" pitchFamily="34" charset="0"/>
                <a:cs typeface="Arial" panose="020B0604020202020204" pitchFamily="34" charset="0"/>
              </a:rPr>
              <a:t>], which have gained attention in many research fields.</a:t>
            </a:r>
            <a:endParaRPr lang="es-AR" sz="1200"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9A5489A4-0407-48E5-B687-BFAF7D2208B5}"/>
              </a:ext>
            </a:extLst>
          </p:cNvPr>
          <p:cNvSpPr/>
          <p:nvPr/>
        </p:nvSpPr>
        <p:spPr>
          <a:xfrm>
            <a:off x="331305" y="536282"/>
            <a:ext cx="8242852" cy="3200876"/>
          </a:xfrm>
          <a:prstGeom prst="rect">
            <a:avLst/>
          </a:prstGeom>
        </p:spPr>
        <p:txBody>
          <a:bodyPr wrap="square">
            <a:spAutoFit/>
          </a:bodyPr>
          <a:lstStyle/>
          <a:p>
            <a:pPr algn="just"/>
            <a:r>
              <a:rPr lang="en-US" sz="2800" b="1" u="sng" dirty="0">
                <a:solidFill>
                  <a:srgbClr val="000000"/>
                </a:solidFill>
                <a:latin typeface="Arial" panose="020B0604020202020204" pitchFamily="34" charset="0"/>
                <a:cs typeface="Arial" panose="020B0604020202020204" pitchFamily="34" charset="0"/>
              </a:rPr>
              <a:t>Gold nanoparticles (GNPs)</a:t>
            </a:r>
            <a:r>
              <a:rPr lang="en-US" sz="2800" b="1"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are inert, nontoxic, biocompatible, and exhibit controlled dispersity, high surface area to volume ratio, ease of functionalization, they are ideal for biomedical nanotechnologies. Useful for imaging and diagnoses, delivery of therapeutic agents, sensitizing cells and tissues to treatment regimens, monitoring and guidance of surgical procedures, and administration of electromagnetic radiation [</a:t>
            </a:r>
            <a:r>
              <a:rPr lang="en-US" dirty="0">
                <a:solidFill>
                  <a:srgbClr val="0081AD"/>
                </a:solidFill>
                <a:latin typeface="Arial" panose="020B0604020202020204" pitchFamily="34" charset="0"/>
                <a:cs typeface="Arial" panose="020B0604020202020204" pitchFamily="34" charset="0"/>
              </a:rPr>
              <a:t>89–99</a:t>
            </a:r>
            <a:r>
              <a:rPr lang="en-US" dirty="0">
                <a:solidFill>
                  <a:srgbClr val="000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Gold quantum dots (GQDs) have the same properties as GNPs, but unlike other QDs, they do not fluoresce</a:t>
            </a:r>
            <a:r>
              <a:rPr lang="en-US"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Instead they have colorimetric properties induced by surface plasmon resonance (SPR) depending on particle size, shape, solvent and ligand, dielectric properties, surface functionalization, surrounding medium, and agglomeration which make them useful in biological systems detection applications, such as hybridization assays, DNA sequencing, genetic disorders, immunoblotting, flow cytometry, etc. [</a:t>
            </a:r>
            <a:r>
              <a:rPr lang="en-US" sz="1200" dirty="0">
                <a:solidFill>
                  <a:srgbClr val="0081AD"/>
                </a:solidFill>
                <a:latin typeface="Arial" panose="020B0604020202020204" pitchFamily="34" charset="0"/>
                <a:cs typeface="Arial" panose="020B0604020202020204" pitchFamily="34" charset="0"/>
              </a:rPr>
              <a:t>100–105</a:t>
            </a:r>
            <a:r>
              <a:rPr lang="en-US" sz="1200" dirty="0">
                <a:solidFill>
                  <a:srgbClr val="000000"/>
                </a:solidFill>
                <a:latin typeface="Arial" panose="020B0604020202020204" pitchFamily="34" charset="0"/>
                <a:cs typeface="Arial" panose="020B0604020202020204" pitchFamily="34" charset="0"/>
              </a:rPr>
              <a:t>]. Also, they do not undergo any photodecomposition, are apparently nontoxic and reasonably stable, they  </a:t>
            </a:r>
            <a:endParaRPr lang="es-AR" sz="12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10EA2BE6-756F-4DE1-9EEE-52C74A4C81DC}"/>
              </a:ext>
            </a:extLst>
          </p:cNvPr>
          <p:cNvSpPr txBox="1"/>
          <p:nvPr/>
        </p:nvSpPr>
        <p:spPr>
          <a:xfrm>
            <a:off x="0" y="119921"/>
            <a:ext cx="9144000" cy="523220"/>
          </a:xfrm>
          <a:prstGeom prst="rect">
            <a:avLst/>
          </a:prstGeom>
          <a:solidFill>
            <a:schemeClr val="bg2">
              <a:lumMod val="90000"/>
            </a:schemeClr>
          </a:solidFill>
        </p:spPr>
        <p:txBody>
          <a:bodyPr wrap="square" rtlCol="0">
            <a:spAutoFit/>
          </a:bodyPr>
          <a:lstStyle/>
          <a:p>
            <a:pPr algn="ctr"/>
            <a:r>
              <a:rPr lang="es-AR" sz="2800" b="1" dirty="0">
                <a:latin typeface="Arial" panose="020B0604020202020204" pitchFamily="34" charset="0"/>
                <a:cs typeface="Arial" panose="020B0604020202020204" pitchFamily="34" charset="0"/>
              </a:rPr>
              <a:t>Clase 2. </a:t>
            </a:r>
            <a:r>
              <a:rPr lang="es-AR" sz="2800" dirty="0">
                <a:latin typeface="Arial" panose="020B0604020202020204" pitchFamily="34" charset="0"/>
                <a:cs typeface="Arial" panose="020B0604020202020204" pitchFamily="34" charset="0"/>
              </a:rPr>
              <a:t>Tipos de QD: </a:t>
            </a:r>
            <a:r>
              <a:rPr lang="es-AR" sz="2800" b="1" dirty="0">
                <a:latin typeface="Arial" panose="020B0604020202020204" pitchFamily="34" charset="0"/>
                <a:cs typeface="Arial" panose="020B0604020202020204" pitchFamily="34" charset="0"/>
              </a:rPr>
              <a:t>Quantum </a:t>
            </a:r>
            <a:r>
              <a:rPr lang="es-AR" sz="2800" b="1" dirty="0" err="1">
                <a:latin typeface="Arial" panose="020B0604020202020204" pitchFamily="34" charset="0"/>
                <a:cs typeface="Arial" panose="020B0604020202020204" pitchFamily="34" charset="0"/>
              </a:rPr>
              <a:t>dots</a:t>
            </a:r>
            <a:r>
              <a:rPr lang="es-AR" sz="2800" b="1" dirty="0">
                <a:latin typeface="Arial" panose="020B0604020202020204" pitchFamily="34" charset="0"/>
                <a:cs typeface="Arial" panose="020B0604020202020204" pitchFamily="34" charset="0"/>
              </a:rPr>
              <a:t> Au</a:t>
            </a:r>
          </a:p>
        </p:txBody>
      </p:sp>
      <p:sp>
        <p:nvSpPr>
          <p:cNvPr id="7" name="CuadroTexto 6">
            <a:extLst>
              <a:ext uri="{FF2B5EF4-FFF2-40B4-BE49-F238E27FC236}">
                <a16:creationId xmlns:a16="http://schemas.microsoft.com/office/drawing/2014/main" id="{D97CC097-80EC-4FE8-ACB1-B6482448A872}"/>
              </a:ext>
            </a:extLst>
          </p:cNvPr>
          <p:cNvSpPr txBox="1"/>
          <p:nvPr/>
        </p:nvSpPr>
        <p:spPr>
          <a:xfrm>
            <a:off x="0" y="3891112"/>
            <a:ext cx="9144000" cy="523220"/>
          </a:xfrm>
          <a:prstGeom prst="rect">
            <a:avLst/>
          </a:prstGeom>
          <a:solidFill>
            <a:schemeClr val="bg2">
              <a:lumMod val="90000"/>
            </a:schemeClr>
          </a:solidFill>
        </p:spPr>
        <p:txBody>
          <a:bodyPr wrap="square" rtlCol="0">
            <a:spAutoFit/>
          </a:bodyPr>
          <a:lstStyle/>
          <a:p>
            <a:pPr algn="ctr"/>
            <a:r>
              <a:rPr lang="es-AR" sz="2800" b="1" dirty="0">
                <a:latin typeface="Arial" panose="020B0604020202020204" pitchFamily="34" charset="0"/>
                <a:cs typeface="Arial" panose="020B0604020202020204" pitchFamily="34" charset="0"/>
              </a:rPr>
              <a:t>Quantum </a:t>
            </a:r>
            <a:r>
              <a:rPr lang="es-AR" sz="2800" b="1" dirty="0" err="1">
                <a:latin typeface="Arial" panose="020B0604020202020204" pitchFamily="34" charset="0"/>
                <a:cs typeface="Arial" panose="020B0604020202020204" pitchFamily="34" charset="0"/>
              </a:rPr>
              <a:t>dots</a:t>
            </a:r>
            <a:r>
              <a:rPr lang="es-AR" sz="2800" b="1" dirty="0">
                <a:latin typeface="Arial" panose="020B0604020202020204" pitchFamily="34" charset="0"/>
                <a:cs typeface="Arial" panose="020B0604020202020204" pitchFamily="34" charset="0"/>
              </a:rPr>
              <a:t> semiconductores</a:t>
            </a:r>
          </a:p>
        </p:txBody>
      </p:sp>
    </p:spTree>
    <p:extLst>
      <p:ext uri="{BB962C8B-B14F-4D97-AF65-F5344CB8AC3E}">
        <p14:creationId xmlns:p14="http://schemas.microsoft.com/office/powerpoint/2010/main" val="4169913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10B21C3-1947-4D07-9FC7-E9FCFB6A03DF}"/>
              </a:ext>
            </a:extLst>
          </p:cNvPr>
          <p:cNvSpPr/>
          <p:nvPr/>
        </p:nvSpPr>
        <p:spPr>
          <a:xfrm>
            <a:off x="275974" y="303671"/>
            <a:ext cx="8410826" cy="1354217"/>
          </a:xfrm>
          <a:prstGeom prst="rect">
            <a:avLst/>
          </a:prstGeom>
        </p:spPr>
        <p:txBody>
          <a:bodyPr wrap="square">
            <a:spAutoFit/>
          </a:bodyPr>
          <a:lstStyle/>
          <a:p>
            <a:pPr algn="just"/>
            <a:r>
              <a:rPr lang="en-US" sz="2800" b="1" dirty="0">
                <a:latin typeface="Arial" panose="020B0604020202020204" pitchFamily="34" charset="0"/>
                <a:cs typeface="Arial" panose="020B0604020202020204" pitchFamily="34" charset="0"/>
              </a:rPr>
              <a:t>Choice of shell and coating</a:t>
            </a:r>
            <a:r>
              <a:rPr lang="en-US" dirty="0">
                <a:latin typeface="Arial" panose="020B0604020202020204" pitchFamily="34" charset="0"/>
                <a:cs typeface="Arial" panose="020B0604020202020204" pitchFamily="34" charset="0"/>
              </a:rPr>
              <a:t> are gaining particular importance, as the shell </a:t>
            </a:r>
            <a:r>
              <a:rPr lang="en-US" dirty="0" err="1">
                <a:latin typeface="Arial" panose="020B0604020202020204" pitchFamily="34" charset="0"/>
                <a:cs typeface="Arial" panose="020B0604020202020204" pitchFamily="34" charset="0"/>
              </a:rPr>
              <a:t>stabilises</a:t>
            </a:r>
            <a:r>
              <a:rPr lang="en-US" dirty="0">
                <a:latin typeface="Arial" panose="020B0604020202020204" pitchFamily="34" charset="0"/>
                <a:cs typeface="Arial" panose="020B0604020202020204" pitchFamily="34" charset="0"/>
              </a:rPr>
              <a:t> the nanocrystal and to some extent alters the photophysical properties, whilst the coating confers properties to the QD which allow its incorporation into a desired application.</a:t>
            </a:r>
            <a:endParaRPr lang="es-AR"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C7152EF8-0119-46C4-AD0F-3C73198C2B2E}"/>
              </a:ext>
            </a:extLst>
          </p:cNvPr>
          <p:cNvSpPr/>
          <p:nvPr/>
        </p:nvSpPr>
        <p:spPr>
          <a:xfrm>
            <a:off x="5423234" y="1657888"/>
            <a:ext cx="3720766" cy="4801314"/>
          </a:xfrm>
          <a:prstGeom prst="rect">
            <a:avLst/>
          </a:prstGeom>
        </p:spPr>
        <p:txBody>
          <a:bodyPr wrap="square">
            <a:spAutoFit/>
          </a:bodyPr>
          <a:lstStyle/>
          <a:p>
            <a:r>
              <a:rPr lang="en-US" dirty="0">
                <a:solidFill>
                  <a:srgbClr val="0000FF"/>
                </a:solidFill>
                <a:latin typeface="Arial" panose="020B0604020202020204" pitchFamily="34" charset="0"/>
                <a:cs typeface="Arial" panose="020B0604020202020204" pitchFamily="34" charset="0"/>
              </a:rPr>
              <a:t>Bare core nanocrystals have proven impractical for two reasons. </a:t>
            </a:r>
          </a:p>
          <a:p>
            <a:r>
              <a:rPr lang="en-US" dirty="0">
                <a:solidFill>
                  <a:srgbClr val="0000FF"/>
                </a:solidFill>
                <a:latin typeface="Arial" panose="020B0604020202020204" pitchFamily="34" charset="0"/>
                <a:cs typeface="Arial" panose="020B0604020202020204" pitchFamily="34" charset="0"/>
              </a:rPr>
              <a:t>Firstly, the crystalline structure of the nanoparticle lends itself to imperfections, which results in emission irregularities, particularly blinking, in which single QDs switch between fluorescent and non-fluorescent </a:t>
            </a:r>
            <a:r>
              <a:rPr lang="es-AR" dirty="0" err="1">
                <a:solidFill>
                  <a:srgbClr val="0000FF"/>
                </a:solidFill>
                <a:latin typeface="Arial" panose="020B0604020202020204" pitchFamily="34" charset="0"/>
                <a:cs typeface="Arial" panose="020B0604020202020204" pitchFamily="34" charset="0"/>
              </a:rPr>
              <a:t>states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despite</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continuous</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illumination</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Secondly</a:t>
            </a:r>
            <a:r>
              <a:rPr lang="es-AR" dirty="0">
                <a:solidFill>
                  <a:srgbClr val="0000FF"/>
                </a:solidFill>
                <a:latin typeface="Arial" panose="020B0604020202020204" pitchFamily="34" charset="0"/>
                <a:cs typeface="Arial" panose="020B0604020202020204" pitchFamily="34" charset="0"/>
              </a:rPr>
              <a:t>, </a:t>
            </a:r>
            <a:r>
              <a:rPr lang="es-AR" dirty="0" err="1">
                <a:solidFill>
                  <a:srgbClr val="0000FF"/>
                </a:solidFill>
                <a:latin typeface="Arial" panose="020B0604020202020204" pitchFamily="34" charset="0"/>
                <a:cs typeface="Arial" panose="020B0604020202020204" pitchFamily="34" charset="0"/>
              </a:rPr>
              <a:t>the</a:t>
            </a:r>
            <a:r>
              <a:rPr lang="es-AR" dirty="0">
                <a:solidFill>
                  <a:srgbClr val="0000FF"/>
                </a:solidFill>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cores are highly reactive due to their large surface </a:t>
            </a:r>
            <a:r>
              <a:rPr lang="en-US" dirty="0" err="1">
                <a:solidFill>
                  <a:srgbClr val="0000FF"/>
                </a:solidFill>
                <a:latin typeface="Arial" panose="020B0604020202020204" pitchFamily="34" charset="0"/>
                <a:cs typeface="Arial" panose="020B0604020202020204" pitchFamily="34" charset="0"/>
              </a:rPr>
              <a:t>area:volume</a:t>
            </a:r>
            <a:r>
              <a:rPr lang="en-US" dirty="0">
                <a:solidFill>
                  <a:srgbClr val="0000FF"/>
                </a:solidFill>
                <a:latin typeface="Arial" panose="020B0604020202020204" pitchFamily="34" charset="0"/>
                <a:cs typeface="Arial" panose="020B0604020202020204" pitchFamily="34" charset="0"/>
              </a:rPr>
              <a:t> ratio, resulting in a very unstable structure which is particularly prone to photochemical degradation.</a:t>
            </a:r>
          </a:p>
        </p:txBody>
      </p:sp>
      <p:pic>
        <p:nvPicPr>
          <p:cNvPr id="2054" name="Picture 6" descr="https://www.researchgate.net/profile/Seyed_Mohammad_Gheibi_Hayat/publication/312280680/figure/fig3/AS:449883590139906@1484272014748/The-schematic-core-shell-configuration-of-the-quantum-dot-with-a-core-that-typically.jpg">
            <a:extLst>
              <a:ext uri="{FF2B5EF4-FFF2-40B4-BE49-F238E27FC236}">
                <a16:creationId xmlns:a16="http://schemas.microsoft.com/office/drawing/2014/main" id="{0076A875-4139-4092-A051-4A849B957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74" y="1841981"/>
            <a:ext cx="4886325" cy="272415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FDF1F09-6F57-4007-BEDF-7C5F61C98286}"/>
              </a:ext>
            </a:extLst>
          </p:cNvPr>
          <p:cNvSpPr/>
          <p:nvPr/>
        </p:nvSpPr>
        <p:spPr>
          <a:xfrm>
            <a:off x="275974" y="4750224"/>
            <a:ext cx="5102142" cy="1569660"/>
          </a:xfrm>
          <a:prstGeom prst="rect">
            <a:avLst/>
          </a:prstGeom>
        </p:spPr>
        <p:txBody>
          <a:bodyPr wrap="square">
            <a:spAutoFit/>
          </a:bodyPr>
          <a:lstStyle/>
          <a:p>
            <a:pPr algn="just"/>
            <a:r>
              <a:rPr lang="en-US" sz="1200" dirty="0">
                <a:solidFill>
                  <a:srgbClr val="000000"/>
                </a:solidFill>
                <a:latin typeface="Arial" panose="020B0604020202020204" pitchFamily="34" charset="0"/>
                <a:cs typeface="Arial" panose="020B0604020202020204" pitchFamily="34" charset="0"/>
              </a:rPr>
              <a:t>Capping core nanocrystals with ZnS has been shown to increase stability and performance, producing QDs with improved luminescence, higher photochemical stability and higher quantum yields at room temperature .</a:t>
            </a:r>
          </a:p>
          <a:p>
            <a:pPr algn="just"/>
            <a:r>
              <a:rPr lang="en-US" sz="1200" dirty="0">
                <a:solidFill>
                  <a:srgbClr val="000000"/>
                </a:solidFill>
                <a:latin typeface="Arial" panose="020B0604020202020204" pitchFamily="34" charset="0"/>
                <a:cs typeface="Arial" panose="020B0604020202020204" pitchFamily="34" charset="0"/>
              </a:rPr>
              <a:t>However, ZnS capping alone is not sufficient to stabilize the core, particularly in biological solutions, but a serendipitous byproduct of modification to render QDs biologically compatible, particularly with polyethylene glycol (PEG), is an increase in stability and a reduction </a:t>
            </a:r>
            <a:r>
              <a:rPr lang="es-AR" sz="1200" dirty="0">
                <a:solidFill>
                  <a:srgbClr val="000000"/>
                </a:solidFill>
                <a:latin typeface="Arial" panose="020B0604020202020204" pitchFamily="34" charset="0"/>
                <a:cs typeface="Arial" panose="020B0604020202020204" pitchFamily="34" charset="0"/>
              </a:rPr>
              <a:t>in non-</a:t>
            </a:r>
            <a:r>
              <a:rPr lang="es-AR" sz="1200" dirty="0" err="1">
                <a:solidFill>
                  <a:srgbClr val="000000"/>
                </a:solidFill>
                <a:latin typeface="Arial" panose="020B0604020202020204" pitchFamily="34" charset="0"/>
                <a:cs typeface="Arial" panose="020B0604020202020204" pitchFamily="34" charset="0"/>
              </a:rPr>
              <a:t>specific</a:t>
            </a:r>
            <a:r>
              <a:rPr lang="es-AR" sz="1200" dirty="0">
                <a:solidFill>
                  <a:srgbClr val="000000"/>
                </a:solidFill>
                <a:latin typeface="Arial" panose="020B0604020202020204" pitchFamily="34" charset="0"/>
                <a:cs typeface="Arial" panose="020B0604020202020204" pitchFamily="34" charset="0"/>
              </a:rPr>
              <a:t> </a:t>
            </a:r>
            <a:r>
              <a:rPr lang="es-AR" sz="1200" dirty="0" err="1">
                <a:solidFill>
                  <a:srgbClr val="000000"/>
                </a:solidFill>
                <a:latin typeface="Arial" panose="020B0604020202020204" pitchFamily="34" charset="0"/>
                <a:cs typeface="Arial" panose="020B0604020202020204" pitchFamily="34" charset="0"/>
              </a:rPr>
              <a:t>adsorption</a:t>
            </a:r>
            <a:r>
              <a:rPr lang="es-AR" sz="1200" dirty="0">
                <a:solidFill>
                  <a:srgbClr val="000000"/>
                </a:solidFill>
                <a:latin typeface="Arial" panose="020B0604020202020204" pitchFamily="34" charset="0"/>
                <a:cs typeface="Arial" panose="020B0604020202020204" pitchFamily="34" charset="0"/>
              </a:rPr>
              <a:t>.</a:t>
            </a:r>
            <a:endParaRPr lang="es-A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5901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275C61D-C9B7-42AF-95BC-4B60ED0E9FCD}"/>
              </a:ext>
            </a:extLst>
          </p:cNvPr>
          <p:cNvSpPr txBox="1"/>
          <p:nvPr/>
        </p:nvSpPr>
        <p:spPr>
          <a:xfrm>
            <a:off x="0" y="0"/>
            <a:ext cx="9144000" cy="954107"/>
          </a:xfrm>
          <a:prstGeom prst="rect">
            <a:avLst/>
          </a:prstGeom>
          <a:solidFill>
            <a:schemeClr val="bg1">
              <a:lumMod val="85000"/>
            </a:schemeClr>
          </a:solidFill>
        </p:spPr>
        <p:txBody>
          <a:bodyPr wrap="square" rtlCol="0">
            <a:spAutoFit/>
          </a:bodyPr>
          <a:lstStyle/>
          <a:p>
            <a:r>
              <a:rPr lang="es-AR" sz="2800" b="1" dirty="0">
                <a:latin typeface="Arial" panose="020B0604020202020204" pitchFamily="34" charset="0"/>
                <a:cs typeface="Arial" panose="020B0604020202020204" pitchFamily="34" charset="0"/>
              </a:rPr>
              <a:t>Clase 2</a:t>
            </a:r>
            <a:r>
              <a:rPr lang="es-AR" sz="2800" dirty="0">
                <a:latin typeface="Arial" panose="020B0604020202020204" pitchFamily="34" charset="0"/>
                <a:cs typeface="Arial" panose="020B0604020202020204" pitchFamily="34" charset="0"/>
              </a:rPr>
              <a:t>. </a:t>
            </a:r>
            <a:r>
              <a:rPr lang="es-AR" dirty="0">
                <a:latin typeface="Arial" panose="020B0604020202020204" pitchFamily="34" charset="0"/>
                <a:cs typeface="Arial" panose="020B0604020202020204" pitchFamily="34" charset="0"/>
              </a:rPr>
              <a:t>Introducción a la Nanotecnología. </a:t>
            </a:r>
            <a:r>
              <a:rPr lang="es-AR" b="1" dirty="0">
                <a:latin typeface="Arial" panose="020B0604020202020204" pitchFamily="34" charset="0"/>
                <a:cs typeface="Arial" panose="020B0604020202020204" pitchFamily="34" charset="0"/>
              </a:rPr>
              <a:t>Propiedades de la materia en la nano-escala.  </a:t>
            </a:r>
            <a:r>
              <a:rPr lang="es-AR" sz="2800" b="1" dirty="0" err="1">
                <a:latin typeface="Arial" panose="020B0604020202020204" pitchFamily="34" charset="0"/>
                <a:cs typeface="Arial" panose="020B0604020202020204" pitchFamily="34" charset="0"/>
              </a:rPr>
              <a:t>Capping</a:t>
            </a:r>
            <a:r>
              <a:rPr lang="es-AR" sz="2800" b="1" dirty="0">
                <a:latin typeface="Arial" panose="020B0604020202020204" pitchFamily="34" charset="0"/>
                <a:cs typeface="Arial" panose="020B0604020202020204" pitchFamily="34" charset="0"/>
              </a:rPr>
              <a:t> de Quantum </a:t>
            </a:r>
            <a:r>
              <a:rPr lang="es-AR" sz="2800" b="1" dirty="0" err="1">
                <a:latin typeface="Arial" panose="020B0604020202020204" pitchFamily="34" charset="0"/>
                <a:cs typeface="Arial" panose="020B0604020202020204" pitchFamily="34" charset="0"/>
              </a:rPr>
              <a:t>dots</a:t>
            </a:r>
            <a:endParaRPr lang="es-AR" sz="28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8C8A7B54-C9A1-485F-BA8B-113AC69C658D}"/>
              </a:ext>
            </a:extLst>
          </p:cNvPr>
          <p:cNvPicPr>
            <a:picLocks noChangeAspect="1"/>
          </p:cNvPicPr>
          <p:nvPr/>
        </p:nvPicPr>
        <p:blipFill>
          <a:blip r:embed="rId2"/>
          <a:stretch>
            <a:fillRect/>
          </a:stretch>
        </p:blipFill>
        <p:spPr>
          <a:xfrm>
            <a:off x="0" y="2865472"/>
            <a:ext cx="9144000" cy="2465715"/>
          </a:xfrm>
          <a:prstGeom prst="rect">
            <a:avLst/>
          </a:prstGeom>
        </p:spPr>
      </p:pic>
      <p:sp>
        <p:nvSpPr>
          <p:cNvPr id="5" name="Rectángulo 4">
            <a:extLst>
              <a:ext uri="{FF2B5EF4-FFF2-40B4-BE49-F238E27FC236}">
                <a16:creationId xmlns:a16="http://schemas.microsoft.com/office/drawing/2014/main" id="{7074C9E6-5B54-43B0-A8B2-90ACE12356EF}"/>
              </a:ext>
            </a:extLst>
          </p:cNvPr>
          <p:cNvSpPr/>
          <p:nvPr/>
        </p:nvSpPr>
        <p:spPr>
          <a:xfrm>
            <a:off x="0" y="5331187"/>
            <a:ext cx="9144000" cy="1569660"/>
          </a:xfrm>
          <a:prstGeom prst="rect">
            <a:avLst/>
          </a:prstGeom>
        </p:spPr>
        <p:txBody>
          <a:bodyPr wrap="square">
            <a:spAutoFit/>
          </a:bodyPr>
          <a:lstStyle/>
          <a:p>
            <a:pPr algn="just"/>
            <a:r>
              <a:rPr lang="es-AR" sz="1200" dirty="0">
                <a:solidFill>
                  <a:srgbClr val="231F20"/>
                </a:solidFill>
                <a:latin typeface="Arial" panose="020B0604020202020204" pitchFamily="34" charset="0"/>
                <a:cs typeface="Arial" panose="020B0604020202020204" pitchFamily="34" charset="0"/>
              </a:rPr>
              <a:t>Figure 2. </a:t>
            </a:r>
            <a:r>
              <a:rPr lang="es-AR" sz="1200" dirty="0" err="1">
                <a:solidFill>
                  <a:srgbClr val="231F20"/>
                </a:solidFill>
                <a:latin typeface="Arial" panose="020B0604020202020204" pitchFamily="34" charset="0"/>
                <a:cs typeface="Arial" panose="020B0604020202020204" pitchFamily="34" charset="0"/>
              </a:rPr>
              <a:t>Nanocrystal</a:t>
            </a:r>
            <a:r>
              <a:rPr lang="es-AR" sz="1200" dirty="0">
                <a:solidFill>
                  <a:srgbClr val="231F20"/>
                </a:solidFill>
                <a:latin typeface="Arial" panose="020B0604020202020204" pitchFamily="34" charset="0"/>
                <a:cs typeface="Arial" panose="020B0604020202020204" pitchFamily="34" charset="0"/>
              </a:rPr>
              <a:t> Quantum </a:t>
            </a:r>
            <a:r>
              <a:rPr lang="es-AR" sz="1200" dirty="0" err="1">
                <a:solidFill>
                  <a:srgbClr val="231F20"/>
                </a:solidFill>
                <a:latin typeface="Arial" panose="020B0604020202020204" pitchFamily="34" charset="0"/>
                <a:cs typeface="Arial" panose="020B0604020202020204" pitchFamily="34" charset="0"/>
              </a:rPr>
              <a:t>Dots</a:t>
            </a:r>
            <a:r>
              <a:rPr lang="es-AR" sz="1200" dirty="0">
                <a:solidFill>
                  <a:srgbClr val="231F20"/>
                </a:solidFill>
                <a:latin typeface="Arial" panose="020B0604020202020204" pitchFamily="34" charset="0"/>
                <a:cs typeface="Arial" panose="020B0604020202020204" pitchFamily="34" charset="0"/>
              </a:rPr>
              <a:t> (</a:t>
            </a:r>
            <a:r>
              <a:rPr lang="es-AR" sz="1200" dirty="0" err="1">
                <a:solidFill>
                  <a:srgbClr val="231F20"/>
                </a:solidFill>
                <a:latin typeface="Arial" panose="020B0604020202020204" pitchFamily="34" charset="0"/>
                <a:cs typeface="Arial" panose="020B0604020202020204" pitchFamily="34" charset="0"/>
              </a:rPr>
              <a:t>NQDs</a:t>
            </a:r>
            <a:r>
              <a:rPr lang="es-AR" sz="1200" dirty="0">
                <a:solidFill>
                  <a:srgbClr val="231F20"/>
                </a:solidFill>
                <a:latin typeface="Arial" panose="020B0604020202020204" pitchFamily="34" charset="0"/>
                <a:cs typeface="Arial" panose="020B0604020202020204" pitchFamily="34" charset="0"/>
              </a:rPr>
              <a:t>)</a:t>
            </a:r>
          </a:p>
          <a:p>
            <a:pPr algn="just"/>
            <a:r>
              <a:rPr lang="en-US" sz="1200" dirty="0">
                <a:solidFill>
                  <a:srgbClr val="231F20"/>
                </a:solidFill>
                <a:latin typeface="Arial" panose="020B0604020202020204" pitchFamily="34" charset="0"/>
                <a:cs typeface="Arial" panose="020B0604020202020204" pitchFamily="34" charset="0"/>
              </a:rPr>
              <a:t>(a) An organometallic method is used for the fabrication of highly monodisperse </a:t>
            </a:r>
            <a:r>
              <a:rPr lang="en-US" sz="1200" dirty="0" err="1">
                <a:solidFill>
                  <a:srgbClr val="231F20"/>
                </a:solidFill>
                <a:latin typeface="Arial" panose="020B0604020202020204" pitchFamily="34" charset="0"/>
                <a:cs typeface="Arial" panose="020B0604020202020204" pitchFamily="34" charset="0"/>
              </a:rPr>
              <a:t>CdSe</a:t>
            </a:r>
            <a:r>
              <a:rPr lang="en-US" sz="1200" dirty="0">
                <a:solidFill>
                  <a:srgbClr val="231F20"/>
                </a:solidFill>
                <a:latin typeface="Arial" panose="020B0604020202020204" pitchFamily="34" charset="0"/>
                <a:cs typeface="Arial" panose="020B0604020202020204" pitchFamily="34" charset="0"/>
              </a:rPr>
              <a:t> NQDs. Nucleation and subsequent growth</a:t>
            </a:r>
          </a:p>
          <a:p>
            <a:pPr algn="just"/>
            <a:r>
              <a:rPr lang="en-US" sz="1200" dirty="0">
                <a:solidFill>
                  <a:srgbClr val="231F20"/>
                </a:solidFill>
                <a:latin typeface="Arial" panose="020B0604020202020204" pitchFamily="34" charset="0"/>
                <a:cs typeface="Arial" panose="020B0604020202020204" pitchFamily="34" charset="0"/>
              </a:rPr>
              <a:t>of NQDs occurs after a quick injection of metal and chalcogenide precursors into the hot, strongly coordinating solvent—a mixture</a:t>
            </a:r>
          </a:p>
          <a:p>
            <a:pPr algn="just"/>
            <a:r>
              <a:rPr lang="en-US" sz="1200" dirty="0">
                <a:solidFill>
                  <a:srgbClr val="231F20"/>
                </a:solidFill>
                <a:latin typeface="Arial" panose="020B0604020202020204" pitchFamily="34" charset="0"/>
                <a:cs typeface="Arial" panose="020B0604020202020204" pitchFamily="34" charset="0"/>
              </a:rPr>
              <a:t>of </a:t>
            </a:r>
            <a:r>
              <a:rPr lang="en-US" sz="1200" dirty="0" err="1">
                <a:solidFill>
                  <a:srgbClr val="231F20"/>
                </a:solidFill>
                <a:latin typeface="Arial" panose="020B0604020202020204" pitchFamily="34" charset="0"/>
                <a:cs typeface="Arial" panose="020B0604020202020204" pitchFamily="34" charset="0"/>
              </a:rPr>
              <a:t>trioctylphosphine</a:t>
            </a:r>
            <a:r>
              <a:rPr lang="en-US" sz="1200" dirty="0">
                <a:solidFill>
                  <a:srgbClr val="231F20"/>
                </a:solidFill>
                <a:latin typeface="Arial" panose="020B0604020202020204" pitchFamily="34" charset="0"/>
                <a:cs typeface="Arial" panose="020B0604020202020204" pitchFamily="34" charset="0"/>
              </a:rPr>
              <a:t> (TOP) and </a:t>
            </a:r>
            <a:r>
              <a:rPr lang="en-US" sz="1200" dirty="0" err="1">
                <a:solidFill>
                  <a:srgbClr val="231F20"/>
                </a:solidFill>
                <a:latin typeface="Arial" panose="020B0604020202020204" pitchFamily="34" charset="0"/>
                <a:cs typeface="Arial" panose="020B0604020202020204" pitchFamily="34" charset="0"/>
              </a:rPr>
              <a:t>trioctylphosphine</a:t>
            </a:r>
            <a:r>
              <a:rPr lang="en-US" sz="1200" dirty="0">
                <a:solidFill>
                  <a:srgbClr val="231F20"/>
                </a:solidFill>
                <a:latin typeface="Arial" panose="020B0604020202020204" pitchFamily="34" charset="0"/>
                <a:cs typeface="Arial" panose="020B0604020202020204" pitchFamily="34" charset="0"/>
              </a:rPr>
              <a:t> oxide (TOPO) in the case shown. After a fixed period, removing the heat source stops the reaction. As a result, NQDs of a particular size form. (b) The colloidal NQDs obtained by the method illustrated in (a) consist of an inorganic </a:t>
            </a:r>
            <a:r>
              <a:rPr lang="en-US" sz="1200" dirty="0" err="1">
                <a:solidFill>
                  <a:srgbClr val="231F20"/>
                </a:solidFill>
                <a:latin typeface="Arial" panose="020B0604020202020204" pitchFamily="34" charset="0"/>
                <a:cs typeface="Arial" panose="020B0604020202020204" pitchFamily="34" charset="0"/>
              </a:rPr>
              <a:t>CdSe</a:t>
            </a:r>
            <a:r>
              <a:rPr lang="en-US" sz="1200" dirty="0">
                <a:solidFill>
                  <a:srgbClr val="231F20"/>
                </a:solidFill>
                <a:latin typeface="Arial" panose="020B0604020202020204" pitchFamily="34" charset="0"/>
                <a:cs typeface="Arial" panose="020B0604020202020204" pitchFamily="34" charset="0"/>
              </a:rPr>
              <a:t> core capped with a layer of TOPO/TOP molecules. (c) Solutions of </a:t>
            </a:r>
            <a:r>
              <a:rPr lang="en-US" sz="1200" dirty="0" err="1">
                <a:solidFill>
                  <a:srgbClr val="231F20"/>
                </a:solidFill>
                <a:latin typeface="Arial" panose="020B0604020202020204" pitchFamily="34" charset="0"/>
                <a:cs typeface="Arial" panose="020B0604020202020204" pitchFamily="34" charset="0"/>
              </a:rPr>
              <a:t>CdSe</a:t>
            </a:r>
            <a:r>
              <a:rPr lang="en-US" sz="1200" dirty="0">
                <a:solidFill>
                  <a:srgbClr val="231F20"/>
                </a:solidFill>
                <a:latin typeface="Arial" panose="020B0604020202020204" pitchFamily="34" charset="0"/>
                <a:cs typeface="Arial" panose="020B0604020202020204" pitchFamily="34" charset="0"/>
              </a:rPr>
              <a:t> NQDs of different radii, under ultraviolet illumination, emit different colors because of the quantum size effect. A 2.4-nm-radius dot has an energy gap of about 2 eV and emits in the orange, whereas a dot of radius 0.9 nm has a gap of about 2.7 eV and emits a blue color.</a:t>
            </a:r>
            <a:endParaRPr lang="es-AR" sz="1200"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620B8834-79D5-491F-8BE0-AA0383875B3A}"/>
              </a:ext>
            </a:extLst>
          </p:cNvPr>
          <p:cNvSpPr/>
          <p:nvPr/>
        </p:nvSpPr>
        <p:spPr>
          <a:xfrm>
            <a:off x="3085008" y="4896797"/>
            <a:ext cx="4892723" cy="646331"/>
          </a:xfrm>
          <a:prstGeom prst="rect">
            <a:avLst/>
          </a:prstGeom>
        </p:spPr>
        <p:txBody>
          <a:bodyPr wrap="square">
            <a:spAutoFit/>
          </a:bodyPr>
          <a:lstStyle/>
          <a:p>
            <a:pPr algn="ctr"/>
            <a:r>
              <a:rPr lang="es-AR" b="1" dirty="0">
                <a:solidFill>
                  <a:srgbClr val="231F20"/>
                </a:solidFill>
                <a:latin typeface="Arial" panose="020B0604020202020204" pitchFamily="34" charset="0"/>
                <a:cs typeface="Arial" panose="020B0604020202020204" pitchFamily="34" charset="0"/>
              </a:rPr>
              <a:t>a semiconductor </a:t>
            </a:r>
            <a:r>
              <a:rPr lang="es-AR" b="1" dirty="0" err="1">
                <a:solidFill>
                  <a:srgbClr val="231F20"/>
                </a:solidFill>
                <a:latin typeface="Arial" panose="020B0604020202020204" pitchFamily="34" charset="0"/>
                <a:cs typeface="Arial" panose="020B0604020202020204" pitchFamily="34" charset="0"/>
              </a:rPr>
              <a:t>core</a:t>
            </a:r>
            <a:endParaRPr lang="es-AR" b="1" dirty="0">
              <a:solidFill>
                <a:srgbClr val="231F20"/>
              </a:solidFill>
              <a:latin typeface="Arial" panose="020B0604020202020204" pitchFamily="34" charset="0"/>
              <a:cs typeface="Arial" panose="020B0604020202020204" pitchFamily="34" charset="0"/>
            </a:endParaRPr>
          </a:p>
          <a:p>
            <a:pPr algn="ctr"/>
            <a:r>
              <a:rPr lang="en-US" b="1" dirty="0">
                <a:solidFill>
                  <a:srgbClr val="231F20"/>
                </a:solidFill>
                <a:latin typeface="Arial" panose="020B0604020202020204" pitchFamily="34" charset="0"/>
                <a:cs typeface="Arial" panose="020B0604020202020204" pitchFamily="34" charset="0"/>
              </a:rPr>
              <a:t>capped with a layer of organic molecules</a:t>
            </a:r>
            <a:endParaRPr lang="es-AR" b="1"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BB30C436-CFF5-4F53-8789-FA6542783305}"/>
              </a:ext>
            </a:extLst>
          </p:cNvPr>
          <p:cNvSpPr/>
          <p:nvPr/>
        </p:nvSpPr>
        <p:spPr>
          <a:xfrm>
            <a:off x="1918741" y="1052672"/>
            <a:ext cx="7225259" cy="2031325"/>
          </a:xfrm>
          <a:prstGeom prst="rect">
            <a:avLst/>
          </a:prstGeom>
        </p:spPr>
        <p:txBody>
          <a:bodyPr wrap="square">
            <a:spAutoFit/>
          </a:bodyPr>
          <a:lstStyle/>
          <a:p>
            <a:pPr algn="ctr"/>
            <a:r>
              <a:rPr lang="es-AR" b="1" dirty="0" err="1">
                <a:solidFill>
                  <a:srgbClr val="231F20"/>
                </a:solidFill>
                <a:latin typeface="Arial" panose="020B0604020202020204" pitchFamily="34" charset="0"/>
                <a:cs typeface="Arial" panose="020B0604020202020204" pitchFamily="34" charset="0"/>
              </a:rPr>
              <a:t>organic</a:t>
            </a:r>
            <a:r>
              <a:rPr lang="es-AR" b="1" dirty="0">
                <a:solidFill>
                  <a:srgbClr val="231F20"/>
                </a:solidFill>
                <a:latin typeface="Arial" panose="020B0604020202020204" pitchFamily="34" charset="0"/>
                <a:cs typeface="Arial" panose="020B0604020202020204" pitchFamily="34" charset="0"/>
              </a:rPr>
              <a:t> </a:t>
            </a:r>
            <a:r>
              <a:rPr lang="es-AR" b="1" dirty="0" err="1">
                <a:solidFill>
                  <a:srgbClr val="231F20"/>
                </a:solidFill>
                <a:latin typeface="Arial" panose="020B0604020202020204" pitchFamily="34" charset="0"/>
                <a:cs typeface="Arial" panose="020B0604020202020204" pitchFamily="34" charset="0"/>
              </a:rPr>
              <a:t>capping</a:t>
            </a:r>
            <a:r>
              <a:rPr lang="es-AR" b="1" dirty="0">
                <a:solidFill>
                  <a:srgbClr val="231F20"/>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prevents</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uncontrolled</a:t>
            </a:r>
            <a:r>
              <a:rPr lang="es-AR" b="1" dirty="0">
                <a:solidFill>
                  <a:srgbClr val="0000FF"/>
                </a:solidFill>
                <a:latin typeface="Arial" panose="020B0604020202020204" pitchFamily="34" charset="0"/>
                <a:cs typeface="Arial" panose="020B0604020202020204" pitchFamily="34" charset="0"/>
              </a:rPr>
              <a:t> </a:t>
            </a:r>
            <a:r>
              <a:rPr lang="es-AR" b="1" dirty="0" err="1">
                <a:solidFill>
                  <a:srgbClr val="0000FF"/>
                </a:solidFill>
                <a:latin typeface="Arial" panose="020B0604020202020204" pitchFamily="34" charset="0"/>
                <a:cs typeface="Arial" panose="020B0604020202020204" pitchFamily="34" charset="0"/>
              </a:rPr>
              <a:t>growth</a:t>
            </a:r>
            <a:r>
              <a:rPr lang="es-AR" b="1" dirty="0">
                <a:solidFill>
                  <a:srgbClr val="0000FF"/>
                </a:solidFill>
                <a:latin typeface="Arial" panose="020B0604020202020204" pitchFamily="34" charset="0"/>
                <a:cs typeface="Arial" panose="020B0604020202020204" pitchFamily="34" charset="0"/>
              </a:rPr>
              <a:t> </a:t>
            </a:r>
            <a:r>
              <a:rPr lang="es-AR" dirty="0">
                <a:solidFill>
                  <a:srgbClr val="231F20"/>
                </a:solidFill>
                <a:latin typeface="Arial" panose="020B0604020202020204" pitchFamily="34" charset="0"/>
                <a:cs typeface="Arial" panose="020B0604020202020204" pitchFamily="34" charset="0"/>
              </a:rPr>
              <a:t>and </a:t>
            </a:r>
            <a:r>
              <a:rPr lang="en-US" dirty="0">
                <a:solidFill>
                  <a:srgbClr val="231F20"/>
                </a:solidFill>
                <a:latin typeface="Arial" panose="020B0604020202020204" pitchFamily="34" charset="0"/>
                <a:cs typeface="Arial" panose="020B0604020202020204" pitchFamily="34" charset="0"/>
              </a:rPr>
              <a:t>agglomeration of the nanoparticles.</a:t>
            </a:r>
          </a:p>
          <a:p>
            <a:pPr algn="ctr"/>
            <a:r>
              <a:rPr lang="en-US" dirty="0">
                <a:solidFill>
                  <a:srgbClr val="0000FF"/>
                </a:solidFill>
                <a:latin typeface="Arial" panose="020B0604020202020204" pitchFamily="34" charset="0"/>
                <a:cs typeface="Arial" panose="020B0604020202020204" pitchFamily="34" charset="0"/>
              </a:rPr>
              <a:t>allows NQDs to be chemically manipulated </a:t>
            </a:r>
            <a:r>
              <a:rPr lang="en-US" dirty="0">
                <a:solidFill>
                  <a:srgbClr val="231F20"/>
                </a:solidFill>
                <a:latin typeface="Arial" panose="020B0604020202020204" pitchFamily="34" charset="0"/>
                <a:cs typeface="Arial" panose="020B0604020202020204" pitchFamily="34" charset="0"/>
              </a:rPr>
              <a:t>as if they were large molecules, </a:t>
            </a:r>
            <a:r>
              <a:rPr lang="es-AR" dirty="0" err="1">
                <a:solidFill>
                  <a:srgbClr val="231F20"/>
                </a:solidFill>
                <a:latin typeface="Arial" panose="020B0604020202020204" pitchFamily="34" charset="0"/>
                <a:cs typeface="Arial" panose="020B0604020202020204" pitchFamily="34" charset="0"/>
              </a:rPr>
              <a:t>with</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solubility</a:t>
            </a:r>
            <a:r>
              <a:rPr lang="es-AR" dirty="0">
                <a:solidFill>
                  <a:srgbClr val="231F20"/>
                </a:solidFill>
                <a:latin typeface="Arial" panose="020B0604020202020204" pitchFamily="34" charset="0"/>
                <a:cs typeface="Arial" panose="020B0604020202020204" pitchFamily="34" charset="0"/>
              </a:rPr>
              <a:t> and </a:t>
            </a:r>
            <a:r>
              <a:rPr lang="es-AR" dirty="0" err="1">
                <a:solidFill>
                  <a:srgbClr val="231F20"/>
                </a:solidFill>
                <a:latin typeface="Arial" panose="020B0604020202020204" pitchFamily="34" charset="0"/>
                <a:cs typeface="Arial" panose="020B0604020202020204" pitchFamily="34" charset="0"/>
              </a:rPr>
              <a:t>chemical</a:t>
            </a:r>
            <a:r>
              <a:rPr lang="es-AR" dirty="0">
                <a:solidFill>
                  <a:srgbClr val="231F20"/>
                </a:solidFill>
                <a:latin typeface="Arial" panose="020B0604020202020204" pitchFamily="34" charset="0"/>
                <a:cs typeface="Arial" panose="020B0604020202020204" pitchFamily="34" charset="0"/>
              </a:rPr>
              <a:t> </a:t>
            </a:r>
            <a:r>
              <a:rPr lang="en-US" dirty="0">
                <a:solidFill>
                  <a:srgbClr val="231F20"/>
                </a:solidFill>
                <a:latin typeface="Arial" panose="020B0604020202020204" pitchFamily="34" charset="0"/>
                <a:cs typeface="Arial" panose="020B0604020202020204" pitchFamily="34" charset="0"/>
              </a:rPr>
              <a:t>reactivity determined by the identity of the organic molecules. </a:t>
            </a:r>
          </a:p>
          <a:p>
            <a:pPr algn="ctr"/>
            <a:r>
              <a:rPr lang="es-AR" dirty="0" err="1">
                <a:solidFill>
                  <a:srgbClr val="231F20"/>
                </a:solidFill>
                <a:latin typeface="Arial" panose="020B0604020202020204" pitchFamily="34" charset="0"/>
                <a:cs typeface="Arial" panose="020B0604020202020204" pitchFamily="34" charset="0"/>
              </a:rPr>
              <a:t>provides</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electronic</a:t>
            </a:r>
            <a:r>
              <a:rPr lang="es-AR" dirty="0">
                <a:solidFill>
                  <a:srgbClr val="231F20"/>
                </a:solidFill>
                <a:latin typeface="Arial" panose="020B0604020202020204" pitchFamily="34" charset="0"/>
                <a:cs typeface="Arial" panose="020B0604020202020204" pitchFamily="34" charset="0"/>
              </a:rPr>
              <a:t>” </a:t>
            </a:r>
            <a:r>
              <a:rPr lang="es-AR" dirty="0" err="1">
                <a:solidFill>
                  <a:srgbClr val="231F20"/>
                </a:solidFill>
                <a:latin typeface="Arial" panose="020B0604020202020204" pitchFamily="34" charset="0"/>
                <a:cs typeface="Arial" panose="020B0604020202020204" pitchFamily="34" charset="0"/>
              </a:rPr>
              <a:t>passivation</a:t>
            </a:r>
            <a:r>
              <a:rPr lang="es-AR" dirty="0">
                <a:solidFill>
                  <a:srgbClr val="231F20"/>
                </a:solidFill>
                <a:latin typeface="Arial" panose="020B0604020202020204" pitchFamily="34" charset="0"/>
                <a:cs typeface="Arial" panose="020B0604020202020204" pitchFamily="34" charset="0"/>
              </a:rPr>
              <a:t> </a:t>
            </a:r>
            <a:r>
              <a:rPr lang="en-US" dirty="0">
                <a:solidFill>
                  <a:srgbClr val="231F20"/>
                </a:solidFill>
                <a:latin typeface="Arial" panose="020B0604020202020204" pitchFamily="34" charset="0"/>
                <a:cs typeface="Arial" panose="020B0604020202020204" pitchFamily="34" charset="0"/>
              </a:rPr>
              <a:t>of NQDs; that is, it terminates dangling bonds that remain on the semiconductor’s </a:t>
            </a:r>
            <a:r>
              <a:rPr lang="es-AR" dirty="0" err="1">
                <a:solidFill>
                  <a:srgbClr val="231F20"/>
                </a:solidFill>
                <a:latin typeface="Arial" panose="020B0604020202020204" pitchFamily="34" charset="0"/>
                <a:cs typeface="Arial" panose="020B0604020202020204" pitchFamily="34" charset="0"/>
              </a:rPr>
              <a:t>surface</a:t>
            </a:r>
            <a:r>
              <a:rPr lang="es-AR" dirty="0">
                <a:solidFill>
                  <a:srgbClr val="231F20"/>
                </a:solidFill>
                <a:latin typeface="Arial" panose="020B0604020202020204" pitchFamily="34" charset="0"/>
                <a:cs typeface="Arial" panose="020B0604020202020204" pitchFamily="34" charset="0"/>
              </a:rPr>
              <a:t>.</a:t>
            </a:r>
            <a:endParaRPr lang="es-AR" dirty="0">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167AFC0E-2DBE-49D3-B6DB-4995CD68E3C7}"/>
              </a:ext>
            </a:extLst>
          </p:cNvPr>
          <p:cNvSpPr/>
          <p:nvPr/>
        </p:nvSpPr>
        <p:spPr>
          <a:xfrm>
            <a:off x="0" y="1511846"/>
            <a:ext cx="9143999" cy="4524315"/>
          </a:xfrm>
          <a:prstGeom prst="rect">
            <a:avLst/>
          </a:prstGeom>
          <a:solidFill>
            <a:schemeClr val="bg1"/>
          </a:solidFill>
        </p:spPr>
        <p:txBody>
          <a:bodyPr wrap="square">
            <a:spAutoFit/>
          </a:bodyPr>
          <a:lstStyle/>
          <a:p>
            <a:pPr algn="ctr"/>
            <a:r>
              <a:rPr lang="es-AR" dirty="0" err="1">
                <a:solidFill>
                  <a:srgbClr val="FF0000"/>
                </a:solidFill>
                <a:latin typeface="TimesLTStd-Roman"/>
              </a:rPr>
              <a:t>Although</a:t>
            </a:r>
            <a:r>
              <a:rPr lang="es-AR" dirty="0">
                <a:solidFill>
                  <a:srgbClr val="FF0000"/>
                </a:solidFill>
                <a:latin typeface="TimesLTStd-Roman"/>
              </a:rPr>
              <a:t> </a:t>
            </a:r>
            <a:r>
              <a:rPr lang="es-AR" dirty="0" err="1">
                <a:solidFill>
                  <a:srgbClr val="FF0000"/>
                </a:solidFill>
                <a:latin typeface="TimesLTStd-Roman"/>
              </a:rPr>
              <a:t>significant</a:t>
            </a:r>
            <a:r>
              <a:rPr lang="es-AR" dirty="0">
                <a:solidFill>
                  <a:srgbClr val="FF0000"/>
                </a:solidFill>
                <a:latin typeface="TimesLTStd-Roman"/>
              </a:rPr>
              <a:t> </a:t>
            </a:r>
            <a:r>
              <a:rPr lang="en-US" dirty="0">
                <a:solidFill>
                  <a:srgbClr val="FF0000"/>
                </a:solidFill>
                <a:latin typeface="TimesLTStd-Roman"/>
              </a:rPr>
              <a:t>progress has been made in simplifying synthesis pathways, improving QYs, controlling the size and shape of nanostructures, and elucidating the mechanisms of QD</a:t>
            </a:r>
          </a:p>
          <a:p>
            <a:pPr algn="ctr"/>
            <a:r>
              <a:rPr lang="en-US" dirty="0">
                <a:solidFill>
                  <a:srgbClr val="FF0000"/>
                </a:solidFill>
                <a:latin typeface="TimesLTStd-Roman"/>
              </a:rPr>
              <a:t>formation, chemical synthesis usually requires very high reaction conditions, aggressive</a:t>
            </a:r>
          </a:p>
          <a:p>
            <a:pPr algn="ctr"/>
            <a:r>
              <a:rPr lang="en-US" dirty="0">
                <a:solidFill>
                  <a:srgbClr val="FF0000"/>
                </a:solidFill>
                <a:latin typeface="TimesLTStd-Roman"/>
              </a:rPr>
              <a:t>agents, and toxic organic solvents to produce fluorescent products.</a:t>
            </a:r>
          </a:p>
          <a:p>
            <a:pPr algn="ctr"/>
            <a:r>
              <a:rPr lang="en-US" dirty="0">
                <a:solidFill>
                  <a:srgbClr val="00B050"/>
                </a:solidFill>
                <a:latin typeface="Arial" panose="020B0604020202020204" pitchFamily="34" charset="0"/>
                <a:cs typeface="Arial" panose="020B0604020202020204" pitchFamily="34" charset="0"/>
              </a:rPr>
              <a:t>Biosynthetic methods, on the other hand, not only perform under mild conditions,</a:t>
            </a:r>
          </a:p>
          <a:p>
            <a:pPr algn="ctr"/>
            <a:r>
              <a:rPr lang="en-US" dirty="0">
                <a:solidFill>
                  <a:srgbClr val="00B050"/>
                </a:solidFill>
                <a:latin typeface="Arial" panose="020B0604020202020204" pitchFamily="34" charset="0"/>
                <a:cs typeface="Arial" panose="020B0604020202020204" pitchFamily="34" charset="0"/>
              </a:rPr>
              <a:t>but also exhibit greater biocompatibility and biostability because their formation (by</a:t>
            </a:r>
          </a:p>
          <a:p>
            <a:pPr algn="ctr"/>
            <a:r>
              <a:rPr lang="en-US" dirty="0">
                <a:solidFill>
                  <a:srgbClr val="00B050"/>
                </a:solidFill>
                <a:latin typeface="Arial" panose="020B0604020202020204" pitchFamily="34" charset="0"/>
                <a:cs typeface="Arial" panose="020B0604020202020204" pitchFamily="34" charset="0"/>
              </a:rPr>
              <a:t>the addition of biomolecules to their structure) occurs without resorting to additional</a:t>
            </a:r>
          </a:p>
          <a:p>
            <a:pPr algn="ctr"/>
            <a:r>
              <a:rPr lang="en-US" dirty="0">
                <a:solidFill>
                  <a:srgbClr val="00B050"/>
                </a:solidFill>
                <a:latin typeface="Arial" panose="020B0604020202020204" pitchFamily="34" charset="0"/>
                <a:cs typeface="Arial" panose="020B0604020202020204" pitchFamily="34" charset="0"/>
              </a:rPr>
              <a:t>stages of functionalization and encapsulation, thus offering a green synthesis</a:t>
            </a:r>
          </a:p>
          <a:p>
            <a:pPr algn="ctr"/>
            <a:r>
              <a:rPr lang="en-US" dirty="0">
                <a:solidFill>
                  <a:srgbClr val="00B050"/>
                </a:solidFill>
                <a:latin typeface="Arial" panose="020B0604020202020204" pitchFamily="34" charset="0"/>
                <a:cs typeface="Arial" panose="020B0604020202020204" pitchFamily="34" charset="0"/>
              </a:rPr>
              <a:t>pathway for preparing biocompatible QDs</a:t>
            </a:r>
          </a:p>
          <a:p>
            <a:pPr algn="ctr"/>
            <a:r>
              <a:rPr lang="en-US" dirty="0">
                <a:latin typeface="Arial" panose="020B0604020202020204" pitchFamily="34" charset="0"/>
                <a:cs typeface="Arial" panose="020B0604020202020204" pitchFamily="34" charset="0"/>
              </a:rPr>
              <a:t>In recent years, a large number of nanomaterials have been synthesized through biological systems [40,41] These synthesis methods have three characteristics: </a:t>
            </a:r>
            <a:r>
              <a:rPr lang="en-US" dirty="0">
                <a:highlight>
                  <a:srgbClr val="FFFF00"/>
                </a:highlight>
                <a:latin typeface="Arial" panose="020B0604020202020204" pitchFamily="34" charset="0"/>
                <a:cs typeface="Arial" panose="020B0604020202020204" pitchFamily="34" charset="0"/>
              </a:rPr>
              <a:t>(</a:t>
            </a:r>
            <a:r>
              <a:rPr lang="en-US" dirty="0" err="1">
                <a:highlight>
                  <a:srgbClr val="FFFF00"/>
                </a:highlight>
                <a:latin typeface="Arial" panose="020B0604020202020204" pitchFamily="34" charset="0"/>
                <a:cs typeface="Arial" panose="020B0604020202020204" pitchFamily="34" charset="0"/>
              </a:rPr>
              <a:t>i</a:t>
            </a:r>
            <a:r>
              <a:rPr lang="en-US" dirty="0">
                <a:highlight>
                  <a:srgbClr val="FFFF00"/>
                </a:highligh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direct</a:t>
            </a:r>
          </a:p>
          <a:p>
            <a:pPr algn="ctr"/>
            <a:r>
              <a:rPr lang="en-US" dirty="0">
                <a:latin typeface="Arial" panose="020B0604020202020204" pitchFamily="34" charset="0"/>
                <a:cs typeface="Arial" panose="020B0604020202020204" pitchFamily="34" charset="0"/>
              </a:rPr>
              <a:t>generation of the reduced and functionalized metal from its origin (with amino acids,</a:t>
            </a:r>
          </a:p>
          <a:p>
            <a:pPr algn="ctr"/>
            <a:r>
              <a:rPr lang="en-US" dirty="0">
                <a:latin typeface="Arial" panose="020B0604020202020204" pitchFamily="34" charset="0"/>
                <a:cs typeface="Arial" panose="020B0604020202020204" pitchFamily="34" charset="0"/>
              </a:rPr>
              <a:t>proteins and chelating peptides, etc.), </a:t>
            </a:r>
            <a:r>
              <a:rPr lang="en-US" dirty="0">
                <a:highlight>
                  <a:srgbClr val="FFFF00"/>
                </a:highlight>
                <a:latin typeface="Arial" panose="020B0604020202020204" pitchFamily="34" charset="0"/>
                <a:cs typeface="Arial" panose="020B0604020202020204" pitchFamily="34" charset="0"/>
              </a:rPr>
              <a:t>(ii) </a:t>
            </a:r>
            <a:r>
              <a:rPr lang="en-US" dirty="0">
                <a:latin typeface="Arial" panose="020B0604020202020204" pitchFamily="34" charset="0"/>
                <a:cs typeface="Arial" panose="020B0604020202020204" pitchFamily="34" charset="0"/>
              </a:rPr>
              <a:t>modulation of synthesis precursors through</a:t>
            </a:r>
          </a:p>
          <a:p>
            <a:pPr algn="ctr"/>
            <a:r>
              <a:rPr lang="en-US" dirty="0">
                <a:latin typeface="Arial" panose="020B0604020202020204" pitchFamily="34" charset="0"/>
                <a:cs typeface="Arial" panose="020B0604020202020204" pitchFamily="34" charset="0"/>
              </a:rPr>
              <a:t>genetic engineering, for expression of specific biomolecules regulating growth, size</a:t>
            </a:r>
          </a:p>
          <a:p>
            <a:pPr algn="ctr"/>
            <a:r>
              <a:rPr lang="en-US" dirty="0">
                <a:latin typeface="Arial" panose="020B0604020202020204" pitchFamily="34" charset="0"/>
                <a:cs typeface="Arial" panose="020B0604020202020204" pitchFamily="34" charset="0"/>
              </a:rPr>
              <a:t>distribution, and fluorescence emission of QDs, and </a:t>
            </a:r>
            <a:r>
              <a:rPr lang="en-US" dirty="0">
                <a:highlight>
                  <a:srgbClr val="FFFF00"/>
                </a:highlight>
                <a:latin typeface="Arial" panose="020B0604020202020204" pitchFamily="34" charset="0"/>
                <a:cs typeface="Arial" panose="020B0604020202020204" pitchFamily="34" charset="0"/>
              </a:rPr>
              <a:t>(iii) </a:t>
            </a:r>
            <a:r>
              <a:rPr lang="en-US" dirty="0">
                <a:latin typeface="Arial" panose="020B0604020202020204" pitchFamily="34" charset="0"/>
                <a:cs typeface="Arial" panose="020B0604020202020204" pitchFamily="34" charset="0"/>
              </a:rPr>
              <a:t>mild reaction conditions</a:t>
            </a:r>
          </a:p>
          <a:p>
            <a:pPr algn="ctr"/>
            <a:r>
              <a:rPr lang="en-US" dirty="0">
                <a:latin typeface="Arial" panose="020B0604020202020204" pitchFamily="34" charset="0"/>
                <a:cs typeface="Arial" panose="020B0604020202020204" pitchFamily="34" charset="0"/>
              </a:rPr>
              <a:t>without the use of high temperatures, inert atmospheres, or toxic solvents.</a:t>
            </a:r>
            <a:endParaRPr lang="es-AR"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1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Quantum Confinement&#10;Size Dependence of Optical Properties&#10;In general, confinement produces a blue&#10;shift of the band-gap. L...">
            <a:extLst>
              <a:ext uri="{FF2B5EF4-FFF2-40B4-BE49-F238E27FC236}">
                <a16:creationId xmlns:a16="http://schemas.microsoft.com/office/drawing/2014/main" id="{333E1157-792C-45BF-9835-AD94E00AB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99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Nanophotonic Bioimaging&#10;Nanoparticles are also used for bioimaging by non-optical techniques like Magnetic&#10;Resonance Imagi...">
            <a:extLst>
              <a:ext uri="{FF2B5EF4-FFF2-40B4-BE49-F238E27FC236}">
                <a16:creationId xmlns:a16="http://schemas.microsoft.com/office/drawing/2014/main" id="{96E64B05-4FC9-4A32-ACF1-57D943FBD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44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3B36181-8BA6-47D3-B3CA-019CBA301696}"/>
              </a:ext>
            </a:extLst>
          </p:cNvPr>
          <p:cNvSpPr txBox="1"/>
          <p:nvPr/>
        </p:nvSpPr>
        <p:spPr>
          <a:xfrm>
            <a:off x="0" y="29980"/>
            <a:ext cx="9144000" cy="523220"/>
          </a:xfrm>
          <a:prstGeom prst="rect">
            <a:avLst/>
          </a:prstGeom>
          <a:noFill/>
        </p:spPr>
        <p:txBody>
          <a:bodyPr wrap="square" rtlCol="0">
            <a:spAutoFit/>
          </a:bodyPr>
          <a:lstStyle/>
          <a:p>
            <a:pPr algn="ctr"/>
            <a:r>
              <a:rPr lang="es-AR" sz="2800" dirty="0">
                <a:solidFill>
                  <a:schemeClr val="bg1"/>
                </a:solidFill>
                <a:latin typeface="Arial" panose="020B0604020202020204" pitchFamily="34" charset="0"/>
                <a:cs typeface="Arial" panose="020B0604020202020204" pitchFamily="34" charset="0"/>
              </a:rPr>
              <a:t>01- Ordenes de tamaño en el Universo</a:t>
            </a:r>
          </a:p>
        </p:txBody>
      </p:sp>
      <p:pic>
        <p:nvPicPr>
          <p:cNvPr id="5" name="Imagen 4">
            <a:extLst>
              <a:ext uri="{FF2B5EF4-FFF2-40B4-BE49-F238E27FC236}">
                <a16:creationId xmlns:a16="http://schemas.microsoft.com/office/drawing/2014/main" id="{E5D15DEE-E9D6-4484-8A48-59CD460FF392}"/>
              </a:ext>
            </a:extLst>
          </p:cNvPr>
          <p:cNvPicPr>
            <a:picLocks noChangeAspect="1"/>
          </p:cNvPicPr>
          <p:nvPr/>
        </p:nvPicPr>
        <p:blipFill rotWithShape="1">
          <a:blip r:embed="rId2"/>
          <a:srcRect r="61359"/>
          <a:stretch/>
        </p:blipFill>
        <p:spPr>
          <a:xfrm>
            <a:off x="107486" y="0"/>
            <a:ext cx="8929027" cy="11149013"/>
          </a:xfrm>
          <a:prstGeom prst="rect">
            <a:avLst/>
          </a:prstGeom>
        </p:spPr>
      </p:pic>
    </p:spTree>
    <p:extLst>
      <p:ext uri="{BB962C8B-B14F-4D97-AF65-F5344CB8AC3E}">
        <p14:creationId xmlns:p14="http://schemas.microsoft.com/office/powerpoint/2010/main" val="32766573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anophotonic Bioimaging&#10;    Dual-Functional Nanoprobes for Dual-Modality Animal Imaging&#10;&#10;&#10;                                ...">
            <a:extLst>
              <a:ext uri="{FF2B5EF4-FFF2-40B4-BE49-F238E27FC236}">
                <a16:creationId xmlns:a16="http://schemas.microsoft.com/office/drawing/2014/main" id="{6CBABDFE-D718-4423-8B89-9849F18EB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48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anophotonic Molecular Manipulation&#10;                                                             Steady State            5...">
            <a:extLst>
              <a:ext uri="{FF2B5EF4-FFF2-40B4-BE49-F238E27FC236}">
                <a16:creationId xmlns:a16="http://schemas.microsoft.com/office/drawing/2014/main" id="{1E67CD24-3195-4962-9464-59FCAD0AF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88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anophotonic Fluidic Manipulation&#10;&#10;&#10;&#10;&#10;    Liu et al, Nature Materials (2006)&#10; ">
            <a:extLst>
              <a:ext uri="{FF2B5EF4-FFF2-40B4-BE49-F238E27FC236}">
                <a16:creationId xmlns:a16="http://schemas.microsoft.com/office/drawing/2014/main" id="{FB8B332B-FD8F-4717-B2E6-EFC715F80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76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oundation of Nanophotonics&#10;• Free space propagation of both electrons and photons can&#10;  be described by Plane Waves.&#10;• Mo...">
            <a:extLst>
              <a:ext uri="{FF2B5EF4-FFF2-40B4-BE49-F238E27FC236}">
                <a16:creationId xmlns:a16="http://schemas.microsoft.com/office/drawing/2014/main" id="{1012F764-12C2-44E7-8081-4B04BF90B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8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152D4F6-6443-4E7B-ADD2-036616EA30F3}"/>
              </a:ext>
            </a:extLst>
          </p:cNvPr>
          <p:cNvSpPr txBox="1"/>
          <p:nvPr/>
        </p:nvSpPr>
        <p:spPr>
          <a:xfrm>
            <a:off x="-21395" y="801858"/>
            <a:ext cx="9165395" cy="523220"/>
          </a:xfrm>
          <a:prstGeom prst="rect">
            <a:avLst/>
          </a:prstGeom>
          <a:solidFill>
            <a:schemeClr val="bg2">
              <a:lumMod val="90000"/>
            </a:schemeClr>
          </a:solidFill>
        </p:spPr>
        <p:txBody>
          <a:bodyPr wrap="square" rtlCol="0">
            <a:spAutoFit/>
          </a:bodyPr>
          <a:lstStyle/>
          <a:p>
            <a:pPr algn="ctr"/>
            <a:r>
              <a:rPr lang="es-AR" sz="2800" b="1" dirty="0">
                <a:solidFill>
                  <a:srgbClr val="FF0000"/>
                </a:solidFill>
                <a:latin typeface="Arial" panose="020B0604020202020204" pitchFamily="34" charset="0"/>
                <a:cs typeface="Arial" panose="020B0604020202020204" pitchFamily="34" charset="0"/>
              </a:rPr>
              <a:t>Confinamiento cuántico de la luz y de electrones</a:t>
            </a:r>
          </a:p>
        </p:txBody>
      </p:sp>
    </p:spTree>
    <p:extLst>
      <p:ext uri="{BB962C8B-B14F-4D97-AF65-F5344CB8AC3E}">
        <p14:creationId xmlns:p14="http://schemas.microsoft.com/office/powerpoint/2010/main" val="343734428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TotalTime>
  <Words>7519</Words>
  <Application>Microsoft Office PowerPoint</Application>
  <PresentationFormat>Presentación en pantalla (4:3)</PresentationFormat>
  <Paragraphs>576</Paragraphs>
  <Slides>93</Slides>
  <Notes>0</Notes>
  <HiddenSlides>0</HiddenSlides>
  <MMClips>2</MMClips>
  <ScaleCrop>false</ScaleCrop>
  <HeadingPairs>
    <vt:vector size="6" baseType="variant">
      <vt:variant>
        <vt:lpstr>Fuentes usadas</vt:lpstr>
      </vt:variant>
      <vt:variant>
        <vt:i4>23</vt:i4>
      </vt:variant>
      <vt:variant>
        <vt:lpstr>Tema</vt:lpstr>
      </vt:variant>
      <vt:variant>
        <vt:i4>1</vt:i4>
      </vt:variant>
      <vt:variant>
        <vt:lpstr>Títulos de diapositiva</vt:lpstr>
      </vt:variant>
      <vt:variant>
        <vt:i4>93</vt:i4>
      </vt:variant>
    </vt:vector>
  </HeadingPairs>
  <TitlesOfParts>
    <vt:vector size="117" baseType="lpstr">
      <vt:lpstr>Arial</vt:lpstr>
      <vt:lpstr>Arial-ItalicMT</vt:lpstr>
      <vt:lpstr>Calibri</vt:lpstr>
      <vt:lpstr>Calibri Light</vt:lpstr>
      <vt:lpstr>Cambria</vt:lpstr>
      <vt:lpstr>Cambria Math</vt:lpstr>
      <vt:lpstr>CMBX10</vt:lpstr>
      <vt:lpstr>Corbel-Bold</vt:lpstr>
      <vt:lpstr>Corbel-BoldItalic</vt:lpstr>
      <vt:lpstr>Droid Sans</vt:lpstr>
      <vt:lpstr>Helvetica Neue</vt:lpstr>
      <vt:lpstr>PalatinoLinotype</vt:lpstr>
      <vt:lpstr>Raleway</vt:lpstr>
      <vt:lpstr>Symbol</vt:lpstr>
      <vt:lpstr>Times New Roman</vt:lpstr>
      <vt:lpstr>Times-Italic</vt:lpstr>
      <vt:lpstr>TimesLTStd-Roman</vt:lpstr>
      <vt:lpstr>TimesNewRomanPS-BoldItalicMT</vt:lpstr>
      <vt:lpstr>TimesNewRomanPS-BoldMT</vt:lpstr>
      <vt:lpstr>TimesNewRomanPSMT</vt:lpstr>
      <vt:lpstr>Times-Roman</vt:lpstr>
      <vt:lpstr>Verdana</vt:lpstr>
      <vt:lpstr>VQJAAA+TimesNewRoman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Eder Lilia</dc:creator>
  <cp:lastModifiedBy>Eder Lilia</cp:lastModifiedBy>
  <cp:revision>91</cp:revision>
  <dcterms:created xsi:type="dcterms:W3CDTF">2018-03-12T10:32:45Z</dcterms:created>
  <dcterms:modified xsi:type="dcterms:W3CDTF">2018-03-13T13:41:48Z</dcterms:modified>
</cp:coreProperties>
</file>