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468" r:id="rId2"/>
    <p:sldId id="469" r:id="rId3"/>
    <p:sldId id="470" r:id="rId4"/>
    <p:sldId id="471" r:id="rId5"/>
    <p:sldId id="475" r:id="rId6"/>
    <p:sldId id="476" r:id="rId7"/>
    <p:sldId id="472" r:id="rId8"/>
    <p:sldId id="473" r:id="rId9"/>
    <p:sldId id="477" r:id="rId10"/>
    <p:sldId id="474" r:id="rId11"/>
    <p:sldId id="478" r:id="rId12"/>
    <p:sldId id="479" r:id="rId13"/>
    <p:sldId id="558" r:id="rId14"/>
    <p:sldId id="559" r:id="rId15"/>
    <p:sldId id="560" r:id="rId16"/>
    <p:sldId id="561" r:id="rId17"/>
    <p:sldId id="480" r:id="rId18"/>
    <p:sldId id="481" r:id="rId19"/>
    <p:sldId id="482" r:id="rId20"/>
    <p:sldId id="483" r:id="rId21"/>
    <p:sldId id="484" r:id="rId22"/>
    <p:sldId id="485" r:id="rId23"/>
    <p:sldId id="486" r:id="rId24"/>
    <p:sldId id="525" r:id="rId25"/>
    <p:sldId id="526" r:id="rId26"/>
    <p:sldId id="562" r:id="rId27"/>
    <p:sldId id="563" r:id="rId28"/>
    <p:sldId id="527" r:id="rId29"/>
    <p:sldId id="528" r:id="rId30"/>
    <p:sldId id="529" r:id="rId31"/>
    <p:sldId id="487" r:id="rId32"/>
    <p:sldId id="488" r:id="rId33"/>
    <p:sldId id="574" r:id="rId34"/>
    <p:sldId id="489" r:id="rId35"/>
    <p:sldId id="490" r:id="rId36"/>
    <p:sldId id="557" r:id="rId37"/>
    <p:sldId id="491" r:id="rId38"/>
    <p:sldId id="497" r:id="rId39"/>
    <p:sldId id="492" r:id="rId40"/>
    <p:sldId id="493" r:id="rId41"/>
    <p:sldId id="494" r:id="rId42"/>
    <p:sldId id="310" r:id="rId43"/>
    <p:sldId id="312" r:id="rId44"/>
    <p:sldId id="313" r:id="rId45"/>
    <p:sldId id="309" r:id="rId46"/>
    <p:sldId id="379" r:id="rId47"/>
    <p:sldId id="381" r:id="rId48"/>
    <p:sldId id="518" r:id="rId49"/>
    <p:sldId id="519" r:id="rId50"/>
    <p:sldId id="380" r:id="rId51"/>
    <p:sldId id="382" r:id="rId52"/>
    <p:sldId id="315" r:id="rId53"/>
    <p:sldId id="314" r:id="rId54"/>
    <p:sldId id="316" r:id="rId55"/>
    <p:sldId id="317"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FF"/>
    <a:srgbClr val="C0C0C0"/>
    <a:srgbClr val="0099FF"/>
    <a:srgbClr val="00FFFF"/>
    <a:srgbClr val="003366"/>
    <a:srgbClr val="9900CC"/>
    <a:srgbClr val="FF9933"/>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3922" autoAdjust="0"/>
  </p:normalViewPr>
  <p:slideViewPr>
    <p:cSldViewPr snapToGrid="0">
      <p:cViewPr varScale="1">
        <p:scale>
          <a:sx n="72" d="100"/>
          <a:sy n="72" d="100"/>
        </p:scale>
        <p:origin x="1350"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E214B-20EF-4BDE-914C-7AB8CE592537}" type="datetimeFigureOut">
              <a:rPr lang="es-AR" smtClean="0"/>
              <a:t>24/03/2018</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B0E95-D929-449E-99C9-11F45AC99898}" type="slidenum">
              <a:rPr lang="es-AR" smtClean="0"/>
              <a:t>‹Nº›</a:t>
            </a:fld>
            <a:endParaRPr lang="es-AR"/>
          </a:p>
        </p:txBody>
      </p:sp>
    </p:spTree>
    <p:extLst>
      <p:ext uri="{BB962C8B-B14F-4D97-AF65-F5344CB8AC3E}">
        <p14:creationId xmlns:p14="http://schemas.microsoft.com/office/powerpoint/2010/main" val="3721332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678B0E95-D929-449E-99C9-11F45AC99898}" type="slidenum">
              <a:rPr lang="es-AR" smtClean="0"/>
              <a:t>18</a:t>
            </a:fld>
            <a:endParaRPr lang="es-AR"/>
          </a:p>
        </p:txBody>
      </p:sp>
    </p:spTree>
    <p:extLst>
      <p:ext uri="{BB962C8B-B14F-4D97-AF65-F5344CB8AC3E}">
        <p14:creationId xmlns:p14="http://schemas.microsoft.com/office/powerpoint/2010/main" val="2240747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1A97E806-F3E1-40A4-B104-EBEAC457A1A6}" type="datetimeFigureOut">
              <a:rPr lang="es-AR" smtClean="0"/>
              <a:t>24/03/2018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AC9C980-FEDA-45A8-B433-9E5B8EF2E0A4}" type="slidenum">
              <a:rPr lang="es-AR" smtClean="0"/>
              <a:t>‹Nº›</a:t>
            </a:fld>
            <a:endParaRPr lang="es-AR"/>
          </a:p>
        </p:txBody>
      </p:sp>
    </p:spTree>
    <p:extLst>
      <p:ext uri="{BB962C8B-B14F-4D97-AF65-F5344CB8AC3E}">
        <p14:creationId xmlns:p14="http://schemas.microsoft.com/office/powerpoint/2010/main" val="94995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97E806-F3E1-40A4-B104-EBEAC457A1A6}" type="datetimeFigureOut">
              <a:rPr lang="es-AR" smtClean="0"/>
              <a:t>24/03/2018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AC9C980-FEDA-45A8-B433-9E5B8EF2E0A4}" type="slidenum">
              <a:rPr lang="es-AR" smtClean="0"/>
              <a:t>‹Nº›</a:t>
            </a:fld>
            <a:endParaRPr lang="es-AR"/>
          </a:p>
        </p:txBody>
      </p:sp>
    </p:spTree>
    <p:extLst>
      <p:ext uri="{BB962C8B-B14F-4D97-AF65-F5344CB8AC3E}">
        <p14:creationId xmlns:p14="http://schemas.microsoft.com/office/powerpoint/2010/main" val="4111357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97E806-F3E1-40A4-B104-EBEAC457A1A6}" type="datetimeFigureOut">
              <a:rPr lang="es-AR" smtClean="0"/>
              <a:t>24/03/2018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AC9C980-FEDA-45A8-B433-9E5B8EF2E0A4}" type="slidenum">
              <a:rPr lang="es-AR" smtClean="0"/>
              <a:t>‹Nº›</a:t>
            </a:fld>
            <a:endParaRPr lang="es-AR"/>
          </a:p>
        </p:txBody>
      </p:sp>
    </p:spTree>
    <p:extLst>
      <p:ext uri="{BB962C8B-B14F-4D97-AF65-F5344CB8AC3E}">
        <p14:creationId xmlns:p14="http://schemas.microsoft.com/office/powerpoint/2010/main" val="379400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97E806-F3E1-40A4-B104-EBEAC457A1A6}" type="datetimeFigureOut">
              <a:rPr lang="es-AR" smtClean="0"/>
              <a:t>24/03/2018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AC9C980-FEDA-45A8-B433-9E5B8EF2E0A4}" type="slidenum">
              <a:rPr lang="es-AR" smtClean="0"/>
              <a:t>‹Nº›</a:t>
            </a:fld>
            <a:endParaRPr lang="es-AR"/>
          </a:p>
        </p:txBody>
      </p:sp>
    </p:spTree>
    <p:extLst>
      <p:ext uri="{BB962C8B-B14F-4D97-AF65-F5344CB8AC3E}">
        <p14:creationId xmlns:p14="http://schemas.microsoft.com/office/powerpoint/2010/main" val="369957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1A97E806-F3E1-40A4-B104-EBEAC457A1A6}" type="datetimeFigureOut">
              <a:rPr lang="es-AR" smtClean="0"/>
              <a:t>24/03/2018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AC9C980-FEDA-45A8-B433-9E5B8EF2E0A4}" type="slidenum">
              <a:rPr lang="es-AR" smtClean="0"/>
              <a:t>‹Nº›</a:t>
            </a:fld>
            <a:endParaRPr lang="es-AR"/>
          </a:p>
        </p:txBody>
      </p:sp>
    </p:spTree>
    <p:extLst>
      <p:ext uri="{BB962C8B-B14F-4D97-AF65-F5344CB8AC3E}">
        <p14:creationId xmlns:p14="http://schemas.microsoft.com/office/powerpoint/2010/main" val="1867096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A97E806-F3E1-40A4-B104-EBEAC457A1A6}" type="datetimeFigureOut">
              <a:rPr lang="es-AR" smtClean="0"/>
              <a:t>24/03/2018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AC9C980-FEDA-45A8-B433-9E5B8EF2E0A4}" type="slidenum">
              <a:rPr lang="es-AR" smtClean="0"/>
              <a:t>‹Nº›</a:t>
            </a:fld>
            <a:endParaRPr lang="es-AR"/>
          </a:p>
        </p:txBody>
      </p:sp>
    </p:spTree>
    <p:extLst>
      <p:ext uri="{BB962C8B-B14F-4D97-AF65-F5344CB8AC3E}">
        <p14:creationId xmlns:p14="http://schemas.microsoft.com/office/powerpoint/2010/main" val="3510066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A97E806-F3E1-40A4-B104-EBEAC457A1A6}" type="datetimeFigureOut">
              <a:rPr lang="es-AR" smtClean="0"/>
              <a:t>24/03/2018</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BAC9C980-FEDA-45A8-B433-9E5B8EF2E0A4}" type="slidenum">
              <a:rPr lang="es-AR" smtClean="0"/>
              <a:t>‹Nº›</a:t>
            </a:fld>
            <a:endParaRPr lang="es-AR"/>
          </a:p>
        </p:txBody>
      </p:sp>
    </p:spTree>
    <p:extLst>
      <p:ext uri="{BB962C8B-B14F-4D97-AF65-F5344CB8AC3E}">
        <p14:creationId xmlns:p14="http://schemas.microsoft.com/office/powerpoint/2010/main" val="1447391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A97E806-F3E1-40A4-B104-EBEAC457A1A6}" type="datetimeFigureOut">
              <a:rPr lang="es-AR" smtClean="0"/>
              <a:t>24/03/2018</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BAC9C980-FEDA-45A8-B433-9E5B8EF2E0A4}" type="slidenum">
              <a:rPr lang="es-AR" smtClean="0"/>
              <a:t>‹Nº›</a:t>
            </a:fld>
            <a:endParaRPr lang="es-AR"/>
          </a:p>
        </p:txBody>
      </p:sp>
    </p:spTree>
    <p:extLst>
      <p:ext uri="{BB962C8B-B14F-4D97-AF65-F5344CB8AC3E}">
        <p14:creationId xmlns:p14="http://schemas.microsoft.com/office/powerpoint/2010/main" val="713776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7E806-F3E1-40A4-B104-EBEAC457A1A6}" type="datetimeFigureOut">
              <a:rPr lang="es-AR" smtClean="0"/>
              <a:t>24/03/2018</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BAC9C980-FEDA-45A8-B433-9E5B8EF2E0A4}" type="slidenum">
              <a:rPr lang="es-AR" smtClean="0"/>
              <a:t>‹Nº›</a:t>
            </a:fld>
            <a:endParaRPr lang="es-AR"/>
          </a:p>
        </p:txBody>
      </p:sp>
    </p:spTree>
    <p:extLst>
      <p:ext uri="{BB962C8B-B14F-4D97-AF65-F5344CB8AC3E}">
        <p14:creationId xmlns:p14="http://schemas.microsoft.com/office/powerpoint/2010/main" val="408344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A97E806-F3E1-40A4-B104-EBEAC457A1A6}" type="datetimeFigureOut">
              <a:rPr lang="es-AR" smtClean="0"/>
              <a:t>24/03/2018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AC9C980-FEDA-45A8-B433-9E5B8EF2E0A4}" type="slidenum">
              <a:rPr lang="es-AR" smtClean="0"/>
              <a:t>‹Nº›</a:t>
            </a:fld>
            <a:endParaRPr lang="es-AR"/>
          </a:p>
        </p:txBody>
      </p:sp>
    </p:spTree>
    <p:extLst>
      <p:ext uri="{BB962C8B-B14F-4D97-AF65-F5344CB8AC3E}">
        <p14:creationId xmlns:p14="http://schemas.microsoft.com/office/powerpoint/2010/main" val="54070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A97E806-F3E1-40A4-B104-EBEAC457A1A6}" type="datetimeFigureOut">
              <a:rPr lang="es-AR" smtClean="0"/>
              <a:t>24/03/2018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AC9C980-FEDA-45A8-B433-9E5B8EF2E0A4}" type="slidenum">
              <a:rPr lang="es-AR" smtClean="0"/>
              <a:t>‹Nº›</a:t>
            </a:fld>
            <a:endParaRPr lang="es-AR"/>
          </a:p>
        </p:txBody>
      </p:sp>
    </p:spTree>
    <p:extLst>
      <p:ext uri="{BB962C8B-B14F-4D97-AF65-F5344CB8AC3E}">
        <p14:creationId xmlns:p14="http://schemas.microsoft.com/office/powerpoint/2010/main" val="305225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7E806-F3E1-40A4-B104-EBEAC457A1A6}" type="datetimeFigureOut">
              <a:rPr lang="es-AR" smtClean="0"/>
              <a:t>24/03/2018</a:t>
            </a:fld>
            <a:endParaRPr lang="es-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9C980-FEDA-45A8-B433-9E5B8EF2E0A4}" type="slidenum">
              <a:rPr lang="es-AR" smtClean="0"/>
              <a:t>‹Nº›</a:t>
            </a:fld>
            <a:endParaRPr lang="es-AR"/>
          </a:p>
        </p:txBody>
      </p:sp>
    </p:spTree>
    <p:extLst>
      <p:ext uri="{BB962C8B-B14F-4D97-AF65-F5344CB8AC3E}">
        <p14:creationId xmlns:p14="http://schemas.microsoft.com/office/powerpoint/2010/main" val="3238321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sigmaaldrich.com/technical-documents/articles/materials-science/nanomaterials/gold-nanoparticles.html#ref"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sigmaaldrich.com/ProductLookup.html?ProdNo=741949&amp;Brand=ALDRICH" TargetMode="External"/><Relationship Id="rId2" Type="http://schemas.openxmlformats.org/officeDocument/2006/relationships/image" Target="../media/image43.gif"/><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hyperlink" Target="http://www.sigmaaldrich.com/ProductLookup.html?ProdNo=742090&amp;Brand=ALDRICH"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4801" y="1269316"/>
            <a:ext cx="7633252" cy="489364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Surface plasmon resonance (SPR, </a:t>
            </a:r>
            <a:r>
              <a:rPr lang="en-US" dirty="0">
                <a:latin typeface="Arial" panose="020B0604020202020204" pitchFamily="34" charset="0"/>
                <a:cs typeface="Arial" panose="020B0604020202020204" pitchFamily="34" charset="0"/>
              </a:rPr>
              <a:t>Pharmacia,  end of the 				1980s) is a detection technique which grew in the middle of 			the 1990s </a:t>
            </a:r>
          </a:p>
          <a:p>
            <a:pPr algn="just"/>
            <a:r>
              <a:rPr lang="en-US" b="1" dirty="0">
                <a:latin typeface="Arial" panose="020B0604020202020204" pitchFamily="34" charset="0"/>
                <a:cs typeface="Arial" panose="020B0604020202020204" pitchFamily="34" charset="0"/>
              </a:rPr>
              <a:t>		- standard method for studying molecular interactions</a:t>
            </a:r>
            <a:r>
              <a:rPr lang="en-US" sz="1200" b="1" dirty="0">
                <a:latin typeface="Arial" panose="020B0604020202020204" pitchFamily="34" charset="0"/>
                <a:cs typeface="Arial" panose="020B0604020202020204" pitchFamily="34" charset="0"/>
              </a:rPr>
              <a:t>, 				especially </a:t>
            </a:r>
            <a:r>
              <a:rPr lang="en-US" b="1" dirty="0">
                <a:latin typeface="Arial" panose="020B0604020202020204" pitchFamily="34" charset="0"/>
                <a:cs typeface="Arial" panose="020B0604020202020204" pitchFamily="34" charset="0"/>
              </a:rPr>
              <a:t>protein interactions, on surfaces</a:t>
            </a:r>
            <a:r>
              <a:rPr lang="en-US" sz="1200" dirty="0">
                <a:latin typeface="Arial" panose="020B0604020202020204" pitchFamily="34" charset="0"/>
                <a:cs typeface="Arial" panose="020B0604020202020204" pitchFamily="34" charset="0"/>
              </a:rPr>
              <a:t>. </a:t>
            </a:r>
          </a:p>
          <a:p>
            <a:pPr algn="just"/>
            <a:r>
              <a:rPr lang="en-US" sz="1200" dirty="0">
                <a:latin typeface="Arial" panose="020B0604020202020204" pitchFamily="34" charset="0"/>
                <a:cs typeface="Arial" panose="020B0604020202020204" pitchFamily="34" charset="0"/>
              </a:rPr>
              <a:t>		- </a:t>
            </a:r>
            <a:r>
              <a:rPr lang="en-US" b="1" dirty="0">
                <a:latin typeface="Arial" panose="020B0604020202020204" pitchFamily="34" charset="0"/>
                <a:cs typeface="Arial" panose="020B0604020202020204" pitchFamily="34" charset="0"/>
              </a:rPr>
              <a:t>it provides a way of </a:t>
            </a:r>
            <a:r>
              <a:rPr lang="en-US" b="1" dirty="0">
                <a:solidFill>
                  <a:srgbClr val="FF0000"/>
                </a:solidFill>
                <a:latin typeface="Arial" panose="020B0604020202020204" pitchFamily="34" charset="0"/>
                <a:cs typeface="Arial" panose="020B0604020202020204" pitchFamily="34" charset="0"/>
              </a:rPr>
              <a:t>detecting the presence of 						molecules in the immediate vicinity of a surface </a:t>
            </a:r>
            <a:r>
              <a:rPr lang="en-US" b="1" dirty="0">
                <a:latin typeface="Arial" panose="020B0604020202020204" pitchFamily="34" charset="0"/>
                <a:cs typeface="Arial" panose="020B0604020202020204" pitchFamily="34" charset="0"/>
              </a:rPr>
              <a:t>(within 			100–300nm) </a:t>
            </a:r>
            <a:r>
              <a:rPr lang="en-US" b="1" dirty="0">
                <a:solidFill>
                  <a:srgbClr val="FF0000"/>
                </a:solidFill>
                <a:latin typeface="Arial" panose="020B0604020202020204" pitchFamily="34" charset="0"/>
                <a:cs typeface="Arial" panose="020B0604020202020204" pitchFamily="34" charset="0"/>
              </a:rPr>
              <a:t>without the need to label the molecules</a:t>
            </a:r>
            <a:r>
              <a:rPr lang="en-US" dirty="0">
                <a:solidFill>
                  <a:srgbClr val="FF0000"/>
                </a:solidFill>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		- </a:t>
            </a:r>
            <a:r>
              <a:rPr lang="en-US" b="1" dirty="0">
                <a:latin typeface="Arial" panose="020B0604020202020204" pitchFamily="34" charset="0"/>
                <a:cs typeface="Arial" panose="020B0604020202020204" pitchFamily="34" charset="0"/>
              </a:rPr>
              <a:t>Reactions can be monitored in real time</a:t>
            </a:r>
            <a:r>
              <a:rPr lang="en-US" sz="1200" b="1" dirty="0">
                <a:latin typeface="Arial" panose="020B0604020202020204" pitchFamily="34" charset="0"/>
                <a:cs typeface="Arial" panose="020B0604020202020204" pitchFamily="34" charset="0"/>
              </a:rPr>
              <a:t>, so </a:t>
            </a:r>
            <a:r>
              <a:rPr lang="en-US" b="1" dirty="0">
                <a:latin typeface="Arial" panose="020B0604020202020204" pitchFamily="34" charset="0"/>
                <a:cs typeface="Arial" panose="020B0604020202020204" pitchFamily="34" charset="0"/>
              </a:rPr>
              <a:t>reaction kinetics 			</a:t>
            </a:r>
            <a:r>
              <a:rPr lang="en-US" sz="1200" dirty="0">
                <a:latin typeface="Arial" panose="020B0604020202020204" pitchFamily="34" charset="0"/>
                <a:cs typeface="Arial" panose="020B0604020202020204" pitchFamily="34" charset="0"/>
              </a:rPr>
              <a:t>can	be recorded and one can determine whether two families of molecules react 				together or	not, as well as the binding force, association and disassociation constants, 			and after calibration, the concentrations of different molecules.</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				</a:t>
            </a:r>
            <a:r>
              <a:rPr lang="en-US" dirty="0">
                <a:solidFill>
                  <a:srgbClr val="0000FF"/>
                </a:solidFill>
                <a:latin typeface="Arial" panose="020B0604020202020204" pitchFamily="34" charset="0"/>
                <a:cs typeface="Arial" panose="020B0604020202020204" pitchFamily="34" charset="0"/>
              </a:rPr>
              <a:t>ellipsometry {</a:t>
            </a:r>
            <a:r>
              <a:rPr lang="en-US" dirty="0">
                <a:latin typeface="Arial" panose="020B0604020202020204" pitchFamily="34" charset="0"/>
                <a:cs typeface="Arial" panose="020B0604020202020204" pitchFamily="34" charset="0"/>
              </a:rPr>
              <a:t>does not permit real-time 								measurements] </a:t>
            </a:r>
          </a:p>
          <a:p>
            <a:pPr algn="just"/>
            <a:r>
              <a:rPr lang="en-US" sz="1200" dirty="0">
                <a:solidFill>
                  <a:srgbClr val="0000FF"/>
                </a:solidFill>
                <a:latin typeface="Arial" panose="020B0604020202020204" pitchFamily="34" charset="0"/>
                <a:cs typeface="Arial" panose="020B0604020202020204" pitchFamily="34" charset="0"/>
              </a:rPr>
              <a:t>				</a:t>
            </a:r>
            <a:r>
              <a:rPr lang="en-US" dirty="0">
                <a:solidFill>
                  <a:srgbClr val="0000FF"/>
                </a:solidFill>
                <a:latin typeface="Arial" panose="020B0604020202020204" pitchFamily="34" charset="0"/>
                <a:cs typeface="Arial" panose="020B0604020202020204" pitchFamily="34" charset="0"/>
              </a:rPr>
              <a:t>evanescent wave fluorescence spectroscopy </a:t>
            </a:r>
            <a:r>
              <a:rPr lang="en-US" sz="1200" dirty="0">
                <a:latin typeface="Arial" panose="020B0604020202020204" pitchFamily="34" charset="0"/>
                <a:cs typeface="Arial" panose="020B0604020202020204" pitchFamily="34" charset="0"/>
              </a:rPr>
              <a:t>(with excitation 				by evanescent waves)</a:t>
            </a:r>
          </a:p>
          <a:p>
            <a:pPr algn="just"/>
            <a:r>
              <a:rPr lang="en-US" sz="1200" dirty="0">
                <a:solidFill>
                  <a:srgbClr val="0000FF"/>
                </a:solidFill>
                <a:latin typeface="Arial" panose="020B0604020202020204" pitchFamily="34" charset="0"/>
                <a:cs typeface="Arial" panose="020B0604020202020204" pitchFamily="34" charset="0"/>
              </a:rPr>
              <a:t>				</a:t>
            </a:r>
            <a:r>
              <a:rPr lang="en-US" dirty="0">
                <a:solidFill>
                  <a:srgbClr val="0000FF"/>
                </a:solidFill>
                <a:latin typeface="Arial" panose="020B0604020202020204" pitchFamily="34" charset="0"/>
                <a:cs typeface="Arial" panose="020B0604020202020204" pitchFamily="34" charset="0"/>
              </a:rPr>
              <a:t>fluorescence recovery after photobleaching (FRAP) . </a:t>
            </a:r>
          </a:p>
          <a:p>
            <a:pPr algn="just"/>
            <a:endParaRPr lang="es-AR" sz="1200" dirty="0">
              <a:latin typeface="Arial" panose="020B0604020202020204" pitchFamily="34" charset="0"/>
              <a:cs typeface="Arial" panose="020B0604020202020204" pitchFamily="34" charset="0"/>
            </a:endParaRPr>
          </a:p>
        </p:txBody>
      </p:sp>
      <p:sp>
        <p:nvSpPr>
          <p:cNvPr id="5" name="Rectángulo 4"/>
          <p:cNvSpPr/>
          <p:nvPr/>
        </p:nvSpPr>
        <p:spPr>
          <a:xfrm>
            <a:off x="0" y="6273224"/>
            <a:ext cx="9144000" cy="461665"/>
          </a:xfrm>
          <a:prstGeom prst="rect">
            <a:avLst/>
          </a:prstGeom>
        </p:spPr>
        <p:txBody>
          <a:bodyPr wrap="square">
            <a:spAutoFit/>
          </a:bodyPr>
          <a:lstStyle/>
          <a:p>
            <a:r>
              <a:rPr lang="es-AR" sz="1200" dirty="0" err="1">
                <a:solidFill>
                  <a:srgbClr val="131413"/>
                </a:solidFill>
                <a:latin typeface="Times-Roman"/>
              </a:rPr>
              <a:t>Nanoscience</a:t>
            </a:r>
            <a:r>
              <a:rPr lang="es-AR" sz="1200" dirty="0">
                <a:solidFill>
                  <a:srgbClr val="131413"/>
                </a:solidFill>
                <a:latin typeface="Times-Roman"/>
              </a:rPr>
              <a:t>. </a:t>
            </a:r>
            <a:r>
              <a:rPr lang="es-AR" sz="1200" dirty="0" err="1">
                <a:solidFill>
                  <a:srgbClr val="131413"/>
                </a:solidFill>
                <a:latin typeface="Times-Roman"/>
              </a:rPr>
              <a:t>Nanobiotechnology</a:t>
            </a:r>
            <a:r>
              <a:rPr lang="es-AR" sz="1200" dirty="0">
                <a:solidFill>
                  <a:srgbClr val="131413"/>
                </a:solidFill>
                <a:latin typeface="Times-Roman"/>
              </a:rPr>
              <a:t> and </a:t>
            </a:r>
            <a:r>
              <a:rPr lang="es-AR" sz="1200" dirty="0" err="1">
                <a:solidFill>
                  <a:srgbClr val="131413"/>
                </a:solidFill>
                <a:latin typeface="Times-Roman"/>
              </a:rPr>
              <a:t>Nanobiology</a:t>
            </a:r>
            <a:r>
              <a:rPr lang="es-AR" sz="1200" dirty="0" err="1"/>
              <a:t>P</a:t>
            </a:r>
            <a:r>
              <a:rPr lang="es-AR" sz="1200" dirty="0"/>
              <a:t>. </a:t>
            </a:r>
            <a:r>
              <a:rPr lang="es-AR" sz="1200" dirty="0" err="1"/>
              <a:t>Boisseau</a:t>
            </a:r>
            <a:r>
              <a:rPr lang="es-AR" sz="1200" dirty="0"/>
              <a:t> </a:t>
            </a:r>
            <a:r>
              <a:rPr lang="es-AR" sz="1200" i="1" dirty="0"/>
              <a:t>• </a:t>
            </a:r>
            <a:r>
              <a:rPr lang="es-AR" sz="1200" dirty="0"/>
              <a:t>P. </a:t>
            </a:r>
            <a:r>
              <a:rPr lang="es-AR" sz="1200" dirty="0" err="1"/>
              <a:t>Houdy</a:t>
            </a:r>
            <a:r>
              <a:rPr lang="es-AR" sz="1200" dirty="0"/>
              <a:t> </a:t>
            </a:r>
            <a:r>
              <a:rPr lang="es-AR" sz="1200" i="1" dirty="0"/>
              <a:t>• </a:t>
            </a:r>
            <a:r>
              <a:rPr lang="es-AR" sz="1200" dirty="0"/>
              <a:t>M. </a:t>
            </a:r>
            <a:r>
              <a:rPr lang="es-AR" sz="1200" dirty="0" err="1"/>
              <a:t>Lahmani</a:t>
            </a:r>
            <a:r>
              <a:rPr lang="es-AR" sz="1200" dirty="0"/>
              <a:t> (Eds.)</a:t>
            </a:r>
            <a:r>
              <a:rPr lang="es-AR" sz="1200" dirty="0">
                <a:solidFill>
                  <a:srgbClr val="131413"/>
                </a:solidFill>
                <a:latin typeface="Times-Roman"/>
              </a:rPr>
              <a:t> </a:t>
            </a:r>
            <a:r>
              <a:rPr lang="de-DE" sz="1200" dirty="0"/>
              <a:t>c Springer-Verlag Berlin Heidelberg 2010</a:t>
            </a:r>
            <a:r>
              <a:rPr lang="es-AR" sz="1200" dirty="0" err="1">
                <a:solidFill>
                  <a:srgbClr val="131413"/>
                </a:solidFill>
                <a:latin typeface="Times-Roman"/>
              </a:rPr>
              <a:t>Chapter</a:t>
            </a:r>
            <a:r>
              <a:rPr lang="es-AR" sz="1200" dirty="0">
                <a:solidFill>
                  <a:srgbClr val="131413"/>
                </a:solidFill>
                <a:latin typeface="Times-Roman"/>
              </a:rPr>
              <a:t> </a:t>
            </a:r>
            <a:r>
              <a:rPr lang="es-AR" sz="1200" b="1" dirty="0"/>
              <a:t>7 </a:t>
            </a:r>
            <a:r>
              <a:rPr lang="es-AR" sz="1200" b="1" dirty="0" err="1"/>
              <a:t>Optical</a:t>
            </a:r>
            <a:r>
              <a:rPr lang="es-AR" sz="1200" b="1" dirty="0"/>
              <a:t> Tools </a:t>
            </a:r>
            <a:r>
              <a:rPr lang="es-AR" sz="1200" i="1" dirty="0"/>
              <a:t>E. </a:t>
            </a:r>
            <a:r>
              <a:rPr lang="es-AR" sz="1200" i="1" dirty="0" err="1"/>
              <a:t>Roncali</a:t>
            </a:r>
            <a:r>
              <a:rPr lang="es-AR" sz="1200" i="1" dirty="0"/>
              <a:t>, B. </a:t>
            </a:r>
            <a:r>
              <a:rPr lang="es-AR" sz="1200" i="1" dirty="0" err="1"/>
              <a:t>Tavitian</a:t>
            </a:r>
            <a:r>
              <a:rPr lang="es-AR" sz="1200" i="1" dirty="0"/>
              <a:t>, </a:t>
            </a:r>
            <a:r>
              <a:rPr lang="es-AR" sz="1200" i="1" dirty="0" err="1"/>
              <a:t>I.e</a:t>
            </a:r>
            <a:r>
              <a:rPr lang="es-AR" sz="1200" i="1" dirty="0"/>
              <a:t> </a:t>
            </a:r>
            <a:r>
              <a:rPr lang="es-AR" sz="1200" i="1" dirty="0" err="1"/>
              <a:t>Texier</a:t>
            </a:r>
            <a:r>
              <a:rPr lang="es-AR" sz="1200" i="1" dirty="0"/>
              <a:t>, P. </a:t>
            </a:r>
            <a:r>
              <a:rPr lang="es-AR" sz="1200" i="1" dirty="0" err="1"/>
              <a:t>Pelti´e</a:t>
            </a:r>
            <a:r>
              <a:rPr lang="es-AR" sz="1200" i="1" dirty="0"/>
              <a:t>, F. </a:t>
            </a:r>
            <a:r>
              <a:rPr lang="es-AR" sz="1200" i="1" dirty="0" err="1"/>
              <a:t>Perraut</a:t>
            </a:r>
            <a:r>
              <a:rPr lang="es-AR" sz="1200" i="1" dirty="0"/>
              <a:t>, J. </a:t>
            </a:r>
            <a:r>
              <a:rPr lang="es-AR" sz="1200" i="1" dirty="0" err="1"/>
              <a:t>Boutet</a:t>
            </a:r>
            <a:r>
              <a:rPr lang="es-AR" sz="1200" i="1" dirty="0"/>
              <a:t>, L. </a:t>
            </a:r>
            <a:r>
              <a:rPr lang="es-AR" sz="1200" i="1" dirty="0" err="1"/>
              <a:t>Cognet</a:t>
            </a:r>
            <a:r>
              <a:rPr lang="es-AR" sz="1200" i="1" dirty="0"/>
              <a:t>, B. </a:t>
            </a:r>
            <a:r>
              <a:rPr lang="es-AR" sz="1200" i="1" dirty="0" err="1"/>
              <a:t>Lounis</a:t>
            </a:r>
            <a:r>
              <a:rPr lang="es-AR" sz="1200" i="1" dirty="0"/>
              <a:t>, D. </a:t>
            </a:r>
            <a:r>
              <a:rPr lang="es-AR" sz="1200" i="1" dirty="0" err="1"/>
              <a:t>Marguet</a:t>
            </a:r>
            <a:r>
              <a:rPr lang="es-AR" sz="1200" i="1" dirty="0"/>
              <a:t>, O. </a:t>
            </a:r>
            <a:r>
              <a:rPr lang="es-AR" sz="1200" i="1" dirty="0" err="1"/>
              <a:t>Thoumine</a:t>
            </a:r>
            <a:r>
              <a:rPr lang="es-AR" sz="1200" i="1" dirty="0"/>
              <a:t>, M. </a:t>
            </a:r>
            <a:r>
              <a:rPr lang="es-AR" sz="1200" i="1" dirty="0" err="1"/>
              <a:t>Tramier</a:t>
            </a:r>
            <a:endParaRPr lang="es-AR" sz="1200" dirty="0"/>
          </a:p>
        </p:txBody>
      </p:sp>
      <p:sp>
        <p:nvSpPr>
          <p:cNvPr id="6" name="CuadroTexto 5">
            <a:extLst>
              <a:ext uri="{FF2B5EF4-FFF2-40B4-BE49-F238E27FC236}">
                <a16:creationId xmlns:a16="http://schemas.microsoft.com/office/drawing/2014/main" id="{3AA763A5-D28E-44D6-854A-12C4FD3C8A68}"/>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sp>
        <p:nvSpPr>
          <p:cNvPr id="2" name="Abrir llave 1">
            <a:extLst>
              <a:ext uri="{FF2B5EF4-FFF2-40B4-BE49-F238E27FC236}">
                <a16:creationId xmlns:a16="http://schemas.microsoft.com/office/drawing/2014/main" id="{8DAA42CB-951D-4A35-9AA6-BF3818A195FF}"/>
              </a:ext>
            </a:extLst>
          </p:cNvPr>
          <p:cNvSpPr/>
          <p:nvPr/>
        </p:nvSpPr>
        <p:spPr>
          <a:xfrm>
            <a:off x="2001078" y="4651513"/>
            <a:ext cx="119270" cy="1214169"/>
          </a:xfrm>
          <a:prstGeom prst="leftBrace">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3" name="CuadroTexto 2">
            <a:extLst>
              <a:ext uri="{FF2B5EF4-FFF2-40B4-BE49-F238E27FC236}">
                <a16:creationId xmlns:a16="http://schemas.microsoft.com/office/drawing/2014/main" id="{C51636A2-0707-457E-8F15-56D43FE41D54}"/>
              </a:ext>
            </a:extLst>
          </p:cNvPr>
          <p:cNvSpPr txBox="1"/>
          <p:nvPr/>
        </p:nvSpPr>
        <p:spPr>
          <a:xfrm>
            <a:off x="53008" y="4746014"/>
            <a:ext cx="1948070" cy="923330"/>
          </a:xfrm>
          <a:prstGeom prst="rect">
            <a:avLst/>
          </a:prstGeom>
          <a:noFill/>
        </p:spPr>
        <p:txBody>
          <a:bodyPr wrap="square" rtlCol="0">
            <a:spAutoFit/>
          </a:bodyPr>
          <a:lstStyle/>
          <a:p>
            <a:r>
              <a:rPr lang="es-AR" dirty="0">
                <a:latin typeface="Arial" panose="020B0604020202020204" pitchFamily="34" charset="0"/>
                <a:cs typeface="Arial" panose="020B0604020202020204" pitchFamily="34" charset="0"/>
              </a:rPr>
              <a:t>Técnicas pre-existentes SIN ESTANDARIZAR</a:t>
            </a:r>
          </a:p>
        </p:txBody>
      </p:sp>
      <p:sp>
        <p:nvSpPr>
          <p:cNvPr id="7" name="Rectángulo 6">
            <a:extLst>
              <a:ext uri="{FF2B5EF4-FFF2-40B4-BE49-F238E27FC236}">
                <a16:creationId xmlns:a16="http://schemas.microsoft.com/office/drawing/2014/main" id="{7A1FEEA6-EAB1-4AAD-9C7F-B5B9FD84F187}"/>
              </a:ext>
            </a:extLst>
          </p:cNvPr>
          <p:cNvSpPr/>
          <p:nvPr/>
        </p:nvSpPr>
        <p:spPr>
          <a:xfrm>
            <a:off x="0" y="861774"/>
            <a:ext cx="9090992" cy="1077218"/>
          </a:xfrm>
          <a:prstGeom prst="rect">
            <a:avLst/>
          </a:prstGeom>
        </p:spPr>
        <p:txBody>
          <a:bodyPr wrap="square">
            <a:spAutoFit/>
          </a:bodyPr>
          <a:lstStyle/>
          <a:p>
            <a:r>
              <a:rPr lang="en-US" sz="3200" b="1" dirty="0">
                <a:solidFill>
                  <a:srgbClr val="FF0000"/>
                </a:solidFill>
                <a:latin typeface="Arial" panose="020B0604020202020204" pitchFamily="34" charset="0"/>
                <a:cs typeface="Arial" panose="020B0604020202020204" pitchFamily="34" charset="0"/>
              </a:rPr>
              <a:t>Detection</a:t>
            </a:r>
            <a:r>
              <a:rPr lang="en-US" sz="3200" b="1" dirty="0">
                <a:latin typeface="Arial" panose="020B0604020202020204" pitchFamily="34" charset="0"/>
                <a:cs typeface="Arial" panose="020B0604020202020204" pitchFamily="34" charset="0"/>
              </a:rPr>
              <a:t> by Surface Plasmon Resonance (SPR)</a:t>
            </a:r>
          </a:p>
        </p:txBody>
      </p:sp>
    </p:spTree>
    <p:extLst>
      <p:ext uri="{BB962C8B-B14F-4D97-AF65-F5344CB8AC3E}">
        <p14:creationId xmlns:p14="http://schemas.microsoft.com/office/powerpoint/2010/main" val="2945964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F11EB1A-7EB5-4334-8C3C-2661BE6007CA}"/>
              </a:ext>
            </a:extLst>
          </p:cNvPr>
          <p:cNvSpPr/>
          <p:nvPr/>
        </p:nvSpPr>
        <p:spPr>
          <a:xfrm>
            <a:off x="0" y="1720840"/>
            <a:ext cx="9144000" cy="3693319"/>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All configurations share the same intrinsic phenomenon: the direct, label-free</a:t>
            </a:r>
          </a:p>
          <a:p>
            <a:pPr algn="ctr"/>
            <a:r>
              <a:rPr lang="en-US" dirty="0">
                <a:latin typeface="Arial" panose="020B0604020202020204" pitchFamily="34" charset="0"/>
                <a:cs typeface="Arial" panose="020B0604020202020204" pitchFamily="34" charset="0"/>
              </a:rPr>
              <a:t>and real-time measurement of refractive index changes at the sensor surface.</a:t>
            </a:r>
          </a:p>
          <a:p>
            <a:pPr algn="ctr"/>
            <a:r>
              <a:rPr lang="en-US" dirty="0">
                <a:latin typeface="Arial" panose="020B0604020202020204" pitchFamily="34" charset="0"/>
                <a:cs typeface="Arial" panose="020B0604020202020204" pitchFamily="34" charset="0"/>
              </a:rPr>
              <a:t>SPR sensors offer the capability of measuring low levels of chemical and biological compounds near the sensor surface. Sensing of a biomolecular binding event occurs when biomolecules accumulate at the sensor surface and change the refractive index by replacing the background electrolyte.</a:t>
            </a:r>
          </a:p>
          <a:p>
            <a:pPr algn="ctr"/>
            <a:endParaRPr lang="en-US"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Protein molecules have a higher refractive index than water molecules (</a:t>
            </a:r>
            <a:r>
              <a:rPr lang="en-US" b="1" dirty="0">
                <a:latin typeface="Arial" panose="020B0604020202020204" pitchFamily="34" charset="0"/>
                <a:cs typeface="Arial" panose="020B0604020202020204" pitchFamily="34" charset="0"/>
                <a:sym typeface="Symbol" panose="05050102010706020507" pitchFamily="18" charset="2"/>
              </a:rPr>
              <a:t> </a:t>
            </a:r>
            <a:r>
              <a:rPr lang="en-US" b="1" dirty="0">
                <a:latin typeface="Arial" panose="020B0604020202020204" pitchFamily="34" charset="0"/>
                <a:cs typeface="Arial" panose="020B0604020202020204" pitchFamily="34" charset="0"/>
              </a:rPr>
              <a:t>n</a:t>
            </a:r>
            <a:r>
              <a:rPr lang="en-US" b="1" dirty="0">
                <a:latin typeface="Arial" panose="020B0604020202020204" pitchFamily="34" charset="0"/>
                <a:cs typeface="Arial" panose="020B0604020202020204" pitchFamily="34" charset="0"/>
                <a:sym typeface="Symbol" panose="05050102010706020507" pitchFamily="18" charset="2"/>
              </a:rPr>
              <a:t>  </a:t>
            </a:r>
            <a:r>
              <a:rPr lang="en-US" b="1" dirty="0">
                <a:latin typeface="Arial" panose="020B0604020202020204" pitchFamily="34" charset="0"/>
                <a:cs typeface="Arial" panose="020B0604020202020204" pitchFamily="34" charset="0"/>
              </a:rPr>
              <a:t>10</a:t>
            </a:r>
            <a:r>
              <a:rPr lang="en-US" b="1" baseline="30000" dirty="0">
                <a:latin typeface="Arial" panose="020B0604020202020204" pitchFamily="34" charset="0"/>
                <a:cs typeface="Arial" panose="020B0604020202020204" pitchFamily="34" charset="0"/>
              </a:rPr>
              <a:t>-1</a:t>
            </a:r>
            <a:r>
              <a:rPr lang="en-US" b="1" dirty="0">
                <a:latin typeface="Arial" panose="020B0604020202020204" pitchFamily="34" charset="0"/>
                <a:cs typeface="Arial" panose="020B0604020202020204" pitchFamily="34" charset="0"/>
              </a:rPr>
              <a:t>)</a:t>
            </a:r>
          </a:p>
          <a:p>
            <a:pPr algn="ctr"/>
            <a:endParaRPr lang="en-US" b="1" dirty="0">
              <a:latin typeface="Arial" panose="020B0604020202020204" pitchFamily="34" charset="0"/>
              <a:cs typeface="Arial" panose="020B0604020202020204" pitchFamily="34" charset="0"/>
            </a:endParaRPr>
          </a:p>
          <a:p>
            <a:pPr algn="ctr"/>
            <a:r>
              <a:rPr lang="en-US" b="1" dirty="0">
                <a:solidFill>
                  <a:srgbClr val="0000FF"/>
                </a:solidFill>
                <a:latin typeface="Arial" panose="020B0604020202020204" pitchFamily="34" charset="0"/>
                <a:cs typeface="Arial" panose="020B0604020202020204" pitchFamily="34" charset="0"/>
              </a:rPr>
              <a:t>The sensitivity of most SPR instruments is in the range </a:t>
            </a:r>
            <a:r>
              <a:rPr lang="en-US" b="1" dirty="0">
                <a:solidFill>
                  <a:srgbClr val="0000FF"/>
                </a:solidFill>
                <a:latin typeface="Arial" panose="020B0604020202020204" pitchFamily="34" charset="0"/>
                <a:cs typeface="Arial" panose="020B0604020202020204" pitchFamily="34" charset="0"/>
                <a:sym typeface="Symbol" panose="05050102010706020507" pitchFamily="18" charset="2"/>
              </a:rPr>
              <a:t></a:t>
            </a:r>
            <a:r>
              <a:rPr lang="en-US" b="1" dirty="0">
                <a:solidFill>
                  <a:srgbClr val="0000FF"/>
                </a:solidFill>
                <a:latin typeface="Arial" panose="020B0604020202020204" pitchFamily="34" charset="0"/>
                <a:cs typeface="Arial" panose="020B0604020202020204" pitchFamily="34" charset="0"/>
              </a:rPr>
              <a:t>n</a:t>
            </a:r>
            <a:r>
              <a:rPr lang="en-US" b="1" dirty="0">
                <a:solidFill>
                  <a:srgbClr val="0000FF"/>
                </a:solidFill>
                <a:latin typeface="Arial" panose="020B0604020202020204" pitchFamily="34" charset="0"/>
                <a:cs typeface="Arial" panose="020B0604020202020204" pitchFamily="34" charset="0"/>
                <a:sym typeface="Symbol" panose="05050102010706020507" pitchFamily="18" charset="2"/>
              </a:rPr>
              <a:t></a:t>
            </a:r>
            <a:r>
              <a:rPr lang="en-US" b="1" dirty="0">
                <a:solidFill>
                  <a:srgbClr val="0000FF"/>
                </a:solidFill>
                <a:latin typeface="Arial" panose="020B0604020202020204" pitchFamily="34" charset="0"/>
                <a:cs typeface="Arial" panose="020B0604020202020204" pitchFamily="34" charset="0"/>
              </a:rPr>
              <a:t>10</a:t>
            </a:r>
            <a:r>
              <a:rPr lang="en-US" b="1" baseline="30000" dirty="0">
                <a:solidFill>
                  <a:srgbClr val="0000FF"/>
                </a:solidFill>
                <a:latin typeface="Arial" panose="020B0604020202020204" pitchFamily="34" charset="0"/>
                <a:cs typeface="Arial" panose="020B0604020202020204" pitchFamily="34" charset="0"/>
              </a:rPr>
              <a:t>-5 </a:t>
            </a:r>
            <a:r>
              <a:rPr lang="en-US" b="1" dirty="0">
                <a:solidFill>
                  <a:srgbClr val="0000FF"/>
                </a:solidFill>
                <a:latin typeface="Arial" panose="020B0604020202020204" pitchFamily="34" charset="0"/>
                <a:cs typeface="Arial" panose="020B0604020202020204" pitchFamily="34" charset="0"/>
              </a:rPr>
              <a:t>or 1 pgmm</a:t>
            </a:r>
            <a:r>
              <a:rPr lang="en-US" b="1" baseline="30000" dirty="0">
                <a:solidFill>
                  <a:srgbClr val="0000FF"/>
                </a:solidFill>
                <a:latin typeface="Arial" panose="020B0604020202020204" pitchFamily="34" charset="0"/>
                <a:cs typeface="Arial" panose="020B0604020202020204" pitchFamily="34" charset="0"/>
              </a:rPr>
              <a:t>-2</a:t>
            </a:r>
            <a:r>
              <a:rPr lang="en-US" sz="800" b="1" dirty="0">
                <a:solidFill>
                  <a:srgbClr val="0000FF"/>
                </a:solidFill>
                <a:latin typeface="Arial" panose="020B0604020202020204" pitchFamily="34" charset="0"/>
                <a:cs typeface="Arial" panose="020B0604020202020204" pitchFamily="34" charset="0"/>
              </a:rPr>
              <a:t> </a:t>
            </a:r>
            <a:r>
              <a:rPr lang="en-US" b="1" dirty="0">
                <a:solidFill>
                  <a:srgbClr val="0000FF"/>
                </a:solidFill>
                <a:latin typeface="Arial" panose="020B0604020202020204" pitchFamily="34" charset="0"/>
                <a:cs typeface="Arial" panose="020B0604020202020204" pitchFamily="34" charset="0"/>
              </a:rPr>
              <a:t>of </a:t>
            </a:r>
            <a:r>
              <a:rPr lang="en-US" b="1" dirty="0" err="1">
                <a:solidFill>
                  <a:srgbClr val="0000FF"/>
                </a:solidFill>
                <a:latin typeface="Arial" panose="020B0604020202020204" pitchFamily="34" charset="0"/>
                <a:cs typeface="Arial" panose="020B0604020202020204" pitchFamily="34" charset="0"/>
              </a:rPr>
              <a:t>proteinous</a:t>
            </a:r>
            <a:r>
              <a:rPr lang="en-US" b="1" dirty="0">
                <a:solidFill>
                  <a:srgbClr val="0000FF"/>
                </a:solidFill>
                <a:latin typeface="Arial" panose="020B0604020202020204" pitchFamily="34" charset="0"/>
                <a:cs typeface="Arial" panose="020B0604020202020204" pitchFamily="34" charset="0"/>
              </a:rPr>
              <a:t> material.</a:t>
            </a:r>
            <a:r>
              <a:rPr lang="en-US" dirty="0">
                <a:latin typeface="Arial" panose="020B0604020202020204" pitchFamily="34" charset="0"/>
                <a:cs typeface="Arial" panose="020B0604020202020204" pitchFamily="34" charset="0"/>
              </a:rPr>
              <a:t> Often in real-time biosensing absolute values are not a prerequisite, only the change is monitored as a result of </a:t>
            </a:r>
            <a:r>
              <a:rPr lang="en-US" dirty="0" err="1">
                <a:latin typeface="Arial" panose="020B0604020202020204" pitchFamily="34" charset="0"/>
                <a:cs typeface="Arial" panose="020B0604020202020204" pitchFamily="34" charset="0"/>
              </a:rPr>
              <a:t>biospecific</a:t>
            </a:r>
            <a:r>
              <a:rPr lang="en-US" dirty="0">
                <a:latin typeface="Arial" panose="020B0604020202020204" pitchFamily="34" charset="0"/>
                <a:cs typeface="Arial" panose="020B0604020202020204" pitchFamily="34" charset="0"/>
              </a:rPr>
              <a:t> interaction at the sensor surface. </a:t>
            </a:r>
            <a:endParaRPr lang="es-AR"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B9CB5854-0AB7-43F8-AA4C-833B9BF4AB88}"/>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sp>
        <p:nvSpPr>
          <p:cNvPr id="2" name="Rectángulo 1">
            <a:extLst>
              <a:ext uri="{FF2B5EF4-FFF2-40B4-BE49-F238E27FC236}">
                <a16:creationId xmlns:a16="http://schemas.microsoft.com/office/drawing/2014/main" id="{7EAA33F2-7EA4-4D75-82F7-72FF20D01023}"/>
              </a:ext>
            </a:extLst>
          </p:cNvPr>
          <p:cNvSpPr/>
          <p:nvPr/>
        </p:nvSpPr>
        <p:spPr>
          <a:xfrm>
            <a:off x="0" y="3549313"/>
            <a:ext cx="9144000" cy="5173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B756E4F2-DC5C-4C47-8EC2-79954E1773B9}"/>
              </a:ext>
            </a:extLst>
          </p:cNvPr>
          <p:cNvSpPr/>
          <p:nvPr/>
        </p:nvSpPr>
        <p:spPr>
          <a:xfrm>
            <a:off x="0" y="4150894"/>
            <a:ext cx="9144000" cy="1347537"/>
          </a:xfrm>
          <a:prstGeom prst="rect">
            <a:avLst/>
          </a:prstGeom>
          <a:noFill/>
          <a:ln w="571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06114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491CE26-9CD7-4DF0-B663-87C43CE651CB}"/>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sz="2800" dirty="0">
                <a:latin typeface="Arial" panose="020B0604020202020204" pitchFamily="34" charset="0"/>
                <a:cs typeface="Arial" panose="020B0604020202020204" pitchFamily="34" charset="0"/>
              </a:rPr>
              <a:t>.</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pic>
        <p:nvPicPr>
          <p:cNvPr id="5" name="Imagen 4">
            <a:extLst>
              <a:ext uri="{FF2B5EF4-FFF2-40B4-BE49-F238E27FC236}">
                <a16:creationId xmlns:a16="http://schemas.microsoft.com/office/drawing/2014/main" id="{88D9DFC5-928D-4323-BBC5-A28D0A8F475B}"/>
              </a:ext>
            </a:extLst>
          </p:cNvPr>
          <p:cNvPicPr>
            <a:picLocks noChangeAspect="1"/>
          </p:cNvPicPr>
          <p:nvPr/>
        </p:nvPicPr>
        <p:blipFill>
          <a:blip r:embed="rId2"/>
          <a:stretch>
            <a:fillRect/>
          </a:stretch>
        </p:blipFill>
        <p:spPr>
          <a:xfrm>
            <a:off x="1108827" y="2522387"/>
            <a:ext cx="6926337" cy="3320203"/>
          </a:xfrm>
          <a:prstGeom prst="rect">
            <a:avLst/>
          </a:prstGeom>
        </p:spPr>
      </p:pic>
      <p:sp>
        <p:nvSpPr>
          <p:cNvPr id="6" name="Rectángulo 5">
            <a:extLst>
              <a:ext uri="{FF2B5EF4-FFF2-40B4-BE49-F238E27FC236}">
                <a16:creationId xmlns:a16="http://schemas.microsoft.com/office/drawing/2014/main" id="{5807AFE8-D5CE-4852-B59E-66A953D893C1}"/>
              </a:ext>
            </a:extLst>
          </p:cNvPr>
          <p:cNvSpPr/>
          <p:nvPr/>
        </p:nvSpPr>
        <p:spPr>
          <a:xfrm>
            <a:off x="202669" y="952980"/>
            <a:ext cx="8738655" cy="1754326"/>
          </a:xfrm>
          <a:prstGeom prst="rect">
            <a:avLst/>
          </a:prstGeom>
        </p:spPr>
        <p:txBody>
          <a:bodyPr wrap="square">
            <a:spAutoFit/>
          </a:bodyPr>
          <a:lstStyle/>
          <a:p>
            <a:pPr algn="just"/>
            <a:r>
              <a:rPr lang="en-US" dirty="0">
                <a:solidFill>
                  <a:srgbClr val="0000FF"/>
                </a:solidFill>
                <a:latin typeface="Arial" panose="020B0604020202020204" pitchFamily="34" charset="0"/>
                <a:cs typeface="Arial" panose="020B0604020202020204" pitchFamily="34" charset="0"/>
              </a:rPr>
              <a:t>• Any change in the composition of the material at the interface between the Au and the buffer, such as the binding of target by immobilized aptamers, will alter the momentum of the surface plasmons, and their associated evanescent wave. As a consequence, SPR no longer occurs at the previous incidence angle, and a SPR shift takes place. The shift in the resonance angle is directly proportional to the change in mass at the Au surface. </a:t>
            </a:r>
          </a:p>
        </p:txBody>
      </p:sp>
      <p:sp>
        <p:nvSpPr>
          <p:cNvPr id="7" name="Rectángulo 6">
            <a:extLst>
              <a:ext uri="{FF2B5EF4-FFF2-40B4-BE49-F238E27FC236}">
                <a16:creationId xmlns:a16="http://schemas.microsoft.com/office/drawing/2014/main" id="{E4B2609C-3DEE-4BE4-90F2-591671DAE665}"/>
              </a:ext>
            </a:extLst>
          </p:cNvPr>
          <p:cNvSpPr/>
          <p:nvPr/>
        </p:nvSpPr>
        <p:spPr>
          <a:xfrm>
            <a:off x="202669" y="5657671"/>
            <a:ext cx="8583517" cy="1200329"/>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The angle at which the maximum loss of the reflected light intensity occurs is called resonance angle or SPR angle. The SPR angle is dependent on the optical characteristics of the system, e.g. on the refractive indices of the media at both sides of the metal, usually gold. </a:t>
            </a:r>
            <a:r>
              <a:rPr lang="en-US" sz="1200" b="1" dirty="0">
                <a:latin typeface="Arial" panose="020B0604020202020204" pitchFamily="34" charset="0"/>
                <a:cs typeface="Arial" panose="020B0604020202020204" pitchFamily="34" charset="0"/>
              </a:rPr>
              <a:t>While the refractive index at the prism side is not changing, the refractive index in the immediate vicinity of the metal surface will change when accumulated mass (e.g. proteins) adsorb on it. Hence the surface plasmon resonance conditions are changing and the shift of the SPR angle is suited to provide information on the kinetics of e.g. protein adsorption </a:t>
            </a:r>
            <a:r>
              <a:rPr lang="es-AR" sz="1200" b="1" dirty="0" err="1">
                <a:latin typeface="Arial" panose="020B0604020202020204" pitchFamily="34" charset="0"/>
                <a:cs typeface="Arial" panose="020B0604020202020204" pitchFamily="34" charset="0"/>
              </a:rPr>
              <a:t>on</a:t>
            </a:r>
            <a:r>
              <a:rPr lang="es-AR" sz="1200" b="1" dirty="0">
                <a:latin typeface="Arial" panose="020B0604020202020204" pitchFamily="34" charset="0"/>
                <a:cs typeface="Arial" panose="020B0604020202020204" pitchFamily="34" charset="0"/>
              </a:rPr>
              <a:t> </a:t>
            </a:r>
            <a:r>
              <a:rPr lang="es-AR" sz="1200" b="1" dirty="0" err="1">
                <a:latin typeface="Arial" panose="020B0604020202020204" pitchFamily="34" charset="0"/>
                <a:cs typeface="Arial" panose="020B0604020202020204" pitchFamily="34" charset="0"/>
              </a:rPr>
              <a:t>the</a:t>
            </a:r>
            <a:r>
              <a:rPr lang="es-AR" sz="1200" b="1" dirty="0">
                <a:latin typeface="Arial" panose="020B0604020202020204" pitchFamily="34" charset="0"/>
                <a:cs typeface="Arial" panose="020B0604020202020204" pitchFamily="34" charset="0"/>
              </a:rPr>
              <a:t> </a:t>
            </a:r>
            <a:r>
              <a:rPr lang="es-AR" sz="1200" b="1" dirty="0" err="1">
                <a:latin typeface="Arial" panose="020B0604020202020204" pitchFamily="34" charset="0"/>
                <a:cs typeface="Arial" panose="020B0604020202020204" pitchFamily="34" charset="0"/>
              </a:rPr>
              <a:t>surface</a:t>
            </a:r>
            <a:r>
              <a:rPr lang="es-AR" sz="12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85670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073C2CE-BB2D-4F24-BD22-E8793E3A8E54}"/>
              </a:ext>
            </a:extLst>
          </p:cNvPr>
          <p:cNvSpPr/>
          <p:nvPr/>
        </p:nvSpPr>
        <p:spPr>
          <a:xfrm>
            <a:off x="292943" y="1015663"/>
            <a:ext cx="8110330" cy="4616648"/>
          </a:xfrm>
          <a:prstGeom prst="rect">
            <a:avLst/>
          </a:prstGeom>
        </p:spPr>
        <p:txBody>
          <a:bodyPr wrap="square">
            <a:spAutoFit/>
          </a:bodyPr>
          <a:lstStyle/>
          <a:p>
            <a:pPr algn="just"/>
            <a:r>
              <a:rPr lang="es-AR" b="1" dirty="0" err="1">
                <a:latin typeface="Arial" panose="020B0604020202020204" pitchFamily="34" charset="0"/>
                <a:cs typeface="Arial" panose="020B0604020202020204" pitchFamily="34" charset="0"/>
              </a:rPr>
              <a:t>Interaction</a:t>
            </a:r>
            <a:r>
              <a:rPr lang="es-AR" b="1" dirty="0">
                <a:latin typeface="Arial" panose="020B0604020202020204" pitchFamily="34" charset="0"/>
                <a:cs typeface="Arial" panose="020B0604020202020204" pitchFamily="34" charset="0"/>
              </a:rPr>
              <a:t> </a:t>
            </a:r>
            <a:r>
              <a:rPr lang="es-AR" b="1" dirty="0" err="1">
                <a:latin typeface="Arial" panose="020B0604020202020204" pitchFamily="34" charset="0"/>
                <a:cs typeface="Arial" panose="020B0604020202020204" pitchFamily="34" charset="0"/>
              </a:rPr>
              <a:t>with</a:t>
            </a:r>
            <a:r>
              <a:rPr lang="es-AR" b="1" dirty="0">
                <a:latin typeface="Arial" panose="020B0604020202020204" pitchFamily="34" charset="0"/>
                <a:cs typeface="Arial" panose="020B0604020202020204" pitchFamily="34" charset="0"/>
              </a:rPr>
              <a:t> Surface </a:t>
            </a:r>
            <a:r>
              <a:rPr lang="es-AR" b="1" dirty="0" err="1">
                <a:latin typeface="Arial" panose="020B0604020202020204" pitchFamily="34" charset="0"/>
                <a:cs typeface="Arial" panose="020B0604020202020204" pitchFamily="34" charset="0"/>
              </a:rPr>
              <a:t>Molecules</a:t>
            </a:r>
            <a:endParaRPr lang="es-AR" b="1"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When biomolecules are bound to a surface, this modifies the optical refractive index of the medium, and this in turn changes the angle at which the surface plasmon resonance occurs. The result is a shift of the resonance in the response curve. </a:t>
            </a:r>
            <a:r>
              <a:rPr lang="en-US" b="1" dirty="0">
                <a:highlight>
                  <a:srgbClr val="FFFF00"/>
                </a:highlight>
                <a:latin typeface="Arial" panose="020B0604020202020204" pitchFamily="34" charset="0"/>
                <a:cs typeface="Arial" panose="020B0604020202020204" pitchFamily="34" charset="0"/>
              </a:rPr>
              <a:t>The optical index is linearly related to the concentration of surface molecules</a:t>
            </a:r>
            <a:r>
              <a:rPr lang="en-US" dirty="0">
                <a:highlight>
                  <a:srgbClr val="FFFF00"/>
                </a:highlight>
                <a:latin typeface="Arial" panose="020B0604020202020204" pitchFamily="34" charset="0"/>
                <a:cs typeface="Arial" panose="020B0604020202020204" pitchFamily="34" charset="0"/>
              </a:rPr>
              <a:t>, and this simplifies both measurement and calculation. </a:t>
            </a:r>
            <a:r>
              <a:rPr lang="en-US" dirty="0">
                <a:latin typeface="Arial" panose="020B0604020202020204" pitchFamily="34" charset="0"/>
                <a:cs typeface="Arial" panose="020B0604020202020204" pitchFamily="34" charset="0"/>
              </a:rPr>
              <a:t>This explains why the state of the surface, and in particular the </a:t>
            </a:r>
            <a:r>
              <a:rPr lang="en-US" dirty="0" err="1">
                <a:latin typeface="Arial" panose="020B0604020202020204" pitchFamily="34" charset="0"/>
                <a:cs typeface="Arial" panose="020B0604020202020204" pitchFamily="34" charset="0"/>
              </a:rPr>
              <a:t>functionalisation</a:t>
            </a:r>
            <a:r>
              <a:rPr lang="en-US" dirty="0">
                <a:latin typeface="Arial" panose="020B0604020202020204" pitchFamily="34" charset="0"/>
                <a:cs typeface="Arial" panose="020B0604020202020204" pitchFamily="34" charset="0"/>
              </a:rPr>
              <a:t> of the sensor, are essential features of an SPR measurement.</a:t>
            </a:r>
          </a:p>
          <a:p>
            <a:pPr algn="just"/>
            <a:endParaRPr lang="en-US" dirty="0">
              <a:latin typeface="Arial" panose="020B0604020202020204" pitchFamily="34" charset="0"/>
              <a:cs typeface="Arial" panose="020B0604020202020204" pitchFamily="34" charset="0"/>
            </a:endParaRPr>
          </a:p>
          <a:p>
            <a:pPr algn="just"/>
            <a:r>
              <a:rPr lang="es-AR" b="1" dirty="0" err="1">
                <a:latin typeface="Arial" panose="020B0604020202020204" pitchFamily="34" charset="0"/>
                <a:cs typeface="Arial" panose="020B0604020202020204" pitchFamily="34" charset="0"/>
              </a:rPr>
              <a:t>Functionalisation</a:t>
            </a:r>
            <a:r>
              <a:rPr lang="es-AR" b="1" dirty="0">
                <a:latin typeface="Arial" panose="020B0604020202020204" pitchFamily="34" charset="0"/>
                <a:cs typeface="Arial" panose="020B0604020202020204" pitchFamily="34" charset="0"/>
              </a:rPr>
              <a:t> </a:t>
            </a:r>
            <a:r>
              <a:rPr lang="es-AR" b="1" dirty="0" err="1">
                <a:latin typeface="Arial" panose="020B0604020202020204" pitchFamily="34" charset="0"/>
                <a:cs typeface="Arial" panose="020B0604020202020204" pitchFamily="34" charset="0"/>
              </a:rPr>
              <a:t>of</a:t>
            </a:r>
            <a:r>
              <a:rPr lang="es-AR" b="1" dirty="0">
                <a:latin typeface="Arial" panose="020B0604020202020204" pitchFamily="34" charset="0"/>
                <a:cs typeface="Arial" panose="020B0604020202020204" pitchFamily="34" charset="0"/>
              </a:rPr>
              <a:t> </a:t>
            </a:r>
            <a:r>
              <a:rPr lang="es-AR" b="1" dirty="0" err="1">
                <a:latin typeface="Arial" panose="020B0604020202020204" pitchFamily="34" charset="0"/>
                <a:cs typeface="Arial" panose="020B0604020202020204" pitchFamily="34" charset="0"/>
              </a:rPr>
              <a:t>the</a:t>
            </a:r>
            <a:r>
              <a:rPr lang="es-AR" b="1" dirty="0">
                <a:latin typeface="Arial" panose="020B0604020202020204" pitchFamily="34" charset="0"/>
                <a:cs typeface="Arial" panose="020B0604020202020204" pitchFamily="34" charset="0"/>
              </a:rPr>
              <a:t> Sensor</a:t>
            </a:r>
          </a:p>
          <a:p>
            <a:pPr algn="just"/>
            <a:r>
              <a:rPr lang="en-US" sz="1200" dirty="0">
                <a:latin typeface="Arial" panose="020B0604020202020204" pitchFamily="34" charset="0"/>
                <a:cs typeface="Arial" panose="020B0604020202020204" pitchFamily="34" charset="0"/>
              </a:rPr>
              <a:t>Gold is usually used because it is inert, particularly with regard to oxidation, and can be </a:t>
            </a:r>
            <a:r>
              <a:rPr lang="en-US" sz="1200" dirty="0" err="1">
                <a:latin typeface="Arial" panose="020B0604020202020204" pitchFamily="34" charset="0"/>
                <a:cs typeface="Arial" panose="020B0604020202020204" pitchFamily="34" charset="0"/>
              </a:rPr>
              <a:t>functionalised</a:t>
            </a:r>
            <a:r>
              <a:rPr lang="en-US" sz="1200" dirty="0">
                <a:latin typeface="Arial" panose="020B0604020202020204" pitchFamily="34" charset="0"/>
                <a:cs typeface="Arial" panose="020B0604020202020204" pitchFamily="34" charset="0"/>
              </a:rPr>
              <a:t> by biological molecules. The film thickness is around 50 nm. The choice of substrate is less important. It can be glass, </a:t>
            </a:r>
            <a:r>
              <a:rPr lang="es-AR" sz="1200" dirty="0" err="1">
                <a:latin typeface="Arial" panose="020B0604020202020204" pitchFamily="34" charset="0"/>
                <a:cs typeface="Arial" panose="020B0604020202020204" pitchFamily="34" charset="0"/>
              </a:rPr>
              <a:t>polymethylmethacrylate</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or</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polycarbonate</a:t>
            </a:r>
            <a:r>
              <a:rPr lang="es-AR" sz="12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Biological molecules are not directly deposited on the gold, because they would not bind. </a:t>
            </a:r>
            <a:r>
              <a:rPr lang="en-US" sz="1200" dirty="0">
                <a:highlight>
                  <a:srgbClr val="FFFF00"/>
                </a:highlight>
                <a:latin typeface="Arial" panose="020B0604020202020204" pitchFamily="34" charset="0"/>
                <a:cs typeface="Arial" panose="020B0604020202020204" pitchFamily="34" charset="0"/>
              </a:rPr>
              <a:t>The first step is to add a sulfur radical (thiol) to a dextrose (a linear chain of glucoses). It is the thiol that anchors to the gold in a self-assembled monolayer (SAM). </a:t>
            </a:r>
            <a:r>
              <a:rPr lang="en-US" sz="1200" dirty="0">
                <a:latin typeface="Arial" panose="020B0604020202020204" pitchFamily="34" charset="0"/>
                <a:cs typeface="Arial" panose="020B0604020202020204" pitchFamily="34" charset="0"/>
              </a:rPr>
              <a:t>The binding is such that the sulfur atom becomes a constituent of the gold crystal lattice. One speaks of self-assembly because the repulsive van der Waals forces between the dextrose molecules compel them to line up vertically like ears of wheat. </a:t>
            </a:r>
            <a:r>
              <a:rPr lang="en-US" sz="1200" dirty="0" err="1">
                <a:latin typeface="Arial" panose="020B0604020202020204" pitchFamily="34" charset="0"/>
                <a:cs typeface="Arial" panose="020B0604020202020204" pitchFamily="34" charset="0"/>
              </a:rPr>
              <a:t>Functionalisation</a:t>
            </a:r>
            <a:r>
              <a:rPr lang="en-US" sz="1200" dirty="0">
                <a:latin typeface="Arial" panose="020B0604020202020204" pitchFamily="34" charset="0"/>
                <a:cs typeface="Arial" panose="020B0604020202020204" pitchFamily="34" charset="0"/>
              </a:rPr>
              <a:t> is accomplished by binding the desired biomolecule to the dextrose by a peptide </a:t>
            </a:r>
            <a:r>
              <a:rPr lang="es-AR" sz="1200" dirty="0">
                <a:latin typeface="Arial" panose="020B0604020202020204" pitchFamily="34" charset="0"/>
                <a:cs typeface="Arial" panose="020B0604020202020204" pitchFamily="34" charset="0"/>
              </a:rPr>
              <a:t>bond (COOH–NH2).</a:t>
            </a:r>
          </a:p>
        </p:txBody>
      </p:sp>
      <p:sp>
        <p:nvSpPr>
          <p:cNvPr id="6" name="CuadroTexto 5">
            <a:extLst>
              <a:ext uri="{FF2B5EF4-FFF2-40B4-BE49-F238E27FC236}">
                <a16:creationId xmlns:a16="http://schemas.microsoft.com/office/drawing/2014/main" id="{083FFC7C-C5E3-4D19-89BD-0E5E5375D24D}"/>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sz="2800" dirty="0">
                <a:latin typeface="Arial" panose="020B0604020202020204" pitchFamily="34" charset="0"/>
                <a:cs typeface="Arial" panose="020B0604020202020204" pitchFamily="34" charset="0"/>
              </a:rPr>
              <a:t>. </a:t>
            </a:r>
            <a:r>
              <a:rPr lang="es-AR" dirty="0">
                <a:latin typeface="Arial" panose="020B0604020202020204" pitchFamily="34" charset="0"/>
                <a:cs typeface="Arial" panose="020B0604020202020204" pitchFamily="34" charset="0"/>
              </a:rPr>
              <a:t>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spTree>
    <p:extLst>
      <p:ext uri="{BB962C8B-B14F-4D97-AF65-F5344CB8AC3E}">
        <p14:creationId xmlns:p14="http://schemas.microsoft.com/office/powerpoint/2010/main" val="415909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16F2DD9-9F32-412A-8C9C-855FC0174425}"/>
              </a:ext>
            </a:extLst>
          </p:cNvPr>
          <p:cNvPicPr>
            <a:picLocks noChangeAspect="1"/>
          </p:cNvPicPr>
          <p:nvPr/>
        </p:nvPicPr>
        <p:blipFill>
          <a:blip r:embed="rId2"/>
          <a:stretch>
            <a:fillRect/>
          </a:stretch>
        </p:blipFill>
        <p:spPr>
          <a:xfrm>
            <a:off x="3341833" y="1010654"/>
            <a:ext cx="5802167" cy="4170610"/>
          </a:xfrm>
          <a:prstGeom prst="rect">
            <a:avLst/>
          </a:prstGeom>
        </p:spPr>
      </p:pic>
      <p:sp>
        <p:nvSpPr>
          <p:cNvPr id="5" name="Rectángulo 4">
            <a:extLst>
              <a:ext uri="{FF2B5EF4-FFF2-40B4-BE49-F238E27FC236}">
                <a16:creationId xmlns:a16="http://schemas.microsoft.com/office/drawing/2014/main" id="{C259B786-6483-4093-90E0-2C9574B7F952}"/>
              </a:ext>
            </a:extLst>
          </p:cNvPr>
          <p:cNvSpPr/>
          <p:nvPr/>
        </p:nvSpPr>
        <p:spPr>
          <a:xfrm>
            <a:off x="0" y="5181264"/>
            <a:ext cx="9144000" cy="1200329"/>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Schematic representation of direct detection: the analyte is captured by the ligands (Y) immobilized on the sensor surface. Accumulation of the analyte results in a refractive index change in the evanescent field shifting the SPR angle. Here the ligand is immobilized in a hydrogel.</a:t>
            </a:r>
            <a:endParaRPr lang="es-AR"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AAB10F93-A652-4247-8632-AEE219266BE8}"/>
              </a:ext>
            </a:extLst>
          </p:cNvPr>
          <p:cNvSpPr/>
          <p:nvPr/>
        </p:nvSpPr>
        <p:spPr>
          <a:xfrm>
            <a:off x="0" y="1037794"/>
            <a:ext cx="3341833" cy="3693319"/>
          </a:xfrm>
          <a:prstGeom prst="rect">
            <a:avLst/>
          </a:prstGeom>
        </p:spPr>
        <p:txBody>
          <a:bodyPr wrap="square">
            <a:spAutoFit/>
          </a:bodyPr>
          <a:lstStyle/>
          <a:p>
            <a:pPr algn="r"/>
            <a:r>
              <a:rPr lang="en-US" b="1" dirty="0">
                <a:latin typeface="Arial" panose="020B0604020202020204" pitchFamily="34" charset="0"/>
                <a:cs typeface="Arial" panose="020B0604020202020204" pitchFamily="34" charset="0"/>
              </a:rPr>
              <a:t>The Steps of an Assay</a:t>
            </a:r>
          </a:p>
          <a:p>
            <a:pPr algn="r"/>
            <a:r>
              <a:rPr lang="en-US" sz="1200" dirty="0">
                <a:latin typeface="Arial" panose="020B0604020202020204" pitchFamily="34" charset="0"/>
                <a:cs typeface="Arial" panose="020B0604020202020204" pitchFamily="34" charset="0"/>
              </a:rPr>
              <a:t>In the simplest case of an SPR measurement, a target component or analyte is captured by the capturing element or so-called ligand. The ligand is permanently immobilized on the sensor surface previous to the measurement.</a:t>
            </a:r>
          </a:p>
          <a:p>
            <a:pPr algn="r"/>
            <a:r>
              <a:rPr lang="en-US" sz="1200" dirty="0">
                <a:latin typeface="Arial" panose="020B0604020202020204" pitchFamily="34" charset="0"/>
                <a:cs typeface="Arial" panose="020B0604020202020204" pitchFamily="34" charset="0"/>
              </a:rPr>
              <a:t>Various sensor surfaces with immobilized ligands are commercially available, and many more can be custom-made.</a:t>
            </a:r>
          </a:p>
          <a:p>
            <a:pPr algn="r"/>
            <a:r>
              <a:rPr lang="en-US" sz="1200" dirty="0">
                <a:latin typeface="Arial" panose="020B0604020202020204" pitchFamily="34" charset="0"/>
                <a:cs typeface="Arial" panose="020B0604020202020204" pitchFamily="34" charset="0"/>
              </a:rPr>
              <a:t>In the simplest case, the event of capturing the analyte by the ligand gives rise to a measurable signal, this is called direct detection. Each measurement starts with conditioning the sensor surface with a suitable</a:t>
            </a:r>
          </a:p>
          <a:p>
            <a:pPr algn="r"/>
            <a:r>
              <a:rPr lang="en-US" sz="1200" dirty="0">
                <a:latin typeface="Arial" panose="020B0604020202020204" pitchFamily="34" charset="0"/>
                <a:cs typeface="Arial" panose="020B0604020202020204" pitchFamily="34" charset="0"/>
              </a:rPr>
              <a:t>buffer solution (1). It is of vital relevance to have a reliable baseline before the</a:t>
            </a:r>
          </a:p>
          <a:p>
            <a:pPr algn="r"/>
            <a:r>
              <a:rPr lang="en-US" sz="1200" dirty="0">
                <a:latin typeface="Arial" panose="020B0604020202020204" pitchFamily="34" charset="0"/>
                <a:cs typeface="Arial" panose="020B0604020202020204" pitchFamily="34" charset="0"/>
              </a:rPr>
              <a:t>capturing event starts. At this point, the sensor surface contains the active</a:t>
            </a:r>
          </a:p>
          <a:p>
            <a:pPr algn="r"/>
            <a:r>
              <a:rPr lang="en-US" sz="1200" dirty="0">
                <a:latin typeface="Arial" panose="020B0604020202020204" pitchFamily="34" charset="0"/>
                <a:cs typeface="Arial" panose="020B0604020202020204" pitchFamily="34" charset="0"/>
              </a:rPr>
              <a:t>ligands, ready to capture the target analytes. </a:t>
            </a:r>
            <a:endParaRPr lang="es-AR" sz="12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C20DBFFA-1F40-448D-907C-671DAD5AAE17}"/>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pic>
        <p:nvPicPr>
          <p:cNvPr id="1026" name="Picture 2" descr="When gold meets sulfur">
            <a:extLst>
              <a:ext uri="{FF2B5EF4-FFF2-40B4-BE49-F238E27FC236}">
                <a16:creationId xmlns:a16="http://schemas.microsoft.com/office/drawing/2014/main" id="{9FC78287-CB57-4C09-886D-B762305E8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8" y="2143125"/>
            <a:ext cx="7248525"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01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5F9B433-036E-462C-8D68-829836D508CB}"/>
              </a:ext>
            </a:extLst>
          </p:cNvPr>
          <p:cNvSpPr/>
          <p:nvPr/>
        </p:nvSpPr>
        <p:spPr>
          <a:xfrm>
            <a:off x="447674" y="1535252"/>
            <a:ext cx="8048625" cy="4247317"/>
          </a:xfrm>
          <a:prstGeom prst="rect">
            <a:avLst/>
          </a:prstGeom>
        </p:spPr>
        <p:txBody>
          <a:bodyPr wrap="square">
            <a:spAutoFit/>
          </a:bodyPr>
          <a:lstStyle/>
          <a:p>
            <a:r>
              <a:rPr lang="es-AR" b="1" dirty="0" err="1">
                <a:latin typeface="Arial" panose="020B0604020202020204" pitchFamily="34" charset="0"/>
                <a:cs typeface="Arial" panose="020B0604020202020204" pitchFamily="34" charset="0"/>
              </a:rPr>
              <a:t>Calibration</a:t>
            </a:r>
            <a:r>
              <a:rPr lang="es-AR" b="1" dirty="0">
                <a:latin typeface="Arial" panose="020B0604020202020204" pitchFamily="34" charset="0"/>
                <a:cs typeface="Arial" panose="020B0604020202020204" pitchFamily="34" charset="0"/>
              </a:rPr>
              <a:t> Curve</a:t>
            </a:r>
          </a:p>
          <a:p>
            <a:pPr algn="just"/>
            <a:r>
              <a:rPr lang="en-US" dirty="0">
                <a:latin typeface="Arial" panose="020B0604020202020204" pitchFamily="34" charset="0"/>
                <a:cs typeface="Arial" panose="020B0604020202020204" pitchFamily="34" charset="0"/>
              </a:rPr>
              <a:t>Apart from </a:t>
            </a:r>
            <a:r>
              <a:rPr lang="en-US" b="1" dirty="0">
                <a:solidFill>
                  <a:srgbClr val="FF0000"/>
                </a:solidFill>
                <a:latin typeface="Arial" panose="020B0604020202020204" pitchFamily="34" charset="0"/>
                <a:cs typeface="Arial" panose="020B0604020202020204" pitchFamily="34" charset="0"/>
              </a:rPr>
              <a:t>kinetic</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a:t>
            </a:r>
            <a:r>
              <a:rPr lang="en-US" b="1" dirty="0">
                <a:solidFill>
                  <a:srgbClr val="FF0000"/>
                </a:solidFill>
                <a:latin typeface="Arial" panose="020B0604020202020204" pitchFamily="34" charset="0"/>
                <a:cs typeface="Arial" panose="020B0604020202020204" pitchFamily="34" charset="0"/>
              </a:rPr>
              <a:t>thermodynamic</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studies, SPR measurements can also be used for the determination of the </a:t>
            </a:r>
            <a:r>
              <a:rPr lang="en-US" b="1" dirty="0">
                <a:solidFill>
                  <a:srgbClr val="FF0000"/>
                </a:solidFill>
                <a:latin typeface="Arial" panose="020B0604020202020204" pitchFamily="34" charset="0"/>
                <a:cs typeface="Arial" panose="020B0604020202020204" pitchFamily="34" charset="0"/>
              </a:rPr>
              <a:t>concentration of the analyte</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a sample (quantitative analysis). </a:t>
            </a:r>
          </a:p>
          <a:p>
            <a:pPr algn="just"/>
            <a:r>
              <a:rPr lang="en-US" dirty="0">
                <a:latin typeface="Arial" panose="020B0604020202020204" pitchFamily="34" charset="0"/>
                <a:cs typeface="Arial" panose="020B0604020202020204" pitchFamily="34" charset="0"/>
              </a:rPr>
              <a:t>In this case, first different concentrations of the analyte are applied in separate analysis cycles. The </a:t>
            </a:r>
            <a:r>
              <a:rPr lang="en-US" dirty="0" err="1">
                <a:latin typeface="Arial" panose="020B0604020202020204" pitchFamily="34" charset="0"/>
                <a:cs typeface="Arial" panose="020B0604020202020204" pitchFamily="34" charset="0"/>
              </a:rPr>
              <a:t>sensorgrams</a:t>
            </a:r>
            <a:r>
              <a:rPr lang="en-US" dirty="0">
                <a:latin typeface="Arial" panose="020B0604020202020204" pitchFamily="34" charset="0"/>
                <a:cs typeface="Arial" panose="020B0604020202020204" pitchFamily="34" charset="0"/>
              </a:rPr>
              <a:t> measured at different concentrations give an overlay plot similar to that depicted in Figure 1.5, with the plateaus of the association step increasing at increasing analyte concentration.</a:t>
            </a:r>
          </a:p>
          <a:p>
            <a:pPr algn="just"/>
            <a:r>
              <a:rPr lang="en-US" dirty="0">
                <a:latin typeface="Arial" panose="020B0604020202020204" pitchFamily="34" charset="0"/>
                <a:cs typeface="Arial" panose="020B0604020202020204" pitchFamily="34" charset="0"/>
              </a:rPr>
              <a:t>A calibration curve can be constructed by plotting the response (DR) after a</a:t>
            </a:r>
          </a:p>
          <a:p>
            <a:pPr algn="just"/>
            <a:r>
              <a:rPr lang="fr-FR" dirty="0">
                <a:latin typeface="Arial" panose="020B0604020202020204" pitchFamily="34" charset="0"/>
                <a:cs typeface="Arial" panose="020B0604020202020204" pitchFamily="34" charset="0"/>
              </a:rPr>
              <a:t>certain time </a:t>
            </a:r>
            <a:r>
              <a:rPr lang="fr-FR" dirty="0" err="1">
                <a:latin typeface="Arial" panose="020B0604020202020204" pitchFamily="34" charset="0"/>
                <a:cs typeface="Arial" panose="020B0604020202020204" pitchFamily="34" charset="0"/>
              </a:rPr>
              <a:t>interval</a:t>
            </a:r>
            <a:r>
              <a:rPr lang="fr-FR" dirty="0">
                <a:latin typeface="Arial" panose="020B0604020202020204" pitchFamily="34" charset="0"/>
                <a:cs typeface="Arial" panose="020B0604020202020204" pitchFamily="34" charset="0"/>
              </a:rPr>
              <a:t> (t1) versus concentration.</a:t>
            </a:r>
          </a:p>
          <a:p>
            <a:pPr algn="just"/>
            <a:r>
              <a:rPr lang="en-US" dirty="0">
                <a:latin typeface="Arial" panose="020B0604020202020204" pitchFamily="34" charset="0"/>
                <a:cs typeface="Arial" panose="020B0604020202020204" pitchFamily="34" charset="0"/>
              </a:rPr>
              <a:t>When analyzing samples with an unknown concentration of the analyte,</a:t>
            </a:r>
          </a:p>
          <a:p>
            <a:pPr algn="just"/>
            <a:r>
              <a:rPr lang="en-US" dirty="0">
                <a:latin typeface="Arial" panose="020B0604020202020204" pitchFamily="34" charset="0"/>
                <a:cs typeface="Arial" panose="020B0604020202020204" pitchFamily="34" charset="0"/>
              </a:rPr>
              <a:t>usually multiple dilutions are made, for example 10, 100 and 1000 times, or for more accurate determinations serial dilutions by a factor of 2. If the concentration</a:t>
            </a:r>
            <a:endParaRPr lang="es-AR"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E08F9D5D-96FA-4E7D-AE8D-6A035F6C561D}"/>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spTree>
    <p:extLst>
      <p:ext uri="{BB962C8B-B14F-4D97-AF65-F5344CB8AC3E}">
        <p14:creationId xmlns:p14="http://schemas.microsoft.com/office/powerpoint/2010/main" val="2319047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CF795C9-36CC-441B-A463-148BC51CF701}"/>
              </a:ext>
            </a:extLst>
          </p:cNvPr>
          <p:cNvPicPr>
            <a:picLocks noChangeAspect="1"/>
          </p:cNvPicPr>
          <p:nvPr/>
        </p:nvPicPr>
        <p:blipFill>
          <a:blip r:embed="rId2"/>
          <a:stretch>
            <a:fillRect/>
          </a:stretch>
        </p:blipFill>
        <p:spPr>
          <a:xfrm>
            <a:off x="1364634" y="568226"/>
            <a:ext cx="6134100" cy="3981450"/>
          </a:xfrm>
          <a:prstGeom prst="rect">
            <a:avLst/>
          </a:prstGeom>
        </p:spPr>
      </p:pic>
      <p:sp>
        <p:nvSpPr>
          <p:cNvPr id="5" name="Rectángulo 4">
            <a:extLst>
              <a:ext uri="{FF2B5EF4-FFF2-40B4-BE49-F238E27FC236}">
                <a16:creationId xmlns:a16="http://schemas.microsoft.com/office/drawing/2014/main" id="{95B60059-2718-4586-B7BB-07DF5222F856}"/>
              </a:ext>
            </a:extLst>
          </p:cNvPr>
          <p:cNvSpPr/>
          <p:nvPr/>
        </p:nvSpPr>
        <p:spPr>
          <a:xfrm>
            <a:off x="477671" y="4549676"/>
            <a:ext cx="8188657" cy="2308324"/>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Typical overlay plot of </a:t>
            </a:r>
            <a:r>
              <a:rPr lang="en-US" dirty="0" err="1">
                <a:latin typeface="Arial" panose="020B0604020202020204" pitchFamily="34" charset="0"/>
                <a:cs typeface="Arial" panose="020B0604020202020204" pitchFamily="34" charset="0"/>
              </a:rPr>
              <a:t>sensorgrams</a:t>
            </a:r>
            <a:r>
              <a:rPr lang="en-US" dirty="0">
                <a:latin typeface="Arial" panose="020B0604020202020204" pitchFamily="34" charset="0"/>
                <a:cs typeface="Arial" panose="020B0604020202020204" pitchFamily="34" charset="0"/>
              </a:rPr>
              <a:t> from serial diluted analyte concentrations.</a:t>
            </a:r>
          </a:p>
          <a:p>
            <a:pPr algn="just"/>
            <a:r>
              <a:rPr lang="en-US" dirty="0">
                <a:highlight>
                  <a:srgbClr val="FFFF00"/>
                </a:highlight>
                <a:latin typeface="Arial" panose="020B0604020202020204" pitchFamily="34" charset="0"/>
                <a:cs typeface="Arial" panose="020B0604020202020204" pitchFamily="34" charset="0"/>
              </a:rPr>
              <a:t>Just after injection at t0 a sample specific binding of the analyte occurs and mass transport to the surface is rate limiting and linearly dependent on the concentration</a:t>
            </a:r>
            <a:r>
              <a:rPr lang="en-US" dirty="0">
                <a:latin typeface="Arial" panose="020B0604020202020204" pitchFamily="34" charset="0"/>
                <a:cs typeface="Arial" panose="020B0604020202020204" pitchFamily="34" charset="0"/>
              </a:rPr>
              <a:t>. From the slopes of a positive control (</a:t>
            </a:r>
            <a:r>
              <a:rPr lang="en-US" dirty="0" err="1">
                <a:latin typeface="Arial" panose="020B0604020202020204" pitchFamily="34" charset="0"/>
                <a:cs typeface="Arial" panose="020B0604020202020204" pitchFamily="34" charset="0"/>
              </a:rPr>
              <a:t>dR</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dt</a:t>
            </a:r>
            <a:r>
              <a:rPr lang="en-US" dirty="0">
                <a:latin typeface="Arial" panose="020B0604020202020204" pitchFamily="34" charset="0"/>
                <a:cs typeface="Arial" panose="020B0604020202020204" pitchFamily="34" charset="0"/>
              </a:rPr>
              <a:t>), the concentration of an unknown sample can be determined.</a:t>
            </a:r>
          </a:p>
          <a:p>
            <a:pPr algn="just"/>
            <a:r>
              <a:rPr lang="en-US" dirty="0">
                <a:latin typeface="Arial" panose="020B0604020202020204" pitchFamily="34" charset="0"/>
                <a:cs typeface="Arial" panose="020B0604020202020204" pitchFamily="34" charset="0"/>
              </a:rPr>
              <a:t>During the association phase the number of unbound ligand molecules</a:t>
            </a:r>
          </a:p>
          <a:p>
            <a:pPr algn="just"/>
            <a:r>
              <a:rPr lang="en-US" dirty="0">
                <a:latin typeface="Arial" panose="020B0604020202020204" pitchFamily="34" charset="0"/>
                <a:cs typeface="Arial" panose="020B0604020202020204" pitchFamily="34" charset="0"/>
              </a:rPr>
              <a:t>decreases and dissociation takes place. The off-rate constant or dissociation</a:t>
            </a:r>
          </a:p>
          <a:p>
            <a:pPr algn="just"/>
            <a:r>
              <a:rPr lang="en-US" dirty="0">
                <a:latin typeface="Arial" panose="020B0604020202020204" pitchFamily="34" charset="0"/>
                <a:cs typeface="Arial" panose="020B0604020202020204" pitchFamily="34" charset="0"/>
              </a:rPr>
              <a:t>constant (</a:t>
            </a:r>
            <a:r>
              <a:rPr lang="en-US" dirty="0" err="1">
                <a:latin typeface="Arial" panose="020B0604020202020204" pitchFamily="34" charset="0"/>
                <a:cs typeface="Arial" panose="020B0604020202020204" pitchFamily="34" charset="0"/>
              </a:rPr>
              <a:t>kd</a:t>
            </a:r>
            <a:r>
              <a:rPr lang="en-US" dirty="0">
                <a:latin typeface="Arial" panose="020B0604020202020204" pitchFamily="34" charset="0"/>
                <a:cs typeface="Arial" panose="020B0604020202020204" pitchFamily="34" charset="0"/>
              </a:rPr>
              <a:t>) can be determined after injecting dissociation buffer at </a:t>
            </a:r>
            <a:r>
              <a:rPr lang="es-AR" dirty="0">
                <a:latin typeface="Arial" panose="020B0604020202020204" pitchFamily="34" charset="0"/>
                <a:cs typeface="Arial" panose="020B0604020202020204" pitchFamily="34" charset="0"/>
              </a:rPr>
              <a:t>t1.</a:t>
            </a:r>
          </a:p>
        </p:txBody>
      </p:sp>
      <p:sp>
        <p:nvSpPr>
          <p:cNvPr id="6" name="CuadroTexto 5">
            <a:extLst>
              <a:ext uri="{FF2B5EF4-FFF2-40B4-BE49-F238E27FC236}">
                <a16:creationId xmlns:a16="http://schemas.microsoft.com/office/drawing/2014/main" id="{D2FA01D4-C926-4598-9817-0365CF96C641}"/>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spTree>
    <p:extLst>
      <p:ext uri="{BB962C8B-B14F-4D97-AF65-F5344CB8AC3E}">
        <p14:creationId xmlns:p14="http://schemas.microsoft.com/office/powerpoint/2010/main" val="2729135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67CE294-A3CF-41A2-BB1E-DE40518D364B}"/>
              </a:ext>
            </a:extLst>
          </p:cNvPr>
          <p:cNvSpPr/>
          <p:nvPr/>
        </p:nvSpPr>
        <p:spPr>
          <a:xfrm>
            <a:off x="368490" y="1333649"/>
            <a:ext cx="8407020" cy="3970318"/>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SPR sensing means </a:t>
            </a:r>
            <a:r>
              <a:rPr lang="en-US" b="1" dirty="0">
                <a:latin typeface="Arial" panose="020B0604020202020204" pitchFamily="34" charset="0"/>
                <a:cs typeface="Arial" panose="020B0604020202020204" pitchFamily="34" charset="0"/>
              </a:rPr>
              <a:t>detection of refractive index changes at the sensor surface</a:t>
            </a:r>
            <a:r>
              <a:rPr lang="en-US" dirty="0">
                <a:latin typeface="Arial" panose="020B0604020202020204" pitchFamily="34" charset="0"/>
                <a:cs typeface="Arial" panose="020B0604020202020204" pitchFamily="34" charset="0"/>
              </a:rPr>
              <a:t>, which in practice translates to the </a:t>
            </a:r>
            <a:r>
              <a:rPr lang="en-US" b="1" dirty="0">
                <a:latin typeface="Arial" panose="020B0604020202020204" pitchFamily="34" charset="0"/>
                <a:cs typeface="Arial" panose="020B0604020202020204" pitchFamily="34" charset="0"/>
              </a:rPr>
              <a:t>amount of mass deposited at the sensor surface</a:t>
            </a:r>
            <a:r>
              <a:rPr lang="en-US" dirty="0">
                <a:latin typeface="Arial" panose="020B0604020202020204" pitchFamily="34" charset="0"/>
                <a:cs typeface="Arial" panose="020B0604020202020204" pitchFamily="34" charset="0"/>
              </a:rPr>
              <a:t>. Direct detection is only possible if the capturing event of the analyte brings about measurable refractive index changes. This is easier to achieve if the molecular weight of the analyte is high (i.e. around 1000 Da or higher). However, for small molecules to produce a measurable refractive index change, large numbers would be required, making the analysis intrinsically less sensitive</a:t>
            </a:r>
            <a:r>
              <a:rPr lang="en-US" b="1" dirty="0">
                <a:highlight>
                  <a:srgbClr val="FFFF00"/>
                </a:highlight>
                <a:latin typeface="Arial" panose="020B0604020202020204" pitchFamily="34" charset="0"/>
                <a:cs typeface="Arial" panose="020B0604020202020204" pitchFamily="34" charset="0"/>
              </a:rPr>
              <a:t>. </a:t>
            </a:r>
            <a:r>
              <a:rPr lang="en-US" b="1" dirty="0">
                <a:solidFill>
                  <a:srgbClr val="FF0000"/>
                </a:solidFill>
                <a:highlight>
                  <a:srgbClr val="FFFF00"/>
                </a:highlight>
                <a:latin typeface="Arial" panose="020B0604020202020204" pitchFamily="34" charset="0"/>
                <a:cs typeface="Arial" panose="020B0604020202020204" pitchFamily="34" charset="0"/>
              </a:rPr>
              <a:t>If the analyte is a small molecule (MW</a:t>
            </a:r>
            <a:r>
              <a:rPr lang="en-US" b="1" i="1" dirty="0">
                <a:solidFill>
                  <a:srgbClr val="FF0000"/>
                </a:solidFill>
                <a:highlight>
                  <a:srgbClr val="FFFF00"/>
                </a:highlight>
                <a:latin typeface="Arial" panose="020B0604020202020204" pitchFamily="34" charset="0"/>
                <a:cs typeface="Arial" panose="020B0604020202020204" pitchFamily="34" charset="0"/>
              </a:rPr>
              <a:t>o</a:t>
            </a:r>
            <a:r>
              <a:rPr lang="en-US" b="1" dirty="0">
                <a:solidFill>
                  <a:srgbClr val="FF0000"/>
                </a:solidFill>
                <a:highlight>
                  <a:srgbClr val="FFFF00"/>
                </a:highlight>
                <a:latin typeface="Arial" panose="020B0604020202020204" pitchFamily="34" charset="0"/>
                <a:cs typeface="Arial" panose="020B0604020202020204" pitchFamily="34" charset="0"/>
              </a:rPr>
              <a:t>1000 Da), often direct detection is not viable.</a:t>
            </a:r>
          </a:p>
          <a:p>
            <a:pPr algn="just"/>
            <a:r>
              <a:rPr lang="en-US" dirty="0">
                <a:latin typeface="Arial" panose="020B0604020202020204" pitchFamily="34" charset="0"/>
                <a:cs typeface="Arial" panose="020B0604020202020204" pitchFamily="34" charset="0"/>
              </a:rPr>
              <a:t>Detection of small molecules can be carried out using a different strategy. Most often, small molecules are detected in a sandwich, competition or inhibition</a:t>
            </a:r>
          </a:p>
          <a:p>
            <a:pPr algn="just"/>
            <a:r>
              <a:rPr lang="en-US" dirty="0">
                <a:latin typeface="Arial" panose="020B0604020202020204" pitchFamily="34" charset="0"/>
                <a:cs typeface="Arial" panose="020B0604020202020204" pitchFamily="34" charset="0"/>
              </a:rPr>
              <a:t>assay format. In all assay formats, not only the lower detectable concentration is limited, but also the physical number of immobilized elements on the sensor surface, which provides a maximum limiting value</a:t>
            </a:r>
            <a:endParaRPr lang="es-AR"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5E879811-E93F-4118-8997-369168840560}"/>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spTree>
    <p:extLst>
      <p:ext uri="{BB962C8B-B14F-4D97-AF65-F5344CB8AC3E}">
        <p14:creationId xmlns:p14="http://schemas.microsoft.com/office/powerpoint/2010/main" val="338546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5614" y="1015663"/>
            <a:ext cx="8495210" cy="4893647"/>
          </a:xfrm>
          <a:prstGeom prst="rect">
            <a:avLst/>
          </a:prstGeom>
        </p:spPr>
        <p:txBody>
          <a:bodyPr wrap="square">
            <a:spAutoFit/>
          </a:bodyPr>
          <a:lstStyle/>
          <a:p>
            <a:pPr algn="just"/>
            <a:r>
              <a:rPr lang="es-AR" b="1" dirty="0" err="1">
                <a:solidFill>
                  <a:srgbClr val="000000"/>
                </a:solidFill>
                <a:latin typeface="Arial" panose="020B0604020202020204" pitchFamily="34" charset="0"/>
                <a:cs typeface="Arial" panose="020B0604020202020204" pitchFamily="34" charset="0"/>
              </a:rPr>
              <a:t>Measurement</a:t>
            </a:r>
            <a:r>
              <a:rPr lang="es-AR" b="1" dirty="0">
                <a:solidFill>
                  <a:srgbClr val="000000"/>
                </a:solidFill>
                <a:latin typeface="Arial" panose="020B0604020202020204" pitchFamily="34" charset="0"/>
                <a:cs typeface="Arial" panose="020B0604020202020204" pitchFamily="34" charset="0"/>
              </a:rPr>
              <a:t> </a:t>
            </a:r>
            <a:r>
              <a:rPr lang="es-AR" b="1" dirty="0" err="1">
                <a:solidFill>
                  <a:srgbClr val="000000"/>
                </a:solidFill>
                <a:latin typeface="Arial" panose="020B0604020202020204" pitchFamily="34" charset="0"/>
                <a:cs typeface="Arial" panose="020B0604020202020204" pitchFamily="34" charset="0"/>
              </a:rPr>
              <a:t>Configurations</a:t>
            </a:r>
            <a:endParaRPr lang="es-AR" b="1" dirty="0">
              <a:solidFill>
                <a:srgbClr val="000000"/>
              </a:solidFill>
              <a:latin typeface="Arial" panose="020B0604020202020204" pitchFamily="34" charset="0"/>
              <a:cs typeface="Arial" panose="020B0604020202020204" pitchFamily="34" charset="0"/>
            </a:endParaRPr>
          </a:p>
          <a:p>
            <a:pPr algn="just"/>
            <a:r>
              <a:rPr lang="en-US" dirty="0">
                <a:solidFill>
                  <a:srgbClr val="000000"/>
                </a:solidFill>
                <a:latin typeface="Arial" panose="020B0604020202020204" pitchFamily="34" charset="0"/>
                <a:cs typeface="Arial" panose="020B0604020202020204" pitchFamily="34" charset="0"/>
              </a:rPr>
              <a:t>There are three different configurations for </a:t>
            </a:r>
            <a:r>
              <a:rPr lang="en-US" b="1" dirty="0">
                <a:solidFill>
                  <a:srgbClr val="000000"/>
                </a:solidFill>
                <a:latin typeface="Arial" panose="020B0604020202020204" pitchFamily="34" charset="0"/>
                <a:cs typeface="Arial" panose="020B0604020202020204" pitchFamily="34" charset="0"/>
              </a:rPr>
              <a:t>generating the plasmon </a:t>
            </a:r>
            <a:r>
              <a:rPr lang="en-US" dirty="0">
                <a:solidFill>
                  <a:srgbClr val="000000"/>
                </a:solidFill>
                <a:latin typeface="Arial" panose="020B0604020202020204" pitchFamily="34" charset="0"/>
                <a:cs typeface="Arial" panose="020B0604020202020204" pitchFamily="34" charset="0"/>
              </a:rPr>
              <a:t>and measuring </a:t>
            </a:r>
            <a:r>
              <a:rPr lang="es-AR" dirty="0" err="1">
                <a:solidFill>
                  <a:srgbClr val="000000"/>
                </a:solidFill>
                <a:latin typeface="Arial" panose="020B0604020202020204" pitchFamily="34" charset="0"/>
                <a:cs typeface="Arial" panose="020B0604020202020204" pitchFamily="34" charset="0"/>
              </a:rPr>
              <a:t>the</a:t>
            </a:r>
            <a:r>
              <a:rPr lang="es-AR" dirty="0">
                <a:solidFill>
                  <a:srgbClr val="000000"/>
                </a:solidFill>
                <a:latin typeface="Arial" panose="020B0604020202020204" pitchFamily="34" charset="0"/>
                <a:cs typeface="Arial" panose="020B0604020202020204" pitchFamily="34" charset="0"/>
              </a:rPr>
              <a:t> </a:t>
            </a:r>
            <a:r>
              <a:rPr lang="es-AR" dirty="0" err="1">
                <a:solidFill>
                  <a:srgbClr val="000000"/>
                </a:solidFill>
                <a:latin typeface="Arial" panose="020B0604020202020204" pitchFamily="34" charset="0"/>
                <a:cs typeface="Arial" panose="020B0604020202020204" pitchFamily="34" charset="0"/>
              </a:rPr>
              <a:t>angle</a:t>
            </a:r>
            <a:r>
              <a:rPr lang="es-AR" dirty="0">
                <a:solidFill>
                  <a:srgbClr val="000000"/>
                </a:solidFill>
                <a:latin typeface="Arial" panose="020B0604020202020204" pitchFamily="34" charset="0"/>
                <a:cs typeface="Arial" panose="020B0604020202020204" pitchFamily="34" charset="0"/>
              </a:rPr>
              <a:t>:</a:t>
            </a:r>
          </a:p>
          <a:p>
            <a:pPr algn="just"/>
            <a:r>
              <a:rPr lang="en-US" sz="1200" i="1" dirty="0">
                <a:solidFill>
                  <a:srgbClr val="131413"/>
                </a:solidFill>
                <a:latin typeface="Arial" panose="020B0604020202020204" pitchFamily="34" charset="0"/>
                <a:cs typeface="Arial" panose="020B0604020202020204" pitchFamily="34" charset="0"/>
              </a:rPr>
              <a:t>			- </a:t>
            </a:r>
            <a:r>
              <a:rPr lang="en-US" dirty="0">
                <a:solidFill>
                  <a:srgbClr val="FF0000"/>
                </a:solidFill>
                <a:latin typeface="Arial" panose="020B0604020202020204" pitchFamily="34" charset="0"/>
                <a:cs typeface="Arial" panose="020B0604020202020204" pitchFamily="34" charset="0"/>
              </a:rPr>
              <a:t>Attenuated total reflection</a:t>
            </a:r>
          </a:p>
          <a:p>
            <a:pPr algn="just"/>
            <a:r>
              <a:rPr lang="en-US" sz="1200" i="1" dirty="0">
                <a:solidFill>
                  <a:srgbClr val="131413"/>
                </a:solidFill>
                <a:latin typeface="Arial" panose="020B0604020202020204" pitchFamily="34" charset="0"/>
                <a:cs typeface="Arial" panose="020B0604020202020204" pitchFamily="34" charset="0"/>
              </a:rPr>
              <a:t>			- </a:t>
            </a:r>
            <a:r>
              <a:rPr lang="en-US" sz="1200" dirty="0">
                <a:solidFill>
                  <a:srgbClr val="000000"/>
                </a:solidFill>
                <a:latin typeface="Arial" panose="020B0604020202020204" pitchFamily="34" charset="0"/>
                <a:cs typeface="Arial" panose="020B0604020202020204" pitchFamily="34" charset="0"/>
              </a:rPr>
              <a:t>Laser coupling in a waveguide.</a:t>
            </a:r>
          </a:p>
          <a:p>
            <a:pPr algn="just"/>
            <a:r>
              <a:rPr lang="en-US" sz="1200" i="1" dirty="0">
                <a:solidFill>
                  <a:srgbClr val="131413"/>
                </a:solidFill>
                <a:latin typeface="Arial" panose="020B0604020202020204" pitchFamily="34" charset="0"/>
                <a:cs typeface="Arial" panose="020B0604020202020204" pitchFamily="34" charset="0"/>
              </a:rPr>
              <a:t>			- </a:t>
            </a:r>
            <a:r>
              <a:rPr lang="en-US" sz="1200" dirty="0">
                <a:solidFill>
                  <a:srgbClr val="000000"/>
                </a:solidFill>
                <a:latin typeface="Arial" panose="020B0604020202020204" pitchFamily="34" charset="0"/>
                <a:cs typeface="Arial" panose="020B0604020202020204" pitchFamily="34" charset="0"/>
              </a:rPr>
              <a:t>Coupling in a grating. The incident light is guided along an optical </a:t>
            </a:r>
            <a:r>
              <a:rPr lang="en-US" sz="1200" dirty="0" err="1">
                <a:solidFill>
                  <a:srgbClr val="000000"/>
                </a:solidFill>
                <a:latin typeface="Arial" panose="020B0604020202020204" pitchFamily="34" charset="0"/>
                <a:cs typeface="Arial" panose="020B0604020202020204" pitchFamily="34" charset="0"/>
              </a:rPr>
              <a:t>fibre</a:t>
            </a:r>
            <a:r>
              <a:rPr lang="en-US" sz="1200" dirty="0">
                <a:solidFill>
                  <a:srgbClr val="000000"/>
                </a:solidFill>
                <a:latin typeface="Arial" panose="020B0604020202020204" pitchFamily="34" charset="0"/>
                <a:cs typeface="Arial" panose="020B0604020202020204" pitchFamily="34" charset="0"/>
              </a:rPr>
              <a:t> to an etched grating (ideal 					sinusoidal shape with 2,400 lines/mm) coated with a thin metal film. At the end of the 						waveguide, a photodiode 	measures the attenuation of the wave by the plasmon resonance.</a:t>
            </a:r>
          </a:p>
          <a:p>
            <a:pPr algn="just"/>
            <a:endParaRPr lang="en-US" sz="1200" dirty="0">
              <a:solidFill>
                <a:srgbClr val="000000"/>
              </a:solidFill>
              <a:latin typeface="Arial" panose="020B0604020202020204" pitchFamily="34" charset="0"/>
              <a:cs typeface="Arial" panose="020B0604020202020204" pitchFamily="34" charset="0"/>
            </a:endParaRPr>
          </a:p>
          <a:p>
            <a:pPr algn="just"/>
            <a:r>
              <a:rPr lang="en-US" b="1" dirty="0">
                <a:solidFill>
                  <a:srgbClr val="000000"/>
                </a:solidFill>
                <a:latin typeface="Arial" panose="020B0604020202020204" pitchFamily="34" charset="0"/>
                <a:cs typeface="Arial" panose="020B0604020202020204" pitchFamily="34" charset="0"/>
              </a:rPr>
              <a:t>Source</a:t>
            </a:r>
            <a:r>
              <a:rPr lang="en-US" dirty="0">
                <a:solidFill>
                  <a:srgbClr val="000000"/>
                </a:solidFill>
                <a:latin typeface="Arial" panose="020B0604020202020204" pitchFamily="34" charset="0"/>
                <a:cs typeface="Arial" panose="020B0604020202020204" pitchFamily="34" charset="0"/>
              </a:rPr>
              <a:t>:  usually a LED, a laser diode, or a P </a:t>
            </a:r>
            <a:r>
              <a:rPr lang="en-US" dirty="0" err="1">
                <a:solidFill>
                  <a:srgbClr val="000000"/>
                </a:solidFill>
                <a:latin typeface="Arial" panose="020B0604020202020204" pitchFamily="34" charset="0"/>
                <a:cs typeface="Arial" panose="020B0604020202020204" pitchFamily="34" charset="0"/>
              </a:rPr>
              <a:t>polarised</a:t>
            </a:r>
            <a:r>
              <a:rPr lang="en-US" dirty="0">
                <a:solidFill>
                  <a:srgbClr val="000000"/>
                </a:solidFill>
                <a:latin typeface="Arial" panose="020B0604020202020204" pitchFamily="34" charset="0"/>
                <a:cs typeface="Arial" panose="020B0604020202020204" pitchFamily="34" charset="0"/>
              </a:rPr>
              <a:t> (parallel to the plane of the surface) solid-state laser. </a:t>
            </a:r>
          </a:p>
          <a:p>
            <a:pPr algn="just"/>
            <a:r>
              <a:rPr lang="en-US" b="1" dirty="0">
                <a:solidFill>
                  <a:srgbClr val="000000"/>
                </a:solidFill>
                <a:latin typeface="Arial" panose="020B0604020202020204" pitchFamily="34" charset="0"/>
                <a:cs typeface="Arial" panose="020B0604020202020204" pitchFamily="34" charset="0"/>
              </a:rPr>
              <a:t>Detector:</a:t>
            </a:r>
            <a:r>
              <a:rPr lang="en-US" dirty="0">
                <a:solidFill>
                  <a:srgbClr val="000000"/>
                </a:solidFill>
                <a:latin typeface="Arial" panose="020B0604020202020204" pitchFamily="34" charset="0"/>
                <a:cs typeface="Arial" panose="020B0604020202020204" pitchFamily="34" charset="0"/>
              </a:rPr>
              <a:t> photodiode array </a:t>
            </a:r>
            <a:r>
              <a:rPr lang="en-US" sz="1200" dirty="0">
                <a:solidFill>
                  <a:srgbClr val="000000"/>
                </a:solidFill>
                <a:latin typeface="Arial" panose="020B0604020202020204" pitchFamily="34" charset="0"/>
                <a:cs typeface="Arial" panose="020B0604020202020204" pitchFamily="34" charset="0"/>
              </a:rPr>
              <a:t>or a CMOS or CCD camera in the case of </a:t>
            </a:r>
            <a:r>
              <a:rPr lang="en-US" sz="1200" dirty="0" err="1">
                <a:solidFill>
                  <a:srgbClr val="000000"/>
                </a:solidFill>
                <a:latin typeface="Arial" panose="020B0604020202020204" pitchFamily="34" charset="0"/>
                <a:cs typeface="Arial" panose="020B0604020202020204" pitchFamily="34" charset="0"/>
              </a:rPr>
              <a:t>multispot</a:t>
            </a:r>
            <a:r>
              <a:rPr lang="en-US" sz="1200" dirty="0">
                <a:solidFill>
                  <a:srgbClr val="000000"/>
                </a:solidFill>
                <a:latin typeface="Arial" panose="020B0604020202020204" pitchFamily="34" charset="0"/>
                <a:cs typeface="Arial" panose="020B0604020202020204" pitchFamily="34" charset="0"/>
              </a:rPr>
              <a:t> systems, or a single detector mounted on a goniometric arm. </a:t>
            </a:r>
            <a:r>
              <a:rPr lang="en-US" sz="1200" dirty="0">
                <a:solidFill>
                  <a:srgbClr val="0000FF"/>
                </a:solidFill>
                <a:latin typeface="Arial" panose="020B0604020202020204" pitchFamily="34" charset="0"/>
                <a:cs typeface="Arial" panose="020B0604020202020204" pitchFamily="34" charset="0"/>
              </a:rPr>
              <a:t>The </a:t>
            </a:r>
            <a:r>
              <a:rPr lang="en-US" sz="1200" dirty="0" err="1">
                <a:solidFill>
                  <a:srgbClr val="0000FF"/>
                </a:solidFill>
                <a:latin typeface="Arial" panose="020B0604020202020204" pitchFamily="34" charset="0"/>
                <a:cs typeface="Arial" panose="020B0604020202020204" pitchFamily="34" charset="0"/>
              </a:rPr>
              <a:t>Nomadics</a:t>
            </a:r>
            <a:r>
              <a:rPr lang="en-US" sz="1200" dirty="0">
                <a:solidFill>
                  <a:srgbClr val="0000FF"/>
                </a:solidFill>
                <a:latin typeface="Arial" panose="020B0604020202020204" pitchFamily="34" charset="0"/>
                <a:cs typeface="Arial" panose="020B0604020202020204" pitchFamily="34" charset="0"/>
              </a:rPr>
              <a:t> </a:t>
            </a:r>
            <a:r>
              <a:rPr lang="en-US" sz="1200" dirty="0" err="1">
                <a:solidFill>
                  <a:srgbClr val="0000FF"/>
                </a:solidFill>
                <a:latin typeface="Arial" panose="020B0604020202020204" pitchFamily="34" charset="0"/>
                <a:cs typeface="Arial" panose="020B0604020202020204" pitchFamily="34" charset="0"/>
              </a:rPr>
              <a:t>Spreeta</a:t>
            </a:r>
            <a:r>
              <a:rPr lang="en-US" sz="1200" dirty="0">
                <a:solidFill>
                  <a:srgbClr val="0000FF"/>
                </a:solidFill>
                <a:latin typeface="Arial" panose="020B0604020202020204" pitchFamily="34" charset="0"/>
                <a:cs typeface="Arial" panose="020B0604020202020204" pitchFamily="34" charset="0"/>
              </a:rPr>
              <a:t> made by Texas Instruments is a good example of a low-cost miniature sensor .</a:t>
            </a:r>
          </a:p>
          <a:p>
            <a:pPr algn="just"/>
            <a:r>
              <a:rPr lang="en-US" sz="1200" b="1" dirty="0">
                <a:solidFill>
                  <a:srgbClr val="000000"/>
                </a:solidFill>
                <a:latin typeface="Arial" panose="020B0604020202020204" pitchFamily="34" charset="0"/>
                <a:cs typeface="Arial" panose="020B0604020202020204" pitchFamily="34" charset="0"/>
              </a:rPr>
              <a:t>Light source is a </a:t>
            </a:r>
            <a:r>
              <a:rPr lang="en-US" sz="1200" b="1" dirty="0" err="1">
                <a:solidFill>
                  <a:srgbClr val="000000"/>
                </a:solidFill>
                <a:latin typeface="Arial" panose="020B0604020202020204" pitchFamily="34" charset="0"/>
                <a:cs typeface="Arial" panose="020B0604020202020204" pitchFamily="34" charset="0"/>
              </a:rPr>
              <a:t>polarised</a:t>
            </a:r>
            <a:r>
              <a:rPr lang="en-US" sz="1200" b="1" dirty="0">
                <a:solidFill>
                  <a:srgbClr val="000000"/>
                </a:solidFill>
                <a:latin typeface="Arial" panose="020B0604020202020204" pitchFamily="34" charset="0"/>
                <a:cs typeface="Arial" panose="020B0604020202020204" pitchFamily="34" charset="0"/>
              </a:rPr>
              <a:t> LED illuminating a gold surface</a:t>
            </a:r>
            <a:r>
              <a:rPr lang="en-US" sz="1200" dirty="0">
                <a:solidFill>
                  <a:srgbClr val="000000"/>
                </a:solidFill>
                <a:latin typeface="Arial" panose="020B0604020202020204" pitchFamily="34" charset="0"/>
                <a:cs typeface="Arial" panose="020B0604020202020204" pitchFamily="34" charset="0"/>
              </a:rPr>
              <a:t>. The reflected light is measured by a photodiode array. The whole object is </a:t>
            </a:r>
            <a:r>
              <a:rPr lang="en-US" sz="1200" dirty="0" err="1">
                <a:solidFill>
                  <a:srgbClr val="000000"/>
                </a:solidFill>
                <a:latin typeface="Arial" panose="020B0604020202020204" pitchFamily="34" charset="0"/>
                <a:cs typeface="Arial" panose="020B0604020202020204" pitchFamily="34" charset="0"/>
              </a:rPr>
              <a:t>moulded</a:t>
            </a:r>
            <a:r>
              <a:rPr lang="en-US" sz="1200" dirty="0">
                <a:solidFill>
                  <a:srgbClr val="000000"/>
                </a:solidFill>
                <a:latin typeface="Arial" panose="020B0604020202020204" pitchFamily="34" charset="0"/>
                <a:cs typeface="Arial" panose="020B0604020202020204" pitchFamily="34" charset="0"/>
              </a:rPr>
              <a:t> into a </a:t>
            </a:r>
            <a:r>
              <a:rPr lang="en-US" sz="1200" dirty="0" err="1">
                <a:solidFill>
                  <a:srgbClr val="000000"/>
                </a:solidFill>
                <a:latin typeface="Arial" panose="020B0604020202020204" pitchFamily="34" charset="0"/>
                <a:cs typeface="Arial" panose="020B0604020202020204" pitchFamily="34" charset="0"/>
              </a:rPr>
              <a:t>plexiglas</a:t>
            </a:r>
            <a:r>
              <a:rPr lang="en-US" sz="1200" dirty="0">
                <a:solidFill>
                  <a:srgbClr val="000000"/>
                </a:solidFill>
                <a:latin typeface="Arial" panose="020B0604020202020204" pitchFamily="34" charset="0"/>
                <a:cs typeface="Arial" panose="020B0604020202020204" pitchFamily="34" charset="0"/>
              </a:rPr>
              <a:t> matrix. The user must provide a microfluidic chamber which is brought into contact with the sensor to convey and evacuate samples. This chamber is often made from polydimethylsiloxane (PDMS) and its dimensions depend on the application (required flow rate, need for heat control, </a:t>
            </a:r>
            <a:r>
              <a:rPr lang="es-AR" sz="1200" dirty="0">
                <a:solidFill>
                  <a:srgbClr val="000000"/>
                </a:solidFill>
                <a:latin typeface="Arial" panose="020B0604020202020204" pitchFamily="34" charset="0"/>
                <a:cs typeface="Arial" panose="020B0604020202020204" pitchFamily="34" charset="0"/>
              </a:rPr>
              <a:t>and so </a:t>
            </a:r>
            <a:r>
              <a:rPr lang="es-AR" sz="1200" dirty="0" err="1">
                <a:solidFill>
                  <a:srgbClr val="000000"/>
                </a:solidFill>
                <a:latin typeface="Arial" panose="020B0604020202020204" pitchFamily="34" charset="0"/>
                <a:cs typeface="Arial" panose="020B0604020202020204" pitchFamily="34" charset="0"/>
              </a:rPr>
              <a:t>on</a:t>
            </a:r>
            <a:r>
              <a:rPr lang="es-AR" sz="1200" dirty="0">
                <a:solidFill>
                  <a:srgbClr val="000000"/>
                </a:solidFill>
                <a:latin typeface="Arial" panose="020B0604020202020204" pitchFamily="34" charset="0"/>
                <a:cs typeface="Arial" panose="020B0604020202020204" pitchFamily="34" charset="0"/>
              </a:rPr>
              <a:t>).</a:t>
            </a:r>
          </a:p>
          <a:p>
            <a:pPr algn="just"/>
            <a:r>
              <a:rPr lang="en-US" dirty="0">
                <a:solidFill>
                  <a:srgbClr val="000000"/>
                </a:solidFill>
                <a:latin typeface="Arial" panose="020B0604020202020204" pitchFamily="34" charset="0"/>
                <a:cs typeface="Arial" panose="020B0604020202020204" pitchFamily="34" charset="0"/>
              </a:rPr>
              <a:t>Among the manufacturers of industrial SPR equipment are </a:t>
            </a:r>
            <a:r>
              <a:rPr lang="en-US" sz="1200" dirty="0" err="1">
                <a:solidFill>
                  <a:srgbClr val="000000"/>
                </a:solidFill>
                <a:latin typeface="Arial" panose="020B0604020202020204" pitchFamily="34" charset="0"/>
                <a:cs typeface="Arial" panose="020B0604020202020204" pitchFamily="34" charset="0"/>
              </a:rPr>
              <a:t>Biacore</a:t>
            </a:r>
            <a:r>
              <a:rPr lang="en-US" sz="1200" dirty="0">
                <a:solidFill>
                  <a:srgbClr val="000000"/>
                </a:solidFill>
                <a:latin typeface="Arial" panose="020B0604020202020204" pitchFamily="34" charset="0"/>
                <a:cs typeface="Arial" panose="020B0604020202020204" pitchFamily="34" charset="0"/>
              </a:rPr>
              <a:t>, </a:t>
            </a:r>
            <a:r>
              <a:rPr lang="en-US" sz="1200" dirty="0" err="1">
                <a:solidFill>
                  <a:srgbClr val="000000"/>
                </a:solidFill>
                <a:latin typeface="Arial" panose="020B0604020202020204" pitchFamily="34" charset="0"/>
                <a:cs typeface="Arial" panose="020B0604020202020204" pitchFamily="34" charset="0"/>
              </a:rPr>
              <a:t>Autolab</a:t>
            </a:r>
            <a:r>
              <a:rPr lang="en-US" sz="1200" dirty="0">
                <a:solidFill>
                  <a:srgbClr val="000000"/>
                </a:solidFill>
                <a:latin typeface="Arial" panose="020B0604020202020204" pitchFamily="34" charset="0"/>
                <a:cs typeface="Arial" panose="020B0604020202020204" pitchFamily="34" charset="0"/>
              </a:rPr>
              <a:t> SPR, </a:t>
            </a:r>
            <a:r>
              <a:rPr lang="en-US" sz="1200" dirty="0" err="1">
                <a:solidFill>
                  <a:srgbClr val="000000"/>
                </a:solidFill>
                <a:latin typeface="Arial" panose="020B0604020202020204" pitchFamily="34" charset="0"/>
                <a:cs typeface="Arial" panose="020B0604020202020204" pitchFamily="34" charset="0"/>
              </a:rPr>
              <a:t>Genoptics</a:t>
            </a:r>
            <a:r>
              <a:rPr lang="en-US" sz="1200" dirty="0">
                <a:solidFill>
                  <a:srgbClr val="000000"/>
                </a:solidFill>
                <a:latin typeface="Arial" panose="020B0604020202020204" pitchFamily="34" charset="0"/>
                <a:cs typeface="Arial" panose="020B0604020202020204" pitchFamily="34" charset="0"/>
              </a:rPr>
              <a:t>, Plasmonic, Reichert, and Ibis Biosensor. Each of these also offers biological protocols designed for different target applications</a:t>
            </a:r>
            <a:endParaRPr lang="es-AR" sz="12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9880C7C7-EB15-4327-8041-6D1B17907F21}"/>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spTree>
    <p:extLst>
      <p:ext uri="{BB962C8B-B14F-4D97-AF65-F5344CB8AC3E}">
        <p14:creationId xmlns:p14="http://schemas.microsoft.com/office/powerpoint/2010/main" val="743045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2399" y="1075881"/>
            <a:ext cx="4868780" cy="4339650"/>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From </a:t>
            </a:r>
            <a:r>
              <a:rPr lang="en-US" b="1" dirty="0">
                <a:solidFill>
                  <a:srgbClr val="FF0000"/>
                </a:solidFill>
                <a:latin typeface="Arial" panose="020B0604020202020204" pitchFamily="34" charset="0"/>
                <a:cs typeface="Arial" panose="020B0604020202020204" pitchFamily="34" charset="0"/>
              </a:rPr>
              <a:t>Dip</a:t>
            </a:r>
            <a:r>
              <a:rPr lang="en-US" b="1" dirty="0">
                <a:latin typeface="Arial" panose="020B0604020202020204" pitchFamily="34" charset="0"/>
                <a:cs typeface="Arial" panose="020B0604020202020204" pitchFamily="34" charset="0"/>
              </a:rPr>
              <a:t> to Real-time Measurement</a:t>
            </a:r>
          </a:p>
          <a:p>
            <a:pPr algn="just"/>
            <a:r>
              <a:rPr lang="en-US" sz="1200" dirty="0">
                <a:latin typeface="Arial" panose="020B0604020202020204" pitchFamily="34" charset="0"/>
                <a:cs typeface="Arial" panose="020B0604020202020204" pitchFamily="34" charset="0"/>
              </a:rPr>
              <a:t>SPR is not only suited to measure the difference between two states, but can also </a:t>
            </a:r>
            <a:r>
              <a:rPr lang="en-US" dirty="0">
                <a:latin typeface="Arial" panose="020B0604020202020204" pitchFamily="34" charset="0"/>
                <a:cs typeface="Arial" panose="020B0604020202020204" pitchFamily="34" charset="0"/>
              </a:rPr>
              <a:t>monitor the change in time, if one follows in time the shift of the resonance angle at which the dip is observed</a:t>
            </a:r>
            <a:r>
              <a:rPr lang="en-US" sz="1200" dirty="0">
                <a:latin typeface="Arial" panose="020B0604020202020204" pitchFamily="34" charset="0"/>
                <a:cs typeface="Arial" panose="020B0604020202020204" pitchFamily="34" charset="0"/>
              </a:rPr>
              <a:t>. Figure depicts </a:t>
            </a:r>
            <a:r>
              <a:rPr lang="en-US" sz="1200" dirty="0">
                <a:solidFill>
                  <a:srgbClr val="FF0000"/>
                </a:solidFill>
                <a:latin typeface="Arial" panose="020B0604020202020204" pitchFamily="34" charset="0"/>
                <a:cs typeface="Arial" panose="020B0604020202020204" pitchFamily="34" charset="0"/>
              </a:rPr>
              <a:t>the shift of the dip in time</a:t>
            </a:r>
            <a:r>
              <a:rPr lang="en-US" sz="1200" dirty="0">
                <a:latin typeface="Arial" panose="020B0604020202020204" pitchFamily="34" charset="0"/>
                <a:cs typeface="Arial" panose="020B0604020202020204" pitchFamily="34" charset="0"/>
              </a:rPr>
              <a:t>, a so-called </a:t>
            </a:r>
            <a:r>
              <a:rPr lang="en-US" sz="1200" dirty="0" err="1">
                <a:latin typeface="Arial" panose="020B0604020202020204" pitchFamily="34" charset="0"/>
                <a:cs typeface="Arial" panose="020B0604020202020204" pitchFamily="34" charset="0"/>
              </a:rPr>
              <a:t>sensorgram</a:t>
            </a:r>
            <a:r>
              <a:rPr lang="en-US" sz="1200" dirty="0">
                <a:latin typeface="Arial" panose="020B0604020202020204" pitchFamily="34" charset="0"/>
                <a:cs typeface="Arial" panose="020B0604020202020204" pitchFamily="34" charset="0"/>
              </a:rPr>
              <a:t>. If this change is due to a biomolecular interaction, the kinetics of the interaction can be studied in real time.</a:t>
            </a:r>
          </a:p>
          <a:p>
            <a:pPr algn="just"/>
            <a:r>
              <a:rPr lang="en-US" sz="1200" dirty="0">
                <a:latin typeface="Arial" panose="020B0604020202020204" pitchFamily="34" charset="0"/>
                <a:cs typeface="Arial" panose="020B0604020202020204" pitchFamily="34" charset="0"/>
              </a:rPr>
              <a:t>SPR sensors investigate only a very limited vicinity or fixed volume at the metal surface. The penetration depth of the electromagnetic field (so-called evanescent field) at which a signal is observed typically does not exceed a few hundred nanometers, decaying exponentially with the distance from the metal layer at the sensor surface. </a:t>
            </a:r>
            <a:r>
              <a:rPr lang="en-US" sz="1200" dirty="0">
                <a:highlight>
                  <a:srgbClr val="FFFF00"/>
                </a:highlight>
                <a:latin typeface="Arial" panose="020B0604020202020204" pitchFamily="34" charset="0"/>
                <a:cs typeface="Arial" panose="020B0604020202020204" pitchFamily="34" charset="0"/>
              </a:rPr>
              <a:t>The penetration depth of the evanescent field is a function of the wavelength of the incident light.</a:t>
            </a:r>
          </a:p>
          <a:p>
            <a:pPr algn="just"/>
            <a:r>
              <a:rPr lang="en-US" sz="1200" dirty="0">
                <a:latin typeface="Arial" panose="020B0604020202020204" pitchFamily="34" charset="0"/>
                <a:cs typeface="Arial" panose="020B0604020202020204" pitchFamily="34" charset="0"/>
              </a:rPr>
              <a:t>SPR sensors lack intrinsic selectivity: all refractive index changes in the evanescent field will be reflected in a change of the signal. To permit selective detection at an SPR sensor, its surface needs to be modified with ligands suited for selective capturing of the target compounds but which are not prone to adsorbing any other components present in the sample or buffer media</a:t>
            </a:r>
            <a:endParaRPr lang="es-AR" sz="1200" dirty="0">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94B2D0CD-7EC2-4C8B-8023-E0DF6040FD5B}"/>
              </a:ext>
            </a:extLst>
          </p:cNvPr>
          <p:cNvSpPr/>
          <p:nvPr/>
        </p:nvSpPr>
        <p:spPr>
          <a:xfrm>
            <a:off x="5021179" y="1552958"/>
            <a:ext cx="4122821" cy="3416320"/>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NPs can be immobilized onto sensor surfaces by different approaches. Liposomes can be stably captured by sensor surfaces exposing protruding lipophilic alkyl chain anchors, which insert into the </a:t>
            </a:r>
            <a:r>
              <a:rPr lang="en-US" sz="1200" dirty="0" err="1">
                <a:latin typeface="Arial" panose="020B0604020202020204" pitchFamily="34" charset="0"/>
                <a:cs typeface="Arial" panose="020B0604020202020204" pitchFamily="34" charset="0"/>
              </a:rPr>
              <a:t>lipidic</a:t>
            </a:r>
            <a:r>
              <a:rPr lang="en-US" sz="1200" dirty="0">
                <a:latin typeface="Arial" panose="020B0604020202020204" pitchFamily="34" charset="0"/>
                <a:cs typeface="Arial" panose="020B0604020202020204" pitchFamily="34" charset="0"/>
              </a:rPr>
              <a:t> layer of the NP . </a:t>
            </a:r>
            <a:r>
              <a:rPr lang="en-US" sz="1200" dirty="0">
                <a:solidFill>
                  <a:srgbClr val="FF0000"/>
                </a:solidFill>
                <a:latin typeface="Arial" panose="020B0604020202020204" pitchFamily="34" charset="0"/>
                <a:cs typeface="Arial" panose="020B0604020202020204" pitchFamily="34" charset="0"/>
              </a:rPr>
              <a:t>Figure 2 reports the data obtained in our lab using this approach and showing the efficient and long-lasting capture of different types of liposomes</a:t>
            </a:r>
            <a:r>
              <a:rPr lang="en-US" sz="1200" dirty="0">
                <a:latin typeface="Arial" panose="020B0604020202020204" pitchFamily="34" charset="0"/>
                <a:cs typeface="Arial" panose="020B0604020202020204" pitchFamily="34" charset="0"/>
              </a:rPr>
              <a:t>.</a:t>
            </a:r>
          </a:p>
          <a:p>
            <a:pPr algn="just"/>
            <a:r>
              <a:rPr lang="en-US" sz="1200" dirty="0">
                <a:latin typeface="Arial" panose="020B0604020202020204" pitchFamily="34" charset="0"/>
                <a:cs typeface="Arial" panose="020B0604020202020204" pitchFamily="34" charset="0"/>
              </a:rPr>
              <a:t>The maximal capture varied from 700 RU (GM1 liposomes) to 10,000 RU (plain liposomes). Since the size of the tested liposomes were very similar (≈140 nm), the differences are likely due to the lipid composition, in agreement with previous data: in particular, it had already been shown that negatively charged liposomes deposited less densely due to electrostatic repulsion. </a:t>
            </a:r>
            <a:r>
              <a:rPr lang="en-US" sz="1200" dirty="0">
                <a:highlight>
                  <a:srgbClr val="FFFF00"/>
                </a:highlight>
                <a:latin typeface="Arial" panose="020B0604020202020204" pitchFamily="34" charset="0"/>
                <a:cs typeface="Arial" panose="020B0604020202020204" pitchFamily="34" charset="0"/>
              </a:rPr>
              <a:t>The dissociation rate was very slow, always lower than 2 × 10−4 s−1, corresponding to less than 10% dissociation in ten minutes, and allowing the subsequent injection (binding) of analytes onto captured nanoliposomes</a:t>
            </a:r>
            <a:endParaRPr lang="es-AR" sz="1200" dirty="0">
              <a:highlight>
                <a:srgbClr val="FFFF00"/>
              </a:highlight>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C07F4D2-DF15-4C6A-AA80-187203AE6AB7}"/>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sz="2800" dirty="0">
                <a:latin typeface="Arial" panose="020B0604020202020204" pitchFamily="34" charset="0"/>
                <a:cs typeface="Arial" panose="020B0604020202020204" pitchFamily="34" charset="0"/>
              </a:rPr>
              <a:t>.</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spTree>
    <p:extLst>
      <p:ext uri="{BB962C8B-B14F-4D97-AF65-F5344CB8AC3E}">
        <p14:creationId xmlns:p14="http://schemas.microsoft.com/office/powerpoint/2010/main" val="2404133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932093"/>
            <a:ext cx="9144000" cy="1938992"/>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SPR is a powerful label-free method widely used to study binding between two macromolecules. Typically, one of the two interacting partners is immobilized on a sensor chip surface, and the other is flowed through a microfluidic system in contact with the chip surface. Binding is revealed in real time as a change of mass at the surface, and the interaction can be characterized in terms of on and off rates (kinetics) and binding strength (affinity) </a:t>
            </a:r>
            <a:r>
              <a:rPr lang="en-US" sz="1200" dirty="0">
                <a:latin typeface="Arial" panose="020B0604020202020204" pitchFamily="34" charset="0"/>
                <a:cs typeface="Arial" panose="020B0604020202020204" pitchFamily="34" charset="0"/>
              </a:rPr>
              <a:t>[16]. Due to these features, SPR has the potential for being a technique of choice for a rapid and quantitative </a:t>
            </a:r>
            <a:r>
              <a:rPr lang="en-US" sz="1200" i="1" dirty="0">
                <a:latin typeface="Arial" panose="020B0604020202020204" pitchFamily="34" charset="0"/>
                <a:cs typeface="Arial" panose="020B0604020202020204" pitchFamily="34" charset="0"/>
              </a:rPr>
              <a:t>in vitro </a:t>
            </a:r>
            <a:r>
              <a:rPr lang="en-US" sz="1200" dirty="0">
                <a:latin typeface="Arial" panose="020B0604020202020204" pitchFamily="34" charset="0"/>
                <a:cs typeface="Arial" panose="020B0604020202020204" pitchFamily="34" charset="0"/>
              </a:rPr>
              <a:t>method to characterize, screen and develop NPs for biomedical purposes</a:t>
            </a:r>
            <a:endParaRPr lang="es-AR" sz="1200" dirty="0">
              <a:latin typeface="Arial" panose="020B0604020202020204" pitchFamily="34" charset="0"/>
              <a:cs typeface="Arial" panose="020B0604020202020204" pitchFamily="34" charset="0"/>
            </a:endParaRPr>
          </a:p>
        </p:txBody>
      </p:sp>
      <p:sp>
        <p:nvSpPr>
          <p:cNvPr id="3" name="Rectángulo 2"/>
          <p:cNvSpPr/>
          <p:nvPr/>
        </p:nvSpPr>
        <p:spPr>
          <a:xfrm>
            <a:off x="0" y="6211669"/>
            <a:ext cx="9144000" cy="646331"/>
          </a:xfrm>
          <a:prstGeom prst="rect">
            <a:avLst/>
          </a:prstGeom>
        </p:spPr>
        <p:txBody>
          <a:bodyPr wrap="square">
            <a:spAutoFit/>
          </a:bodyPr>
          <a:lstStyle/>
          <a:p>
            <a:r>
              <a:rPr lang="en-US" sz="1200" b="1" dirty="0">
                <a:latin typeface="TimesNewRoman,Bold"/>
              </a:rPr>
              <a:t>Applications of Surface Plasmon Resonance (SPR) for the Characterization of Nanoparticles Developed for </a:t>
            </a:r>
            <a:r>
              <a:rPr lang="es-AR" sz="1200" b="1" dirty="0" err="1">
                <a:latin typeface="TimesNewRoman,Bold"/>
              </a:rPr>
              <a:t>Biomedical</a:t>
            </a:r>
            <a:r>
              <a:rPr lang="es-AR" sz="1200" b="1" dirty="0">
                <a:latin typeface="TimesNewRoman,Bold"/>
              </a:rPr>
              <a:t> </a:t>
            </a:r>
            <a:r>
              <a:rPr lang="es-AR" sz="1200" b="1" dirty="0" err="1">
                <a:latin typeface="TimesNewRoman,Bold"/>
              </a:rPr>
              <a:t>Purposes</a:t>
            </a:r>
            <a:endParaRPr lang="es-AR" sz="1200" b="1" dirty="0">
              <a:latin typeface="TimesNewRoman,Bold"/>
            </a:endParaRPr>
          </a:p>
          <a:p>
            <a:r>
              <a:rPr lang="it-IT" sz="1200" b="1" dirty="0">
                <a:latin typeface="TimesNewRoman,Bold"/>
              </a:rPr>
              <a:t>Mara Canovi 1, Jacopo Lucchetti 1, Matteo Stravalaci 1, Francesca Re 2, Davide Moscatelli 3, Paolo Bigini 1, Mario Salmona 1 and Marco Gobbi</a:t>
            </a:r>
            <a:r>
              <a:rPr lang="es-AR" sz="1200" i="1" dirty="0" err="1"/>
              <a:t>Sensors</a:t>
            </a:r>
            <a:r>
              <a:rPr lang="es-AR" sz="1200" i="1" dirty="0"/>
              <a:t> </a:t>
            </a:r>
            <a:r>
              <a:rPr lang="es-AR" sz="1200" b="1" dirty="0"/>
              <a:t>2012</a:t>
            </a:r>
            <a:r>
              <a:rPr lang="es-AR" sz="1200" dirty="0"/>
              <a:t>, </a:t>
            </a:r>
            <a:r>
              <a:rPr lang="es-AR" sz="1200" i="1" dirty="0"/>
              <a:t>12</a:t>
            </a:r>
            <a:r>
              <a:rPr lang="es-AR" sz="1200" dirty="0"/>
              <a:t>, 16420-16432; doi:10.3390/s121216420</a:t>
            </a:r>
          </a:p>
        </p:txBody>
      </p:sp>
      <p:pic>
        <p:nvPicPr>
          <p:cNvPr id="4" name="Imagen 3"/>
          <p:cNvPicPr>
            <a:picLocks noChangeAspect="1"/>
          </p:cNvPicPr>
          <p:nvPr/>
        </p:nvPicPr>
        <p:blipFill>
          <a:blip r:embed="rId2"/>
          <a:stretch>
            <a:fillRect/>
          </a:stretch>
        </p:blipFill>
        <p:spPr>
          <a:xfrm>
            <a:off x="1362676" y="2871085"/>
            <a:ext cx="6418648" cy="2578359"/>
          </a:xfrm>
          <a:prstGeom prst="rect">
            <a:avLst/>
          </a:prstGeom>
        </p:spPr>
      </p:pic>
      <p:sp>
        <p:nvSpPr>
          <p:cNvPr id="6" name="Rectángulo 5"/>
          <p:cNvSpPr/>
          <p:nvPr/>
        </p:nvSpPr>
        <p:spPr>
          <a:xfrm>
            <a:off x="0" y="5565338"/>
            <a:ext cx="9144000" cy="646331"/>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Figure 1. </a:t>
            </a:r>
            <a:r>
              <a:rPr lang="en-US" sz="1200" dirty="0">
                <a:latin typeface="Arial" panose="020B0604020202020204" pitchFamily="34" charset="0"/>
                <a:cs typeface="Arial" panose="020B0604020202020204" pitchFamily="34" charset="0"/>
              </a:rPr>
              <a:t>SPR approaches to study interactions between functionalized NPs and their putative biological targets. (</a:t>
            </a:r>
            <a:r>
              <a:rPr lang="en-US" sz="1200" b="1" dirty="0">
                <a:latin typeface="Arial" panose="020B0604020202020204" pitchFamily="34" charset="0"/>
                <a:cs typeface="Arial" panose="020B0604020202020204" pitchFamily="34" charset="0"/>
              </a:rPr>
              <a:t>a</a:t>
            </a:r>
            <a:r>
              <a:rPr lang="en-US" sz="1200" dirty="0">
                <a:latin typeface="Arial" panose="020B0604020202020204" pitchFamily="34" charset="0"/>
                <a:cs typeface="Arial" panose="020B0604020202020204" pitchFamily="34" charset="0"/>
              </a:rPr>
              <a:t>) Flowing of the target onto ligand-functionalized NPs immobilized on the sensor surface. (</a:t>
            </a:r>
            <a:r>
              <a:rPr lang="en-US" sz="1200" b="1" dirty="0">
                <a:latin typeface="Arial" panose="020B0604020202020204" pitchFamily="34" charset="0"/>
                <a:cs typeface="Arial" panose="020B0604020202020204" pitchFamily="34" charset="0"/>
              </a:rPr>
              <a:t>b</a:t>
            </a:r>
            <a:r>
              <a:rPr lang="en-US" sz="1200" dirty="0">
                <a:latin typeface="Arial" panose="020B0604020202020204" pitchFamily="34" charset="0"/>
                <a:cs typeface="Arial" panose="020B0604020202020204" pitchFamily="34" charset="0"/>
              </a:rPr>
              <a:t>) Flowing of ligand-functionalized NPs onto</a:t>
            </a:r>
          </a:p>
          <a:p>
            <a:pPr algn="ctr"/>
            <a:r>
              <a:rPr lang="en-US" sz="1200" dirty="0">
                <a:latin typeface="Arial" panose="020B0604020202020204" pitchFamily="34" charset="0"/>
                <a:cs typeface="Arial" panose="020B0604020202020204" pitchFamily="34" charset="0"/>
              </a:rPr>
              <a:t>immobilized target (note the possibility that multivalent interactions underlie the binding of </a:t>
            </a:r>
            <a:r>
              <a:rPr lang="es-AR" sz="1200" dirty="0">
                <a:latin typeface="Arial" panose="020B0604020202020204" pitchFamily="34" charset="0"/>
                <a:cs typeface="Arial" panose="020B0604020202020204" pitchFamily="34" charset="0"/>
              </a:rPr>
              <a:t>a single NP).</a:t>
            </a:r>
          </a:p>
        </p:txBody>
      </p:sp>
      <p:sp>
        <p:nvSpPr>
          <p:cNvPr id="7" name="CuadroTexto 6">
            <a:extLst>
              <a:ext uri="{FF2B5EF4-FFF2-40B4-BE49-F238E27FC236}">
                <a16:creationId xmlns:a16="http://schemas.microsoft.com/office/drawing/2014/main" id="{57D7CA8F-4EDE-4E7A-A5FC-D96F6F559BC4}"/>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sz="2800" dirty="0">
                <a:latin typeface="Arial" panose="020B0604020202020204" pitchFamily="34" charset="0"/>
                <a:cs typeface="Arial" panose="020B0604020202020204" pitchFamily="34" charset="0"/>
              </a:rPr>
              <a:t>.</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spTree>
    <p:extLst>
      <p:ext uri="{BB962C8B-B14F-4D97-AF65-F5344CB8AC3E}">
        <p14:creationId xmlns:p14="http://schemas.microsoft.com/office/powerpoint/2010/main" val="1331891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339B45A-75A7-4FB2-BFD6-D4C3B28D6670}"/>
              </a:ext>
            </a:extLst>
          </p:cNvPr>
          <p:cNvSpPr/>
          <p:nvPr/>
        </p:nvSpPr>
        <p:spPr>
          <a:xfrm>
            <a:off x="384313" y="1139494"/>
            <a:ext cx="8123583" cy="4247317"/>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By proposing an instrument that could handle liquids in a </a:t>
            </a:r>
            <a:r>
              <a:rPr lang="en-US" dirty="0">
                <a:highlight>
                  <a:srgbClr val="FFFF00"/>
                </a:highlight>
                <a:latin typeface="Arial" panose="020B0604020202020204" pitchFamily="34" charset="0"/>
                <a:cs typeface="Arial" panose="020B0604020202020204" pitchFamily="34" charset="0"/>
              </a:rPr>
              <a:t>fully automated way, </a:t>
            </a:r>
            <a:r>
              <a:rPr lang="en-US" dirty="0">
                <a:latin typeface="Arial" panose="020B0604020202020204" pitchFamily="34" charset="0"/>
                <a:cs typeface="Arial" panose="020B0604020202020204" pitchFamily="34" charset="0"/>
              </a:rPr>
              <a:t>control the temperature, and </a:t>
            </a:r>
            <a:r>
              <a:rPr lang="en-US" dirty="0" err="1">
                <a:latin typeface="Arial" panose="020B0604020202020204" pitchFamily="34" charset="0"/>
                <a:cs typeface="Arial" panose="020B0604020202020204" pitchFamily="34" charset="0"/>
              </a:rPr>
              <a:t>analyse</a:t>
            </a:r>
            <a:r>
              <a:rPr lang="en-US" dirty="0">
                <a:latin typeface="Arial" panose="020B0604020202020204" pitchFamily="34" charset="0"/>
                <a:cs typeface="Arial" panose="020B0604020202020204" pitchFamily="34" charset="0"/>
              </a:rPr>
              <a:t> results by means of dedicated software, together with a microfluidic system, viz., the </a:t>
            </a:r>
            <a:r>
              <a:rPr lang="en-US" dirty="0" err="1">
                <a:latin typeface="Arial" panose="020B0604020202020204" pitchFamily="34" charset="0"/>
                <a:cs typeface="Arial" panose="020B0604020202020204" pitchFamily="34" charset="0"/>
              </a:rPr>
              <a:t>SensorChip</a:t>
            </a:r>
            <a:r>
              <a:rPr lang="en-US" dirty="0">
                <a:latin typeface="Arial" panose="020B0604020202020204" pitchFamily="34" charset="0"/>
                <a:cs typeface="Arial" panose="020B0604020202020204" pitchFamily="34" charset="0"/>
              </a:rPr>
              <a:t> (perhaps the first commercial microsystem for biology) and anchoring procedures, Pharmacia provided equipment that biological research teams could use to focus on their own field of research without having to develop specific instrumentation themselves. </a:t>
            </a:r>
            <a:r>
              <a:rPr lang="en-US" dirty="0" err="1">
                <a:latin typeface="Arial" panose="020B0604020202020204" pitchFamily="34" charset="0"/>
                <a:cs typeface="Arial" panose="020B0604020202020204" pitchFamily="34" charset="0"/>
              </a:rPr>
              <a:t>Biacore</a:t>
            </a:r>
            <a:r>
              <a:rPr lang="en-US" dirty="0">
                <a:latin typeface="Arial" panose="020B0604020202020204" pitchFamily="34" charset="0"/>
                <a:cs typeface="Arial" panose="020B0604020202020204" pitchFamily="34" charset="0"/>
              </a:rPr>
              <a:t> products have gradually become standard laboratory equipment on a par with the spectrophotometer, and the SPR technique is now the reference for studying molecule/molecule interactions. Later, </a:t>
            </a:r>
            <a:r>
              <a:rPr lang="en-US" dirty="0" err="1">
                <a:latin typeface="Arial" panose="020B0604020202020204" pitchFamily="34" charset="0"/>
                <a:cs typeface="Arial" panose="020B0604020202020204" pitchFamily="34" charset="0"/>
              </a:rPr>
              <a:t>Biacore</a:t>
            </a:r>
            <a:r>
              <a:rPr lang="en-US" dirty="0">
                <a:latin typeface="Arial" panose="020B0604020202020204" pitchFamily="34" charset="0"/>
                <a:cs typeface="Arial" panose="020B0604020202020204" pitchFamily="34" charset="0"/>
              </a:rPr>
              <a:t> became an independent company of the Pharmacia group and was recently bought by General Electric. It is interesting to </a:t>
            </a:r>
            <a:r>
              <a:rPr lang="en-US" dirty="0" err="1">
                <a:latin typeface="Arial" panose="020B0604020202020204" pitchFamily="34" charset="0"/>
                <a:cs typeface="Arial" panose="020B0604020202020204" pitchFamily="34" charset="0"/>
              </a:rPr>
              <a:t>analyse</a:t>
            </a:r>
            <a:r>
              <a:rPr lang="en-US" dirty="0">
                <a:latin typeface="Arial" panose="020B0604020202020204" pitchFamily="34" charset="0"/>
                <a:cs typeface="Arial" panose="020B0604020202020204" pitchFamily="34" charset="0"/>
              </a:rPr>
              <a:t> these developments. Indeed, each of the various detection techniques was intrinsically as powerful as any of the others, but it was the development of tools, e.g., by </a:t>
            </a:r>
            <a:r>
              <a:rPr lang="en-US" dirty="0" err="1">
                <a:latin typeface="Arial" panose="020B0604020202020204" pitchFamily="34" charset="0"/>
                <a:cs typeface="Arial" panose="020B0604020202020204" pitchFamily="34" charset="0"/>
              </a:rPr>
              <a:t>Biacore</a:t>
            </a:r>
            <a:r>
              <a:rPr lang="en-US" dirty="0">
                <a:latin typeface="Arial" panose="020B0604020202020204" pitchFamily="34" charset="0"/>
                <a:cs typeface="Arial" panose="020B0604020202020204" pitchFamily="34" charset="0"/>
              </a:rPr>
              <a:t>, which made these tests routine that allowed one technique to prevail over the others</a:t>
            </a:r>
            <a:endParaRPr lang="es-AR" dirty="0"/>
          </a:p>
        </p:txBody>
      </p:sp>
      <p:sp>
        <p:nvSpPr>
          <p:cNvPr id="4" name="CuadroTexto 3">
            <a:extLst>
              <a:ext uri="{FF2B5EF4-FFF2-40B4-BE49-F238E27FC236}">
                <a16:creationId xmlns:a16="http://schemas.microsoft.com/office/drawing/2014/main" id="{5EEF0A51-D3B6-4A40-9BB4-B92D0E411A78}"/>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spTree>
    <p:extLst>
      <p:ext uri="{BB962C8B-B14F-4D97-AF65-F5344CB8AC3E}">
        <p14:creationId xmlns:p14="http://schemas.microsoft.com/office/powerpoint/2010/main" val="3495947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A7C1E1F4-B5B7-4B55-93CD-E8FD7DEF661A}"/>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sp>
        <p:nvSpPr>
          <p:cNvPr id="4" name="AutoShape 2" descr="https://biophy.uchicago.edu/images/instr/plasmonresonance_graph.gif">
            <a:extLst>
              <a:ext uri="{FF2B5EF4-FFF2-40B4-BE49-F238E27FC236}">
                <a16:creationId xmlns:a16="http://schemas.microsoft.com/office/drawing/2014/main" id="{1DF23D42-2653-487D-82E6-B748732BEB19}"/>
              </a:ext>
            </a:extLst>
          </p:cNvPr>
          <p:cNvSpPr>
            <a:spLocks noChangeAspect="1" noChangeArrowheads="1"/>
          </p:cNvSpPr>
          <p:nvPr/>
        </p:nvSpPr>
        <p:spPr bwMode="auto">
          <a:xfrm>
            <a:off x="4419600" y="34091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6" name="Imagen 5">
            <a:extLst>
              <a:ext uri="{FF2B5EF4-FFF2-40B4-BE49-F238E27FC236}">
                <a16:creationId xmlns:a16="http://schemas.microsoft.com/office/drawing/2014/main" id="{988DDA08-59CD-4C23-BF75-054BBFEA5ED7}"/>
              </a:ext>
            </a:extLst>
          </p:cNvPr>
          <p:cNvPicPr>
            <a:picLocks noChangeAspect="1"/>
          </p:cNvPicPr>
          <p:nvPr/>
        </p:nvPicPr>
        <p:blipFill>
          <a:blip r:embed="rId2"/>
          <a:stretch>
            <a:fillRect/>
          </a:stretch>
        </p:blipFill>
        <p:spPr>
          <a:xfrm>
            <a:off x="2143540" y="1476319"/>
            <a:ext cx="6934200" cy="4419600"/>
          </a:xfrm>
          <a:prstGeom prst="rect">
            <a:avLst/>
          </a:prstGeom>
        </p:spPr>
      </p:pic>
      <p:sp>
        <p:nvSpPr>
          <p:cNvPr id="7" name="Rectángulo 6">
            <a:extLst>
              <a:ext uri="{FF2B5EF4-FFF2-40B4-BE49-F238E27FC236}">
                <a16:creationId xmlns:a16="http://schemas.microsoft.com/office/drawing/2014/main" id="{64FB1B5A-DA60-408C-8D7B-AA9C4ACB927B}"/>
              </a:ext>
            </a:extLst>
          </p:cNvPr>
          <p:cNvSpPr/>
          <p:nvPr/>
        </p:nvSpPr>
        <p:spPr>
          <a:xfrm>
            <a:off x="2802833" y="5934321"/>
            <a:ext cx="6241774" cy="830997"/>
          </a:xfrm>
          <a:prstGeom prst="rect">
            <a:avLst/>
          </a:prstGeom>
        </p:spPr>
        <p:txBody>
          <a:bodyPr wrap="square">
            <a:spAutoFit/>
          </a:bodyPr>
          <a:lstStyle/>
          <a:p>
            <a:pPr algn="just"/>
            <a:r>
              <a:rPr lang="es-AR" b="1" dirty="0">
                <a:solidFill>
                  <a:srgbClr val="FF0000"/>
                </a:solidFill>
                <a:latin typeface="Arial" panose="020B0604020202020204" pitchFamily="34" charset="0"/>
              </a:rPr>
              <a:t>SPR </a:t>
            </a:r>
            <a:r>
              <a:rPr lang="es-AR" b="1" dirty="0" err="1">
                <a:solidFill>
                  <a:srgbClr val="FF0000"/>
                </a:solidFill>
                <a:latin typeface="Arial" panose="020B0604020202020204" pitchFamily="34" charset="0"/>
              </a:rPr>
              <a:t>optical</a:t>
            </a:r>
            <a:r>
              <a:rPr lang="es-AR" b="1" dirty="0">
                <a:solidFill>
                  <a:srgbClr val="FF0000"/>
                </a:solidFill>
                <a:latin typeface="Arial" panose="020B0604020202020204" pitchFamily="34" charset="0"/>
              </a:rPr>
              <a:t> biosensor </a:t>
            </a:r>
            <a:r>
              <a:rPr lang="es-AR" b="1" dirty="0" err="1">
                <a:solidFill>
                  <a:srgbClr val="FF0000"/>
                </a:solidFill>
                <a:latin typeface="Arial" panose="020B0604020202020204" pitchFamily="34" charset="0"/>
              </a:rPr>
              <a:t>sensorgram</a:t>
            </a:r>
            <a:r>
              <a:rPr lang="es-AR" b="1" dirty="0">
                <a:solidFill>
                  <a:srgbClr val="FF0000"/>
                </a:solidFill>
                <a:latin typeface="Arial" panose="020B0604020202020204" pitchFamily="34" charset="0"/>
              </a:rPr>
              <a:t> </a:t>
            </a:r>
            <a:r>
              <a:rPr lang="es-AR" dirty="0" err="1">
                <a:solidFill>
                  <a:srgbClr val="222222"/>
                </a:solidFill>
                <a:latin typeface="Arial" panose="020B0604020202020204" pitchFamily="34" charset="0"/>
              </a:rPr>
              <a:t>of</a:t>
            </a:r>
            <a:r>
              <a:rPr lang="es-AR" dirty="0">
                <a:solidFill>
                  <a:srgbClr val="222222"/>
                </a:solidFill>
                <a:latin typeface="Arial" panose="020B0604020202020204" pitchFamily="34" charset="0"/>
              </a:rPr>
              <a:t> </a:t>
            </a:r>
            <a:r>
              <a:rPr lang="es-AR" dirty="0" err="1">
                <a:solidFill>
                  <a:srgbClr val="222222"/>
                </a:solidFill>
                <a:latin typeface="Arial" panose="020B0604020202020204" pitchFamily="34" charset="0"/>
              </a:rPr>
              <a:t>the</a:t>
            </a:r>
            <a:r>
              <a:rPr lang="es-AR" dirty="0">
                <a:solidFill>
                  <a:srgbClr val="222222"/>
                </a:solidFill>
                <a:latin typeface="Arial" panose="020B0604020202020204" pitchFamily="34" charset="0"/>
              </a:rPr>
              <a:t> molecular </a:t>
            </a:r>
            <a:r>
              <a:rPr lang="es-AR" dirty="0" err="1">
                <a:solidFill>
                  <a:srgbClr val="222222"/>
                </a:solidFill>
                <a:latin typeface="Arial" panose="020B0604020202020204" pitchFamily="34" charset="0"/>
              </a:rPr>
              <a:t>interaction</a:t>
            </a:r>
            <a:r>
              <a:rPr lang="es-AR" dirty="0">
                <a:solidFill>
                  <a:srgbClr val="222222"/>
                </a:solidFill>
                <a:latin typeface="Arial" panose="020B0604020202020204" pitchFamily="34" charset="0"/>
              </a:rPr>
              <a:t> </a:t>
            </a:r>
            <a:r>
              <a:rPr lang="es-AR" dirty="0" err="1">
                <a:solidFill>
                  <a:srgbClr val="222222"/>
                </a:solidFill>
                <a:latin typeface="Arial" panose="020B0604020202020204" pitchFamily="34" charset="0"/>
              </a:rPr>
              <a:t>between</a:t>
            </a:r>
            <a:r>
              <a:rPr lang="es-AR" dirty="0">
                <a:solidFill>
                  <a:srgbClr val="222222"/>
                </a:solidFill>
                <a:latin typeface="Arial" panose="020B0604020202020204" pitchFamily="34" charset="0"/>
              </a:rPr>
              <a:t> </a:t>
            </a:r>
            <a:r>
              <a:rPr lang="es-AR" dirty="0" err="1">
                <a:solidFill>
                  <a:srgbClr val="222222"/>
                </a:solidFill>
                <a:latin typeface="Arial" panose="020B0604020202020204" pitchFamily="34" charset="0"/>
              </a:rPr>
              <a:t>the</a:t>
            </a:r>
            <a:r>
              <a:rPr lang="es-AR" dirty="0">
                <a:solidFill>
                  <a:srgbClr val="222222"/>
                </a:solidFill>
                <a:latin typeface="Arial" panose="020B0604020202020204" pitchFamily="34" charset="0"/>
              </a:rPr>
              <a:t> </a:t>
            </a:r>
            <a:r>
              <a:rPr lang="es-AR" dirty="0" err="1">
                <a:solidFill>
                  <a:srgbClr val="222222"/>
                </a:solidFill>
                <a:latin typeface="Arial" panose="020B0604020202020204" pitchFamily="34" charset="0"/>
              </a:rPr>
              <a:t>binder</a:t>
            </a:r>
            <a:r>
              <a:rPr lang="es-AR" dirty="0">
                <a:solidFill>
                  <a:srgbClr val="222222"/>
                </a:solidFill>
                <a:latin typeface="Arial" panose="020B0604020202020204" pitchFamily="34" charset="0"/>
              </a:rPr>
              <a:t> and </a:t>
            </a:r>
            <a:r>
              <a:rPr lang="es-AR" dirty="0" err="1">
                <a:solidFill>
                  <a:srgbClr val="222222"/>
                </a:solidFill>
                <a:latin typeface="Arial" panose="020B0604020202020204" pitchFamily="34" charset="0"/>
              </a:rPr>
              <a:t>immobilised</a:t>
            </a:r>
            <a:r>
              <a:rPr lang="es-AR" dirty="0">
                <a:solidFill>
                  <a:srgbClr val="222222"/>
                </a:solidFill>
                <a:latin typeface="Arial" panose="020B0604020202020204" pitchFamily="34" charset="0"/>
              </a:rPr>
              <a:t> </a:t>
            </a:r>
            <a:r>
              <a:rPr lang="es-AR" dirty="0" err="1">
                <a:solidFill>
                  <a:srgbClr val="222222"/>
                </a:solidFill>
                <a:latin typeface="Arial" panose="020B0604020202020204" pitchFamily="34" charset="0"/>
              </a:rPr>
              <a:t>surface</a:t>
            </a:r>
            <a:r>
              <a:rPr lang="es-AR" dirty="0">
                <a:solidFill>
                  <a:srgbClr val="222222"/>
                </a:solidFill>
                <a:latin typeface="Arial" panose="020B0604020202020204" pitchFamily="34" charset="0"/>
              </a:rPr>
              <a:t>. </a:t>
            </a:r>
            <a:r>
              <a:rPr lang="es-AR" sz="1200" dirty="0" err="1">
                <a:solidFill>
                  <a:srgbClr val="222222"/>
                </a:solidFill>
                <a:latin typeface="Arial" panose="020B0604020202020204" pitchFamily="34" charset="0"/>
              </a:rPr>
              <a:t>Source</a:t>
            </a:r>
            <a:r>
              <a:rPr lang="es-AR" sz="1200" dirty="0">
                <a:solidFill>
                  <a:srgbClr val="222222"/>
                </a:solidFill>
                <a:latin typeface="Arial" panose="020B0604020202020204" pitchFamily="34" charset="0"/>
              </a:rPr>
              <a:t>: </a:t>
            </a:r>
            <a:r>
              <a:rPr lang="es-AR" sz="1200" dirty="0" err="1">
                <a:solidFill>
                  <a:srgbClr val="222222"/>
                </a:solidFill>
                <a:latin typeface="Arial" panose="020B0604020202020204" pitchFamily="34" charset="0"/>
              </a:rPr>
              <a:t>Abery</a:t>
            </a:r>
            <a:r>
              <a:rPr lang="es-AR" sz="1200" dirty="0">
                <a:solidFill>
                  <a:srgbClr val="222222"/>
                </a:solidFill>
                <a:latin typeface="Arial" panose="020B0604020202020204" pitchFamily="34" charset="0"/>
              </a:rPr>
              <a:t> (2001). </a:t>
            </a:r>
            <a:r>
              <a:rPr lang="es-AR" sz="1200" dirty="0" err="1">
                <a:solidFill>
                  <a:srgbClr val="222222"/>
                </a:solidFill>
                <a:latin typeface="Arial" panose="020B0604020202020204" pitchFamily="34" charset="0"/>
              </a:rPr>
              <a:t>Courtesy</a:t>
            </a:r>
            <a:r>
              <a:rPr lang="es-AR" sz="1200" dirty="0">
                <a:solidFill>
                  <a:srgbClr val="222222"/>
                </a:solidFill>
                <a:latin typeface="Arial" panose="020B0604020202020204" pitchFamily="34" charset="0"/>
              </a:rPr>
              <a:t>: </a:t>
            </a:r>
            <a:r>
              <a:rPr lang="es-AR" sz="1200" dirty="0" err="1">
                <a:solidFill>
                  <a:srgbClr val="222222"/>
                </a:solidFill>
                <a:latin typeface="Arial" panose="020B0604020202020204" pitchFamily="34" charset="0"/>
              </a:rPr>
              <a:t>Biacore</a:t>
            </a:r>
            <a:r>
              <a:rPr lang="es-AR" sz="1200" dirty="0">
                <a:solidFill>
                  <a:srgbClr val="222222"/>
                </a:solidFill>
                <a:latin typeface="Arial" panose="020B0604020202020204" pitchFamily="34" charset="0"/>
              </a:rPr>
              <a:t> International AB, GE </a:t>
            </a:r>
            <a:r>
              <a:rPr lang="es-AR" sz="1200" dirty="0" err="1">
                <a:solidFill>
                  <a:srgbClr val="222222"/>
                </a:solidFill>
                <a:latin typeface="Arial" panose="020B0604020202020204" pitchFamily="34" charset="0"/>
              </a:rPr>
              <a:t>Healthcare</a:t>
            </a:r>
            <a:r>
              <a:rPr lang="es-AR" sz="1200" dirty="0">
                <a:solidFill>
                  <a:srgbClr val="222222"/>
                </a:solidFill>
                <a:latin typeface="Arial" panose="020B0604020202020204" pitchFamily="34" charset="0"/>
              </a:rPr>
              <a:t>.</a:t>
            </a:r>
            <a:endParaRPr lang="es-AR" sz="1200" dirty="0"/>
          </a:p>
        </p:txBody>
      </p:sp>
      <p:sp>
        <p:nvSpPr>
          <p:cNvPr id="8" name="Rectángulo 7">
            <a:extLst>
              <a:ext uri="{FF2B5EF4-FFF2-40B4-BE49-F238E27FC236}">
                <a16:creationId xmlns:a16="http://schemas.microsoft.com/office/drawing/2014/main" id="{BFADC89B-3CBA-4995-9604-189F864BF021}"/>
              </a:ext>
            </a:extLst>
          </p:cNvPr>
          <p:cNvSpPr/>
          <p:nvPr/>
        </p:nvSpPr>
        <p:spPr>
          <a:xfrm>
            <a:off x="112644" y="848246"/>
            <a:ext cx="2690189" cy="5909310"/>
          </a:xfrm>
          <a:prstGeom prst="rect">
            <a:avLst/>
          </a:prstGeom>
        </p:spPr>
        <p:txBody>
          <a:bodyPr wrap="square">
            <a:spAutoFit/>
          </a:bodyPr>
          <a:lstStyle/>
          <a:p>
            <a:pPr algn="r"/>
            <a:r>
              <a:rPr lang="en-US" sz="1200" dirty="0">
                <a:solidFill>
                  <a:srgbClr val="222222"/>
                </a:solidFill>
                <a:latin typeface="Arial" panose="020B0604020202020204" pitchFamily="34" charset="0"/>
              </a:rPr>
              <a:t>This biosensor-based assay measured the real-time interaction of a specific biological recognition element or binder with a target toxin </a:t>
            </a:r>
            <a:r>
              <a:rPr lang="en-US" sz="1200" dirty="0" err="1">
                <a:solidFill>
                  <a:srgbClr val="222222"/>
                </a:solidFill>
                <a:latin typeface="Arial" panose="020B0604020202020204" pitchFamily="34" charset="0"/>
              </a:rPr>
              <a:t>immobilised</a:t>
            </a:r>
            <a:r>
              <a:rPr lang="en-US" sz="1200" dirty="0">
                <a:solidFill>
                  <a:srgbClr val="222222"/>
                </a:solidFill>
                <a:latin typeface="Arial" panose="020B0604020202020204" pitchFamily="34" charset="0"/>
              </a:rPr>
              <a:t> onto the sensor chip surface. </a:t>
            </a:r>
            <a:r>
              <a:rPr lang="en-US" b="1" dirty="0">
                <a:solidFill>
                  <a:srgbClr val="FF0000"/>
                </a:solidFill>
                <a:latin typeface="Arial" panose="020B0604020202020204" pitchFamily="34" charset="0"/>
              </a:rPr>
              <a:t>A typical </a:t>
            </a:r>
            <a:r>
              <a:rPr lang="en-US" b="1" dirty="0" err="1">
                <a:solidFill>
                  <a:srgbClr val="FF0000"/>
                </a:solidFill>
                <a:latin typeface="Arial" panose="020B0604020202020204" pitchFamily="34" charset="0"/>
              </a:rPr>
              <a:t>sensorgram</a:t>
            </a:r>
            <a:r>
              <a:rPr lang="en-US" b="1" dirty="0">
                <a:solidFill>
                  <a:srgbClr val="FF0000"/>
                </a:solidFill>
                <a:latin typeface="Arial" panose="020B0604020202020204" pitchFamily="34" charset="0"/>
              </a:rPr>
              <a:t>, a measure of the binding response against time</a:t>
            </a:r>
            <a:r>
              <a:rPr lang="en-US" sz="1200" dirty="0">
                <a:solidFill>
                  <a:srgbClr val="222222"/>
                </a:solidFill>
                <a:latin typeface="Arial" panose="020B0604020202020204" pitchFamily="34" charset="0"/>
              </a:rPr>
              <a:t>. The running buffer flowing over the surface established the baseline value and as the sample solution passed over the sensor surface, the profile of the molecular interaction appeared. During injection the observed binding rate was the difference between the molecules binding to the surface and molecules leaving the surface. Consequently, binding appears fastest at the beginning of the injection as the binder in the sample readily interacts with the high concentration of available toxin-binding partners on the sensor surface. As the injection continues, the observed rate of binding decreased as fewer toxin molecules are available on the surface. </a:t>
            </a:r>
            <a:endParaRPr lang="es-AR" sz="1200" dirty="0"/>
          </a:p>
        </p:txBody>
      </p:sp>
      <p:sp>
        <p:nvSpPr>
          <p:cNvPr id="9" name="Rectángulo 8">
            <a:extLst>
              <a:ext uri="{FF2B5EF4-FFF2-40B4-BE49-F238E27FC236}">
                <a16:creationId xmlns:a16="http://schemas.microsoft.com/office/drawing/2014/main" id="{5EFBC089-C99E-425C-9D48-F07386B6E427}"/>
              </a:ext>
            </a:extLst>
          </p:cNvPr>
          <p:cNvSpPr/>
          <p:nvPr/>
        </p:nvSpPr>
        <p:spPr>
          <a:xfrm>
            <a:off x="2915477" y="697382"/>
            <a:ext cx="5923722" cy="830997"/>
          </a:xfrm>
          <a:prstGeom prst="rect">
            <a:avLst/>
          </a:prstGeom>
        </p:spPr>
        <p:txBody>
          <a:bodyPr wrap="square">
            <a:spAutoFit/>
          </a:bodyPr>
          <a:lstStyle/>
          <a:p>
            <a:pPr algn="just"/>
            <a:r>
              <a:rPr lang="en-US" sz="1200" dirty="0">
                <a:solidFill>
                  <a:srgbClr val="222222"/>
                </a:solidFill>
                <a:latin typeface="Arial" panose="020B0604020202020204" pitchFamily="34" charset="0"/>
              </a:rPr>
              <a:t>As </a:t>
            </a:r>
            <a:r>
              <a:rPr lang="en-US" sz="1200" dirty="0" err="1">
                <a:solidFill>
                  <a:srgbClr val="222222"/>
                </a:solidFill>
                <a:latin typeface="Arial" panose="020B0604020202020204" pitchFamily="34" charset="0"/>
              </a:rPr>
              <a:t>Biacore</a:t>
            </a:r>
            <a:r>
              <a:rPr lang="en-US" sz="1200" dirty="0">
                <a:solidFill>
                  <a:srgbClr val="222222"/>
                </a:solidFill>
                <a:latin typeface="Arial" panose="020B0604020202020204" pitchFamily="34" charset="0"/>
              </a:rPr>
              <a:t>® biosensors had been proven to be a successful platform for detecting low-level chemical contaminants and toxins in food products, the </a:t>
            </a:r>
            <a:r>
              <a:rPr lang="en-US" sz="1200" dirty="0" err="1">
                <a:solidFill>
                  <a:srgbClr val="222222"/>
                </a:solidFill>
                <a:latin typeface="Arial" panose="020B0604020202020204" pitchFamily="34" charset="0"/>
              </a:rPr>
              <a:t>Biacore</a:t>
            </a:r>
            <a:r>
              <a:rPr lang="en-US" sz="1200" dirty="0">
                <a:solidFill>
                  <a:srgbClr val="222222"/>
                </a:solidFill>
                <a:latin typeface="Arial" panose="020B0604020202020204" pitchFamily="34" charset="0"/>
              </a:rPr>
              <a:t> Q platform was selected for assay development for the monitoring of PSP toxins (Campbell et al. 2007; </a:t>
            </a:r>
            <a:r>
              <a:rPr lang="en-US" sz="1200" dirty="0" err="1">
                <a:solidFill>
                  <a:srgbClr val="222222"/>
                </a:solidFill>
                <a:latin typeface="Arial" panose="020B0604020202020204" pitchFamily="34" charset="0"/>
              </a:rPr>
              <a:t>Fonfria</a:t>
            </a:r>
            <a:r>
              <a:rPr lang="en-US" sz="1200" dirty="0">
                <a:solidFill>
                  <a:srgbClr val="222222"/>
                </a:solidFill>
                <a:latin typeface="Arial" panose="020B0604020202020204" pitchFamily="34" charset="0"/>
              </a:rPr>
              <a:t> et al. 2007)</a:t>
            </a:r>
            <a:endParaRPr lang="es-AR" sz="1200" dirty="0"/>
          </a:p>
        </p:txBody>
      </p:sp>
      <p:sp>
        <p:nvSpPr>
          <p:cNvPr id="10" name="Rectángulo 9">
            <a:extLst>
              <a:ext uri="{FF2B5EF4-FFF2-40B4-BE49-F238E27FC236}">
                <a16:creationId xmlns:a16="http://schemas.microsoft.com/office/drawing/2014/main" id="{68D2E076-9505-4B26-A812-36BB23C54837}"/>
              </a:ext>
            </a:extLst>
          </p:cNvPr>
          <p:cNvSpPr/>
          <p:nvPr/>
        </p:nvSpPr>
        <p:spPr>
          <a:xfrm>
            <a:off x="7593498" y="1356078"/>
            <a:ext cx="1537251" cy="2677656"/>
          </a:xfrm>
          <a:prstGeom prst="rect">
            <a:avLst/>
          </a:prstGeom>
        </p:spPr>
        <p:txBody>
          <a:bodyPr wrap="square">
            <a:spAutoFit/>
          </a:bodyPr>
          <a:lstStyle/>
          <a:p>
            <a:pPr algn="just"/>
            <a:r>
              <a:rPr lang="en-US" sz="1200" dirty="0">
                <a:solidFill>
                  <a:srgbClr val="FF0000"/>
                </a:solidFill>
                <a:latin typeface="Arial" panose="020B0604020202020204" pitchFamily="34" charset="0"/>
              </a:rPr>
              <a:t>After the injection was complete, </a:t>
            </a:r>
            <a:r>
              <a:rPr lang="en-US" sz="1200" b="1" dirty="0">
                <a:solidFill>
                  <a:srgbClr val="FF0000"/>
                </a:solidFill>
                <a:latin typeface="Arial" panose="020B0604020202020204" pitchFamily="34" charset="0"/>
              </a:rPr>
              <a:t>the binder dissociated and was washed away</a:t>
            </a:r>
            <a:r>
              <a:rPr lang="en-US" sz="1200" dirty="0">
                <a:solidFill>
                  <a:srgbClr val="FF0000"/>
                </a:solidFill>
                <a:latin typeface="Arial" panose="020B0604020202020204" pitchFamily="34" charset="0"/>
              </a:rPr>
              <a:t> by the continuous flow of buffer. The sensor surface was regenerated back to the baseline value for the analysis of the next sample (Campbell et al. 2007).</a:t>
            </a:r>
            <a:endParaRPr lang="es-AR" sz="1200" dirty="0">
              <a:solidFill>
                <a:srgbClr val="FF0000"/>
              </a:solidFill>
            </a:endParaRPr>
          </a:p>
        </p:txBody>
      </p:sp>
    </p:spTree>
    <p:extLst>
      <p:ext uri="{BB962C8B-B14F-4D97-AF65-F5344CB8AC3E}">
        <p14:creationId xmlns:p14="http://schemas.microsoft.com/office/powerpoint/2010/main" val="2421747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00821" y="1104641"/>
            <a:ext cx="7937862" cy="4339650"/>
          </a:xfrm>
          <a:prstGeom prst="rect">
            <a:avLst/>
          </a:prstGeom>
        </p:spPr>
        <p:txBody>
          <a:bodyPr wrap="square">
            <a:spAutoFit/>
          </a:bodyPr>
          <a:lstStyle/>
          <a:p>
            <a:r>
              <a:rPr lang="es-AR" sz="2400" b="1" dirty="0" err="1">
                <a:solidFill>
                  <a:srgbClr val="000000"/>
                </a:solidFill>
                <a:latin typeface="Arial" panose="020B0604020202020204" pitchFamily="34" charset="0"/>
                <a:cs typeface="Arial" panose="020B0604020202020204" pitchFamily="34" charset="0"/>
              </a:rPr>
              <a:t>Applications</a:t>
            </a:r>
            <a:endParaRPr lang="es-AR" sz="2400" b="1"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This type of equipment has applications to food safety and defense (rapid detection of pathogens or chemical contamination), but also water quality </a:t>
            </a:r>
            <a:r>
              <a:rPr lang="es-AR" dirty="0">
                <a:solidFill>
                  <a:srgbClr val="000000"/>
                </a:solidFill>
                <a:latin typeface="Arial" panose="020B0604020202020204" pitchFamily="34" charset="0"/>
                <a:cs typeface="Arial" panose="020B0604020202020204" pitchFamily="34" charset="0"/>
              </a:rPr>
              <a:t>and medical diagnosis.</a:t>
            </a:r>
          </a:p>
          <a:p>
            <a:r>
              <a:rPr lang="en-US" dirty="0">
                <a:solidFill>
                  <a:srgbClr val="000000"/>
                </a:solidFill>
                <a:latin typeface="Arial" panose="020B0604020202020204" pitchFamily="34" charset="0"/>
                <a:cs typeface="Arial" panose="020B0604020202020204" pitchFamily="34" charset="0"/>
              </a:rPr>
              <a:t>More precisely, these systems can detect the following interactions:</a:t>
            </a:r>
          </a:p>
          <a:p>
            <a:r>
              <a:rPr lang="es-AR" i="1" dirty="0">
                <a:solidFill>
                  <a:srgbClr val="131413"/>
                </a:solidFill>
                <a:latin typeface="Arial" panose="020B0604020202020204" pitchFamily="34" charset="0"/>
                <a:cs typeface="Arial" panose="020B0604020202020204" pitchFamily="34" charset="0"/>
              </a:rPr>
              <a:t>• </a:t>
            </a:r>
            <a:r>
              <a:rPr lang="es-AR" dirty="0" err="1">
                <a:solidFill>
                  <a:srgbClr val="000000"/>
                </a:solidFill>
                <a:latin typeface="Arial" panose="020B0604020202020204" pitchFamily="34" charset="0"/>
                <a:cs typeface="Arial" panose="020B0604020202020204" pitchFamily="34" charset="0"/>
              </a:rPr>
              <a:t>protein</a:t>
            </a:r>
            <a:r>
              <a:rPr lang="es-AR" dirty="0">
                <a:solidFill>
                  <a:srgbClr val="000000"/>
                </a:solidFill>
                <a:latin typeface="Arial" panose="020B0604020202020204" pitchFamily="34" charset="0"/>
                <a:cs typeface="Arial" panose="020B0604020202020204" pitchFamily="34" charset="0"/>
              </a:rPr>
              <a:t>/</a:t>
            </a:r>
            <a:r>
              <a:rPr lang="es-AR" dirty="0" err="1">
                <a:solidFill>
                  <a:srgbClr val="000000"/>
                </a:solidFill>
                <a:latin typeface="Arial" panose="020B0604020202020204" pitchFamily="34" charset="0"/>
                <a:cs typeface="Arial" panose="020B0604020202020204" pitchFamily="34" charset="0"/>
              </a:rPr>
              <a:t>protein</a:t>
            </a:r>
            <a:r>
              <a:rPr lang="es-AR" dirty="0">
                <a:solidFill>
                  <a:srgbClr val="000000"/>
                </a:solidFill>
                <a:latin typeface="Arial" panose="020B0604020202020204" pitchFamily="34" charset="0"/>
                <a:cs typeface="Arial" panose="020B0604020202020204" pitchFamily="34" charset="0"/>
              </a:rPr>
              <a:t>,</a:t>
            </a:r>
          </a:p>
          <a:p>
            <a:r>
              <a:rPr lang="es-AR" i="1" dirty="0">
                <a:solidFill>
                  <a:srgbClr val="131413"/>
                </a:solidFill>
                <a:latin typeface="Arial" panose="020B0604020202020204" pitchFamily="34" charset="0"/>
                <a:cs typeface="Arial" panose="020B0604020202020204" pitchFamily="34" charset="0"/>
              </a:rPr>
              <a:t>• </a:t>
            </a:r>
            <a:r>
              <a:rPr lang="es-AR" dirty="0">
                <a:solidFill>
                  <a:srgbClr val="000000"/>
                </a:solidFill>
                <a:latin typeface="Arial" panose="020B0604020202020204" pitchFamily="34" charset="0"/>
                <a:cs typeface="Arial" panose="020B0604020202020204" pitchFamily="34" charset="0"/>
              </a:rPr>
              <a:t>DNA/DNA,</a:t>
            </a:r>
          </a:p>
          <a:p>
            <a:r>
              <a:rPr lang="es-AR" i="1" dirty="0">
                <a:solidFill>
                  <a:srgbClr val="131413"/>
                </a:solidFill>
                <a:latin typeface="Arial" panose="020B0604020202020204" pitchFamily="34" charset="0"/>
                <a:cs typeface="Arial" panose="020B0604020202020204" pitchFamily="34" charset="0"/>
              </a:rPr>
              <a:t>• </a:t>
            </a:r>
            <a:r>
              <a:rPr lang="es-AR" dirty="0" err="1">
                <a:solidFill>
                  <a:srgbClr val="000000"/>
                </a:solidFill>
                <a:latin typeface="Arial" panose="020B0604020202020204" pitchFamily="34" charset="0"/>
                <a:cs typeface="Arial" panose="020B0604020202020204" pitchFamily="34" charset="0"/>
              </a:rPr>
              <a:t>protein</a:t>
            </a:r>
            <a:r>
              <a:rPr lang="es-AR" dirty="0">
                <a:solidFill>
                  <a:srgbClr val="000000"/>
                </a:solidFill>
                <a:latin typeface="Arial" panose="020B0604020202020204" pitchFamily="34" charset="0"/>
                <a:cs typeface="Arial" panose="020B0604020202020204" pitchFamily="34" charset="0"/>
              </a:rPr>
              <a:t>/DNA,</a:t>
            </a:r>
          </a:p>
          <a:p>
            <a:r>
              <a:rPr lang="es-AR" i="1" dirty="0">
                <a:solidFill>
                  <a:srgbClr val="131413"/>
                </a:solidFill>
                <a:latin typeface="Arial" panose="020B0604020202020204" pitchFamily="34" charset="0"/>
                <a:cs typeface="Arial" panose="020B0604020202020204" pitchFamily="34" charset="0"/>
              </a:rPr>
              <a:t>• </a:t>
            </a:r>
            <a:r>
              <a:rPr lang="es-AR" dirty="0" err="1">
                <a:solidFill>
                  <a:srgbClr val="000000"/>
                </a:solidFill>
                <a:latin typeface="Arial" panose="020B0604020202020204" pitchFamily="34" charset="0"/>
                <a:cs typeface="Arial" panose="020B0604020202020204" pitchFamily="34" charset="0"/>
              </a:rPr>
              <a:t>lipid</a:t>
            </a:r>
            <a:r>
              <a:rPr lang="es-AR" dirty="0">
                <a:solidFill>
                  <a:srgbClr val="000000"/>
                </a:solidFill>
                <a:latin typeface="Arial" panose="020B0604020202020204" pitchFamily="34" charset="0"/>
                <a:cs typeface="Arial" panose="020B0604020202020204" pitchFamily="34" charset="0"/>
              </a:rPr>
              <a:t>/</a:t>
            </a:r>
            <a:r>
              <a:rPr lang="es-AR" dirty="0" err="1">
                <a:solidFill>
                  <a:srgbClr val="000000"/>
                </a:solidFill>
                <a:latin typeface="Arial" panose="020B0604020202020204" pitchFamily="34" charset="0"/>
                <a:cs typeface="Arial" panose="020B0604020202020204" pitchFamily="34" charset="0"/>
              </a:rPr>
              <a:t>protein</a:t>
            </a:r>
            <a:r>
              <a:rPr lang="es-AR" dirty="0">
                <a:solidFill>
                  <a:srgbClr val="000000"/>
                </a:solidFill>
                <a:latin typeface="Arial" panose="020B0604020202020204" pitchFamily="34" charset="0"/>
                <a:cs typeface="Arial" panose="020B0604020202020204" pitchFamily="34" charset="0"/>
              </a:rPr>
              <a:t>,</a:t>
            </a:r>
          </a:p>
          <a:p>
            <a:r>
              <a:rPr lang="es-AR" i="1" dirty="0">
                <a:solidFill>
                  <a:srgbClr val="131413"/>
                </a:solidFill>
                <a:latin typeface="Arial" panose="020B0604020202020204" pitchFamily="34" charset="0"/>
                <a:cs typeface="Arial" panose="020B0604020202020204" pitchFamily="34" charset="0"/>
              </a:rPr>
              <a:t>• </a:t>
            </a:r>
            <a:r>
              <a:rPr lang="es-AR" dirty="0" err="1">
                <a:solidFill>
                  <a:srgbClr val="000000"/>
                </a:solidFill>
                <a:latin typeface="Arial" panose="020B0604020202020204" pitchFamily="34" charset="0"/>
                <a:cs typeface="Arial" panose="020B0604020202020204" pitchFamily="34" charset="0"/>
              </a:rPr>
              <a:t>hybrid</a:t>
            </a:r>
            <a:r>
              <a:rPr lang="es-AR" dirty="0">
                <a:solidFill>
                  <a:srgbClr val="000000"/>
                </a:solidFill>
                <a:latin typeface="Arial" panose="020B0604020202020204" pitchFamily="34" charset="0"/>
                <a:cs typeface="Arial" panose="020B0604020202020204" pitchFamily="34" charset="0"/>
              </a:rPr>
              <a:t> molecular </a:t>
            </a:r>
            <a:r>
              <a:rPr lang="es-AR" dirty="0" err="1">
                <a:solidFill>
                  <a:srgbClr val="000000"/>
                </a:solidFill>
                <a:latin typeface="Arial" panose="020B0604020202020204" pitchFamily="34" charset="0"/>
                <a:cs typeface="Arial" panose="020B0604020202020204" pitchFamily="34" charset="0"/>
              </a:rPr>
              <a:t>systems</a:t>
            </a:r>
            <a:r>
              <a:rPr lang="es-AR" dirty="0">
                <a:solidFill>
                  <a:srgbClr val="000000"/>
                </a:solidFill>
                <a:latin typeface="Arial" panose="020B0604020202020204" pitchFamily="34" charset="0"/>
                <a:cs typeface="Arial" panose="020B0604020202020204" pitchFamily="34" charset="0"/>
              </a:rPr>
              <a:t>,</a:t>
            </a:r>
          </a:p>
          <a:p>
            <a:r>
              <a:rPr lang="en-US" i="1" dirty="0">
                <a:solidFill>
                  <a:srgbClr val="131413"/>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non-biological surfaces (chemical products or gases dissolved in a liquid </a:t>
            </a:r>
            <a:r>
              <a:rPr lang="es-AR" dirty="0" err="1">
                <a:solidFill>
                  <a:srgbClr val="000000"/>
                </a:solidFill>
                <a:latin typeface="Arial" panose="020B0604020202020204" pitchFamily="34" charset="0"/>
                <a:cs typeface="Arial" panose="020B0604020202020204" pitchFamily="34" charset="0"/>
              </a:rPr>
              <a:t>phase</a:t>
            </a:r>
            <a:r>
              <a:rPr lang="es-AR" dirty="0">
                <a:solidFill>
                  <a:srgbClr val="000000"/>
                </a:solidFill>
                <a:latin typeface="Arial" panose="020B0604020202020204" pitchFamily="34" charset="0"/>
                <a:cs typeface="Arial" panose="020B0604020202020204" pitchFamily="34" charset="0"/>
              </a:rPr>
              <a:t>).</a:t>
            </a:r>
          </a:p>
          <a:p>
            <a:r>
              <a:rPr lang="en-US" dirty="0">
                <a:solidFill>
                  <a:srgbClr val="000000"/>
                </a:solidFill>
                <a:latin typeface="Arial" panose="020B0604020202020204" pitchFamily="34" charset="0"/>
                <a:cs typeface="Arial" panose="020B0604020202020204" pitchFamily="34" charset="0"/>
              </a:rPr>
              <a:t>Since these interactions can be measured by many other methods, one ought to ask what advantages and disadvantages set SPR apart from conventional </a:t>
            </a:r>
            <a:r>
              <a:rPr lang="es-AR" dirty="0" err="1">
                <a:solidFill>
                  <a:srgbClr val="000000"/>
                </a:solidFill>
                <a:latin typeface="Arial" panose="020B0604020202020204" pitchFamily="34" charset="0"/>
                <a:cs typeface="Arial" panose="020B0604020202020204" pitchFamily="34" charset="0"/>
              </a:rPr>
              <a:t>approaches</a:t>
            </a:r>
            <a:r>
              <a:rPr lang="es-AR" dirty="0">
                <a:solidFill>
                  <a:srgbClr val="000000"/>
                </a:solidFill>
                <a:latin typeface="Arial" panose="020B0604020202020204" pitchFamily="34" charset="0"/>
                <a:cs typeface="Arial" panose="020B0604020202020204" pitchFamily="34" charset="0"/>
              </a:rPr>
              <a:t>.</a:t>
            </a:r>
            <a:endParaRPr lang="es-AR"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5E49E1D6-9E75-4110-A315-E031F25DD23C}"/>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 </a:t>
            </a:r>
            <a:r>
              <a:rPr lang="es-AR" dirty="0">
                <a:latin typeface="Arial" panose="020B0604020202020204" pitchFamily="34" charset="0"/>
                <a:cs typeface="Arial" panose="020B0604020202020204" pitchFamily="34" charset="0"/>
              </a:rPr>
              <a:t>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sp>
        <p:nvSpPr>
          <p:cNvPr id="2" name="Rectángulo 1">
            <a:extLst>
              <a:ext uri="{FF2B5EF4-FFF2-40B4-BE49-F238E27FC236}">
                <a16:creationId xmlns:a16="http://schemas.microsoft.com/office/drawing/2014/main" id="{9C9FB3F8-C940-49CE-B86F-980C7BF0E398}"/>
              </a:ext>
            </a:extLst>
          </p:cNvPr>
          <p:cNvSpPr/>
          <p:nvPr/>
        </p:nvSpPr>
        <p:spPr>
          <a:xfrm>
            <a:off x="400820" y="5444291"/>
            <a:ext cx="7814711" cy="646331"/>
          </a:xfrm>
          <a:prstGeom prst="rect">
            <a:avLst/>
          </a:prstGeom>
        </p:spPr>
        <p:txBody>
          <a:bodyPr wrap="square">
            <a:spAutoFit/>
          </a:bodyPr>
          <a:lstStyle/>
          <a:p>
            <a:r>
              <a:rPr lang="en-US" dirty="0">
                <a:solidFill>
                  <a:srgbClr val="FF0000"/>
                </a:solidFill>
                <a:latin typeface="Arial" panose="020B0604020202020204" pitchFamily="34" charset="0"/>
                <a:cs typeface="Arial" panose="020B0604020202020204" pitchFamily="34" charset="0"/>
              </a:rPr>
              <a:t>Detection of biomolecular binding, the adsorption of thin bio-films or conformational changes of macromolecules</a:t>
            </a:r>
            <a:endParaRPr lang="es-A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8845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67724D5-AD8D-459B-8F8C-3DDBEE696627}"/>
              </a:ext>
            </a:extLst>
          </p:cNvPr>
          <p:cNvSpPr/>
          <p:nvPr/>
        </p:nvSpPr>
        <p:spPr>
          <a:xfrm>
            <a:off x="232012" y="210026"/>
            <a:ext cx="8516983" cy="6647974"/>
          </a:xfrm>
          <a:prstGeom prst="rect">
            <a:avLst/>
          </a:prstGeom>
        </p:spPr>
        <p:txBody>
          <a:bodyPr wrap="square">
            <a:spAutoFit/>
          </a:bodyPr>
          <a:lstStyle/>
          <a:p>
            <a:pPr algn="just"/>
            <a:r>
              <a:rPr lang="en-US" sz="2400" b="1" dirty="0">
                <a:latin typeface="Arial" panose="020B0604020202020204" pitchFamily="34" charset="0"/>
                <a:cs typeface="Arial" panose="020B0604020202020204" pitchFamily="34" charset="0"/>
              </a:rPr>
              <a:t>Advantages and Disadvantages of SPR</a:t>
            </a:r>
          </a:p>
          <a:p>
            <a:pPr algn="just"/>
            <a:r>
              <a:rPr lang="en-US" b="1" dirty="0">
                <a:solidFill>
                  <a:srgbClr val="FF0000"/>
                </a:solidFill>
                <a:latin typeface="Arial" panose="020B0604020202020204" pitchFamily="34" charset="0"/>
                <a:cs typeface="Arial" panose="020B0604020202020204" pitchFamily="34" charset="0"/>
              </a:rPr>
              <a:t>The main drawback with this type of analysis is the need to work directly in contact with the gold surface</a:t>
            </a:r>
            <a:r>
              <a:rPr lang="en-US" dirty="0">
                <a:solidFill>
                  <a:srgbClr val="FF0000"/>
                </a:solidFill>
                <a:latin typeface="Arial" panose="020B0604020202020204" pitchFamily="34" charset="0"/>
                <a:cs typeface="Arial" panose="020B0604020202020204" pitchFamily="34" charset="0"/>
              </a:rPr>
              <a:t>. </a:t>
            </a:r>
          </a:p>
          <a:p>
            <a:pPr algn="just"/>
            <a:r>
              <a:rPr lang="en-US" dirty="0">
                <a:solidFill>
                  <a:srgbClr val="0000FF"/>
                </a:solidFill>
                <a:latin typeface="Arial" panose="020B0604020202020204" pitchFamily="34" charset="0"/>
                <a:cs typeface="Arial" panose="020B0604020202020204" pitchFamily="34" charset="0"/>
              </a:rPr>
              <a:t>The main approach to anchoring molecules onto the gold is binding via </a:t>
            </a:r>
            <a:r>
              <a:rPr lang="en-US" b="1" dirty="0">
                <a:solidFill>
                  <a:srgbClr val="0000FF"/>
                </a:solidFill>
                <a:latin typeface="Arial" panose="020B0604020202020204" pitchFamily="34" charset="0"/>
                <a:cs typeface="Arial" panose="020B0604020202020204" pitchFamily="34" charset="0"/>
              </a:rPr>
              <a:t>thiols</a:t>
            </a:r>
            <a:r>
              <a:rPr lang="en-US" dirty="0">
                <a:solidFill>
                  <a:srgbClr val="0000FF"/>
                </a:solidFill>
                <a:latin typeface="Arial" panose="020B0604020202020204" pitchFamily="34" charset="0"/>
                <a:cs typeface="Arial" panose="020B0604020202020204" pitchFamily="34" charset="0"/>
              </a:rPr>
              <a:t>, but this type of binding is not very resistant and molecules </a:t>
            </a:r>
            <a:r>
              <a:rPr lang="en-US" dirty="0" err="1">
                <a:solidFill>
                  <a:srgbClr val="0000FF"/>
                </a:solidFill>
                <a:latin typeface="Arial" panose="020B0604020202020204" pitchFamily="34" charset="0"/>
                <a:cs typeface="Arial" panose="020B0604020202020204" pitchFamily="34" charset="0"/>
              </a:rPr>
              <a:t>immobilised</a:t>
            </a:r>
            <a:r>
              <a:rPr lang="en-US" dirty="0">
                <a:solidFill>
                  <a:srgbClr val="0000FF"/>
                </a:solidFill>
                <a:latin typeface="Arial" panose="020B0604020202020204" pitchFamily="34" charset="0"/>
                <a:cs typeface="Arial" panose="020B0604020202020204" pitchFamily="34" charset="0"/>
              </a:rPr>
              <a:t> on the surface are observed to desorb during analysis</a:t>
            </a:r>
            <a:r>
              <a:rPr lang="en-US" dirty="0">
                <a:latin typeface="Arial" panose="020B0604020202020204" pitchFamily="34" charset="0"/>
                <a:cs typeface="Arial" panose="020B0604020202020204" pitchFamily="34" charset="0"/>
              </a:rPr>
              <a:t>. </a:t>
            </a:r>
          </a:p>
          <a:p>
            <a:pPr algn="just"/>
            <a:r>
              <a:rPr lang="en-US" sz="1200" dirty="0">
                <a:latin typeface="Arial" panose="020B0604020202020204" pitchFamily="34" charset="0"/>
                <a:cs typeface="Arial" panose="020B0604020202020204" pitchFamily="34" charset="0"/>
              </a:rPr>
              <a:t>Another method involves </a:t>
            </a:r>
            <a:r>
              <a:rPr lang="en-US" sz="1200" dirty="0" err="1">
                <a:latin typeface="Arial" panose="020B0604020202020204" pitchFamily="34" charset="0"/>
                <a:cs typeface="Arial" panose="020B0604020202020204" pitchFamily="34" charset="0"/>
              </a:rPr>
              <a:t>polymerising</a:t>
            </a:r>
            <a:r>
              <a:rPr lang="en-US" sz="1200" dirty="0">
                <a:latin typeface="Arial" panose="020B0604020202020204" pitchFamily="34" charset="0"/>
                <a:cs typeface="Arial" panose="020B0604020202020204" pitchFamily="34" charset="0"/>
              </a:rPr>
              <a:t> a pyrrole monomer, but this technique is not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and requires significant technical knowhow. </a:t>
            </a:r>
          </a:p>
          <a:p>
            <a:pPr algn="just"/>
            <a:r>
              <a:rPr lang="en-US" dirty="0">
                <a:solidFill>
                  <a:srgbClr val="0000FF"/>
                </a:solidFill>
                <a:latin typeface="Arial" panose="020B0604020202020204" pitchFamily="34" charset="0"/>
                <a:cs typeface="Arial" panose="020B0604020202020204" pitchFamily="34" charset="0"/>
              </a:rPr>
              <a:t>Finally, a layer of </a:t>
            </a:r>
            <a:r>
              <a:rPr lang="en-US" b="1" dirty="0">
                <a:solidFill>
                  <a:srgbClr val="0000FF"/>
                </a:solidFill>
                <a:latin typeface="Arial" panose="020B0604020202020204" pitchFamily="34" charset="0"/>
                <a:cs typeface="Arial" panose="020B0604020202020204" pitchFamily="34" charset="0"/>
              </a:rPr>
              <a:t>dextran</a:t>
            </a:r>
            <a:r>
              <a:rPr lang="en-US" dirty="0">
                <a:solidFill>
                  <a:srgbClr val="0000FF"/>
                </a:solidFill>
                <a:latin typeface="Arial" panose="020B0604020202020204" pitchFamily="34" charset="0"/>
                <a:cs typeface="Arial" panose="020B0604020202020204" pitchFamily="34" charset="0"/>
              </a:rPr>
              <a:t> can be used, </a:t>
            </a:r>
            <a:r>
              <a:rPr lang="en-US" dirty="0">
                <a:latin typeface="Arial" panose="020B0604020202020204" pitchFamily="34" charset="0"/>
                <a:cs typeface="Arial" panose="020B0604020202020204" pitchFamily="34" charset="0"/>
              </a:rPr>
              <a:t>but this layer is rather thick and its porosity means that interactions cannot always be considered to occur at the surface. </a:t>
            </a:r>
            <a:r>
              <a:rPr lang="en-US" sz="1200" dirty="0">
                <a:latin typeface="Arial" panose="020B0604020202020204" pitchFamily="34" charset="0"/>
                <a:cs typeface="Arial" panose="020B0604020202020204" pitchFamily="34" charset="0"/>
              </a:rPr>
              <a:t>An alternative method is to deposit a thin film of silica on the gold layer, and anchor molecules by means of </a:t>
            </a:r>
            <a:r>
              <a:rPr lang="en-US" sz="1200" dirty="0" err="1">
                <a:latin typeface="Arial" panose="020B0604020202020204" pitchFamily="34" charset="0"/>
                <a:cs typeface="Arial" panose="020B0604020202020204" pitchFamily="34" charset="0"/>
              </a:rPr>
              <a:t>silane</a:t>
            </a:r>
            <a:r>
              <a:rPr lang="en-US" sz="1200" dirty="0">
                <a:latin typeface="Arial" panose="020B0604020202020204" pitchFamily="34" charset="0"/>
                <a:cs typeface="Arial" panose="020B0604020202020204" pitchFamily="34" charset="0"/>
              </a:rPr>
              <a:t> binding. The resonance is then observed to shift, but without too much attenuation. This technique is nevertheless only rarely used, because the </a:t>
            </a:r>
            <a:r>
              <a:rPr lang="en-US" sz="1200" dirty="0" err="1">
                <a:latin typeface="Arial" panose="020B0604020202020204" pitchFamily="34" charset="0"/>
                <a:cs typeface="Arial" panose="020B0604020202020204" pitchFamily="34" charset="0"/>
              </a:rPr>
              <a:t>Biacore</a:t>
            </a:r>
            <a:r>
              <a:rPr lang="en-US" sz="1200" dirty="0">
                <a:latin typeface="Arial" panose="020B0604020202020204" pitchFamily="34" charset="0"/>
                <a:cs typeface="Arial" panose="020B0604020202020204" pitchFamily="34" charset="0"/>
              </a:rPr>
              <a:t> kits with thiol or dextran binding are so well established and so well suited to users’ needs.</a:t>
            </a:r>
          </a:p>
          <a:p>
            <a:pPr algn="just"/>
            <a:r>
              <a:rPr lang="en-US" dirty="0">
                <a:latin typeface="Arial" panose="020B0604020202020204" pitchFamily="34" charset="0"/>
                <a:cs typeface="Arial" panose="020B0604020202020204" pitchFamily="34" charset="0"/>
              </a:rPr>
              <a:t>Some manufacturers, including Texas Instruments, have designed throwaway SPR biosensors. For their part, reusable sensors require accurate and </a:t>
            </a:r>
            <a:r>
              <a:rPr lang="es-AR" dirty="0" err="1">
                <a:latin typeface="Arial" panose="020B0604020202020204" pitchFamily="34" charset="0"/>
                <a:cs typeface="Arial" panose="020B0604020202020204" pitchFamily="34" charset="0"/>
              </a:rPr>
              <a:t>rigorous</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cleaning</a:t>
            </a:r>
            <a:r>
              <a:rPr lang="es-AR" dirty="0">
                <a:latin typeface="Arial" panose="020B0604020202020204" pitchFamily="34" charset="0"/>
                <a:cs typeface="Arial" panose="020B0604020202020204" pitchFamily="34" charset="0"/>
              </a:rPr>
              <a:t>.</a:t>
            </a:r>
          </a:p>
          <a:p>
            <a:pPr algn="just"/>
            <a:r>
              <a:rPr lang="en-US" b="1" dirty="0">
                <a:solidFill>
                  <a:srgbClr val="0000FF"/>
                </a:solidFill>
                <a:latin typeface="Arial" panose="020B0604020202020204" pitchFamily="34" charset="0"/>
                <a:cs typeface="Arial" panose="020B0604020202020204" pitchFamily="34" charset="0"/>
              </a:rPr>
              <a:t>SPR biosensors do have one huge advantage, however, in that targets do not have to be labelled and the protocol for their use is extremely simple</a:t>
            </a:r>
            <a:r>
              <a:rPr lang="en-US" dirty="0">
                <a:latin typeface="Arial" panose="020B0604020202020204" pitchFamily="34" charset="0"/>
                <a:cs typeface="Arial" panose="020B0604020202020204" pitchFamily="34" charset="0"/>
              </a:rPr>
              <a:t>. As an example, this means that more samples can be </a:t>
            </a:r>
            <a:r>
              <a:rPr lang="en-US" dirty="0" err="1">
                <a:latin typeface="Arial" panose="020B0604020202020204" pitchFamily="34" charset="0"/>
                <a:cs typeface="Arial" panose="020B0604020202020204" pitchFamily="34" charset="0"/>
              </a:rPr>
              <a:t>analysed</a:t>
            </a:r>
            <a:r>
              <a:rPr lang="en-US" dirty="0">
                <a:latin typeface="Arial" panose="020B0604020202020204" pitchFamily="34" charset="0"/>
                <a:cs typeface="Arial" panose="020B0604020202020204" pitchFamily="34" charset="0"/>
              </a:rPr>
              <a:t> in a given time, and for a lesser cost, so that, in certain cases, the alert can be given more </a:t>
            </a:r>
            <a:r>
              <a:rPr lang="es-AR" dirty="0" err="1">
                <a:latin typeface="Arial" panose="020B0604020202020204" pitchFamily="34" charset="0"/>
                <a:cs typeface="Arial" panose="020B0604020202020204" pitchFamily="34" charset="0"/>
              </a:rPr>
              <a:t>quickly</a:t>
            </a:r>
            <a:r>
              <a:rPr lang="es-AR" dirty="0">
                <a:latin typeface="Arial" panose="020B0604020202020204" pitchFamily="34" charset="0"/>
                <a:cs typeface="Arial" panose="020B0604020202020204" pitchFamily="34" charset="0"/>
              </a:rPr>
              <a:t>.</a:t>
            </a:r>
          </a:p>
          <a:p>
            <a:pPr algn="just"/>
            <a:r>
              <a:rPr lang="en-US" dirty="0">
                <a:latin typeface="Arial" panose="020B0604020202020204" pitchFamily="34" charset="0"/>
                <a:cs typeface="Arial" panose="020B0604020202020204" pitchFamily="34" charset="0"/>
              </a:rPr>
              <a:t>Although it is less sensitive than methods using fluorescent labeling, it is nevertheless sensitive enough for many applications (typically 1 </a:t>
            </a:r>
            <a:r>
              <a:rPr lang="en-US" dirty="0" err="1">
                <a:latin typeface="Arial" panose="020B0604020202020204" pitchFamily="34" charset="0"/>
                <a:cs typeface="Arial" panose="020B0604020202020204" pitchFamily="34" charset="0"/>
              </a:rPr>
              <a:t>nM</a:t>
            </a:r>
            <a:r>
              <a:rPr lang="en-US" dirty="0">
                <a:latin typeface="Arial" panose="020B0604020202020204" pitchFamily="34" charset="0"/>
                <a:cs typeface="Arial" panose="020B0604020202020204" pitchFamily="34" charset="0"/>
              </a:rPr>
              <a:t> for antigen/ antibody reactions). The robustness and compactness of existing systems are also major arguments in </a:t>
            </a:r>
            <a:r>
              <a:rPr lang="en-US" dirty="0" err="1">
                <a:latin typeface="Arial" panose="020B0604020202020204" pitchFamily="34" charset="0"/>
                <a:cs typeface="Arial" panose="020B0604020202020204" pitchFamily="34" charset="0"/>
              </a:rPr>
              <a:t>favour</a:t>
            </a:r>
            <a:r>
              <a:rPr lang="en-US" dirty="0">
                <a:latin typeface="Arial" panose="020B0604020202020204" pitchFamily="34" charset="0"/>
                <a:cs typeface="Arial" panose="020B0604020202020204" pitchFamily="34" charset="0"/>
              </a:rPr>
              <a:t> of the technique.</a:t>
            </a:r>
            <a:endParaRPr lang="es-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7451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thelabworldgroup.com/sites/default/files/equipment/ge_biacore_t200_spr_analyzer.jpg">
            <a:extLst>
              <a:ext uri="{FF2B5EF4-FFF2-40B4-BE49-F238E27FC236}">
                <a16:creationId xmlns:a16="http://schemas.microsoft.com/office/drawing/2014/main" id="{A2917D92-7210-4E66-8418-C54DCAA5D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109" y="1765198"/>
            <a:ext cx="6762496" cy="451713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03CE0633-9266-4756-8DFA-D6EF42AC7E17}"/>
              </a:ext>
            </a:extLst>
          </p:cNvPr>
          <p:cNvSpPr/>
          <p:nvPr/>
        </p:nvSpPr>
        <p:spPr>
          <a:xfrm>
            <a:off x="437322" y="216826"/>
            <a:ext cx="8481391" cy="1569660"/>
          </a:xfrm>
          <a:prstGeom prst="rect">
            <a:avLst/>
          </a:prstGeom>
        </p:spPr>
        <p:txBody>
          <a:bodyPr wrap="square">
            <a:spAutoFit/>
          </a:bodyPr>
          <a:lstStyle/>
          <a:p>
            <a:pPr fontAlgn="base"/>
            <a:r>
              <a:rPr lang="en-US" sz="1200" dirty="0">
                <a:solidFill>
                  <a:srgbClr val="444444"/>
                </a:solidFill>
                <a:latin typeface="Arial" panose="020B0604020202020204" pitchFamily="34" charset="0"/>
              </a:rPr>
              <a:t>The </a:t>
            </a:r>
            <a:r>
              <a:rPr lang="en-US" sz="1200" b="1" dirty="0">
                <a:solidFill>
                  <a:srgbClr val="444444"/>
                </a:solidFill>
                <a:latin typeface="Arial" panose="020B0604020202020204" pitchFamily="34" charset="0"/>
              </a:rPr>
              <a:t>GE </a:t>
            </a:r>
            <a:r>
              <a:rPr lang="en-US" sz="1200" b="1" dirty="0" err="1">
                <a:solidFill>
                  <a:srgbClr val="444444"/>
                </a:solidFill>
                <a:latin typeface="Arial" panose="020B0604020202020204" pitchFamily="34" charset="0"/>
              </a:rPr>
              <a:t>Biacore</a:t>
            </a:r>
            <a:r>
              <a:rPr lang="en-US" sz="1200" b="1" dirty="0">
                <a:solidFill>
                  <a:srgbClr val="444444"/>
                </a:solidFill>
                <a:latin typeface="Arial" panose="020B0604020202020204" pitchFamily="34" charset="0"/>
              </a:rPr>
              <a:t> T200 SPR Analyzer</a:t>
            </a:r>
            <a:r>
              <a:rPr lang="en-US" sz="1200" dirty="0">
                <a:solidFill>
                  <a:srgbClr val="444444"/>
                </a:solidFill>
                <a:latin typeface="Arial" panose="020B0604020202020204" pitchFamily="34" charset="0"/>
              </a:rPr>
              <a:t> has exceptional sensitivity, extending the limitations of label-free interaction analysis. This molecular interaction analysis system monitors in real-time, label-free interactions, delivering high quality data, which is rich in information.  Analysis is highly sensitive, and can be done on reagent ranges from ions to viruses. Offering a powerful and versatile solution for obtaining kinetic, concentration, specificity, affinity, selectivity, and thermodynamic data, the </a:t>
            </a:r>
            <a:r>
              <a:rPr lang="en-US" sz="1200" b="1" dirty="0">
                <a:solidFill>
                  <a:srgbClr val="444444"/>
                </a:solidFill>
                <a:latin typeface="Arial" panose="020B0604020202020204" pitchFamily="34" charset="0"/>
              </a:rPr>
              <a:t>GE </a:t>
            </a:r>
            <a:r>
              <a:rPr lang="en-US" sz="1200" b="1" dirty="0" err="1">
                <a:solidFill>
                  <a:srgbClr val="444444"/>
                </a:solidFill>
                <a:latin typeface="Arial" panose="020B0604020202020204" pitchFamily="34" charset="0"/>
              </a:rPr>
              <a:t>Biacore</a:t>
            </a:r>
            <a:r>
              <a:rPr lang="en-US" sz="1200" b="1" dirty="0">
                <a:solidFill>
                  <a:srgbClr val="444444"/>
                </a:solidFill>
                <a:latin typeface="Arial" panose="020B0604020202020204" pitchFamily="34" charset="0"/>
              </a:rPr>
              <a:t> T200 SPR</a:t>
            </a:r>
            <a:r>
              <a:rPr lang="en-US" sz="1200" dirty="0">
                <a:solidFill>
                  <a:srgbClr val="444444"/>
                </a:solidFill>
                <a:latin typeface="Arial" panose="020B0604020202020204" pitchFamily="34" charset="0"/>
              </a:rPr>
              <a:t> analyzer can be used for multiple applications.  </a:t>
            </a:r>
            <a:r>
              <a:rPr lang="en-US" sz="1200" b="1" dirty="0" err="1">
                <a:solidFill>
                  <a:srgbClr val="444444"/>
                </a:solidFill>
                <a:latin typeface="Arial" panose="020B0604020202020204" pitchFamily="34" charset="0"/>
              </a:rPr>
              <a:t>Biacore</a:t>
            </a:r>
            <a:r>
              <a:rPr lang="en-US" sz="1200" b="1" dirty="0">
                <a:solidFill>
                  <a:srgbClr val="444444"/>
                </a:solidFill>
                <a:latin typeface="Arial" panose="020B0604020202020204" pitchFamily="34" charset="0"/>
              </a:rPr>
              <a:t> SPR analyzer</a:t>
            </a:r>
            <a:r>
              <a:rPr lang="en-US" sz="1200" dirty="0">
                <a:solidFill>
                  <a:srgbClr val="444444"/>
                </a:solidFill>
                <a:latin typeface="Arial" panose="020B0604020202020204" pitchFamily="34" charset="0"/>
              </a:rPr>
              <a:t> enables measurement of kinetic constants over the broadest range, from the fastest on-rates to the slowest off-rates.</a:t>
            </a:r>
          </a:p>
          <a:p>
            <a:pPr fontAlgn="base"/>
            <a:br>
              <a:rPr lang="en-US" sz="1200" dirty="0">
                <a:solidFill>
                  <a:srgbClr val="444444"/>
                </a:solidFill>
                <a:latin typeface="Arial" panose="020B0604020202020204" pitchFamily="34" charset="0"/>
              </a:rPr>
            </a:br>
            <a:endParaRPr lang="en-US" sz="1200" dirty="0">
              <a:solidFill>
                <a:srgbClr val="444444"/>
              </a:solidFill>
              <a:latin typeface="Arial" panose="020B0604020202020204" pitchFamily="34" charset="0"/>
            </a:endParaRPr>
          </a:p>
        </p:txBody>
      </p:sp>
      <p:sp>
        <p:nvSpPr>
          <p:cNvPr id="5" name="Rectángulo 4">
            <a:extLst>
              <a:ext uri="{FF2B5EF4-FFF2-40B4-BE49-F238E27FC236}">
                <a16:creationId xmlns:a16="http://schemas.microsoft.com/office/drawing/2014/main" id="{C177EA5D-2EFF-484C-8812-EB3F671A8120}"/>
              </a:ext>
            </a:extLst>
          </p:cNvPr>
          <p:cNvSpPr/>
          <p:nvPr/>
        </p:nvSpPr>
        <p:spPr>
          <a:xfrm>
            <a:off x="-15444" y="1495254"/>
            <a:ext cx="2774554" cy="5262979"/>
          </a:xfrm>
          <a:prstGeom prst="rect">
            <a:avLst/>
          </a:prstGeom>
        </p:spPr>
        <p:txBody>
          <a:bodyPr wrap="square">
            <a:spAutoFit/>
          </a:bodyPr>
          <a:lstStyle/>
          <a:p>
            <a:pPr algn="just" fontAlgn="base"/>
            <a:r>
              <a:rPr lang="en-US" sz="1200" dirty="0">
                <a:solidFill>
                  <a:srgbClr val="444444"/>
                </a:solidFill>
                <a:latin typeface="Arial" panose="020B0604020202020204" pitchFamily="34" charset="0"/>
              </a:rPr>
              <a:t>Designed to support large-scale applications, the SPR analyzer supports 96 and 384 well microplates in a temperature controlled compartment and can be run for 48 hours, unattended. Using an integrated buffer degasser, data quality at high temperatures is reliable, with analysis ranges of 4°C to 45°C. The </a:t>
            </a:r>
            <a:r>
              <a:rPr lang="en-US" sz="1200" b="1" dirty="0">
                <a:solidFill>
                  <a:srgbClr val="444444"/>
                </a:solidFill>
                <a:latin typeface="Arial" panose="020B0604020202020204" pitchFamily="34" charset="0"/>
              </a:rPr>
              <a:t>GE </a:t>
            </a:r>
            <a:r>
              <a:rPr lang="en-US" sz="1200" b="1" dirty="0" err="1">
                <a:solidFill>
                  <a:srgbClr val="444444"/>
                </a:solidFill>
                <a:latin typeface="Arial" panose="020B0604020202020204" pitchFamily="34" charset="0"/>
              </a:rPr>
              <a:t>Biacore</a:t>
            </a:r>
            <a:r>
              <a:rPr lang="en-US" sz="1200" b="1" dirty="0">
                <a:solidFill>
                  <a:srgbClr val="444444"/>
                </a:solidFill>
                <a:latin typeface="Arial" panose="020B0604020202020204" pitchFamily="34" charset="0"/>
              </a:rPr>
              <a:t> T200 SPR analyzer</a:t>
            </a:r>
            <a:r>
              <a:rPr lang="en-US" sz="1200" dirty="0">
                <a:solidFill>
                  <a:srgbClr val="444444"/>
                </a:solidFill>
                <a:latin typeface="Arial" panose="020B0604020202020204" pitchFamily="34" charset="0"/>
              </a:rPr>
              <a:t> is well suited to multiple applications involving biomolecular interactions. Interactions such as defining potential drug targets and diagnostic markers, understanding molecular mechanisms and structure-function relationships, and vaccine development. The</a:t>
            </a:r>
            <a:r>
              <a:rPr lang="en-US" sz="1200" b="1" dirty="0">
                <a:solidFill>
                  <a:srgbClr val="444444"/>
                </a:solidFill>
                <a:latin typeface="Arial" panose="020B0604020202020204" pitchFamily="34" charset="0"/>
              </a:rPr>
              <a:t> GE </a:t>
            </a:r>
            <a:r>
              <a:rPr lang="en-US" sz="1200" b="1" dirty="0" err="1">
                <a:solidFill>
                  <a:srgbClr val="444444"/>
                </a:solidFill>
                <a:latin typeface="Arial" panose="020B0604020202020204" pitchFamily="34" charset="0"/>
              </a:rPr>
              <a:t>Biacore</a:t>
            </a:r>
            <a:r>
              <a:rPr lang="en-US" sz="1200" b="1" dirty="0">
                <a:solidFill>
                  <a:srgbClr val="444444"/>
                </a:solidFill>
                <a:latin typeface="Arial" panose="020B0604020202020204" pitchFamily="34" charset="0"/>
              </a:rPr>
              <a:t> T200</a:t>
            </a:r>
            <a:r>
              <a:rPr lang="en-US" sz="1200" dirty="0">
                <a:solidFill>
                  <a:srgbClr val="444444"/>
                </a:solidFill>
                <a:latin typeface="Arial" panose="020B0604020202020204" pitchFamily="34" charset="0"/>
              </a:rPr>
              <a:t> evaluation software can be operated with a few clicks, and enables kinetic and affinity evaluations of interactions. It has flexible tools for customizing your data reporting and processing. Processing can be performed in one single evaluation with data from either one or several runs.  Contact us today with questions about our </a:t>
            </a:r>
            <a:r>
              <a:rPr lang="en-US" sz="1200" b="1" dirty="0">
                <a:solidFill>
                  <a:srgbClr val="444444"/>
                </a:solidFill>
                <a:latin typeface="Arial" panose="020B0604020202020204" pitchFamily="34" charset="0"/>
              </a:rPr>
              <a:t>GE </a:t>
            </a:r>
            <a:r>
              <a:rPr lang="en-US" sz="1200" b="1" dirty="0" err="1">
                <a:solidFill>
                  <a:srgbClr val="444444"/>
                </a:solidFill>
                <a:latin typeface="Arial" panose="020B0604020202020204" pitchFamily="34" charset="0"/>
              </a:rPr>
              <a:t>Biacore</a:t>
            </a:r>
            <a:r>
              <a:rPr lang="en-US" sz="1200" b="1" dirty="0">
                <a:solidFill>
                  <a:srgbClr val="444444"/>
                </a:solidFill>
                <a:latin typeface="Arial" panose="020B0604020202020204" pitchFamily="34" charset="0"/>
              </a:rPr>
              <a:t> T200</a:t>
            </a:r>
            <a:r>
              <a:rPr lang="en-US" sz="1200" dirty="0">
                <a:solidFill>
                  <a:srgbClr val="444444"/>
                </a:solidFill>
                <a:latin typeface="Arial" panose="020B0604020202020204" pitchFamily="34" charset="0"/>
              </a:rPr>
              <a:t>.</a:t>
            </a:r>
          </a:p>
        </p:txBody>
      </p:sp>
    </p:spTree>
    <p:extLst>
      <p:ext uri="{BB962C8B-B14F-4D97-AF65-F5344CB8AC3E}">
        <p14:creationId xmlns:p14="http://schemas.microsoft.com/office/powerpoint/2010/main" val="3374015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Resultado de imagen para gold">
            <a:extLst>
              <a:ext uri="{FF2B5EF4-FFF2-40B4-BE49-F238E27FC236}">
                <a16:creationId xmlns:a16="http://schemas.microsoft.com/office/drawing/2014/main" id="{FFE87730-B50D-47A8-AF43-432A95DD0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2000250"/>
            <a:ext cx="4286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DiagNano™ Gold Nanoparticles">
            <a:extLst>
              <a:ext uri="{FF2B5EF4-FFF2-40B4-BE49-F238E27FC236}">
                <a16:creationId xmlns:a16="http://schemas.microsoft.com/office/drawing/2014/main" id="{520F5117-4C78-4E5F-93A8-2A3342F2A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329" y="1347200"/>
            <a:ext cx="262890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www.bbisolutions.com/pub/media/catalog/product/cache/image/700x560/dadf7addb393a34e75f05e2fccc200b8/1/t/1t1a9629_2.jpg">
            <a:extLst>
              <a:ext uri="{FF2B5EF4-FFF2-40B4-BE49-F238E27FC236}">
                <a16:creationId xmlns:a16="http://schemas.microsoft.com/office/drawing/2014/main" id="{9359ECEA-90ED-4E1C-ABE6-D0550AAD44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744" t="14579" r="30827" b="13474"/>
          <a:stretch/>
        </p:blipFill>
        <p:spPr bwMode="auto">
          <a:xfrm>
            <a:off x="5459329" y="3257966"/>
            <a:ext cx="2628900"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5C4593E-82DD-4C8A-94FF-2C1295BDD033}"/>
              </a:ext>
            </a:extLst>
          </p:cNvPr>
          <p:cNvSpPr txBox="1"/>
          <p:nvPr/>
        </p:nvSpPr>
        <p:spPr>
          <a:xfrm>
            <a:off x="400050" y="5245768"/>
            <a:ext cx="4171950" cy="369332"/>
          </a:xfrm>
          <a:prstGeom prst="rect">
            <a:avLst/>
          </a:prstGeom>
          <a:noFill/>
        </p:spPr>
        <p:txBody>
          <a:bodyPr wrap="square" rtlCol="0">
            <a:spAutoFit/>
          </a:bodyPr>
          <a:lstStyle/>
          <a:p>
            <a:pPr algn="ctr"/>
            <a:r>
              <a:rPr lang="es-AR" dirty="0">
                <a:latin typeface="Arial" panose="020B0604020202020204" pitchFamily="34" charset="0"/>
                <a:cs typeface="Arial" panose="020B0604020202020204" pitchFamily="34" charset="0"/>
              </a:rPr>
              <a:t>Au macroscópico (</a:t>
            </a:r>
            <a:r>
              <a:rPr lang="es-AR" dirty="0" err="1">
                <a:latin typeface="Arial" panose="020B0604020202020204" pitchFamily="34" charset="0"/>
                <a:cs typeface="Arial" panose="020B0604020202020204" pitchFamily="34" charset="0"/>
              </a:rPr>
              <a:t>bulk</a:t>
            </a:r>
            <a:r>
              <a:rPr lang="es-AR" dirty="0">
                <a:latin typeface="Arial" panose="020B0604020202020204" pitchFamily="34" charset="0"/>
                <a:cs typeface="Arial" panose="020B0604020202020204" pitchFamily="34" charset="0"/>
              </a:rPr>
              <a:t>)</a:t>
            </a:r>
          </a:p>
        </p:txBody>
      </p:sp>
      <p:sp>
        <p:nvSpPr>
          <p:cNvPr id="10" name="CuadroTexto 9">
            <a:extLst>
              <a:ext uri="{FF2B5EF4-FFF2-40B4-BE49-F238E27FC236}">
                <a16:creationId xmlns:a16="http://schemas.microsoft.com/office/drawing/2014/main" id="{E815E435-8B8F-44C5-A38F-FA02929668D9}"/>
              </a:ext>
            </a:extLst>
          </p:cNvPr>
          <p:cNvSpPr txBox="1"/>
          <p:nvPr/>
        </p:nvSpPr>
        <p:spPr>
          <a:xfrm>
            <a:off x="4687804" y="6399184"/>
            <a:ext cx="4171950" cy="369332"/>
          </a:xfrm>
          <a:prstGeom prst="rect">
            <a:avLst/>
          </a:prstGeom>
          <a:noFill/>
        </p:spPr>
        <p:txBody>
          <a:bodyPr wrap="square" rtlCol="0">
            <a:spAutoFit/>
          </a:bodyPr>
          <a:lstStyle/>
          <a:p>
            <a:pPr algn="ctr"/>
            <a:r>
              <a:rPr lang="es-AR" dirty="0" err="1">
                <a:latin typeface="Arial" panose="020B0604020202020204" pitchFamily="34" charset="0"/>
                <a:cs typeface="Arial" panose="020B0604020202020204" pitchFamily="34" charset="0"/>
              </a:rPr>
              <a:t>nanoAu</a:t>
            </a:r>
            <a:r>
              <a:rPr lang="es-AR" dirty="0">
                <a:latin typeface="Arial" panose="020B0604020202020204" pitchFamily="34" charset="0"/>
                <a:cs typeface="Arial" panose="020B0604020202020204" pitchFamily="34" charset="0"/>
              </a:rPr>
              <a:t> [2 nm diámetro] </a:t>
            </a:r>
          </a:p>
        </p:txBody>
      </p:sp>
      <p:sp>
        <p:nvSpPr>
          <p:cNvPr id="8" name="CuadroTexto 7">
            <a:extLst>
              <a:ext uri="{FF2B5EF4-FFF2-40B4-BE49-F238E27FC236}">
                <a16:creationId xmlns:a16="http://schemas.microsoft.com/office/drawing/2014/main" id="{F980C5E8-25DA-4480-A20E-3DE413AB0D60}"/>
              </a:ext>
            </a:extLst>
          </p:cNvPr>
          <p:cNvSpPr txBox="1"/>
          <p:nvPr/>
        </p:nvSpPr>
        <p:spPr>
          <a:xfrm>
            <a:off x="0" y="0"/>
            <a:ext cx="9144000" cy="954107"/>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sz="2800" dirty="0">
                <a:solidFill>
                  <a:srgbClr val="3333FF"/>
                </a:solidFill>
                <a:latin typeface="Arial" panose="020B0604020202020204" pitchFamily="34" charset="0"/>
                <a:cs typeface="Arial" panose="020B0604020202020204" pitchFamily="34" charset="0"/>
              </a:rPr>
              <a:t>Origen del color de los metales</a:t>
            </a:r>
            <a:r>
              <a:rPr lang="es-AR" sz="2800" i="1" dirty="0">
                <a:solidFill>
                  <a:srgbClr val="3333FF"/>
                </a:solidFill>
                <a:latin typeface="Arial" panose="020B0604020202020204" pitchFamily="34" charset="0"/>
                <a:cs typeface="Arial" panose="020B0604020202020204" pitchFamily="34" charset="0"/>
              </a:rPr>
              <a:t> (</a:t>
            </a:r>
            <a:r>
              <a:rPr lang="es-AR" sz="2800" i="1" dirty="0" err="1">
                <a:solidFill>
                  <a:srgbClr val="3333FF"/>
                </a:solidFill>
                <a:latin typeface="Arial" panose="020B0604020202020204" pitchFamily="34" charset="0"/>
                <a:cs typeface="Arial" panose="020B0604020202020204" pitchFamily="34" charset="0"/>
              </a:rPr>
              <a:t>bulk</a:t>
            </a:r>
            <a:r>
              <a:rPr lang="es-AR" sz="2800" i="1" dirty="0">
                <a:solidFill>
                  <a:srgbClr val="3333FF"/>
                </a:solidFill>
                <a:latin typeface="Arial" panose="020B0604020202020204" pitchFamily="34" charset="0"/>
                <a:cs typeface="Arial" panose="020B0604020202020204" pitchFamily="34" charset="0"/>
              </a:rPr>
              <a:t>)</a:t>
            </a:r>
            <a:endParaRPr lang="es-AR" sz="2800" dirty="0">
              <a:solidFill>
                <a:srgbClr val="3333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1756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6520CDF-6147-4E56-9471-F0CC6C98798B}"/>
              </a:ext>
            </a:extLst>
          </p:cNvPr>
          <p:cNvPicPr>
            <a:picLocks noChangeAspect="1"/>
          </p:cNvPicPr>
          <p:nvPr/>
        </p:nvPicPr>
        <p:blipFill>
          <a:blip r:embed="rId2"/>
          <a:stretch>
            <a:fillRect/>
          </a:stretch>
        </p:blipFill>
        <p:spPr>
          <a:xfrm>
            <a:off x="4286250" y="1019879"/>
            <a:ext cx="4643438" cy="4643438"/>
          </a:xfrm>
          <a:prstGeom prst="rect">
            <a:avLst/>
          </a:prstGeom>
        </p:spPr>
      </p:pic>
      <p:sp>
        <p:nvSpPr>
          <p:cNvPr id="5" name="Rectángulo 4">
            <a:extLst>
              <a:ext uri="{FF2B5EF4-FFF2-40B4-BE49-F238E27FC236}">
                <a16:creationId xmlns:a16="http://schemas.microsoft.com/office/drawing/2014/main" id="{D6AACA8A-07A0-4410-8662-9B5443F247AE}"/>
              </a:ext>
            </a:extLst>
          </p:cNvPr>
          <p:cNvSpPr/>
          <p:nvPr/>
        </p:nvSpPr>
        <p:spPr>
          <a:xfrm>
            <a:off x="0" y="1334452"/>
            <a:ext cx="3971173" cy="3139321"/>
          </a:xfrm>
          <a:prstGeom prst="rect">
            <a:avLst/>
          </a:prstGeom>
        </p:spPr>
        <p:txBody>
          <a:bodyPr wrap="square">
            <a:spAutoFit/>
          </a:bodyPr>
          <a:lstStyle/>
          <a:p>
            <a:pPr algn="r"/>
            <a:r>
              <a:rPr lang="en-US" dirty="0">
                <a:solidFill>
                  <a:srgbClr val="C56B08"/>
                </a:solidFill>
                <a:latin typeface="Arial" panose="020B0604020202020204" pitchFamily="34" charset="0"/>
                <a:cs typeface="Arial" panose="020B0604020202020204" pitchFamily="34" charset="0"/>
              </a:rPr>
              <a:t>Band Theory</a:t>
            </a:r>
          </a:p>
          <a:p>
            <a:pPr algn="r"/>
            <a:r>
              <a:rPr lang="en-US" sz="1200" dirty="0">
                <a:solidFill>
                  <a:srgbClr val="000000"/>
                </a:solidFill>
                <a:latin typeface="Arial" panose="020B0604020202020204" pitchFamily="34" charset="0"/>
                <a:cs typeface="Arial" panose="020B0604020202020204" pitchFamily="34" charset="0"/>
              </a:rPr>
              <a:t>The color of metals can be explained by band theory, which assumes that overlapping energy levels form bands.</a:t>
            </a:r>
          </a:p>
          <a:p>
            <a:pPr algn="r"/>
            <a:r>
              <a:rPr lang="en-US" sz="1200" dirty="0">
                <a:solidFill>
                  <a:srgbClr val="000000"/>
                </a:solidFill>
                <a:latin typeface="Arial" panose="020B0604020202020204" pitchFamily="34" charset="0"/>
                <a:cs typeface="Arial" panose="020B0604020202020204" pitchFamily="34" charset="0"/>
              </a:rPr>
              <a:t>The mobility of electrons exposed to an electric field depends on the width of the energy bands, and their proximity to other electrons. In metallic substances, empty bands can overlap with bands containing electrons. The electrons of a particular atom are able to move to what would normally be a higher-level state, with little or no additional energy. The outer electrons are said to be "free," and ready to move in the presence of an electric field.</a:t>
            </a:r>
          </a:p>
          <a:p>
            <a:pPr algn="r"/>
            <a:r>
              <a:rPr lang="en-US" sz="1200" dirty="0">
                <a:solidFill>
                  <a:srgbClr val="000000"/>
                </a:solidFill>
                <a:latin typeface="Georgia" panose="02040502050405020303" pitchFamily="18" charset="0"/>
              </a:rPr>
              <a:t>The highest energy level occupied by electrons is called the </a:t>
            </a:r>
            <a:r>
              <a:rPr lang="en-US" sz="1200" dirty="0">
                <a:solidFill>
                  <a:srgbClr val="3333FF"/>
                </a:solidFill>
                <a:latin typeface="Georgia" panose="02040502050405020303" pitchFamily="18" charset="0"/>
              </a:rPr>
              <a:t>Fermi energy, Fermi level, or Fermi surface.</a:t>
            </a:r>
          </a:p>
          <a:p>
            <a:pPr algn="r"/>
            <a:endParaRPr lang="en-US" sz="1200" b="0" i="0" dirty="0">
              <a:solidFill>
                <a:srgbClr val="000000"/>
              </a:solidFill>
              <a:effectLst/>
              <a:latin typeface="Arial" panose="020B0604020202020204" pitchFamily="34" charset="0"/>
              <a:cs typeface="Arial" panose="020B0604020202020204" pitchFamily="34" charset="0"/>
            </a:endParaRPr>
          </a:p>
        </p:txBody>
      </p:sp>
      <p:pic>
        <p:nvPicPr>
          <p:cNvPr id="5122" name="Picture 2" descr="http://wps.prenhall.com/wps/media/objects/3313/3392987/imag2305/AAAYOGK0.JPG">
            <a:extLst>
              <a:ext uri="{FF2B5EF4-FFF2-40B4-BE49-F238E27FC236}">
                <a16:creationId xmlns:a16="http://schemas.microsoft.com/office/drawing/2014/main" id="{888D3851-75BB-4227-8076-8AB97FEFA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5" y="2535700"/>
            <a:ext cx="4286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28FC8FCE-9FF3-4E09-B6A8-95DC8E447225}"/>
              </a:ext>
            </a:extLst>
          </p:cNvPr>
          <p:cNvSpPr txBox="1"/>
          <p:nvPr/>
        </p:nvSpPr>
        <p:spPr>
          <a:xfrm>
            <a:off x="0" y="0"/>
            <a:ext cx="9144000" cy="954107"/>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sz="2800" dirty="0">
                <a:solidFill>
                  <a:srgbClr val="3333FF"/>
                </a:solidFill>
                <a:latin typeface="Arial" panose="020B0604020202020204" pitchFamily="34" charset="0"/>
                <a:cs typeface="Arial" panose="020B0604020202020204" pitchFamily="34" charset="0"/>
              </a:rPr>
              <a:t>Origen del color de los metales</a:t>
            </a:r>
            <a:r>
              <a:rPr lang="es-AR" sz="2800" i="1" dirty="0">
                <a:solidFill>
                  <a:srgbClr val="3333FF"/>
                </a:solidFill>
                <a:latin typeface="Arial" panose="020B0604020202020204" pitchFamily="34" charset="0"/>
                <a:cs typeface="Arial" panose="020B0604020202020204" pitchFamily="34" charset="0"/>
              </a:rPr>
              <a:t> (</a:t>
            </a:r>
            <a:r>
              <a:rPr lang="es-AR" sz="2800" i="1" dirty="0" err="1">
                <a:solidFill>
                  <a:srgbClr val="3333FF"/>
                </a:solidFill>
                <a:latin typeface="Arial" panose="020B0604020202020204" pitchFamily="34" charset="0"/>
                <a:cs typeface="Arial" panose="020B0604020202020204" pitchFamily="34" charset="0"/>
              </a:rPr>
              <a:t>bulk</a:t>
            </a:r>
            <a:r>
              <a:rPr lang="es-AR" sz="2800" i="1" dirty="0">
                <a:solidFill>
                  <a:srgbClr val="3333FF"/>
                </a:solidFill>
                <a:latin typeface="Arial" panose="020B0604020202020204" pitchFamily="34" charset="0"/>
                <a:cs typeface="Arial" panose="020B0604020202020204" pitchFamily="34" charset="0"/>
              </a:rPr>
              <a:t>)</a:t>
            </a:r>
            <a:endParaRPr lang="es-AR" sz="2800" dirty="0">
              <a:solidFill>
                <a:srgbClr val="3333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821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ormación de una banda de orbitales moleculares">
            <a:extLst>
              <a:ext uri="{FF2B5EF4-FFF2-40B4-BE49-F238E27FC236}">
                <a16:creationId xmlns:a16="http://schemas.microsoft.com/office/drawing/2014/main" id="{12DC12EA-E711-42B4-B366-E7033C643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271" y="2180271"/>
            <a:ext cx="4762500" cy="287655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1C4A2B76-57C3-4F35-AFE0-40BA1354EE2B}"/>
              </a:ext>
            </a:extLst>
          </p:cNvPr>
          <p:cNvPicPr>
            <a:picLocks noChangeAspect="1"/>
          </p:cNvPicPr>
          <p:nvPr/>
        </p:nvPicPr>
        <p:blipFill>
          <a:blip r:embed="rId3"/>
          <a:stretch>
            <a:fillRect/>
          </a:stretch>
        </p:blipFill>
        <p:spPr>
          <a:xfrm>
            <a:off x="5825634" y="3643268"/>
            <a:ext cx="2571750" cy="2838450"/>
          </a:xfrm>
          <a:prstGeom prst="rect">
            <a:avLst/>
          </a:prstGeom>
        </p:spPr>
      </p:pic>
      <p:sp>
        <p:nvSpPr>
          <p:cNvPr id="8" name="Rectángulo 7">
            <a:extLst>
              <a:ext uri="{FF2B5EF4-FFF2-40B4-BE49-F238E27FC236}">
                <a16:creationId xmlns:a16="http://schemas.microsoft.com/office/drawing/2014/main" id="{1B1EFC2A-E6A8-496A-8E50-087E8ABE8BC7}"/>
              </a:ext>
            </a:extLst>
          </p:cNvPr>
          <p:cNvSpPr/>
          <p:nvPr/>
        </p:nvSpPr>
        <p:spPr>
          <a:xfrm>
            <a:off x="5454264" y="6448120"/>
            <a:ext cx="3557384" cy="369332"/>
          </a:xfrm>
          <a:prstGeom prst="rect">
            <a:avLst/>
          </a:prstGeom>
        </p:spPr>
        <p:txBody>
          <a:bodyPr wrap="none">
            <a:spAutoFit/>
          </a:bodyPr>
          <a:lstStyle/>
          <a:p>
            <a:r>
              <a:rPr lang="es-AR" dirty="0">
                <a:solidFill>
                  <a:srgbClr val="555555"/>
                </a:solidFill>
                <a:latin typeface="Arial" panose="020B0604020202020204" pitchFamily="34" charset="0"/>
                <a:cs typeface="Arial" panose="020B0604020202020204" pitchFamily="34" charset="0"/>
              </a:rPr>
              <a:t>Orbitales moleculares y banda p.</a:t>
            </a:r>
            <a:endParaRPr lang="es-AR"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7EE7421D-D457-4A15-9192-2A33F9864635}"/>
              </a:ext>
            </a:extLst>
          </p:cNvPr>
          <p:cNvSpPr/>
          <p:nvPr/>
        </p:nvSpPr>
        <p:spPr>
          <a:xfrm>
            <a:off x="410051" y="5056821"/>
            <a:ext cx="4572000" cy="646331"/>
          </a:xfrm>
          <a:prstGeom prst="rect">
            <a:avLst/>
          </a:prstGeom>
        </p:spPr>
        <p:txBody>
          <a:bodyPr>
            <a:spAutoFit/>
          </a:bodyPr>
          <a:lstStyle/>
          <a:p>
            <a:pPr algn="ctr"/>
            <a:r>
              <a:rPr lang="es-AR" dirty="0">
                <a:solidFill>
                  <a:srgbClr val="555555"/>
                </a:solidFill>
                <a:latin typeface="Arial" panose="020B0604020202020204" pitchFamily="34" charset="0"/>
                <a:cs typeface="Arial" panose="020B0604020202020204" pitchFamily="34" charset="0"/>
              </a:rPr>
              <a:t>Formación de una banda de orbitales moleculares.</a:t>
            </a:r>
            <a:endParaRPr lang="es-AR"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2BAE8FAA-7010-4E1E-B9ED-9E3CFE0C058B}"/>
              </a:ext>
            </a:extLst>
          </p:cNvPr>
          <p:cNvSpPr txBox="1"/>
          <p:nvPr/>
        </p:nvSpPr>
        <p:spPr>
          <a:xfrm>
            <a:off x="0" y="0"/>
            <a:ext cx="9144000" cy="954107"/>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sz="2800" dirty="0">
                <a:solidFill>
                  <a:srgbClr val="3333FF"/>
                </a:solidFill>
                <a:latin typeface="Arial" panose="020B0604020202020204" pitchFamily="34" charset="0"/>
                <a:cs typeface="Arial" panose="020B0604020202020204" pitchFamily="34" charset="0"/>
              </a:rPr>
              <a:t>Origen del color de los metales</a:t>
            </a:r>
            <a:r>
              <a:rPr lang="es-AR" sz="2800" i="1" dirty="0">
                <a:solidFill>
                  <a:srgbClr val="3333FF"/>
                </a:solidFill>
                <a:latin typeface="Arial" panose="020B0604020202020204" pitchFamily="34" charset="0"/>
                <a:cs typeface="Arial" panose="020B0604020202020204" pitchFamily="34" charset="0"/>
              </a:rPr>
              <a:t> (</a:t>
            </a:r>
            <a:r>
              <a:rPr lang="es-AR" sz="2800" i="1" dirty="0" err="1">
                <a:solidFill>
                  <a:srgbClr val="3333FF"/>
                </a:solidFill>
                <a:latin typeface="Arial" panose="020B0604020202020204" pitchFamily="34" charset="0"/>
                <a:cs typeface="Arial" panose="020B0604020202020204" pitchFamily="34" charset="0"/>
              </a:rPr>
              <a:t>bulk</a:t>
            </a:r>
            <a:r>
              <a:rPr lang="es-AR" sz="2800" i="1" dirty="0">
                <a:solidFill>
                  <a:srgbClr val="3333FF"/>
                </a:solidFill>
                <a:latin typeface="Arial" panose="020B0604020202020204" pitchFamily="34" charset="0"/>
                <a:cs typeface="Arial" panose="020B0604020202020204" pitchFamily="34" charset="0"/>
              </a:rPr>
              <a:t>)</a:t>
            </a:r>
            <a:endParaRPr lang="es-AR" sz="2800" dirty="0">
              <a:solidFill>
                <a:srgbClr val="3333FF"/>
              </a:solidFill>
              <a:latin typeface="Arial" panose="020B0604020202020204" pitchFamily="34" charset="0"/>
              <a:cs typeface="Arial" panose="020B0604020202020204" pitchFamily="34" charset="0"/>
            </a:endParaRPr>
          </a:p>
        </p:txBody>
      </p:sp>
      <p:pic>
        <p:nvPicPr>
          <p:cNvPr id="2050" name="Picture 2" descr="Orbitales moleculares y banda s">
            <a:extLst>
              <a:ext uri="{FF2B5EF4-FFF2-40B4-BE49-F238E27FC236}">
                <a16:creationId xmlns:a16="http://schemas.microsoft.com/office/drawing/2014/main" id="{4A4EB734-6233-407C-A4DF-B4FF516AA0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5634" y="503601"/>
            <a:ext cx="2571750" cy="2971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C857CC77-B2F6-4AEE-ADA3-2075A7E3096C}"/>
              </a:ext>
            </a:extLst>
          </p:cNvPr>
          <p:cNvSpPr/>
          <p:nvPr/>
        </p:nvSpPr>
        <p:spPr>
          <a:xfrm>
            <a:off x="5529913" y="3290735"/>
            <a:ext cx="3544560" cy="369332"/>
          </a:xfrm>
          <a:prstGeom prst="rect">
            <a:avLst/>
          </a:prstGeom>
        </p:spPr>
        <p:txBody>
          <a:bodyPr wrap="none">
            <a:spAutoFit/>
          </a:bodyPr>
          <a:lstStyle/>
          <a:p>
            <a:r>
              <a:rPr lang="es-AR" dirty="0">
                <a:solidFill>
                  <a:srgbClr val="555555"/>
                </a:solidFill>
                <a:latin typeface="Arial" panose="020B0604020202020204" pitchFamily="34" charset="0"/>
                <a:cs typeface="Arial" panose="020B0604020202020204" pitchFamily="34" charset="0"/>
              </a:rPr>
              <a:t>Orbitales moleculares y banda s.</a:t>
            </a:r>
            <a:endParaRPr lang="es-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568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3B47B66-E642-4737-A780-6139EAE3E38A}"/>
              </a:ext>
            </a:extLst>
          </p:cNvPr>
          <p:cNvSpPr/>
          <p:nvPr/>
        </p:nvSpPr>
        <p:spPr>
          <a:xfrm>
            <a:off x="351013" y="1089240"/>
            <a:ext cx="3316112" cy="5355312"/>
          </a:xfrm>
          <a:prstGeom prst="rect">
            <a:avLst/>
          </a:prstGeom>
        </p:spPr>
        <p:txBody>
          <a:bodyPr wrap="square">
            <a:spAutoFit/>
          </a:bodyPr>
          <a:lstStyle/>
          <a:p>
            <a:r>
              <a:rPr lang="es-AR" b="1" dirty="0">
                <a:solidFill>
                  <a:srgbClr val="333333"/>
                </a:solidFill>
                <a:latin typeface="Arial" panose="020B0604020202020204" pitchFamily="34" charset="0"/>
                <a:cs typeface="Arial" panose="020B0604020202020204" pitchFamily="34" charset="0"/>
              </a:rPr>
              <a:t>La densidad de estados.</a:t>
            </a:r>
          </a:p>
          <a:p>
            <a:pPr algn="just"/>
            <a:r>
              <a:rPr lang="es-AR" sz="1200" dirty="0">
                <a:solidFill>
                  <a:srgbClr val="555555"/>
                </a:solidFill>
                <a:latin typeface="Arial" panose="020B0604020202020204" pitchFamily="34" charset="0"/>
                <a:cs typeface="Arial" panose="020B0604020202020204" pitchFamily="34" charset="0"/>
              </a:rPr>
              <a:t>El número de niveles de energía con un determinado valor de energía se conoce como la densidad de estados, N(E) o ρ. Es posible representar la variación de energía de una banda en función de la densidad de estados, tal como aparece en la Figura 8 para las bandas s y p. La densidad de estados no es uniforme a lo largo de toda la banda debido a que los niveles de energía se empaquetan más a unos determinados valores de energía que a otros. Este hecho produce que la banda s, por ejemplo, presente la mayor densidad de estados en el centro y la menor densidad de estados en los extremos de la banda. La razón de este comportamiento está en la forma de las combinaciones lineales que originan los orbitales moleculares que constituyen la banda s. Existe una única combinación lineal que conduce al orbital molecular más enlazante (el límite inferior de la banda)y otra que conduce al más </a:t>
            </a:r>
            <a:r>
              <a:rPr lang="es-AR" sz="1200" dirty="0" err="1">
                <a:solidFill>
                  <a:srgbClr val="555555"/>
                </a:solidFill>
                <a:latin typeface="Arial" panose="020B0604020202020204" pitchFamily="34" charset="0"/>
                <a:cs typeface="Arial" panose="020B0604020202020204" pitchFamily="34" charset="0"/>
              </a:rPr>
              <a:t>antienlazante</a:t>
            </a:r>
            <a:r>
              <a:rPr lang="es-AR" sz="1200" dirty="0">
                <a:solidFill>
                  <a:srgbClr val="555555"/>
                </a:solidFill>
                <a:latin typeface="Arial" panose="020B0604020202020204" pitchFamily="34" charset="0"/>
                <a:cs typeface="Arial" panose="020B0604020202020204" pitchFamily="34" charset="0"/>
              </a:rPr>
              <a:t> (el límite energético superior de la banda). Sin embargo hay varias combinaciones posibles, degeneradas en energía, que dan lugar a los orbitales moleculares que forman la parte central de la banda s.</a:t>
            </a:r>
            <a:endParaRPr lang="es-AR" sz="1200" b="0" i="0" dirty="0">
              <a:solidFill>
                <a:srgbClr val="555555"/>
              </a:solidFill>
              <a:effectLst/>
              <a:latin typeface="Arial" panose="020B0604020202020204" pitchFamily="34" charset="0"/>
              <a:cs typeface="Arial" panose="020B0604020202020204" pitchFamily="34" charset="0"/>
            </a:endParaRPr>
          </a:p>
        </p:txBody>
      </p:sp>
      <p:pic>
        <p:nvPicPr>
          <p:cNvPr id="5" name="Picture 4" descr="Bandas s y p">
            <a:extLst>
              <a:ext uri="{FF2B5EF4-FFF2-40B4-BE49-F238E27FC236}">
                <a16:creationId xmlns:a16="http://schemas.microsoft.com/office/drawing/2014/main" id="{EC7434EF-075B-4163-AE8F-AFAC015E5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5" y="2270600"/>
            <a:ext cx="5476875" cy="328612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1451C49B-D14C-44F3-9000-4662488370F5}"/>
              </a:ext>
            </a:extLst>
          </p:cNvPr>
          <p:cNvSpPr/>
          <p:nvPr/>
        </p:nvSpPr>
        <p:spPr>
          <a:xfrm>
            <a:off x="4189552" y="5521222"/>
            <a:ext cx="4572000" cy="923330"/>
          </a:xfrm>
          <a:prstGeom prst="rect">
            <a:avLst/>
          </a:prstGeom>
        </p:spPr>
        <p:txBody>
          <a:bodyPr>
            <a:spAutoFit/>
          </a:bodyPr>
          <a:lstStyle/>
          <a:p>
            <a:pPr algn="ctr"/>
            <a:r>
              <a:rPr lang="es-AR" dirty="0">
                <a:solidFill>
                  <a:srgbClr val="555555"/>
                </a:solidFill>
                <a:latin typeface="Arial" panose="020B0604020202020204" pitchFamily="34" charset="0"/>
                <a:cs typeface="Arial" panose="020B0604020202020204" pitchFamily="34" charset="0"/>
              </a:rPr>
              <a:t>(a) y (b) Bandas s y p, que pueden solapar o no, dependiendo de la anchura. (c) Niveles ocupados y nivel de Fermi a o K.</a:t>
            </a:r>
            <a:endParaRPr lang="es-AR"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33A3C7A4-AB44-4D1A-8164-A6BE2F041369}"/>
              </a:ext>
            </a:extLst>
          </p:cNvPr>
          <p:cNvSpPr txBox="1"/>
          <p:nvPr/>
        </p:nvSpPr>
        <p:spPr>
          <a:xfrm>
            <a:off x="0" y="0"/>
            <a:ext cx="9144000" cy="954107"/>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sz="2800" dirty="0">
                <a:solidFill>
                  <a:srgbClr val="3333FF"/>
                </a:solidFill>
                <a:latin typeface="Arial" panose="020B0604020202020204" pitchFamily="34" charset="0"/>
                <a:cs typeface="Arial" panose="020B0604020202020204" pitchFamily="34" charset="0"/>
              </a:rPr>
              <a:t>Origen del color de los metales</a:t>
            </a:r>
            <a:r>
              <a:rPr lang="es-AR" sz="2800" i="1" dirty="0">
                <a:solidFill>
                  <a:srgbClr val="3333FF"/>
                </a:solidFill>
                <a:latin typeface="Arial" panose="020B0604020202020204" pitchFamily="34" charset="0"/>
                <a:cs typeface="Arial" panose="020B0604020202020204" pitchFamily="34" charset="0"/>
              </a:rPr>
              <a:t> (</a:t>
            </a:r>
            <a:r>
              <a:rPr lang="es-AR" sz="2800" i="1" dirty="0" err="1">
                <a:solidFill>
                  <a:srgbClr val="3333FF"/>
                </a:solidFill>
                <a:latin typeface="Arial" panose="020B0604020202020204" pitchFamily="34" charset="0"/>
                <a:cs typeface="Arial" panose="020B0604020202020204" pitchFamily="34" charset="0"/>
              </a:rPr>
              <a:t>bulk</a:t>
            </a:r>
            <a:r>
              <a:rPr lang="es-AR" sz="2800" i="1" dirty="0">
                <a:solidFill>
                  <a:srgbClr val="3333FF"/>
                </a:solidFill>
                <a:latin typeface="Arial" panose="020B0604020202020204" pitchFamily="34" charset="0"/>
                <a:cs typeface="Arial" panose="020B0604020202020204" pitchFamily="34" charset="0"/>
              </a:rPr>
              <a:t>)</a:t>
            </a:r>
            <a:endParaRPr lang="es-AR" sz="2800" dirty="0">
              <a:solidFill>
                <a:srgbClr val="3333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7929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webexhibits.org/causesofcolor/images/content/21.jpg">
            <a:extLst>
              <a:ext uri="{FF2B5EF4-FFF2-40B4-BE49-F238E27FC236}">
                <a16:creationId xmlns:a16="http://schemas.microsoft.com/office/drawing/2014/main" id="{339091D2-7D8F-4CB4-9C91-03EFE0C01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8895" y="1107281"/>
            <a:ext cx="4643438" cy="4643438"/>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3E1D9FF5-28A3-4014-9F6E-66F56F48C35C}"/>
              </a:ext>
            </a:extLst>
          </p:cNvPr>
          <p:cNvSpPr/>
          <p:nvPr/>
        </p:nvSpPr>
        <p:spPr>
          <a:xfrm>
            <a:off x="441667" y="1107281"/>
            <a:ext cx="3597441" cy="4893647"/>
          </a:xfrm>
          <a:prstGeom prst="rect">
            <a:avLst/>
          </a:prstGeom>
        </p:spPr>
        <p:txBody>
          <a:bodyPr wrap="square">
            <a:spAutoFit/>
          </a:bodyPr>
          <a:lstStyle/>
          <a:p>
            <a:pPr algn="r"/>
            <a:r>
              <a:rPr lang="en-US" sz="1200" dirty="0">
                <a:solidFill>
                  <a:srgbClr val="000000"/>
                </a:solidFill>
                <a:latin typeface="Arial" panose="020B0604020202020204" pitchFamily="34" charset="0"/>
                <a:cs typeface="Arial" panose="020B0604020202020204" pitchFamily="34" charset="0"/>
              </a:rPr>
              <a:t>If the efficiency of absorption and re-emission is approximately equal at all optical energies, then all the different colors in white light will be reflected equally well. This leads to the silver color of polished iron and silver surfaces.</a:t>
            </a:r>
          </a:p>
          <a:p>
            <a:pPr algn="r"/>
            <a:r>
              <a:rPr lang="en-US" sz="1200" b="1" dirty="0">
                <a:solidFill>
                  <a:srgbClr val="000000"/>
                </a:solidFill>
                <a:latin typeface="Arial" panose="020B0604020202020204" pitchFamily="34" charset="0"/>
                <a:cs typeface="Arial" panose="020B0604020202020204" pitchFamily="34" charset="0"/>
              </a:rPr>
              <a:t>The efficiency of this emission process depends on selection rules</a:t>
            </a:r>
            <a:r>
              <a:rPr lang="en-US" sz="1200" dirty="0">
                <a:solidFill>
                  <a:srgbClr val="000000"/>
                </a:solidFill>
                <a:latin typeface="Arial" panose="020B0604020202020204" pitchFamily="34" charset="0"/>
                <a:cs typeface="Arial" panose="020B0604020202020204" pitchFamily="34" charset="0"/>
              </a:rPr>
              <a:t>. However, even when the energy supplied is sufficient, and an energy level transition is permitted by the selection rules</a:t>
            </a:r>
            <a:r>
              <a:rPr lang="en-US" sz="1200" dirty="0">
                <a:solidFill>
                  <a:srgbClr val="000000"/>
                </a:solidFill>
                <a:highlight>
                  <a:srgbClr val="FFFF00"/>
                </a:highlight>
                <a:latin typeface="Arial" panose="020B0604020202020204" pitchFamily="34" charset="0"/>
                <a:cs typeface="Arial" panose="020B0604020202020204" pitchFamily="34" charset="0"/>
              </a:rPr>
              <a:t>, this transition may not yield appreciable absorption.</a:t>
            </a:r>
            <a:r>
              <a:rPr lang="en-US" sz="1200" dirty="0">
                <a:solidFill>
                  <a:srgbClr val="000000"/>
                </a:solidFill>
                <a:latin typeface="Arial" panose="020B0604020202020204" pitchFamily="34" charset="0"/>
                <a:cs typeface="Arial" panose="020B0604020202020204" pitchFamily="34" charset="0"/>
              </a:rPr>
              <a:t> </a:t>
            </a:r>
            <a:r>
              <a:rPr lang="en-US" sz="1200" b="1" dirty="0">
                <a:solidFill>
                  <a:srgbClr val="FF0000"/>
                </a:solidFill>
                <a:highlight>
                  <a:srgbClr val="FFFF00"/>
                </a:highlight>
                <a:latin typeface="Arial" panose="020B0604020202020204" pitchFamily="34" charset="0"/>
                <a:cs typeface="Arial" panose="020B0604020202020204" pitchFamily="34" charset="0"/>
              </a:rPr>
              <a:t>This can happen because the energy level accommodates a small number of electrons</a:t>
            </a:r>
            <a:r>
              <a:rPr lang="en-US" sz="1200" dirty="0">
                <a:solidFill>
                  <a:srgbClr val="000000"/>
                </a:solidFill>
                <a:latin typeface="Arial" panose="020B0604020202020204" pitchFamily="34" charset="0"/>
                <a:cs typeface="Arial" panose="020B0604020202020204" pitchFamily="34" charset="0"/>
              </a:rPr>
              <a:t>.</a:t>
            </a:r>
          </a:p>
          <a:p>
            <a:pPr algn="r"/>
            <a:r>
              <a:rPr lang="en-US" sz="1200" dirty="0">
                <a:solidFill>
                  <a:srgbClr val="000000"/>
                </a:solidFill>
                <a:latin typeface="Arial" panose="020B0604020202020204" pitchFamily="34" charset="0"/>
                <a:cs typeface="Arial" panose="020B0604020202020204" pitchFamily="34" charset="0"/>
              </a:rPr>
              <a:t>For most metals, a single continuous band extends through to high energies. Inside this band, each energy level accommodates only so many electrons (we call this the density of states). The available electrons fill the band structure to the level of the Fermi surface and the density of states varies as energy increases (the shape is based on which energy levels broaden to form the various parts of the band).</a:t>
            </a:r>
          </a:p>
          <a:p>
            <a:pPr algn="r"/>
            <a:r>
              <a:rPr lang="en-US" sz="1200" b="1" dirty="0">
                <a:solidFill>
                  <a:srgbClr val="FF0000"/>
                </a:solidFill>
                <a:latin typeface="Arial" panose="020B0604020202020204" pitchFamily="34" charset="0"/>
                <a:cs typeface="Arial" panose="020B0604020202020204" pitchFamily="34" charset="0"/>
              </a:rPr>
              <a:t>If the efficiency decreases with increasing energy, as is the case for gold and copper, the reduced reflectivity at the blue end of the spectrum produces yellow and reddish colors</a:t>
            </a:r>
            <a:r>
              <a:rPr lang="en-US" sz="1200" dirty="0">
                <a:latin typeface="Arial" panose="020B0604020202020204" pitchFamily="34" charset="0"/>
                <a:cs typeface="Arial" panose="020B0604020202020204" pitchFamily="34" charset="0"/>
              </a:rPr>
              <a:t>.</a:t>
            </a:r>
            <a:endParaRPr lang="en-US" sz="1200" b="0" i="0" dirty="0">
              <a:solidFill>
                <a:srgbClr val="000000"/>
              </a:solidFill>
              <a:effectLst/>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78A2AC0-71E7-4DBE-9303-2C90797B0507}"/>
              </a:ext>
            </a:extLst>
          </p:cNvPr>
          <p:cNvSpPr txBox="1"/>
          <p:nvPr/>
        </p:nvSpPr>
        <p:spPr>
          <a:xfrm>
            <a:off x="0" y="0"/>
            <a:ext cx="9144000" cy="954107"/>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sz="2800" dirty="0">
                <a:solidFill>
                  <a:srgbClr val="3333FF"/>
                </a:solidFill>
                <a:latin typeface="Arial" panose="020B0604020202020204" pitchFamily="34" charset="0"/>
                <a:cs typeface="Arial" panose="020B0604020202020204" pitchFamily="34" charset="0"/>
              </a:rPr>
              <a:t>Origen del color de los metales</a:t>
            </a:r>
            <a:r>
              <a:rPr lang="es-AR" sz="2800" i="1" dirty="0">
                <a:solidFill>
                  <a:srgbClr val="3333FF"/>
                </a:solidFill>
                <a:latin typeface="Arial" panose="020B0604020202020204" pitchFamily="34" charset="0"/>
                <a:cs typeface="Arial" panose="020B0604020202020204" pitchFamily="34" charset="0"/>
              </a:rPr>
              <a:t> (</a:t>
            </a:r>
            <a:r>
              <a:rPr lang="es-AR" sz="2800" i="1" dirty="0" err="1">
                <a:solidFill>
                  <a:srgbClr val="3333FF"/>
                </a:solidFill>
                <a:latin typeface="Arial" panose="020B0604020202020204" pitchFamily="34" charset="0"/>
                <a:cs typeface="Arial" panose="020B0604020202020204" pitchFamily="34" charset="0"/>
              </a:rPr>
              <a:t>bulk</a:t>
            </a:r>
            <a:r>
              <a:rPr lang="es-AR" sz="2800" i="1" dirty="0">
                <a:solidFill>
                  <a:srgbClr val="3333FF"/>
                </a:solidFill>
                <a:latin typeface="Arial" panose="020B0604020202020204" pitchFamily="34" charset="0"/>
                <a:cs typeface="Arial" panose="020B0604020202020204" pitchFamily="34" charset="0"/>
              </a:rPr>
              <a:t>)</a:t>
            </a:r>
            <a:endParaRPr lang="es-AR" sz="2800" dirty="0">
              <a:solidFill>
                <a:srgbClr val="3333FF"/>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590E49DF-CB9C-4870-9413-9F4FDF403CF0}"/>
              </a:ext>
            </a:extLst>
          </p:cNvPr>
          <p:cNvSpPr/>
          <p:nvPr/>
        </p:nvSpPr>
        <p:spPr>
          <a:xfrm>
            <a:off x="1" y="6282172"/>
            <a:ext cx="9143999" cy="276999"/>
          </a:xfrm>
          <a:prstGeom prst="rect">
            <a:avLst/>
          </a:prstGeom>
        </p:spPr>
        <p:txBody>
          <a:bodyPr wrap="square">
            <a:spAutoFit/>
          </a:bodyPr>
          <a:lstStyle/>
          <a:p>
            <a:pPr algn="r"/>
            <a:r>
              <a:rPr lang="es-AR" sz="1200" dirty="0">
                <a:latin typeface="Arial" panose="020B0604020202020204" pitchFamily="34" charset="0"/>
                <a:cs typeface="Arial" panose="020B0604020202020204" pitchFamily="34" charset="0"/>
              </a:rPr>
              <a:t>http://www.webexhibits.org/causesofcolor/9.html</a:t>
            </a:r>
          </a:p>
        </p:txBody>
      </p:sp>
      <p:sp>
        <p:nvSpPr>
          <p:cNvPr id="2" name="Rectángulo 1">
            <a:extLst>
              <a:ext uri="{FF2B5EF4-FFF2-40B4-BE49-F238E27FC236}">
                <a16:creationId xmlns:a16="http://schemas.microsoft.com/office/drawing/2014/main" id="{3D275BCA-6FCD-42EA-85F3-EA542B82D5F0}"/>
              </a:ext>
            </a:extLst>
          </p:cNvPr>
          <p:cNvSpPr/>
          <p:nvPr/>
        </p:nvSpPr>
        <p:spPr>
          <a:xfrm>
            <a:off x="8722120" y="1166842"/>
            <a:ext cx="4572000" cy="4524315"/>
          </a:xfrm>
          <a:prstGeom prst="rect">
            <a:avLst/>
          </a:prstGeom>
        </p:spPr>
        <p:txBody>
          <a:bodyPr>
            <a:spAutoFit/>
          </a:bodyPr>
          <a:lstStyle/>
          <a:p>
            <a:r>
              <a:rPr lang="en-US" dirty="0">
                <a:solidFill>
                  <a:srgbClr val="585858"/>
                </a:solidFill>
                <a:latin typeface="Arial" panose="020B0604020202020204" pitchFamily="34" charset="0"/>
                <a:cs typeface="Arial" panose="020B0604020202020204" pitchFamily="34" charset="0"/>
              </a:rPr>
              <a:t>Above the Fermi level, energy levels are empty (empty at absolute zero), and can accept excited electrons. The surface of a metal can absorb all wavelengths of incident light, and excited electrons jump to a higher unoccupied energy level. This creates current, which rapidly discharges to emit a photon of light of the same wavelength. So, most of the incident light is immediately re-emitted at the surface, creating the metallic luster we see in gold, silver, copper, and other metals. This is why most metals are white or silver, and a smooth surface will be highly reflective, since it does not allow light to penetrate deeply</a:t>
            </a:r>
            <a:endParaRPr lang="es-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263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webexhibits.org/causesofcolor/images/content/23.jpg">
            <a:extLst>
              <a:ext uri="{FF2B5EF4-FFF2-40B4-BE49-F238E27FC236}">
                <a16:creationId xmlns:a16="http://schemas.microsoft.com/office/drawing/2014/main" id="{DB53EF08-5487-43DD-9E15-30672EAC3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506" y="1586089"/>
            <a:ext cx="3095625" cy="30956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webexhibits.org/causesofcolor/images/content/24.jpg">
            <a:extLst>
              <a:ext uri="{FF2B5EF4-FFF2-40B4-BE49-F238E27FC236}">
                <a16:creationId xmlns:a16="http://schemas.microsoft.com/office/drawing/2014/main" id="{FA988877-5A6B-4194-B310-456B4D0CE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3425" y="1290991"/>
            <a:ext cx="4643438" cy="4643438"/>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A72FD00F-1A6F-4C74-9ADE-8C4FC9765F54}"/>
              </a:ext>
            </a:extLst>
          </p:cNvPr>
          <p:cNvSpPr/>
          <p:nvPr/>
        </p:nvSpPr>
        <p:spPr>
          <a:xfrm>
            <a:off x="979505" y="4804845"/>
            <a:ext cx="3095625" cy="1754326"/>
          </a:xfrm>
          <a:prstGeom prst="rect">
            <a:avLst/>
          </a:prstGeom>
        </p:spPr>
        <p:txBody>
          <a:bodyPr wrap="square">
            <a:spAutoFit/>
          </a:bodyPr>
          <a:lstStyle/>
          <a:p>
            <a:pPr algn="ctr"/>
            <a:r>
              <a:rPr lang="en-US" b="1" dirty="0">
                <a:solidFill>
                  <a:srgbClr val="585858"/>
                </a:solidFill>
                <a:latin typeface="Arial" panose="020B0604020202020204" pitchFamily="34" charset="0"/>
                <a:cs typeface="Arial" panose="020B0604020202020204" pitchFamily="34" charset="0"/>
              </a:rPr>
              <a:t>Showing the variation of density of states</a:t>
            </a:r>
            <a:r>
              <a:rPr lang="en-US" dirty="0">
                <a:solidFill>
                  <a:srgbClr val="585858"/>
                </a:solidFill>
                <a:latin typeface="Arial" panose="020B0604020202020204" pitchFamily="34" charset="0"/>
                <a:cs typeface="Arial" panose="020B0604020202020204" pitchFamily="34" charset="0"/>
              </a:rPr>
              <a:t> and the excitation seen in gold, silver and copper (actually from the 3d band to above the Fermi level)</a:t>
            </a:r>
            <a:endParaRPr lang="es-AR"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3A7D824C-F597-4779-BB92-2840164B7009}"/>
              </a:ext>
            </a:extLst>
          </p:cNvPr>
          <p:cNvSpPr/>
          <p:nvPr/>
        </p:nvSpPr>
        <p:spPr>
          <a:xfrm>
            <a:off x="1" y="6282172"/>
            <a:ext cx="9143999" cy="276999"/>
          </a:xfrm>
          <a:prstGeom prst="rect">
            <a:avLst/>
          </a:prstGeom>
        </p:spPr>
        <p:txBody>
          <a:bodyPr wrap="square">
            <a:spAutoFit/>
          </a:bodyPr>
          <a:lstStyle/>
          <a:p>
            <a:pPr algn="r"/>
            <a:r>
              <a:rPr lang="es-AR" sz="1200" dirty="0">
                <a:latin typeface="Arial" panose="020B0604020202020204" pitchFamily="34" charset="0"/>
                <a:cs typeface="Arial" panose="020B0604020202020204" pitchFamily="34" charset="0"/>
              </a:rPr>
              <a:t>http://www.webexhibits.org/causesofcolor/9.html</a:t>
            </a:r>
          </a:p>
        </p:txBody>
      </p:sp>
      <p:sp>
        <p:nvSpPr>
          <p:cNvPr id="8" name="CuadroTexto 7">
            <a:extLst>
              <a:ext uri="{FF2B5EF4-FFF2-40B4-BE49-F238E27FC236}">
                <a16:creationId xmlns:a16="http://schemas.microsoft.com/office/drawing/2014/main" id="{D7436275-E529-423F-A4E0-94A759A0FA53}"/>
              </a:ext>
            </a:extLst>
          </p:cNvPr>
          <p:cNvSpPr txBox="1"/>
          <p:nvPr/>
        </p:nvSpPr>
        <p:spPr>
          <a:xfrm>
            <a:off x="0" y="0"/>
            <a:ext cx="9144000" cy="954107"/>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sz="2800" dirty="0">
                <a:solidFill>
                  <a:srgbClr val="3333FF"/>
                </a:solidFill>
                <a:latin typeface="Arial" panose="020B0604020202020204" pitchFamily="34" charset="0"/>
                <a:cs typeface="Arial" panose="020B0604020202020204" pitchFamily="34" charset="0"/>
              </a:rPr>
              <a:t>Origen del color de los metales</a:t>
            </a:r>
            <a:r>
              <a:rPr lang="es-AR" sz="2800" i="1" dirty="0">
                <a:solidFill>
                  <a:srgbClr val="3333FF"/>
                </a:solidFill>
                <a:latin typeface="Arial" panose="020B0604020202020204" pitchFamily="34" charset="0"/>
                <a:cs typeface="Arial" panose="020B0604020202020204" pitchFamily="34" charset="0"/>
              </a:rPr>
              <a:t> (</a:t>
            </a:r>
            <a:r>
              <a:rPr lang="es-AR" sz="2800" i="1" dirty="0" err="1">
                <a:solidFill>
                  <a:srgbClr val="3333FF"/>
                </a:solidFill>
                <a:latin typeface="Arial" panose="020B0604020202020204" pitchFamily="34" charset="0"/>
                <a:cs typeface="Arial" panose="020B0604020202020204" pitchFamily="34" charset="0"/>
              </a:rPr>
              <a:t>bulk</a:t>
            </a:r>
            <a:r>
              <a:rPr lang="es-AR" sz="2800" i="1" dirty="0">
                <a:solidFill>
                  <a:srgbClr val="3333FF"/>
                </a:solidFill>
                <a:latin typeface="Arial" panose="020B0604020202020204" pitchFamily="34" charset="0"/>
                <a:cs typeface="Arial" panose="020B0604020202020204" pitchFamily="34" charset="0"/>
              </a:rPr>
              <a:t>)</a:t>
            </a:r>
            <a:endParaRPr lang="es-AR" sz="2800" dirty="0">
              <a:solidFill>
                <a:srgbClr val="3333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7611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CB183DD-7DC4-4352-A063-FF8B06B3271F}"/>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sp>
        <p:nvSpPr>
          <p:cNvPr id="7" name="Rectángulo 6">
            <a:extLst>
              <a:ext uri="{FF2B5EF4-FFF2-40B4-BE49-F238E27FC236}">
                <a16:creationId xmlns:a16="http://schemas.microsoft.com/office/drawing/2014/main" id="{2B7E77AB-4A23-49D9-97C4-DC1E1C9C5C55}"/>
              </a:ext>
            </a:extLst>
          </p:cNvPr>
          <p:cNvSpPr/>
          <p:nvPr/>
        </p:nvSpPr>
        <p:spPr>
          <a:xfrm>
            <a:off x="3590811" y="1113566"/>
            <a:ext cx="5340625" cy="5355312"/>
          </a:xfrm>
          <a:prstGeom prst="rect">
            <a:avLst/>
          </a:prstGeom>
        </p:spPr>
        <p:txBody>
          <a:bodyPr wrap="square">
            <a:spAutoFit/>
          </a:bodyPr>
          <a:lstStyle/>
          <a:p>
            <a:pPr algn="just"/>
            <a:r>
              <a:rPr lang="en-US" dirty="0">
                <a:solidFill>
                  <a:srgbClr val="0000FF"/>
                </a:solidFill>
                <a:latin typeface="Arial" panose="020B0604020202020204" pitchFamily="34" charset="0"/>
                <a:cs typeface="Arial" panose="020B0604020202020204" pitchFamily="34" charset="0"/>
              </a:rPr>
              <a:t>• When monochromatic, </a:t>
            </a:r>
            <a:r>
              <a:rPr lang="en-US" dirty="0" err="1">
                <a:solidFill>
                  <a:srgbClr val="0000FF"/>
                </a:solidFill>
                <a:latin typeface="Arial" panose="020B0604020202020204" pitchFamily="34" charset="0"/>
                <a:cs typeface="Arial" panose="020B0604020202020204" pitchFamily="34" charset="0"/>
              </a:rPr>
              <a:t>polarised</a:t>
            </a:r>
            <a:r>
              <a:rPr lang="en-US" dirty="0">
                <a:solidFill>
                  <a:srgbClr val="0000FF"/>
                </a:solidFill>
                <a:latin typeface="Arial" panose="020B0604020202020204" pitchFamily="34" charset="0"/>
                <a:cs typeface="Arial" panose="020B0604020202020204" pitchFamily="34" charset="0"/>
              </a:rPr>
              <a:t> light hits an interface of two transparent media, such as a glass prism and a buffer solution, from the side of the media with the </a:t>
            </a:r>
            <a:r>
              <a:rPr lang="en-US" b="1" dirty="0">
                <a:solidFill>
                  <a:srgbClr val="0000FF"/>
                </a:solidFill>
                <a:latin typeface="Arial" panose="020B0604020202020204" pitchFamily="34" charset="0"/>
                <a:cs typeface="Arial" panose="020B0604020202020204" pitchFamily="34" charset="0"/>
              </a:rPr>
              <a:t>highest refractive index (glass prism), the light is partly reflected and partly refracted towards the plane of the interface</a:t>
            </a:r>
            <a:r>
              <a:rPr lang="en-US" dirty="0">
                <a:solidFill>
                  <a:srgbClr val="0000FF"/>
                </a:solidFill>
                <a:latin typeface="Arial" panose="020B0604020202020204" pitchFamily="34" charset="0"/>
                <a:cs typeface="Arial" panose="020B0604020202020204" pitchFamily="34" charset="0"/>
              </a:rPr>
              <a:t>. </a:t>
            </a:r>
          </a:p>
          <a:p>
            <a:pPr algn="just"/>
            <a:r>
              <a:rPr lang="en-US" dirty="0">
                <a:solidFill>
                  <a:srgbClr val="0000FF"/>
                </a:solidFill>
                <a:latin typeface="Arial" panose="020B0604020202020204" pitchFamily="34" charset="0"/>
                <a:cs typeface="Arial" panose="020B0604020202020204" pitchFamily="34" charset="0"/>
              </a:rPr>
              <a:t>• </a:t>
            </a:r>
            <a:r>
              <a:rPr lang="en-US" dirty="0">
                <a:solidFill>
                  <a:srgbClr val="0000FF"/>
                </a:solidFill>
                <a:highlight>
                  <a:srgbClr val="FFFF00"/>
                </a:highlight>
                <a:latin typeface="Arial" panose="020B0604020202020204" pitchFamily="34" charset="0"/>
                <a:cs typeface="Arial" panose="020B0604020202020204" pitchFamily="34" charset="0"/>
              </a:rPr>
              <a:t>However, above a certain incidence angle, all of the light is reflected and none of it is refracted. This phenomenon is called </a:t>
            </a:r>
            <a:r>
              <a:rPr lang="en-US" b="1" dirty="0">
                <a:solidFill>
                  <a:srgbClr val="0000FF"/>
                </a:solidFill>
                <a:highlight>
                  <a:srgbClr val="FFFF00"/>
                </a:highlight>
                <a:latin typeface="Arial" panose="020B0604020202020204" pitchFamily="34" charset="0"/>
                <a:cs typeface="Arial" panose="020B0604020202020204" pitchFamily="34" charset="0"/>
              </a:rPr>
              <a:t>Total Internal Reflection (TIR). </a:t>
            </a:r>
          </a:p>
          <a:p>
            <a:pPr algn="just"/>
            <a:r>
              <a:rPr lang="en-US" dirty="0">
                <a:solidFill>
                  <a:srgbClr val="0000FF"/>
                </a:solidFill>
                <a:latin typeface="Arial" panose="020B0604020202020204" pitchFamily="34" charset="0"/>
                <a:cs typeface="Arial" panose="020B0604020202020204" pitchFamily="34" charset="0"/>
              </a:rPr>
              <a:t>• </a:t>
            </a:r>
            <a:r>
              <a:rPr lang="en-US" dirty="0">
                <a:solidFill>
                  <a:srgbClr val="0000FF"/>
                </a:solidFill>
                <a:highlight>
                  <a:srgbClr val="FFFF00"/>
                </a:highlight>
                <a:latin typeface="Arial" panose="020B0604020202020204" pitchFamily="34" charset="0"/>
                <a:cs typeface="Arial" panose="020B0604020202020204" pitchFamily="34" charset="0"/>
              </a:rPr>
              <a:t>In SPR, the glass prism is coated with a Au film. </a:t>
            </a:r>
            <a:r>
              <a:rPr lang="en-US" dirty="0">
                <a:solidFill>
                  <a:srgbClr val="0000FF"/>
                </a:solidFill>
                <a:latin typeface="Arial" panose="020B0604020202020204" pitchFamily="34" charset="0"/>
                <a:cs typeface="Arial" panose="020B0604020202020204" pitchFamily="34" charset="0"/>
              </a:rPr>
              <a:t>In conducting metals, such as Au, the free conduction electrons form periodic oscillations, called plasma waves. Like every periodic electromagnetic wave, this can also be described in a particle fashion. Like photons and phonons are the particle names for light and sound waves, respectively, a plasmon is the particle name for the plasma wave. </a:t>
            </a:r>
          </a:p>
        </p:txBody>
      </p:sp>
      <p:pic>
        <p:nvPicPr>
          <p:cNvPr id="8" name="Imagen 7">
            <a:extLst>
              <a:ext uri="{FF2B5EF4-FFF2-40B4-BE49-F238E27FC236}">
                <a16:creationId xmlns:a16="http://schemas.microsoft.com/office/drawing/2014/main" id="{112618B0-88E4-464F-BBA0-7388D37DA731}"/>
              </a:ext>
            </a:extLst>
          </p:cNvPr>
          <p:cNvPicPr>
            <a:picLocks noChangeAspect="1"/>
          </p:cNvPicPr>
          <p:nvPr/>
        </p:nvPicPr>
        <p:blipFill rotWithShape="1">
          <a:blip r:embed="rId2"/>
          <a:srcRect t="28384"/>
          <a:stretch/>
        </p:blipFill>
        <p:spPr>
          <a:xfrm>
            <a:off x="145774" y="1859577"/>
            <a:ext cx="3445037" cy="3647693"/>
          </a:xfrm>
          <a:prstGeom prst="rect">
            <a:avLst/>
          </a:prstGeom>
        </p:spPr>
      </p:pic>
      <p:sp>
        <p:nvSpPr>
          <p:cNvPr id="9" name="CuadroTexto 8">
            <a:extLst>
              <a:ext uri="{FF2B5EF4-FFF2-40B4-BE49-F238E27FC236}">
                <a16:creationId xmlns:a16="http://schemas.microsoft.com/office/drawing/2014/main" id="{F3B9AD3C-E335-411A-BB93-47613D23D6DB}"/>
              </a:ext>
            </a:extLst>
          </p:cNvPr>
          <p:cNvSpPr txBox="1"/>
          <p:nvPr/>
        </p:nvSpPr>
        <p:spPr>
          <a:xfrm>
            <a:off x="0" y="1301906"/>
            <a:ext cx="1205948" cy="369332"/>
          </a:xfrm>
          <a:prstGeom prst="rect">
            <a:avLst/>
          </a:prstGeom>
          <a:noFill/>
        </p:spPr>
        <p:txBody>
          <a:bodyPr wrap="square" rtlCol="0">
            <a:spAutoFit/>
          </a:bodyPr>
          <a:lstStyle/>
          <a:p>
            <a:pPr algn="ctr"/>
            <a:r>
              <a:rPr lang="es-AR" b="1" dirty="0">
                <a:solidFill>
                  <a:srgbClr val="0000FF"/>
                </a:solidFill>
                <a:latin typeface="Arial" panose="020B0604020202020204" pitchFamily="34" charset="0"/>
                <a:cs typeface="Arial" panose="020B0604020202020204" pitchFamily="34" charset="0"/>
              </a:rPr>
              <a:t>buffer</a:t>
            </a:r>
          </a:p>
        </p:txBody>
      </p:sp>
      <p:sp>
        <p:nvSpPr>
          <p:cNvPr id="10" name="CuadroTexto 9">
            <a:extLst>
              <a:ext uri="{FF2B5EF4-FFF2-40B4-BE49-F238E27FC236}">
                <a16:creationId xmlns:a16="http://schemas.microsoft.com/office/drawing/2014/main" id="{07B7EA36-9DDD-4CF9-9890-5669289AA2D1}"/>
              </a:ext>
            </a:extLst>
          </p:cNvPr>
          <p:cNvSpPr txBox="1"/>
          <p:nvPr/>
        </p:nvSpPr>
        <p:spPr>
          <a:xfrm>
            <a:off x="0" y="2669041"/>
            <a:ext cx="1205948" cy="369332"/>
          </a:xfrm>
          <a:prstGeom prst="rect">
            <a:avLst/>
          </a:prstGeom>
          <a:noFill/>
        </p:spPr>
        <p:txBody>
          <a:bodyPr wrap="square" rtlCol="0">
            <a:spAutoFit/>
          </a:bodyPr>
          <a:lstStyle/>
          <a:p>
            <a:pPr algn="ctr"/>
            <a:r>
              <a:rPr lang="es-AR" b="1" dirty="0">
                <a:solidFill>
                  <a:srgbClr val="0000FF"/>
                </a:solidFill>
                <a:latin typeface="Arial" panose="020B0604020202020204" pitchFamily="34" charset="0"/>
                <a:cs typeface="Arial" panose="020B0604020202020204" pitchFamily="34" charset="0"/>
              </a:rPr>
              <a:t>prisma</a:t>
            </a:r>
          </a:p>
        </p:txBody>
      </p:sp>
      <p:sp>
        <p:nvSpPr>
          <p:cNvPr id="11" name="Rectángulo 10">
            <a:extLst>
              <a:ext uri="{FF2B5EF4-FFF2-40B4-BE49-F238E27FC236}">
                <a16:creationId xmlns:a16="http://schemas.microsoft.com/office/drawing/2014/main" id="{94AC1F85-7A97-41B2-B797-FF8BC2BA1A7F}"/>
              </a:ext>
            </a:extLst>
          </p:cNvPr>
          <p:cNvSpPr/>
          <p:nvPr/>
        </p:nvSpPr>
        <p:spPr>
          <a:xfrm>
            <a:off x="437322" y="1671238"/>
            <a:ext cx="2928730" cy="449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CuadroTexto 11">
            <a:extLst>
              <a:ext uri="{FF2B5EF4-FFF2-40B4-BE49-F238E27FC236}">
                <a16:creationId xmlns:a16="http://schemas.microsoft.com/office/drawing/2014/main" id="{AE5BBCD1-4C9F-4975-BCF3-DDDA883588CD}"/>
              </a:ext>
            </a:extLst>
          </p:cNvPr>
          <p:cNvSpPr txBox="1"/>
          <p:nvPr/>
        </p:nvSpPr>
        <p:spPr>
          <a:xfrm>
            <a:off x="871940" y="920019"/>
            <a:ext cx="2451652" cy="1200329"/>
          </a:xfrm>
          <a:prstGeom prst="rect">
            <a:avLst/>
          </a:prstGeom>
          <a:noFill/>
        </p:spPr>
        <p:txBody>
          <a:bodyPr wrap="square" rtlCol="0">
            <a:spAutoFit/>
          </a:bodyPr>
          <a:lstStyle/>
          <a:p>
            <a:pPr algn="ctr"/>
            <a:r>
              <a:rPr lang="es-AR" dirty="0">
                <a:latin typeface="Arial" panose="020B0604020202020204" pitchFamily="34" charset="0"/>
                <a:cs typeface="Arial" panose="020B0604020202020204" pitchFamily="34" charset="0"/>
              </a:rPr>
              <a:t>Lo que queremos estudiar (proteínas, </a:t>
            </a:r>
            <a:r>
              <a:rPr lang="es-AR" dirty="0" err="1">
                <a:latin typeface="Arial" panose="020B0604020202020204" pitchFamily="34" charset="0"/>
                <a:cs typeface="Arial" panose="020B0604020202020204" pitchFamily="34" charset="0"/>
              </a:rPr>
              <a:t>etc</a:t>
            </a:r>
            <a:r>
              <a:rPr lang="es-AR" dirty="0">
                <a:latin typeface="Arial" panose="020B0604020202020204" pitchFamily="34" charset="0"/>
                <a:cs typeface="Arial" panose="020B0604020202020204" pitchFamily="34" charset="0"/>
              </a:rPr>
              <a:t> ) está  de este lado</a:t>
            </a:r>
          </a:p>
        </p:txBody>
      </p:sp>
    </p:spTree>
    <p:extLst>
      <p:ext uri="{BB962C8B-B14F-4D97-AF65-F5344CB8AC3E}">
        <p14:creationId xmlns:p14="http://schemas.microsoft.com/office/powerpoint/2010/main" val="13190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webexhibits.org/causesofcolor/images/content/22.jpg">
            <a:extLst>
              <a:ext uri="{FF2B5EF4-FFF2-40B4-BE49-F238E27FC236}">
                <a16:creationId xmlns:a16="http://schemas.microsoft.com/office/drawing/2014/main" id="{89DD281C-979A-4F66-9E3E-37AC00069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6749" y="1285875"/>
            <a:ext cx="4286250" cy="4286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45451CB6-08DE-44FC-B7EB-BF42D5B9C07C}"/>
              </a:ext>
            </a:extLst>
          </p:cNvPr>
          <p:cNvSpPr/>
          <p:nvPr/>
        </p:nvSpPr>
        <p:spPr>
          <a:xfrm>
            <a:off x="0" y="6418232"/>
            <a:ext cx="9144000" cy="369332"/>
          </a:xfrm>
          <a:prstGeom prst="rect">
            <a:avLst/>
          </a:prstGeom>
        </p:spPr>
        <p:txBody>
          <a:bodyPr wrap="square">
            <a:spAutoFit/>
          </a:bodyPr>
          <a:lstStyle/>
          <a:p>
            <a:r>
              <a:rPr lang="es-AR" dirty="0"/>
              <a:t>http://www.webexhibits.org/causesofcolor/9.html</a:t>
            </a:r>
          </a:p>
        </p:txBody>
      </p:sp>
      <p:sp>
        <p:nvSpPr>
          <p:cNvPr id="6" name="Rectángulo 5">
            <a:extLst>
              <a:ext uri="{FF2B5EF4-FFF2-40B4-BE49-F238E27FC236}">
                <a16:creationId xmlns:a16="http://schemas.microsoft.com/office/drawing/2014/main" id="{DA91CF35-F813-4109-8104-82049991E9F6}"/>
              </a:ext>
            </a:extLst>
          </p:cNvPr>
          <p:cNvSpPr/>
          <p:nvPr/>
        </p:nvSpPr>
        <p:spPr>
          <a:xfrm>
            <a:off x="191001" y="1192281"/>
            <a:ext cx="4286250" cy="4616648"/>
          </a:xfrm>
          <a:prstGeom prst="rect">
            <a:avLst/>
          </a:prstGeom>
        </p:spPr>
        <p:txBody>
          <a:bodyPr wrap="square">
            <a:spAutoFit/>
          </a:bodyPr>
          <a:lstStyle/>
          <a:p>
            <a:pPr algn="r"/>
            <a:r>
              <a:rPr lang="en-US" sz="1200" b="1" dirty="0">
                <a:solidFill>
                  <a:srgbClr val="000000"/>
                </a:solidFill>
                <a:latin typeface="Arial" panose="020B0604020202020204" pitchFamily="34" charset="0"/>
                <a:cs typeface="Arial" panose="020B0604020202020204" pitchFamily="34" charset="0"/>
              </a:rPr>
              <a:t>Silver, gold and copper</a:t>
            </a:r>
            <a:r>
              <a:rPr lang="en-US" sz="1200" dirty="0">
                <a:solidFill>
                  <a:srgbClr val="000000"/>
                </a:solidFill>
                <a:latin typeface="Arial" panose="020B0604020202020204" pitchFamily="34" charset="0"/>
                <a:cs typeface="Arial" panose="020B0604020202020204" pitchFamily="34" charset="0"/>
              </a:rPr>
              <a:t> have similar electron configurations, but we perceive them as having quite distinct colors. Electrons absorb energy from incident light, and are excited from lower energy levels to higher, vacant energy levels. The excited electrons can then return to the lower energies and emit the difference of energy as a photon.</a:t>
            </a:r>
          </a:p>
          <a:p>
            <a:pPr algn="r"/>
            <a:r>
              <a:rPr lang="en-US" sz="1200" b="1" dirty="0">
                <a:solidFill>
                  <a:srgbClr val="FF0000"/>
                </a:solidFill>
                <a:highlight>
                  <a:srgbClr val="FFFF00"/>
                </a:highlight>
                <a:latin typeface="Arial" panose="020B0604020202020204" pitchFamily="34" charset="0"/>
                <a:cs typeface="Arial" panose="020B0604020202020204" pitchFamily="34" charset="0"/>
              </a:rPr>
              <a:t>If an energy level (like the 3d band) holds many more electrons (than other energy levels) then the excitation of electrons from this highly occupied level to above the Fermi level will become quite important</a:t>
            </a:r>
            <a:r>
              <a:rPr lang="en-US" sz="1200" dirty="0">
                <a:solidFill>
                  <a:srgbClr val="000000"/>
                </a:solidFill>
                <a:latin typeface="Arial" panose="020B0604020202020204" pitchFamily="34" charset="0"/>
                <a:cs typeface="Arial" panose="020B0604020202020204" pitchFamily="34" charset="0"/>
              </a:rPr>
              <a:t>. Gold fulfills all the requirements for an intense absorption of light with energy of </a:t>
            </a:r>
            <a:r>
              <a:rPr lang="en-US" b="1" dirty="0">
                <a:solidFill>
                  <a:srgbClr val="000000"/>
                </a:solidFill>
                <a:latin typeface="Arial" panose="020B0604020202020204" pitchFamily="34" charset="0"/>
                <a:cs typeface="Arial" panose="020B0604020202020204" pitchFamily="34" charset="0"/>
              </a:rPr>
              <a:t>2.3 eV </a:t>
            </a:r>
            <a:r>
              <a:rPr lang="en-US" sz="1200" dirty="0">
                <a:solidFill>
                  <a:srgbClr val="000000"/>
                </a:solidFill>
                <a:latin typeface="Arial" panose="020B0604020202020204" pitchFamily="34" charset="0"/>
                <a:cs typeface="Arial" panose="020B0604020202020204" pitchFamily="34" charset="0"/>
              </a:rPr>
              <a:t>(from the 3d band to above the Fermi level). The color we see is yellow, as the corresponding wavelengths are re-emitted. Copper has a strong absorption at a slightly lower energy, with orange being most strongly absorbed and re-emitted. In silver, the absorption peak lies in the ultraviolet region, at about 4 eV. As a result, silver maintains high reflectivity evenly across the visible spectrum, and we see it as a pure white. The lower energies (which in this case contain energies corresponding to the entire visible spectrum of color) are equally absorbed and re-emitted.</a:t>
            </a:r>
          </a:p>
          <a:p>
            <a:pPr algn="r"/>
            <a:r>
              <a:rPr lang="en-US" sz="1200" dirty="0">
                <a:solidFill>
                  <a:srgbClr val="000000"/>
                </a:solidFill>
                <a:latin typeface="Arial" panose="020B0604020202020204" pitchFamily="34" charset="0"/>
                <a:cs typeface="Arial" panose="020B0604020202020204" pitchFamily="34" charset="0"/>
              </a:rPr>
              <a:t>Silver and aluminum powders appear black because the white light that has been re-emitted is absorbed by nearby grains of powder and no light reaches the eye.</a:t>
            </a:r>
            <a:endParaRPr lang="en-US" sz="1200" b="0" i="0" dirty="0">
              <a:solidFill>
                <a:srgbClr val="000000"/>
              </a:solidFill>
              <a:effectLst/>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F915A0D1-59B7-410F-8116-72A4B9D2A391}"/>
              </a:ext>
            </a:extLst>
          </p:cNvPr>
          <p:cNvSpPr txBox="1"/>
          <p:nvPr/>
        </p:nvSpPr>
        <p:spPr>
          <a:xfrm>
            <a:off x="0" y="0"/>
            <a:ext cx="9144000" cy="954107"/>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sz="2800" dirty="0">
                <a:solidFill>
                  <a:srgbClr val="3333FF"/>
                </a:solidFill>
                <a:latin typeface="Arial" panose="020B0604020202020204" pitchFamily="34" charset="0"/>
                <a:cs typeface="Arial" panose="020B0604020202020204" pitchFamily="34" charset="0"/>
              </a:rPr>
              <a:t>Origen del color de los metales</a:t>
            </a:r>
            <a:r>
              <a:rPr lang="es-AR" sz="2800" i="1" dirty="0">
                <a:solidFill>
                  <a:srgbClr val="3333FF"/>
                </a:solidFill>
                <a:latin typeface="Arial" panose="020B0604020202020204" pitchFamily="34" charset="0"/>
                <a:cs typeface="Arial" panose="020B0604020202020204" pitchFamily="34" charset="0"/>
              </a:rPr>
              <a:t> (</a:t>
            </a:r>
            <a:r>
              <a:rPr lang="es-AR" sz="2800" i="1" dirty="0" err="1">
                <a:solidFill>
                  <a:srgbClr val="3333FF"/>
                </a:solidFill>
                <a:latin typeface="Arial" panose="020B0604020202020204" pitchFamily="34" charset="0"/>
                <a:cs typeface="Arial" panose="020B0604020202020204" pitchFamily="34" charset="0"/>
              </a:rPr>
              <a:t>bulk</a:t>
            </a:r>
            <a:r>
              <a:rPr lang="es-AR" sz="2800" i="1" dirty="0">
                <a:solidFill>
                  <a:srgbClr val="3333FF"/>
                </a:solidFill>
                <a:latin typeface="Arial" panose="020B0604020202020204" pitchFamily="34" charset="0"/>
                <a:cs typeface="Arial" panose="020B0604020202020204" pitchFamily="34" charset="0"/>
              </a:rPr>
              <a:t>)</a:t>
            </a:r>
            <a:endParaRPr lang="es-AR" sz="2800" dirty="0">
              <a:solidFill>
                <a:srgbClr val="3333FF"/>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A79DC2AA-4C52-48F7-9BD6-ED26515F639F}"/>
              </a:ext>
            </a:extLst>
          </p:cNvPr>
          <p:cNvSpPr/>
          <p:nvPr/>
        </p:nvSpPr>
        <p:spPr>
          <a:xfrm>
            <a:off x="4572000" y="5630234"/>
            <a:ext cx="4572000" cy="1200329"/>
          </a:xfrm>
          <a:prstGeom prst="rect">
            <a:avLst/>
          </a:prstGeom>
        </p:spPr>
        <p:txBody>
          <a:bodyPr>
            <a:spAutoFit/>
          </a:bodyPr>
          <a:lstStyle/>
          <a:p>
            <a:pPr algn="ctr"/>
            <a:r>
              <a:rPr lang="en-US" sz="1200" b="1" dirty="0">
                <a:solidFill>
                  <a:srgbClr val="585858"/>
                </a:solidFill>
                <a:latin typeface="Arial" panose="020B0604020202020204" pitchFamily="34" charset="0"/>
                <a:cs typeface="Arial" panose="020B0604020202020204" pitchFamily="34" charset="0"/>
              </a:rPr>
              <a:t>Metals are colored</a:t>
            </a:r>
            <a:r>
              <a:rPr lang="en-US" sz="1200" dirty="0">
                <a:solidFill>
                  <a:srgbClr val="585858"/>
                </a:solidFill>
                <a:latin typeface="Arial" panose="020B0604020202020204" pitchFamily="34" charset="0"/>
                <a:cs typeface="Arial" panose="020B0604020202020204" pitchFamily="34" charset="0"/>
              </a:rPr>
              <a:t> because the absorption and re-emission of light are dependent on wavelength. Gold and copper have low reflectivity at short wavelengths, and yellow and red are preferentially reflected, as the color here suggests. Silver has good reflectivity that does not vary with wavelength, and therefore appears very close to white.</a:t>
            </a:r>
            <a:endParaRPr lang="es-A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4427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198782"/>
            <a:ext cx="9144000" cy="646331"/>
          </a:xfrm>
          <a:prstGeom prst="rect">
            <a:avLst/>
          </a:prstGeom>
          <a:solidFill>
            <a:schemeClr val="bg1">
              <a:lumMod val="85000"/>
            </a:schemeClr>
          </a:solidFill>
        </p:spPr>
        <p:txBody>
          <a:bodyPr wrap="square" rtlCol="0">
            <a:spAutoFit/>
          </a:bodyPr>
          <a:lstStyle/>
          <a:p>
            <a:r>
              <a:rPr lang="es-AR" b="1" dirty="0">
                <a:latin typeface="Arial" panose="020B0604020202020204" pitchFamily="34" charset="0"/>
                <a:cs typeface="Arial" panose="020B0604020202020204" pitchFamily="34" charset="0"/>
              </a:rPr>
              <a:t>Seminario 2</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b="1" dirty="0">
                <a:solidFill>
                  <a:srgbClr val="0000FF"/>
                </a:solidFill>
                <a:latin typeface="Arial" panose="020B0604020202020204" pitchFamily="34" charset="0"/>
                <a:cs typeface="Arial" panose="020B0604020202020204" pitchFamily="34" charset="0"/>
              </a:rPr>
              <a:t>Nuevos efectos en la nano-escala</a:t>
            </a:r>
          </a:p>
        </p:txBody>
      </p:sp>
      <p:sp>
        <p:nvSpPr>
          <p:cNvPr id="15" name="CuadroTexto 14">
            <a:extLst>
              <a:ext uri="{FF2B5EF4-FFF2-40B4-BE49-F238E27FC236}">
                <a16:creationId xmlns:a16="http://schemas.microsoft.com/office/drawing/2014/main" id="{683AF8BD-8912-400A-B1F4-2491637726D0}"/>
              </a:ext>
            </a:extLst>
          </p:cNvPr>
          <p:cNvSpPr txBox="1"/>
          <p:nvPr/>
        </p:nvSpPr>
        <p:spPr>
          <a:xfrm>
            <a:off x="-30478" y="777708"/>
            <a:ext cx="9204960" cy="1077218"/>
          </a:xfrm>
          <a:prstGeom prst="rect">
            <a:avLst/>
          </a:prstGeom>
          <a:noFill/>
        </p:spPr>
        <p:txBody>
          <a:bodyPr wrap="square" rtlCol="0">
            <a:spAutoFit/>
          </a:bodyPr>
          <a:lstStyle/>
          <a:p>
            <a:r>
              <a:rPr lang="es-AR" sz="3200" b="1" dirty="0">
                <a:solidFill>
                  <a:srgbClr val="0000FF"/>
                </a:solidFill>
                <a:latin typeface="Arial" panose="020B0604020202020204" pitchFamily="34" charset="0"/>
                <a:cs typeface="Arial" panose="020B0604020202020204" pitchFamily="34" charset="0"/>
              </a:rPr>
              <a:t>Propiedades ópticas relevantes en la </a:t>
            </a:r>
            <a:r>
              <a:rPr lang="es-AR" sz="3200" b="1" dirty="0" err="1">
                <a:solidFill>
                  <a:srgbClr val="0000FF"/>
                </a:solidFill>
                <a:latin typeface="Arial" panose="020B0604020202020204" pitchFamily="34" charset="0"/>
                <a:cs typeface="Arial" panose="020B0604020202020204" pitchFamily="34" charset="0"/>
              </a:rPr>
              <a:t>nanoescala</a:t>
            </a:r>
            <a:endParaRPr lang="es-AR" sz="3200" b="1" dirty="0">
              <a:solidFill>
                <a:srgbClr val="0000FF"/>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42950DBC-0631-4760-8C1F-0C903A6A2785}"/>
              </a:ext>
            </a:extLst>
          </p:cNvPr>
          <p:cNvSpPr txBox="1"/>
          <p:nvPr/>
        </p:nvSpPr>
        <p:spPr>
          <a:xfrm>
            <a:off x="6737412" y="2883068"/>
            <a:ext cx="2285998" cy="1754326"/>
          </a:xfrm>
          <a:prstGeom prst="rect">
            <a:avLst/>
          </a:prstGeom>
          <a:noFill/>
          <a:ln w="38100">
            <a:solidFill>
              <a:srgbClr val="0000FF"/>
            </a:solidFill>
          </a:ln>
        </p:spPr>
        <p:txBody>
          <a:bodyPr wrap="square" rtlCol="0">
            <a:spAutoFit/>
          </a:bodyPr>
          <a:lstStyle/>
          <a:p>
            <a:pPr algn="ctr"/>
            <a:r>
              <a:rPr lang="es-AR" b="1" i="1" dirty="0" err="1">
                <a:solidFill>
                  <a:srgbClr val="0000FF"/>
                </a:solidFill>
                <a:latin typeface="Arial" panose="020B0604020202020204" pitchFamily="34" charset="0"/>
                <a:cs typeface="Arial" panose="020B0604020202020204" pitchFamily="34" charset="0"/>
              </a:rPr>
              <a:t>Scattering</a:t>
            </a:r>
            <a:r>
              <a:rPr lang="es-AR" b="1" dirty="0">
                <a:solidFill>
                  <a:srgbClr val="0000FF"/>
                </a:solidFill>
                <a:latin typeface="Arial" panose="020B0604020202020204" pitchFamily="34" charset="0"/>
                <a:cs typeface="Arial" panose="020B0604020202020204" pitchFamily="34" charset="0"/>
              </a:rPr>
              <a:t>:</a:t>
            </a:r>
            <a:r>
              <a:rPr lang="es-AR" dirty="0">
                <a:solidFill>
                  <a:srgbClr val="0000FF"/>
                </a:solidFill>
                <a:latin typeface="Arial" panose="020B0604020202020204" pitchFamily="34" charset="0"/>
                <a:cs typeface="Arial" panose="020B0604020202020204" pitchFamily="34" charset="0"/>
              </a:rPr>
              <a:t> ocurre cuando </a:t>
            </a:r>
            <a:r>
              <a:rPr lang="es-AR" dirty="0">
                <a:solidFill>
                  <a:srgbClr val="0000FF"/>
                </a:solidFill>
                <a:latin typeface="Arial" panose="020B0604020202020204" pitchFamily="34" charset="0"/>
                <a:cs typeface="Arial" panose="020B0604020202020204" pitchFamily="34" charset="0"/>
                <a:sym typeface="Symbol" panose="05050102010706020507" pitchFamily="18" charset="2"/>
              </a:rPr>
              <a:t>luz incidente  llega a una superficie con dimensiones comparables a su  </a:t>
            </a:r>
            <a:endParaRPr lang="es-AR" dirty="0">
              <a:solidFill>
                <a:srgbClr val="0000FF"/>
              </a:solidFill>
              <a:latin typeface="Arial" panose="020B0604020202020204" pitchFamily="34" charset="0"/>
              <a:cs typeface="Arial" panose="020B0604020202020204" pitchFamily="34" charset="0"/>
            </a:endParaRPr>
          </a:p>
        </p:txBody>
      </p:sp>
      <p:grpSp>
        <p:nvGrpSpPr>
          <p:cNvPr id="19" name="Grupo 18">
            <a:extLst>
              <a:ext uri="{FF2B5EF4-FFF2-40B4-BE49-F238E27FC236}">
                <a16:creationId xmlns:a16="http://schemas.microsoft.com/office/drawing/2014/main" id="{B3C20327-AAB2-417A-9A2E-41482BB8D27B}"/>
              </a:ext>
            </a:extLst>
          </p:cNvPr>
          <p:cNvGrpSpPr/>
          <p:nvPr/>
        </p:nvGrpSpPr>
        <p:grpSpPr>
          <a:xfrm>
            <a:off x="203802" y="2698402"/>
            <a:ext cx="6590213" cy="2204881"/>
            <a:chOff x="243840" y="4598811"/>
            <a:chExt cx="6590213" cy="2204881"/>
          </a:xfrm>
        </p:grpSpPr>
        <p:sp>
          <p:nvSpPr>
            <p:cNvPr id="20" name="CuadroTexto 19">
              <a:extLst>
                <a:ext uri="{FF2B5EF4-FFF2-40B4-BE49-F238E27FC236}">
                  <a16:creationId xmlns:a16="http://schemas.microsoft.com/office/drawing/2014/main" id="{894AD29C-C24E-4B6D-979F-B9EA18ACB428}"/>
                </a:ext>
              </a:extLst>
            </p:cNvPr>
            <p:cNvSpPr txBox="1"/>
            <p:nvPr/>
          </p:nvSpPr>
          <p:spPr>
            <a:xfrm>
              <a:off x="2351313" y="4598811"/>
              <a:ext cx="1349829" cy="369332"/>
            </a:xfrm>
            <a:prstGeom prst="rect">
              <a:avLst/>
            </a:prstGeom>
            <a:noFill/>
          </p:spPr>
          <p:txBody>
            <a:bodyPr wrap="square" rtlCol="0">
              <a:spAutoFit/>
            </a:bodyPr>
            <a:lstStyle/>
            <a:p>
              <a:r>
                <a:rPr lang="es-AR" b="1" dirty="0">
                  <a:latin typeface="Arial" panose="020B0604020202020204" pitchFamily="34" charset="0"/>
                  <a:cs typeface="Arial" panose="020B0604020202020204" pitchFamily="34" charset="0"/>
                </a:rPr>
                <a:t>I = T+A+R</a:t>
              </a:r>
            </a:p>
          </p:txBody>
        </p:sp>
        <p:sp>
          <p:nvSpPr>
            <p:cNvPr id="21" name="CuadroTexto 20">
              <a:extLst>
                <a:ext uri="{FF2B5EF4-FFF2-40B4-BE49-F238E27FC236}">
                  <a16:creationId xmlns:a16="http://schemas.microsoft.com/office/drawing/2014/main" id="{A3E7F544-C06B-4C66-9C5D-C70A3B67ED53}"/>
                </a:ext>
              </a:extLst>
            </p:cNvPr>
            <p:cNvSpPr txBox="1"/>
            <p:nvPr/>
          </p:nvSpPr>
          <p:spPr>
            <a:xfrm>
              <a:off x="306981" y="4772367"/>
              <a:ext cx="6527072" cy="2031325"/>
            </a:xfrm>
            <a:prstGeom prst="rect">
              <a:avLst/>
            </a:prstGeom>
            <a:noFill/>
          </p:spPr>
          <p:txBody>
            <a:bodyPr wrap="square" rtlCol="0">
              <a:spAutoFit/>
            </a:bodyPr>
            <a:lstStyle/>
            <a:p>
              <a:r>
                <a:rPr lang="es-AR" b="1" dirty="0">
                  <a:latin typeface="Arial" panose="020B0604020202020204" pitchFamily="34" charset="0"/>
                  <a:cs typeface="Arial" panose="020B0604020202020204" pitchFamily="34" charset="0"/>
                </a:rPr>
                <a:t>I</a:t>
              </a:r>
              <a:r>
                <a:rPr lang="es-AR" dirty="0">
                  <a:latin typeface="Arial" panose="020B0604020202020204" pitchFamily="34" charset="0"/>
                  <a:cs typeface="Arial" panose="020B0604020202020204" pitchFamily="34" charset="0"/>
                </a:rPr>
                <a:t> = luz incidente en un material</a:t>
              </a:r>
            </a:p>
            <a:p>
              <a:r>
                <a:rPr lang="es-AR" b="1" dirty="0">
                  <a:latin typeface="Arial" panose="020B0604020202020204" pitchFamily="34" charset="0"/>
                  <a:cs typeface="Arial" panose="020B0604020202020204" pitchFamily="34" charset="0"/>
                </a:rPr>
                <a:t>T</a:t>
              </a:r>
              <a:r>
                <a:rPr lang="es-AR" dirty="0">
                  <a:latin typeface="Arial" panose="020B0604020202020204" pitchFamily="34" charset="0"/>
                  <a:cs typeface="Arial" panose="020B0604020202020204" pitchFamily="34" charset="0"/>
                </a:rPr>
                <a:t>= transmisión: pasaje de luz a través de un material (complementaria a A)</a:t>
              </a:r>
            </a:p>
            <a:p>
              <a:r>
                <a:rPr lang="es-AR" b="1" dirty="0">
                  <a:latin typeface="Arial" panose="020B0604020202020204" pitchFamily="34" charset="0"/>
                  <a:cs typeface="Arial" panose="020B0604020202020204" pitchFamily="34" charset="0"/>
                </a:rPr>
                <a:t>R</a:t>
              </a:r>
              <a:r>
                <a:rPr lang="es-AR" dirty="0">
                  <a:latin typeface="Arial" panose="020B0604020202020204" pitchFamily="34" charset="0"/>
                  <a:cs typeface="Arial" panose="020B0604020202020204" pitchFamily="34" charset="0"/>
                </a:rPr>
                <a:t>= reflexión: ocurre cuando la </a:t>
              </a:r>
              <a:r>
                <a:rPr lang="es-AR" dirty="0">
                  <a:latin typeface="Arial" panose="020B0604020202020204" pitchFamily="34" charset="0"/>
                  <a:cs typeface="Arial" panose="020B0604020202020204" pitchFamily="34" charset="0"/>
                  <a:sym typeface="Symbol" panose="05050102010706020507" pitchFamily="18" charset="2"/>
                </a:rPr>
                <a:t> luz incidente llega a una superficie </a:t>
              </a:r>
              <a:r>
                <a:rPr lang="es-AR" i="1" dirty="0">
                  <a:latin typeface="Arial" panose="020B0604020202020204" pitchFamily="34" charset="0"/>
                  <a:cs typeface="Arial" panose="020B0604020202020204" pitchFamily="34" charset="0"/>
                  <a:sym typeface="Symbol" panose="05050102010706020507" pitchFamily="18" charset="2"/>
                </a:rPr>
                <a:t>“</a:t>
              </a:r>
              <a:r>
                <a:rPr lang="es-AR" i="1" dirty="0" err="1">
                  <a:latin typeface="Arial" panose="020B0604020202020204" pitchFamily="34" charset="0"/>
                  <a:cs typeface="Arial" panose="020B0604020202020204" pitchFamily="34" charset="0"/>
                  <a:sym typeface="Symbol" panose="05050102010706020507" pitchFamily="18" charset="2"/>
                </a:rPr>
                <a:t>smooth</a:t>
              </a:r>
              <a:r>
                <a:rPr lang="es-AR" i="1" dirty="0">
                  <a:latin typeface="Arial" panose="020B0604020202020204" pitchFamily="34" charset="0"/>
                  <a:cs typeface="Arial" panose="020B0604020202020204" pitchFamily="34" charset="0"/>
                  <a:sym typeface="Symbol" panose="05050102010706020507" pitchFamily="18" charset="2"/>
                </a:rPr>
                <a:t>” . </a:t>
              </a:r>
              <a:r>
                <a:rPr lang="es-AR" dirty="0">
                  <a:latin typeface="Arial" panose="020B0604020202020204" pitchFamily="34" charset="0"/>
                  <a:cs typeface="Arial" panose="020B0604020202020204" pitchFamily="34" charset="0"/>
                  <a:sym typeface="Symbol" panose="05050102010706020507" pitchFamily="18" charset="2"/>
                </a:rPr>
                <a:t> luz reflejada es idéntica a la incidente </a:t>
              </a:r>
            </a:p>
            <a:p>
              <a:r>
                <a:rPr lang="es-AR" b="1" dirty="0">
                  <a:latin typeface="Arial" panose="020B0604020202020204" pitchFamily="34" charset="0"/>
                  <a:cs typeface="Arial" panose="020B0604020202020204" pitchFamily="34" charset="0"/>
                  <a:sym typeface="Symbol" panose="05050102010706020507" pitchFamily="18" charset="2"/>
                </a:rPr>
                <a:t>A</a:t>
              </a:r>
              <a:r>
                <a:rPr lang="es-AR" dirty="0">
                  <a:latin typeface="Arial" panose="020B0604020202020204" pitchFamily="34" charset="0"/>
                  <a:cs typeface="Arial" panose="020B0604020202020204" pitchFamily="34" charset="0"/>
                  <a:sym typeface="Symbol" panose="05050102010706020507" pitchFamily="18" charset="2"/>
                </a:rPr>
                <a:t>= absorción (dependiente de estructura química; transiciones è, vibracionales, rotacionales)</a:t>
              </a:r>
              <a:endParaRPr lang="es-AR" dirty="0">
                <a:latin typeface="Arial" panose="020B0604020202020204" pitchFamily="34" charset="0"/>
                <a:cs typeface="Arial" panose="020B0604020202020204" pitchFamily="34" charset="0"/>
              </a:endParaRPr>
            </a:p>
          </p:txBody>
        </p:sp>
        <p:sp>
          <p:nvSpPr>
            <p:cNvPr id="22" name="Rectángulo 21">
              <a:extLst>
                <a:ext uri="{FF2B5EF4-FFF2-40B4-BE49-F238E27FC236}">
                  <a16:creationId xmlns:a16="http://schemas.microsoft.com/office/drawing/2014/main" id="{B911B2D2-E014-4C4C-A86B-D01382378845}"/>
                </a:ext>
              </a:extLst>
            </p:cNvPr>
            <p:cNvSpPr/>
            <p:nvPr/>
          </p:nvSpPr>
          <p:spPr>
            <a:xfrm>
              <a:off x="243840" y="4612766"/>
              <a:ext cx="6470469" cy="21909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Tree>
    <p:extLst>
      <p:ext uri="{BB962C8B-B14F-4D97-AF65-F5344CB8AC3E}">
        <p14:creationId xmlns:p14="http://schemas.microsoft.com/office/powerpoint/2010/main" val="1028060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E631323-8B93-4FC6-A6F2-6F0E18C57CCC}"/>
              </a:ext>
            </a:extLst>
          </p:cNvPr>
          <p:cNvSpPr txBox="1"/>
          <p:nvPr/>
        </p:nvSpPr>
        <p:spPr>
          <a:xfrm>
            <a:off x="190172" y="2157457"/>
            <a:ext cx="2285998" cy="1754326"/>
          </a:xfrm>
          <a:prstGeom prst="rect">
            <a:avLst/>
          </a:prstGeom>
          <a:noFill/>
          <a:ln w="38100">
            <a:solidFill>
              <a:srgbClr val="0000FF"/>
            </a:solidFill>
          </a:ln>
        </p:spPr>
        <p:txBody>
          <a:bodyPr wrap="square" rtlCol="0">
            <a:spAutoFit/>
          </a:bodyPr>
          <a:lstStyle/>
          <a:p>
            <a:pPr algn="ctr"/>
            <a:r>
              <a:rPr lang="es-AR" b="1" i="1" dirty="0" err="1">
                <a:solidFill>
                  <a:srgbClr val="0000FF"/>
                </a:solidFill>
                <a:latin typeface="Arial" panose="020B0604020202020204" pitchFamily="34" charset="0"/>
                <a:cs typeface="Arial" panose="020B0604020202020204" pitchFamily="34" charset="0"/>
              </a:rPr>
              <a:t>Scattering</a:t>
            </a:r>
            <a:r>
              <a:rPr lang="es-AR" b="1" dirty="0">
                <a:solidFill>
                  <a:srgbClr val="0000FF"/>
                </a:solidFill>
                <a:latin typeface="Arial" panose="020B0604020202020204" pitchFamily="34" charset="0"/>
                <a:cs typeface="Arial" panose="020B0604020202020204" pitchFamily="34" charset="0"/>
              </a:rPr>
              <a:t>:</a:t>
            </a:r>
            <a:r>
              <a:rPr lang="es-AR" dirty="0">
                <a:solidFill>
                  <a:srgbClr val="0000FF"/>
                </a:solidFill>
                <a:latin typeface="Arial" panose="020B0604020202020204" pitchFamily="34" charset="0"/>
                <a:cs typeface="Arial" panose="020B0604020202020204" pitchFamily="34" charset="0"/>
              </a:rPr>
              <a:t> ocurre cuando </a:t>
            </a:r>
            <a:r>
              <a:rPr lang="es-AR" dirty="0">
                <a:solidFill>
                  <a:srgbClr val="0000FF"/>
                </a:solidFill>
                <a:latin typeface="Arial" panose="020B0604020202020204" pitchFamily="34" charset="0"/>
                <a:cs typeface="Arial" panose="020B0604020202020204" pitchFamily="34" charset="0"/>
                <a:sym typeface="Symbol" panose="05050102010706020507" pitchFamily="18" charset="2"/>
              </a:rPr>
              <a:t>luz incidente  llega a una superficie con dimensiones comparables a su  </a:t>
            </a:r>
            <a:endParaRPr lang="es-AR" dirty="0">
              <a:solidFill>
                <a:srgbClr val="0000FF"/>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B91F55B9-E811-467D-9E19-2B4006F4B48A}"/>
              </a:ext>
            </a:extLst>
          </p:cNvPr>
          <p:cNvSpPr txBox="1"/>
          <p:nvPr/>
        </p:nvSpPr>
        <p:spPr>
          <a:xfrm>
            <a:off x="2570876" y="2157600"/>
            <a:ext cx="2664824" cy="1754326"/>
          </a:xfrm>
          <a:prstGeom prst="rect">
            <a:avLst/>
          </a:prstGeom>
          <a:noFill/>
        </p:spPr>
        <p:txBody>
          <a:bodyPr wrap="square" rtlCol="0">
            <a:spAutoFit/>
          </a:bodyPr>
          <a:lstStyle/>
          <a:p>
            <a:r>
              <a:rPr lang="es-AR" dirty="0">
                <a:latin typeface="Arial" panose="020B0604020202020204" pitchFamily="34" charset="0"/>
                <a:cs typeface="Arial" panose="020B0604020202020204" pitchFamily="34" charset="0"/>
              </a:rPr>
              <a:t>Proceso FISICO que depende del </a:t>
            </a:r>
            <a:r>
              <a:rPr lang="es-AR" b="1" dirty="0">
                <a:latin typeface="Arial" panose="020B0604020202020204" pitchFamily="34" charset="0"/>
                <a:cs typeface="Arial" panose="020B0604020202020204" pitchFamily="34" charset="0"/>
              </a:rPr>
              <a:t>tamaño del </a:t>
            </a:r>
            <a:r>
              <a:rPr lang="es-AR" b="1" i="1" dirty="0" err="1">
                <a:latin typeface="Arial" panose="020B0604020202020204" pitchFamily="34" charset="0"/>
                <a:cs typeface="Arial" panose="020B0604020202020204" pitchFamily="34" charset="0"/>
              </a:rPr>
              <a:t>cluster</a:t>
            </a:r>
            <a:r>
              <a:rPr lang="es-AR" dirty="0">
                <a:latin typeface="Arial" panose="020B0604020202020204" pitchFamily="34" charset="0"/>
                <a:cs typeface="Arial" panose="020B0604020202020204" pitchFamily="34" charset="0"/>
              </a:rPr>
              <a:t>, su índice de refracción y el índice de refracción del medio de suspensión</a:t>
            </a:r>
          </a:p>
        </p:txBody>
      </p:sp>
      <p:sp>
        <p:nvSpPr>
          <p:cNvPr id="6" name="CuadroTexto 5">
            <a:extLst>
              <a:ext uri="{FF2B5EF4-FFF2-40B4-BE49-F238E27FC236}">
                <a16:creationId xmlns:a16="http://schemas.microsoft.com/office/drawing/2014/main" id="{D45B9C96-8858-47AA-8986-357C168ED8DF}"/>
              </a:ext>
            </a:extLst>
          </p:cNvPr>
          <p:cNvSpPr txBox="1"/>
          <p:nvPr/>
        </p:nvSpPr>
        <p:spPr>
          <a:xfrm>
            <a:off x="5425440" y="1237381"/>
            <a:ext cx="3718560" cy="923330"/>
          </a:xfrm>
          <a:prstGeom prst="rect">
            <a:avLst/>
          </a:prstGeom>
          <a:noFill/>
        </p:spPr>
        <p:txBody>
          <a:bodyPr wrap="square" rtlCol="0">
            <a:spAutoFit/>
          </a:bodyPr>
          <a:lstStyle/>
          <a:p>
            <a:pPr marL="285750" indent="-285750">
              <a:buFont typeface="Symbol" panose="05050102010706020507" pitchFamily="18" charset="2"/>
              <a:buChar char="l"/>
            </a:pPr>
            <a:r>
              <a:rPr lang="es-AR" dirty="0">
                <a:latin typeface="Arial" panose="020B0604020202020204" pitchFamily="34" charset="0"/>
                <a:cs typeface="Arial" panose="020B0604020202020204" pitchFamily="34" charset="0"/>
                <a:sym typeface="Symbol" panose="05050102010706020507" pitchFamily="18" charset="2"/>
              </a:rPr>
              <a:t>dispersión por </a:t>
            </a:r>
            <a:r>
              <a:rPr lang="es-AR" b="1" i="1" dirty="0" err="1">
                <a:latin typeface="Arial" panose="020B0604020202020204" pitchFamily="34" charset="0"/>
                <a:cs typeface="Arial" panose="020B0604020202020204" pitchFamily="34" charset="0"/>
                <a:sym typeface="Symbol" panose="05050102010706020507" pitchFamily="18" charset="2"/>
              </a:rPr>
              <a:t>clusters</a:t>
            </a:r>
            <a:r>
              <a:rPr lang="es-AR" b="1" i="1" dirty="0">
                <a:latin typeface="Arial" panose="020B0604020202020204" pitchFamily="34" charset="0"/>
                <a:cs typeface="Arial" panose="020B0604020202020204" pitchFamily="34" charset="0"/>
                <a:sym typeface="Symbol" panose="05050102010706020507" pitchFamily="18" charset="2"/>
              </a:rPr>
              <a:t> </a:t>
            </a:r>
            <a:r>
              <a:rPr lang="es-AR" b="1" dirty="0">
                <a:latin typeface="Arial" panose="020B0604020202020204" pitchFamily="34" charset="0"/>
                <a:cs typeface="Arial" panose="020B0604020202020204" pitchFamily="34" charset="0"/>
                <a:sym typeface="Symbol" panose="05050102010706020507" pitchFamily="18" charset="2"/>
              </a:rPr>
              <a:t>secuenciales</a:t>
            </a:r>
            <a:r>
              <a:rPr lang="es-AR" dirty="0">
                <a:latin typeface="Arial" panose="020B0604020202020204" pitchFamily="34" charset="0"/>
                <a:cs typeface="Arial" panose="020B0604020202020204" pitchFamily="34" charset="0"/>
                <a:sym typeface="Symbol" panose="05050102010706020507" pitchFamily="18" charset="2"/>
              </a:rPr>
              <a:t>: </a:t>
            </a:r>
            <a:r>
              <a:rPr lang="es-AR" b="1" i="1" dirty="0">
                <a:latin typeface="Arial" panose="020B0604020202020204" pitchFamily="34" charset="0"/>
                <a:cs typeface="Arial" panose="020B0604020202020204" pitchFamily="34" charset="0"/>
                <a:sym typeface="Symbol" panose="05050102010706020507" pitchFamily="18" charset="2"/>
              </a:rPr>
              <a:t>múltiple</a:t>
            </a:r>
            <a:r>
              <a:rPr lang="es-AR" b="1" dirty="0">
                <a:latin typeface="Arial" panose="020B0604020202020204" pitchFamily="34" charset="0"/>
                <a:cs typeface="Arial" panose="020B0604020202020204" pitchFamily="34" charset="0"/>
                <a:sym typeface="Symbol" panose="05050102010706020507" pitchFamily="18" charset="2"/>
              </a:rPr>
              <a:t> </a:t>
            </a:r>
            <a:r>
              <a:rPr lang="es-AR" b="1" i="1" dirty="0" err="1">
                <a:latin typeface="Arial" panose="020B0604020202020204" pitchFamily="34" charset="0"/>
                <a:cs typeface="Arial" panose="020B0604020202020204" pitchFamily="34" charset="0"/>
                <a:sym typeface="Symbol" panose="05050102010706020507" pitchFamily="18" charset="2"/>
              </a:rPr>
              <a:t>scattering</a:t>
            </a:r>
            <a:endParaRPr lang="es-AR" b="1" i="1"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26AC89A9-70FE-438F-AD07-944524A8402A}"/>
              </a:ext>
            </a:extLst>
          </p:cNvPr>
          <p:cNvSpPr txBox="1"/>
          <p:nvPr/>
        </p:nvSpPr>
        <p:spPr>
          <a:xfrm>
            <a:off x="1690221" y="5397940"/>
            <a:ext cx="3961310" cy="369332"/>
          </a:xfrm>
          <a:prstGeom prst="rect">
            <a:avLst/>
          </a:prstGeom>
          <a:noFill/>
        </p:spPr>
        <p:txBody>
          <a:bodyPr wrap="square" rtlCol="0">
            <a:spAutoFit/>
          </a:bodyPr>
          <a:lstStyle/>
          <a:p>
            <a:pPr algn="ctr"/>
            <a:r>
              <a:rPr lang="es-AR" dirty="0" err="1">
                <a:solidFill>
                  <a:srgbClr val="0000FF"/>
                </a:solidFill>
                <a:latin typeface="Arial" panose="020B0604020202020204" pitchFamily="34" charset="0"/>
                <a:cs typeface="Arial" panose="020B0604020202020204" pitchFamily="34" charset="0"/>
              </a:rPr>
              <a:t>Macroescala</a:t>
            </a:r>
            <a:r>
              <a:rPr lang="es-AR" dirty="0">
                <a:solidFill>
                  <a:srgbClr val="0000FF"/>
                </a:solidFill>
                <a:latin typeface="Arial" panose="020B0604020202020204" pitchFamily="34" charset="0"/>
                <a:cs typeface="Arial" panose="020B0604020202020204" pitchFamily="34" charset="0"/>
              </a:rPr>
              <a:t>: </a:t>
            </a:r>
            <a:r>
              <a:rPr lang="es-AR" i="1" dirty="0">
                <a:solidFill>
                  <a:srgbClr val="0000FF"/>
                </a:solidFill>
                <a:latin typeface="Arial" panose="020B0604020202020204" pitchFamily="34" charset="0"/>
                <a:cs typeface="Arial" panose="020B0604020202020204" pitchFamily="34" charset="0"/>
              </a:rPr>
              <a:t>back /</a:t>
            </a:r>
            <a:r>
              <a:rPr lang="es-AR" i="1" dirty="0" err="1">
                <a:solidFill>
                  <a:srgbClr val="0000FF"/>
                </a:solidFill>
                <a:latin typeface="Arial" panose="020B0604020202020204" pitchFamily="34" charset="0"/>
                <a:cs typeface="Arial" panose="020B0604020202020204" pitchFamily="34" charset="0"/>
              </a:rPr>
              <a:t>front</a:t>
            </a:r>
            <a:r>
              <a:rPr lang="es-AR" i="1" dirty="0">
                <a:solidFill>
                  <a:srgbClr val="0000FF"/>
                </a:solidFill>
                <a:latin typeface="Arial" panose="020B0604020202020204" pitchFamily="34" charset="0"/>
                <a:cs typeface="Arial" panose="020B0604020202020204" pitchFamily="34" charset="0"/>
              </a:rPr>
              <a:t> </a:t>
            </a:r>
            <a:r>
              <a:rPr lang="es-AR" i="1" dirty="0" err="1">
                <a:solidFill>
                  <a:srgbClr val="0000FF"/>
                </a:solidFill>
                <a:latin typeface="Arial" panose="020B0604020202020204" pitchFamily="34" charset="0"/>
                <a:cs typeface="Arial" panose="020B0604020202020204" pitchFamily="34" charset="0"/>
              </a:rPr>
              <a:t>scattering</a:t>
            </a:r>
            <a:endParaRPr lang="es-AR" i="1" dirty="0">
              <a:solidFill>
                <a:srgbClr val="0000FF"/>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79275A5A-F323-4563-9E7B-D517B0F3BA58}"/>
              </a:ext>
            </a:extLst>
          </p:cNvPr>
          <p:cNvSpPr txBox="1"/>
          <p:nvPr/>
        </p:nvSpPr>
        <p:spPr>
          <a:xfrm>
            <a:off x="5425440" y="2198147"/>
            <a:ext cx="3666309" cy="923330"/>
          </a:xfrm>
          <a:prstGeom prst="rect">
            <a:avLst/>
          </a:prstGeom>
          <a:noFill/>
        </p:spPr>
        <p:txBody>
          <a:bodyPr wrap="square" rtlCol="0">
            <a:spAutoFit/>
          </a:bodyPr>
          <a:lstStyle/>
          <a:p>
            <a:pPr algn="ctr"/>
            <a:r>
              <a:rPr lang="es-AR" dirty="0">
                <a:latin typeface="Arial" panose="020B0604020202020204" pitchFamily="34" charset="0"/>
                <a:cs typeface="Arial" panose="020B0604020202020204" pitchFamily="34" charset="0"/>
              </a:rPr>
              <a:t>El máximo </a:t>
            </a:r>
            <a:r>
              <a:rPr lang="es-AR" i="1" dirty="0" err="1">
                <a:latin typeface="Arial" panose="020B0604020202020204" pitchFamily="34" charset="0"/>
                <a:cs typeface="Arial" panose="020B0604020202020204" pitchFamily="34" charset="0"/>
              </a:rPr>
              <a:t>scattering</a:t>
            </a:r>
            <a:r>
              <a:rPr lang="es-AR" dirty="0">
                <a:latin typeface="Arial" panose="020B0604020202020204" pitchFamily="34" charset="0"/>
                <a:cs typeface="Arial" panose="020B0604020202020204" pitchFamily="34" charset="0"/>
              </a:rPr>
              <a:t> ocurre para  </a:t>
            </a:r>
            <a:r>
              <a:rPr lang="es-AR" dirty="0">
                <a:latin typeface="Arial" panose="020B0604020202020204" pitchFamily="34" charset="0"/>
                <a:cs typeface="Arial" panose="020B0604020202020204" pitchFamily="34" charset="0"/>
                <a:sym typeface="Symbol" panose="05050102010706020507" pitchFamily="18" charset="2"/>
              </a:rPr>
              <a:t> doble tamaño del </a:t>
            </a:r>
            <a:r>
              <a:rPr lang="es-AR" i="1" dirty="0" err="1">
                <a:latin typeface="Arial" panose="020B0604020202020204" pitchFamily="34" charset="0"/>
                <a:cs typeface="Arial" panose="020B0604020202020204" pitchFamily="34" charset="0"/>
              </a:rPr>
              <a:t>cluster</a:t>
            </a:r>
            <a:r>
              <a:rPr lang="es-AR" i="1" dirty="0">
                <a:latin typeface="Arial" panose="020B0604020202020204" pitchFamily="34" charset="0"/>
                <a:cs typeface="Arial" panose="020B0604020202020204" pitchFamily="34" charset="0"/>
              </a:rPr>
              <a:t> :</a:t>
            </a:r>
          </a:p>
          <a:p>
            <a:pPr algn="ctr"/>
            <a:r>
              <a:rPr lang="es-AR" i="1" dirty="0" err="1">
                <a:latin typeface="Arial" panose="020B0604020202020204" pitchFamily="34" charset="0"/>
                <a:cs typeface="Arial" panose="020B0604020202020204" pitchFamily="34" charset="0"/>
              </a:rPr>
              <a:t>clusters</a:t>
            </a:r>
            <a:r>
              <a:rPr lang="es-AR" i="1" dirty="0">
                <a:latin typeface="Arial" panose="020B0604020202020204" pitchFamily="34" charset="0"/>
                <a:cs typeface="Arial" panose="020B0604020202020204" pitchFamily="34" charset="0"/>
              </a:rPr>
              <a:t> 200 nm</a:t>
            </a:r>
            <a:r>
              <a:rPr lang="es-AR" i="1" dirty="0">
                <a:latin typeface="Arial" panose="020B0604020202020204" pitchFamily="34" charset="0"/>
                <a:cs typeface="Arial" panose="020B0604020202020204" pitchFamily="34" charset="0"/>
                <a:sym typeface="Symbol" panose="05050102010706020507" pitchFamily="18" charset="2"/>
              </a:rPr>
              <a:t></a:t>
            </a:r>
            <a:r>
              <a:rPr lang="es-AR" dirty="0">
                <a:latin typeface="Arial" panose="020B0604020202020204" pitchFamily="34" charset="0"/>
                <a:cs typeface="Arial" panose="020B0604020202020204" pitchFamily="34" charset="0"/>
                <a:sym typeface="Symbol" panose="05050102010706020507" pitchFamily="18" charset="2"/>
              </a:rPr>
              <a:t> </a:t>
            </a:r>
            <a:r>
              <a:rPr lang="es-AR" b="1" dirty="0">
                <a:solidFill>
                  <a:srgbClr val="0000FF"/>
                </a:solidFill>
                <a:latin typeface="Arial" panose="020B0604020202020204" pitchFamily="34" charset="0"/>
                <a:cs typeface="Arial" panose="020B0604020202020204" pitchFamily="34" charset="0"/>
                <a:sym typeface="Symbol" panose="05050102010706020507" pitchFamily="18" charset="2"/>
              </a:rPr>
              <a:t> 400 nm </a:t>
            </a:r>
            <a:endParaRPr lang="es-AR" b="1" i="1" dirty="0">
              <a:solidFill>
                <a:srgbClr val="0000FF"/>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684201D6-E3C2-44FE-81DD-1F48553F4C2B}"/>
              </a:ext>
            </a:extLst>
          </p:cNvPr>
          <p:cNvSpPr txBox="1"/>
          <p:nvPr/>
        </p:nvSpPr>
        <p:spPr>
          <a:xfrm>
            <a:off x="2813625" y="4540112"/>
            <a:ext cx="1349829" cy="369332"/>
          </a:xfrm>
          <a:prstGeom prst="rect">
            <a:avLst/>
          </a:prstGeom>
          <a:noFill/>
        </p:spPr>
        <p:txBody>
          <a:bodyPr wrap="square" rtlCol="0">
            <a:spAutoFit/>
          </a:bodyPr>
          <a:lstStyle/>
          <a:p>
            <a:r>
              <a:rPr lang="es-AR" b="1" dirty="0">
                <a:latin typeface="Arial" panose="020B0604020202020204" pitchFamily="34" charset="0"/>
                <a:cs typeface="Arial" panose="020B0604020202020204" pitchFamily="34" charset="0"/>
              </a:rPr>
              <a:t>I = T+A+R</a:t>
            </a:r>
          </a:p>
        </p:txBody>
      </p:sp>
      <p:sp>
        <p:nvSpPr>
          <p:cNvPr id="10" name="CuadroTexto 9">
            <a:extLst>
              <a:ext uri="{FF2B5EF4-FFF2-40B4-BE49-F238E27FC236}">
                <a16:creationId xmlns:a16="http://schemas.microsoft.com/office/drawing/2014/main" id="{F1527D34-60F5-4A10-8D32-0CAC049A9EBD}"/>
              </a:ext>
            </a:extLst>
          </p:cNvPr>
          <p:cNvSpPr txBox="1"/>
          <p:nvPr/>
        </p:nvSpPr>
        <p:spPr>
          <a:xfrm>
            <a:off x="3318724" y="4991172"/>
            <a:ext cx="2011680" cy="369332"/>
          </a:xfrm>
          <a:prstGeom prst="rect">
            <a:avLst/>
          </a:prstGeom>
          <a:noFill/>
        </p:spPr>
        <p:txBody>
          <a:bodyPr wrap="square" rtlCol="0">
            <a:spAutoFit/>
          </a:bodyPr>
          <a:lstStyle/>
          <a:p>
            <a:pPr algn="ctr"/>
            <a:r>
              <a:rPr lang="es-AR" dirty="0">
                <a:solidFill>
                  <a:srgbClr val="0000FF"/>
                </a:solidFill>
                <a:latin typeface="Arial" panose="020B0604020202020204" pitchFamily="34" charset="0"/>
                <a:cs typeface="Arial" panose="020B0604020202020204" pitchFamily="34" charset="0"/>
              </a:rPr>
              <a:t>Back </a:t>
            </a:r>
            <a:r>
              <a:rPr lang="es-AR" i="1" dirty="0" err="1">
                <a:solidFill>
                  <a:srgbClr val="0000FF"/>
                </a:solidFill>
                <a:latin typeface="Arial" panose="020B0604020202020204" pitchFamily="34" charset="0"/>
                <a:cs typeface="Arial" panose="020B0604020202020204" pitchFamily="34" charset="0"/>
              </a:rPr>
              <a:t>scattering</a:t>
            </a:r>
            <a:endParaRPr lang="es-AR" i="1" dirty="0">
              <a:solidFill>
                <a:srgbClr val="0000FF"/>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5B256012-DFD8-4D52-80F7-031E11A3964C}"/>
              </a:ext>
            </a:extLst>
          </p:cNvPr>
          <p:cNvSpPr txBox="1"/>
          <p:nvPr/>
        </p:nvSpPr>
        <p:spPr>
          <a:xfrm>
            <a:off x="2716743" y="4018771"/>
            <a:ext cx="1908267" cy="369332"/>
          </a:xfrm>
          <a:prstGeom prst="rect">
            <a:avLst/>
          </a:prstGeom>
          <a:noFill/>
        </p:spPr>
        <p:txBody>
          <a:bodyPr wrap="square" rtlCol="0">
            <a:spAutoFit/>
          </a:bodyPr>
          <a:lstStyle/>
          <a:p>
            <a:pPr algn="ctr"/>
            <a:r>
              <a:rPr lang="es-AR" dirty="0">
                <a:solidFill>
                  <a:srgbClr val="0000FF"/>
                </a:solidFill>
                <a:latin typeface="Arial" panose="020B0604020202020204" pitchFamily="34" charset="0"/>
                <a:cs typeface="Arial" panose="020B0604020202020204" pitchFamily="34" charset="0"/>
              </a:rPr>
              <a:t>Front </a:t>
            </a:r>
            <a:r>
              <a:rPr lang="es-AR" i="1" dirty="0" err="1">
                <a:solidFill>
                  <a:srgbClr val="0000FF"/>
                </a:solidFill>
                <a:latin typeface="Arial" panose="020B0604020202020204" pitchFamily="34" charset="0"/>
                <a:cs typeface="Arial" panose="020B0604020202020204" pitchFamily="34" charset="0"/>
              </a:rPr>
              <a:t>scattering</a:t>
            </a:r>
            <a:endParaRPr lang="es-AR" i="1" dirty="0">
              <a:solidFill>
                <a:srgbClr val="0000FF"/>
              </a:solidFill>
              <a:latin typeface="Arial" panose="020B0604020202020204" pitchFamily="34" charset="0"/>
              <a:cs typeface="Arial" panose="020B0604020202020204" pitchFamily="34" charset="0"/>
            </a:endParaRPr>
          </a:p>
        </p:txBody>
      </p:sp>
      <p:cxnSp>
        <p:nvCxnSpPr>
          <p:cNvPr id="12" name="Conector recto de flecha 11">
            <a:extLst>
              <a:ext uri="{FF2B5EF4-FFF2-40B4-BE49-F238E27FC236}">
                <a16:creationId xmlns:a16="http://schemas.microsoft.com/office/drawing/2014/main" id="{795EB390-177A-4FCB-9DBA-E9CBF8C1B8EE}"/>
              </a:ext>
            </a:extLst>
          </p:cNvPr>
          <p:cNvCxnSpPr/>
          <p:nvPr/>
        </p:nvCxnSpPr>
        <p:spPr>
          <a:xfrm>
            <a:off x="3318724" y="4343166"/>
            <a:ext cx="0" cy="2786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FEE7BDB5-591D-4511-8131-F60D87B6216E}"/>
              </a:ext>
            </a:extLst>
          </p:cNvPr>
          <p:cNvCxnSpPr>
            <a:cxnSpLocks/>
          </p:cNvCxnSpPr>
          <p:nvPr/>
        </p:nvCxnSpPr>
        <p:spPr>
          <a:xfrm flipV="1">
            <a:off x="3903288" y="4844130"/>
            <a:ext cx="0" cy="2786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BFA84219-FB3C-418E-9885-30E8F5BD2102}"/>
              </a:ext>
            </a:extLst>
          </p:cNvPr>
          <p:cNvSpPr txBox="1"/>
          <p:nvPr/>
        </p:nvSpPr>
        <p:spPr>
          <a:xfrm>
            <a:off x="0" y="198782"/>
            <a:ext cx="9144000" cy="800219"/>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  </a:t>
            </a:r>
            <a:r>
              <a:rPr lang="es-AR" dirty="0">
                <a:latin typeface="Arial" panose="020B0604020202020204" pitchFamily="34" charset="0"/>
                <a:cs typeface="Arial" panose="020B0604020202020204" pitchFamily="34" charset="0"/>
              </a:rPr>
              <a:t>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b="1" dirty="0">
                <a:solidFill>
                  <a:srgbClr val="0000FF"/>
                </a:solidFill>
                <a:latin typeface="Arial" panose="020B0604020202020204" pitchFamily="34" charset="0"/>
                <a:cs typeface="Arial" panose="020B0604020202020204" pitchFamily="34" charset="0"/>
              </a:rPr>
              <a:t>Nuevos efectos en la nano-escala</a:t>
            </a:r>
          </a:p>
        </p:txBody>
      </p:sp>
      <p:sp>
        <p:nvSpPr>
          <p:cNvPr id="15" name="Rectángulo: esquinas redondeadas 14">
            <a:extLst>
              <a:ext uri="{FF2B5EF4-FFF2-40B4-BE49-F238E27FC236}">
                <a16:creationId xmlns:a16="http://schemas.microsoft.com/office/drawing/2014/main" id="{64EB8032-7423-4BE7-9EF6-857C14B2E5DE}"/>
              </a:ext>
            </a:extLst>
          </p:cNvPr>
          <p:cNvSpPr/>
          <p:nvPr/>
        </p:nvSpPr>
        <p:spPr>
          <a:xfrm>
            <a:off x="2476170" y="4018771"/>
            <a:ext cx="2759530" cy="1379169"/>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024986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06B7D81-1825-4F2C-B0B5-8D369E199848}"/>
              </a:ext>
            </a:extLst>
          </p:cNvPr>
          <p:cNvSpPr txBox="1"/>
          <p:nvPr/>
        </p:nvSpPr>
        <p:spPr>
          <a:xfrm>
            <a:off x="-66675" y="2140388"/>
            <a:ext cx="9144000" cy="369332"/>
          </a:xfrm>
          <a:prstGeom prst="rect">
            <a:avLst/>
          </a:prstGeom>
          <a:noFill/>
        </p:spPr>
        <p:txBody>
          <a:bodyPr wrap="square" rtlCol="0">
            <a:spAutoFit/>
          </a:bodyPr>
          <a:lstStyle/>
          <a:p>
            <a:pPr algn="ctr"/>
            <a:r>
              <a:rPr lang="es-AR" b="1" dirty="0">
                <a:solidFill>
                  <a:srgbClr val="3333FF"/>
                </a:solidFill>
                <a:latin typeface="Arial" panose="020B0604020202020204" pitchFamily="34" charset="0"/>
                <a:cs typeface="Arial" panose="020B0604020202020204" pitchFamily="34" charset="0"/>
              </a:rPr>
              <a:t>Extinción</a:t>
            </a:r>
            <a:r>
              <a:rPr lang="es-AR" dirty="0">
                <a:latin typeface="Arial" panose="020B0604020202020204" pitchFamily="34" charset="0"/>
                <a:cs typeface="Arial" panose="020B0604020202020204" pitchFamily="34" charset="0"/>
              </a:rPr>
              <a:t> (atenuación) = </a:t>
            </a:r>
            <a:r>
              <a:rPr lang="es-AR" b="1" dirty="0">
                <a:solidFill>
                  <a:srgbClr val="00B050"/>
                </a:solidFill>
                <a:latin typeface="Arial" panose="020B0604020202020204" pitchFamily="34" charset="0"/>
                <a:cs typeface="Arial" panose="020B0604020202020204" pitchFamily="34" charset="0"/>
              </a:rPr>
              <a:t>absorción</a:t>
            </a:r>
            <a:r>
              <a:rPr lang="es-AR" dirty="0">
                <a:latin typeface="Arial" panose="020B0604020202020204" pitchFamily="34" charset="0"/>
                <a:cs typeface="Arial" panose="020B0604020202020204" pitchFamily="34" charset="0"/>
              </a:rPr>
              <a:t> + </a:t>
            </a:r>
            <a:r>
              <a:rPr lang="es-AR" b="1" i="1" dirty="0" err="1">
                <a:latin typeface="Arial" panose="020B0604020202020204" pitchFamily="34" charset="0"/>
                <a:cs typeface="Arial" panose="020B0604020202020204" pitchFamily="34" charset="0"/>
              </a:rPr>
              <a:t>scattering</a:t>
            </a:r>
            <a:endParaRPr lang="es-AR" b="1" i="1"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7E007973-958B-4B82-8733-9678AFA3130B}"/>
              </a:ext>
            </a:extLst>
          </p:cNvPr>
          <p:cNvSpPr txBox="1"/>
          <p:nvPr/>
        </p:nvSpPr>
        <p:spPr>
          <a:xfrm>
            <a:off x="1762123" y="2690336"/>
            <a:ext cx="6572250" cy="1754326"/>
          </a:xfrm>
          <a:prstGeom prst="rect">
            <a:avLst/>
          </a:prstGeom>
          <a:noFill/>
        </p:spPr>
        <p:txBody>
          <a:bodyPr wrap="square" rtlCol="0">
            <a:spAutoFit/>
          </a:bodyPr>
          <a:lstStyle/>
          <a:p>
            <a:r>
              <a:rPr lang="es-AR" b="1" dirty="0" err="1">
                <a:solidFill>
                  <a:srgbClr val="00B050"/>
                </a:solidFill>
                <a:latin typeface="Arial" panose="020B0604020202020204" pitchFamily="34" charset="0"/>
                <a:cs typeface="Arial" panose="020B0604020202020204" pitchFamily="34" charset="0"/>
              </a:rPr>
              <a:t>Absorption</a:t>
            </a:r>
            <a:r>
              <a:rPr lang="es-AR" b="1" dirty="0">
                <a:solidFill>
                  <a:srgbClr val="00B050"/>
                </a:solidFill>
                <a:latin typeface="Arial" panose="020B0604020202020204" pitchFamily="34" charset="0"/>
                <a:cs typeface="Arial" panose="020B0604020202020204" pitchFamily="34" charset="0"/>
              </a:rPr>
              <a:t> </a:t>
            </a:r>
            <a:r>
              <a:rPr lang="es-AR" b="1" dirty="0" err="1">
                <a:solidFill>
                  <a:srgbClr val="00B050"/>
                </a:solidFill>
                <a:latin typeface="Arial" panose="020B0604020202020204" pitchFamily="34" charset="0"/>
                <a:cs typeface="Arial" panose="020B0604020202020204" pitchFamily="34" charset="0"/>
              </a:rPr>
              <a:t>crosss</a:t>
            </a:r>
            <a:r>
              <a:rPr lang="es-AR" b="1" dirty="0">
                <a:solidFill>
                  <a:srgbClr val="00B050"/>
                </a:solidFill>
                <a:latin typeface="Arial" panose="020B0604020202020204" pitchFamily="34" charset="0"/>
                <a:cs typeface="Arial" panose="020B0604020202020204" pitchFamily="34" charset="0"/>
              </a:rPr>
              <a:t> </a:t>
            </a:r>
            <a:r>
              <a:rPr lang="es-AR" b="1" dirty="0" err="1">
                <a:solidFill>
                  <a:srgbClr val="00B050"/>
                </a:solidFill>
                <a:latin typeface="Arial" panose="020B0604020202020204" pitchFamily="34" charset="0"/>
                <a:cs typeface="Arial" panose="020B0604020202020204" pitchFamily="34" charset="0"/>
              </a:rPr>
              <a:t>section</a:t>
            </a:r>
            <a:r>
              <a:rPr lang="es-AR" b="1" dirty="0">
                <a:solidFill>
                  <a:srgbClr val="00B050"/>
                </a:solidFill>
                <a:latin typeface="Arial" panose="020B0604020202020204" pitchFamily="34" charset="0"/>
                <a:cs typeface="Arial" panose="020B0604020202020204" pitchFamily="34" charset="0"/>
              </a:rPr>
              <a:t> </a:t>
            </a:r>
          </a:p>
          <a:p>
            <a:r>
              <a:rPr lang="es-AR" dirty="0">
                <a:solidFill>
                  <a:srgbClr val="00B050"/>
                </a:solidFill>
                <a:latin typeface="Arial" panose="020B0604020202020204" pitchFamily="34" charset="0"/>
                <a:cs typeface="Arial" panose="020B0604020202020204" pitchFamily="34" charset="0"/>
              </a:rPr>
              <a:t>(sección transversa de absorción)[m</a:t>
            </a:r>
            <a:r>
              <a:rPr lang="es-AR" baseline="30000" dirty="0">
                <a:solidFill>
                  <a:srgbClr val="00B050"/>
                </a:solidFill>
                <a:latin typeface="Arial" panose="020B0604020202020204" pitchFamily="34" charset="0"/>
                <a:cs typeface="Arial" panose="020B0604020202020204" pitchFamily="34" charset="0"/>
              </a:rPr>
              <a:t>2</a:t>
            </a:r>
            <a:r>
              <a:rPr lang="es-AR" dirty="0">
                <a:solidFill>
                  <a:srgbClr val="00B050"/>
                </a:solidFill>
                <a:latin typeface="Arial" panose="020B0604020202020204" pitchFamily="34" charset="0"/>
                <a:cs typeface="Arial" panose="020B0604020202020204" pitchFamily="34" charset="0"/>
              </a:rPr>
              <a:t>] </a:t>
            </a:r>
            <a:r>
              <a:rPr lang="es-AR" dirty="0">
                <a:latin typeface="Arial" panose="020B0604020202020204" pitchFamily="34" charset="0"/>
                <a:cs typeface="Arial" panose="020B0604020202020204" pitchFamily="34" charset="0"/>
              </a:rPr>
              <a:t>= total </a:t>
            </a:r>
            <a:r>
              <a:rPr lang="es-AR" dirty="0" err="1">
                <a:latin typeface="Arial" panose="020B0604020202020204" pitchFamily="34" charset="0"/>
                <a:cs typeface="Arial" panose="020B0604020202020204" pitchFamily="34" charset="0"/>
              </a:rPr>
              <a:t>power</a:t>
            </a:r>
            <a:r>
              <a:rPr lang="es-AR" dirty="0">
                <a:latin typeface="Arial" panose="020B0604020202020204" pitchFamily="34" charset="0"/>
                <a:cs typeface="Arial" panose="020B0604020202020204" pitchFamily="34" charset="0"/>
              </a:rPr>
              <a:t> absorbed  									</a:t>
            </a:r>
            <a:r>
              <a:rPr lang="es-AR" dirty="0" err="1">
                <a:latin typeface="Arial" panose="020B0604020202020204" pitchFamily="34" charset="0"/>
                <a:cs typeface="Arial" panose="020B0604020202020204" pitchFamily="34" charset="0"/>
              </a:rPr>
              <a:t>by</a:t>
            </a:r>
            <a:r>
              <a:rPr lang="es-AR" dirty="0">
                <a:latin typeface="Arial" panose="020B0604020202020204" pitchFamily="34" charset="0"/>
                <a:cs typeface="Arial" panose="020B0604020202020204" pitchFamily="34" charset="0"/>
              </a:rPr>
              <a:t> a </a:t>
            </a:r>
            <a:r>
              <a:rPr lang="es-AR" dirty="0" err="1">
                <a:latin typeface="Arial" panose="020B0604020202020204" pitchFamily="34" charset="0"/>
                <a:cs typeface="Arial" panose="020B0604020202020204" pitchFamily="34" charset="0"/>
              </a:rPr>
              <a:t>particle</a:t>
            </a:r>
            <a:r>
              <a:rPr lang="es-AR" dirty="0">
                <a:latin typeface="Arial" panose="020B0604020202020204" pitchFamily="34" charset="0"/>
                <a:cs typeface="Arial" panose="020B0604020202020204" pitchFamily="34" charset="0"/>
              </a:rPr>
              <a:t>/</a:t>
            </a:r>
            <a:r>
              <a:rPr lang="es-AR" dirty="0" err="1">
                <a:latin typeface="Arial" panose="020B0604020202020204" pitchFamily="34" charset="0"/>
                <a:cs typeface="Arial" panose="020B0604020202020204" pitchFamily="34" charset="0"/>
              </a:rPr>
              <a:t>density</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of</a:t>
            </a:r>
            <a:r>
              <a:rPr lang="es-AR" dirty="0">
                <a:latin typeface="Arial" panose="020B0604020202020204" pitchFamily="34" charset="0"/>
                <a:cs typeface="Arial" panose="020B0604020202020204" pitchFamily="34" charset="0"/>
              </a:rPr>
              <a:t> 									flux </a:t>
            </a:r>
            <a:r>
              <a:rPr lang="es-AR" dirty="0" err="1">
                <a:latin typeface="Arial" panose="020B0604020202020204" pitchFamily="34" charset="0"/>
                <a:cs typeface="Arial" panose="020B0604020202020204" pitchFamily="34" charset="0"/>
              </a:rPr>
              <a:t>power</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that</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falls</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on</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the</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particle</a:t>
            </a:r>
            <a:r>
              <a:rPr lang="es-AR" dirty="0">
                <a:latin typeface="Arial" panose="020B0604020202020204" pitchFamily="34" charset="0"/>
                <a:cs typeface="Arial" panose="020B0604020202020204" pitchFamily="34" charset="0"/>
              </a:rPr>
              <a:t>										</a:t>
            </a:r>
          </a:p>
        </p:txBody>
      </p:sp>
      <p:sp>
        <p:nvSpPr>
          <p:cNvPr id="7" name="CuadroTexto 6">
            <a:extLst>
              <a:ext uri="{FF2B5EF4-FFF2-40B4-BE49-F238E27FC236}">
                <a16:creationId xmlns:a16="http://schemas.microsoft.com/office/drawing/2014/main" id="{B7C34936-0980-4420-92F1-5448FFFDEA2A}"/>
              </a:ext>
            </a:extLst>
          </p:cNvPr>
          <p:cNvSpPr txBox="1"/>
          <p:nvPr/>
        </p:nvSpPr>
        <p:spPr>
          <a:xfrm>
            <a:off x="1762124" y="4200526"/>
            <a:ext cx="6572249" cy="1477328"/>
          </a:xfrm>
          <a:prstGeom prst="rect">
            <a:avLst/>
          </a:prstGeom>
          <a:noFill/>
        </p:spPr>
        <p:txBody>
          <a:bodyPr wrap="square" rtlCol="0">
            <a:spAutoFit/>
          </a:bodyPr>
          <a:lstStyle/>
          <a:p>
            <a:r>
              <a:rPr lang="es-AR" b="1" dirty="0" err="1">
                <a:latin typeface="Arial" panose="020B0604020202020204" pitchFamily="34" charset="0"/>
                <a:cs typeface="Arial" panose="020B0604020202020204" pitchFamily="34" charset="0"/>
              </a:rPr>
              <a:t>Scattering</a:t>
            </a:r>
            <a:r>
              <a:rPr lang="es-AR" b="1" dirty="0">
                <a:latin typeface="Arial" panose="020B0604020202020204" pitchFamily="34" charset="0"/>
                <a:cs typeface="Arial" panose="020B0604020202020204" pitchFamily="34" charset="0"/>
              </a:rPr>
              <a:t> </a:t>
            </a:r>
            <a:r>
              <a:rPr lang="es-AR" b="1" dirty="0" err="1">
                <a:latin typeface="Arial" panose="020B0604020202020204" pitchFamily="34" charset="0"/>
                <a:cs typeface="Arial" panose="020B0604020202020204" pitchFamily="34" charset="0"/>
              </a:rPr>
              <a:t>crosss</a:t>
            </a:r>
            <a:r>
              <a:rPr lang="es-AR" b="1" dirty="0">
                <a:latin typeface="Arial" panose="020B0604020202020204" pitchFamily="34" charset="0"/>
                <a:cs typeface="Arial" panose="020B0604020202020204" pitchFamily="34" charset="0"/>
              </a:rPr>
              <a:t> </a:t>
            </a:r>
            <a:r>
              <a:rPr lang="es-AR" b="1" dirty="0" err="1">
                <a:latin typeface="Arial" panose="020B0604020202020204" pitchFamily="34" charset="0"/>
                <a:cs typeface="Arial" panose="020B0604020202020204" pitchFamily="34" charset="0"/>
              </a:rPr>
              <a:t>section</a:t>
            </a:r>
            <a:r>
              <a:rPr lang="es-AR" b="1" dirty="0">
                <a:latin typeface="Arial" panose="020B0604020202020204" pitchFamily="34" charset="0"/>
                <a:cs typeface="Arial" panose="020B0604020202020204" pitchFamily="34" charset="0"/>
              </a:rPr>
              <a:t> </a:t>
            </a:r>
          </a:p>
          <a:p>
            <a:r>
              <a:rPr lang="es-AR" dirty="0">
                <a:latin typeface="Arial" panose="020B0604020202020204" pitchFamily="34" charset="0"/>
                <a:cs typeface="Arial" panose="020B0604020202020204" pitchFamily="34" charset="0"/>
              </a:rPr>
              <a:t>(sección transversa de </a:t>
            </a:r>
            <a:r>
              <a:rPr lang="es-AR" dirty="0" err="1">
                <a:latin typeface="Arial" panose="020B0604020202020204" pitchFamily="34" charset="0"/>
                <a:cs typeface="Arial" panose="020B0604020202020204" pitchFamily="34" charset="0"/>
              </a:rPr>
              <a:t>scattering</a:t>
            </a:r>
            <a:r>
              <a:rPr lang="es-AR" dirty="0">
                <a:latin typeface="Arial" panose="020B0604020202020204" pitchFamily="34" charset="0"/>
                <a:cs typeface="Arial" panose="020B0604020202020204" pitchFamily="34" charset="0"/>
              </a:rPr>
              <a:t>)[m</a:t>
            </a:r>
            <a:r>
              <a:rPr lang="es-AR" baseline="30000" dirty="0">
                <a:latin typeface="Arial" panose="020B0604020202020204" pitchFamily="34" charset="0"/>
                <a:cs typeface="Arial" panose="020B0604020202020204" pitchFamily="34" charset="0"/>
              </a:rPr>
              <a:t>2</a:t>
            </a:r>
            <a:r>
              <a:rPr lang="es-AR" dirty="0">
                <a:latin typeface="Arial" panose="020B0604020202020204" pitchFamily="34" charset="0"/>
                <a:cs typeface="Arial" panose="020B0604020202020204" pitchFamily="34" charset="0"/>
              </a:rPr>
              <a:t>] = total </a:t>
            </a:r>
            <a:r>
              <a:rPr lang="es-AR" dirty="0" err="1">
                <a:latin typeface="Arial" panose="020B0604020202020204" pitchFamily="34" charset="0"/>
                <a:cs typeface="Arial" panose="020B0604020202020204" pitchFamily="34" charset="0"/>
              </a:rPr>
              <a:t>power</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scattered</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by</a:t>
            </a:r>
            <a:r>
              <a:rPr lang="es-AR" dirty="0">
                <a:latin typeface="Arial" panose="020B0604020202020204" pitchFamily="34" charset="0"/>
                <a:cs typeface="Arial" panose="020B0604020202020204" pitchFamily="34" charset="0"/>
              </a:rPr>
              <a:t> a </a:t>
            </a:r>
            <a:r>
              <a:rPr lang="es-AR" dirty="0" err="1">
                <a:latin typeface="Arial" panose="020B0604020202020204" pitchFamily="34" charset="0"/>
                <a:cs typeface="Arial" panose="020B0604020202020204" pitchFamily="34" charset="0"/>
              </a:rPr>
              <a:t>particle</a:t>
            </a:r>
            <a:r>
              <a:rPr lang="es-AR" dirty="0">
                <a:latin typeface="Arial" panose="020B0604020202020204" pitchFamily="34" charset="0"/>
                <a:cs typeface="Arial" panose="020B0604020202020204" pitchFamily="34" charset="0"/>
              </a:rPr>
              <a:t>/</a:t>
            </a:r>
            <a:r>
              <a:rPr lang="es-AR" dirty="0" err="1">
                <a:latin typeface="Arial" panose="020B0604020202020204" pitchFamily="34" charset="0"/>
                <a:cs typeface="Arial" panose="020B0604020202020204" pitchFamily="34" charset="0"/>
              </a:rPr>
              <a:t>density</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of</a:t>
            </a:r>
            <a:r>
              <a:rPr lang="es-AR" dirty="0">
                <a:latin typeface="Arial" panose="020B0604020202020204" pitchFamily="34" charset="0"/>
                <a:cs typeface="Arial" panose="020B0604020202020204" pitchFamily="34" charset="0"/>
              </a:rPr>
              <a:t> 									flux </a:t>
            </a:r>
            <a:r>
              <a:rPr lang="es-AR" dirty="0" err="1">
                <a:latin typeface="Arial" panose="020B0604020202020204" pitchFamily="34" charset="0"/>
                <a:cs typeface="Arial" panose="020B0604020202020204" pitchFamily="34" charset="0"/>
              </a:rPr>
              <a:t>power</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that</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falls</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on</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the</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particle</a:t>
            </a:r>
            <a:endParaRPr lang="es-AR"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7E2946B7-289B-40A2-838D-4E0DDD346096}"/>
              </a:ext>
            </a:extLst>
          </p:cNvPr>
          <p:cNvSpPr txBox="1"/>
          <p:nvPr/>
        </p:nvSpPr>
        <p:spPr>
          <a:xfrm>
            <a:off x="0" y="5858470"/>
            <a:ext cx="9144000" cy="646331"/>
          </a:xfrm>
          <a:prstGeom prst="rect">
            <a:avLst/>
          </a:prstGeom>
          <a:noFill/>
        </p:spPr>
        <p:txBody>
          <a:bodyPr wrap="square" rtlCol="0">
            <a:spAutoFit/>
          </a:bodyPr>
          <a:lstStyle/>
          <a:p>
            <a:pPr algn="ctr"/>
            <a:r>
              <a:rPr lang="es-AR" b="1" dirty="0">
                <a:solidFill>
                  <a:srgbClr val="3333FF"/>
                </a:solidFill>
                <a:latin typeface="Arial" panose="020B0604020202020204" pitchFamily="34" charset="0"/>
                <a:cs typeface="Arial" panose="020B0604020202020204" pitchFamily="34" charset="0"/>
              </a:rPr>
              <a:t>irradiancia</a:t>
            </a:r>
            <a:r>
              <a:rPr lang="es-AR" dirty="0">
                <a:latin typeface="Arial" panose="020B0604020202020204" pitchFamily="34" charset="0"/>
                <a:cs typeface="Arial" panose="020B0604020202020204" pitchFamily="34" charset="0"/>
              </a:rPr>
              <a:t> =  intensidad de luz por unidad de área [una </a:t>
            </a:r>
            <a:r>
              <a:rPr lang="es-AR" dirty="0" err="1">
                <a:latin typeface="Arial" panose="020B0604020202020204" pitchFamily="34" charset="0"/>
                <a:cs typeface="Arial" panose="020B0604020202020204" pitchFamily="34" charset="0"/>
              </a:rPr>
              <a:t>particula</a:t>
            </a:r>
            <a:r>
              <a:rPr lang="es-AR" dirty="0">
                <a:latin typeface="Arial" panose="020B0604020202020204" pitchFamily="34" charset="0"/>
                <a:cs typeface="Arial" panose="020B0604020202020204" pitchFamily="34" charset="0"/>
              </a:rPr>
              <a:t> remueve energía del haz incidente de acuerdo a su </a:t>
            </a:r>
            <a:r>
              <a:rPr lang="es-AR" dirty="0" err="1">
                <a:latin typeface="Arial" panose="020B0604020202020204" pitchFamily="34" charset="0"/>
                <a:cs typeface="Arial" panose="020B0604020202020204" pitchFamily="34" charset="0"/>
              </a:rPr>
              <a:t>cross</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section</a:t>
            </a:r>
            <a:r>
              <a:rPr lang="es-AR" dirty="0">
                <a:latin typeface="Arial" panose="020B0604020202020204" pitchFamily="34" charset="0"/>
                <a:cs typeface="Arial" panose="020B0604020202020204" pitchFamily="34" charset="0"/>
              </a:rPr>
              <a:t> [unidades de superficie] </a:t>
            </a:r>
            <a:endParaRPr lang="es-AR" b="1" i="1"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5F6E9B81-C8CD-4E69-B2A0-58205B01F6B7}"/>
              </a:ext>
            </a:extLst>
          </p:cNvPr>
          <p:cNvSpPr txBox="1"/>
          <p:nvPr/>
        </p:nvSpPr>
        <p:spPr>
          <a:xfrm>
            <a:off x="0" y="198782"/>
            <a:ext cx="9144000" cy="800219"/>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  </a:t>
            </a:r>
            <a:r>
              <a:rPr lang="es-AR" dirty="0">
                <a:latin typeface="Arial" panose="020B0604020202020204" pitchFamily="34" charset="0"/>
                <a:cs typeface="Arial" panose="020B0604020202020204" pitchFamily="34" charset="0"/>
              </a:rPr>
              <a:t>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b="1" dirty="0">
                <a:solidFill>
                  <a:srgbClr val="0000FF"/>
                </a:solidFill>
                <a:latin typeface="Arial" panose="020B0604020202020204" pitchFamily="34" charset="0"/>
                <a:cs typeface="Arial" panose="020B0604020202020204" pitchFamily="34" charset="0"/>
              </a:rPr>
              <a:t>Nuevos efectos en la nano-escala</a:t>
            </a:r>
          </a:p>
        </p:txBody>
      </p:sp>
    </p:spTree>
    <p:extLst>
      <p:ext uri="{BB962C8B-B14F-4D97-AF65-F5344CB8AC3E}">
        <p14:creationId xmlns:p14="http://schemas.microsoft.com/office/powerpoint/2010/main" val="2362562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3847535-527D-475C-AAC6-8F689CEB5E7E}"/>
              </a:ext>
            </a:extLst>
          </p:cNvPr>
          <p:cNvSpPr/>
          <p:nvPr/>
        </p:nvSpPr>
        <p:spPr>
          <a:xfrm>
            <a:off x="-10633" y="1225689"/>
            <a:ext cx="5809199" cy="5632311"/>
          </a:xfrm>
          <a:prstGeom prst="rect">
            <a:avLst/>
          </a:prstGeom>
        </p:spPr>
        <p:txBody>
          <a:bodyPr wrap="square">
            <a:spAutoFit/>
          </a:bodyPr>
          <a:lstStyle/>
          <a:p>
            <a:pPr algn="just"/>
            <a:r>
              <a:rPr lang="en-US" sz="1200" dirty="0">
                <a:solidFill>
                  <a:srgbClr val="252525"/>
                </a:solidFill>
                <a:latin typeface="Arial" panose="020B0604020202020204" pitchFamily="34" charset="0"/>
              </a:rPr>
              <a:t>Particles interact with incident light absorbing it and scattering it in all directions. The spatial distribution of scattered light depends on the ratio of particle size to wavelength of incident light. Particles much smaller than the wavelength of incident light exhibit a fairly symmetrical scattering distribution with approximately equal amounts of light scattered both forward and backward (Figure A). </a:t>
            </a:r>
            <a:r>
              <a:rPr lang="en-US" sz="1200" dirty="0">
                <a:solidFill>
                  <a:srgbClr val="252525"/>
                </a:solidFill>
                <a:highlight>
                  <a:srgbClr val="FFFF00"/>
                </a:highlight>
                <a:latin typeface="Arial" panose="020B0604020202020204" pitchFamily="34" charset="0"/>
              </a:rPr>
              <a:t>As particle sizes increase in relation to wavelength, light scattered from different points of the sample particle create interference patterns that are additive in the forward direction</a:t>
            </a:r>
            <a:r>
              <a:rPr lang="en-US" sz="1200" dirty="0">
                <a:solidFill>
                  <a:srgbClr val="252525"/>
                </a:solidFill>
                <a:latin typeface="Arial" panose="020B0604020202020204" pitchFamily="34" charset="0"/>
              </a:rPr>
              <a:t>. </a:t>
            </a:r>
            <a:r>
              <a:rPr lang="en-US" sz="1200" b="1" dirty="0">
                <a:solidFill>
                  <a:srgbClr val="FF0000"/>
                </a:solidFill>
                <a:latin typeface="Arial" panose="020B0604020202020204" pitchFamily="34" charset="0"/>
              </a:rPr>
              <a:t>This constructive interference results in forward-scattered light of a higher intensity than light scattered in other directions</a:t>
            </a:r>
            <a:r>
              <a:rPr lang="en-US" sz="1200" dirty="0">
                <a:solidFill>
                  <a:srgbClr val="252525"/>
                </a:solidFill>
                <a:latin typeface="Arial" panose="020B0604020202020204" pitchFamily="34" charset="0"/>
              </a:rPr>
              <a:t> (Figures B and C). </a:t>
            </a:r>
            <a:r>
              <a:rPr lang="en-US" sz="1200" dirty="0">
                <a:solidFill>
                  <a:srgbClr val="252525"/>
                </a:solidFill>
                <a:highlight>
                  <a:srgbClr val="FFFF00"/>
                </a:highlight>
                <a:latin typeface="Arial" panose="020B0604020202020204" pitchFamily="34" charset="0"/>
              </a:rPr>
              <a:t>In addition, smaller particles scatter shorter (blue) wavelengths more intensely while having little effect on longer (red) wavelengths. Conversely, larger particles scatter long wavelengths more readily than they scatter short wavelengths of light</a:t>
            </a:r>
            <a:r>
              <a:rPr lang="en-US" sz="1200" dirty="0">
                <a:solidFill>
                  <a:srgbClr val="252525"/>
                </a:solidFill>
                <a:latin typeface="Arial" panose="020B0604020202020204" pitchFamily="34" charset="0"/>
              </a:rPr>
              <a:t>. Particle shape and refractive index also affect scatter distribution and intensity. Spherical particles exhibit a larger forward-to-back scatter ratio than coiled or rod shaped particles. The refractive index of a particle is a measure of how it redirects light passing through it from another medium such as the suspending fluid. </a:t>
            </a:r>
            <a:r>
              <a:rPr lang="en-US" sz="1200" b="1" dirty="0">
                <a:solidFill>
                  <a:srgbClr val="0000FF"/>
                </a:solidFill>
                <a:latin typeface="Arial" panose="020B0604020202020204" pitchFamily="34" charset="0"/>
              </a:rPr>
              <a:t>The particle’s refractive index must be different than the refractive index of the sample fluid in order for scattering to occur</a:t>
            </a:r>
            <a:r>
              <a:rPr lang="en-US" sz="1200" dirty="0">
                <a:solidFill>
                  <a:srgbClr val="252525"/>
                </a:solidFill>
                <a:latin typeface="Arial" panose="020B0604020202020204" pitchFamily="34" charset="0"/>
              </a:rPr>
              <a:t>. As the difference between the refractive indices of suspended particle and suspending fluid increases, scattering becomes more intense. The color of suspended solids and sample fluid are significant in scattered-light detection. A colored substance absorbs light energy in certain bands of the visible spectrum, changing the character of both transmitted light and scattered light and preventing a certain portion of the scattered light from reaching the detection system. Light scattering intensifies as particle concentration increases. But as scattered light strikes more and more particles, multiple scattering occurs and absorption of light increases. When particulate concentration exceeds a certain point, detectable levels of both scattered and transmitted light drop rapidly, marking the upper limit of measurable turbidity. Decreasing the path length of light through the sample reduces the number of particles between the light source and the light detector and extends the upper limit of turbidity measurement.</a:t>
            </a:r>
            <a:endParaRPr lang="es-AR" sz="1200" dirty="0"/>
          </a:p>
        </p:txBody>
      </p:sp>
      <p:pic>
        <p:nvPicPr>
          <p:cNvPr id="5" name="Imagen 4">
            <a:extLst>
              <a:ext uri="{FF2B5EF4-FFF2-40B4-BE49-F238E27FC236}">
                <a16:creationId xmlns:a16="http://schemas.microsoft.com/office/drawing/2014/main" id="{FF9F3275-42B6-4946-9E3D-05BC9D49111E}"/>
              </a:ext>
            </a:extLst>
          </p:cNvPr>
          <p:cNvPicPr>
            <a:picLocks noChangeAspect="1"/>
          </p:cNvPicPr>
          <p:nvPr/>
        </p:nvPicPr>
        <p:blipFill>
          <a:blip r:embed="rId2"/>
          <a:stretch>
            <a:fillRect/>
          </a:stretch>
        </p:blipFill>
        <p:spPr>
          <a:xfrm>
            <a:off x="5798566" y="2052645"/>
            <a:ext cx="3334801" cy="2694666"/>
          </a:xfrm>
          <a:prstGeom prst="rect">
            <a:avLst/>
          </a:prstGeom>
        </p:spPr>
      </p:pic>
      <p:sp>
        <p:nvSpPr>
          <p:cNvPr id="6" name="Rectángulo 5">
            <a:extLst>
              <a:ext uri="{FF2B5EF4-FFF2-40B4-BE49-F238E27FC236}">
                <a16:creationId xmlns:a16="http://schemas.microsoft.com/office/drawing/2014/main" id="{0E25BD3E-3F1D-4A62-990F-621EE51E8C2E}"/>
              </a:ext>
            </a:extLst>
          </p:cNvPr>
          <p:cNvSpPr/>
          <p:nvPr/>
        </p:nvSpPr>
        <p:spPr>
          <a:xfrm>
            <a:off x="5809199" y="4850089"/>
            <a:ext cx="3324168" cy="461665"/>
          </a:xfrm>
          <a:prstGeom prst="rect">
            <a:avLst/>
          </a:prstGeom>
        </p:spPr>
        <p:txBody>
          <a:bodyPr wrap="square">
            <a:spAutoFit/>
          </a:bodyPr>
          <a:lstStyle/>
          <a:p>
            <a:pPr algn="r"/>
            <a:r>
              <a:rPr lang="en-US" sz="1200" dirty="0" err="1">
                <a:solidFill>
                  <a:srgbClr val="252525"/>
                </a:solidFill>
                <a:latin typeface="Arial" panose="020B0604020202020204" pitchFamily="34" charset="0"/>
              </a:rPr>
              <a:t>Brumberger</a:t>
            </a:r>
            <a:r>
              <a:rPr lang="en-US" sz="1200" dirty="0">
                <a:solidFill>
                  <a:srgbClr val="252525"/>
                </a:solidFill>
                <a:latin typeface="Arial" panose="020B0604020202020204" pitchFamily="34" charset="0"/>
              </a:rPr>
              <a:t>, et al, “Light Scattering”, Science and Technology, November, 1968, page 38.</a:t>
            </a:r>
            <a:endParaRPr lang="es-AR" sz="1200" dirty="0"/>
          </a:p>
        </p:txBody>
      </p:sp>
      <p:sp>
        <p:nvSpPr>
          <p:cNvPr id="7" name="CuadroTexto 6">
            <a:extLst>
              <a:ext uri="{FF2B5EF4-FFF2-40B4-BE49-F238E27FC236}">
                <a16:creationId xmlns:a16="http://schemas.microsoft.com/office/drawing/2014/main" id="{A4A0BF17-8378-4C83-B9C3-6F2CC719D001}"/>
              </a:ext>
            </a:extLst>
          </p:cNvPr>
          <p:cNvSpPr txBox="1"/>
          <p:nvPr/>
        </p:nvSpPr>
        <p:spPr>
          <a:xfrm>
            <a:off x="0" y="198782"/>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sz="2800" dirty="0">
                <a:latin typeface="Arial" panose="020B0604020202020204" pitchFamily="34" charset="0"/>
                <a:cs typeface="Arial" panose="020B0604020202020204" pitchFamily="34" charset="0"/>
              </a:rPr>
              <a:t>. </a:t>
            </a:r>
            <a:r>
              <a:rPr lang="es-AR" dirty="0">
                <a:latin typeface="Arial" panose="020B0604020202020204" pitchFamily="34" charset="0"/>
                <a:cs typeface="Arial" panose="020B0604020202020204" pitchFamily="34" charset="0"/>
              </a:rPr>
              <a:t>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Nuevos efectos en la nano-escala</a:t>
            </a:r>
          </a:p>
        </p:txBody>
      </p:sp>
    </p:spTree>
    <p:extLst>
      <p:ext uri="{BB962C8B-B14F-4D97-AF65-F5344CB8AC3E}">
        <p14:creationId xmlns:p14="http://schemas.microsoft.com/office/powerpoint/2010/main" val="4076990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1277242"/>
            <a:ext cx="9144000" cy="461665"/>
          </a:xfrm>
          <a:prstGeom prst="rect">
            <a:avLst/>
          </a:prstGeom>
          <a:noFill/>
        </p:spPr>
        <p:txBody>
          <a:bodyPr wrap="square" rtlCol="0">
            <a:spAutoFit/>
          </a:bodyPr>
          <a:lstStyle/>
          <a:p>
            <a:r>
              <a:rPr lang="es-AR" sz="2400" b="1" dirty="0">
                <a:latin typeface="Arial" panose="020B0604020202020204" pitchFamily="34" charset="0"/>
                <a:cs typeface="Arial" panose="020B0604020202020204" pitchFamily="34" charset="0"/>
              </a:rPr>
              <a:t>Generación de color en nanopartículas</a:t>
            </a:r>
          </a:p>
        </p:txBody>
      </p:sp>
      <p:sp>
        <p:nvSpPr>
          <p:cNvPr id="5" name="CuadroTexto 4"/>
          <p:cNvSpPr txBox="1"/>
          <p:nvPr/>
        </p:nvSpPr>
        <p:spPr>
          <a:xfrm>
            <a:off x="0" y="198782"/>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sz="2800" dirty="0">
                <a:latin typeface="Arial" panose="020B0604020202020204" pitchFamily="34" charset="0"/>
                <a:cs typeface="Arial" panose="020B0604020202020204" pitchFamily="34" charset="0"/>
              </a:rPr>
              <a:t>. </a:t>
            </a:r>
            <a:r>
              <a:rPr lang="es-AR" dirty="0">
                <a:latin typeface="Arial" panose="020B0604020202020204" pitchFamily="34" charset="0"/>
                <a:cs typeface="Arial" panose="020B0604020202020204" pitchFamily="34" charset="0"/>
              </a:rPr>
              <a:t>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Nuevos efectos en la nano-escala</a:t>
            </a:r>
          </a:p>
        </p:txBody>
      </p:sp>
      <p:graphicFrame>
        <p:nvGraphicFramePr>
          <p:cNvPr id="6" name="Tabla 5"/>
          <p:cNvGraphicFramePr>
            <a:graphicFrameLocks noGrp="1"/>
          </p:cNvGraphicFramePr>
          <p:nvPr>
            <p:extLst/>
          </p:nvPr>
        </p:nvGraphicFramePr>
        <p:xfrm>
          <a:off x="1524000" y="1863260"/>
          <a:ext cx="6096000" cy="38455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697823795"/>
                    </a:ext>
                  </a:extLst>
                </a:gridCol>
                <a:gridCol w="3048000">
                  <a:extLst>
                    <a:ext uri="{9D8B030D-6E8A-4147-A177-3AD203B41FA5}">
                      <a16:colId xmlns:a16="http://schemas.microsoft.com/office/drawing/2014/main" val="752975704"/>
                    </a:ext>
                  </a:extLst>
                </a:gridCol>
              </a:tblGrid>
              <a:tr h="370840">
                <a:tc>
                  <a:txBody>
                    <a:bodyPr/>
                    <a:lstStyle/>
                    <a:p>
                      <a:r>
                        <a:rPr lang="es-AR" dirty="0">
                          <a:latin typeface="Arial" panose="020B0604020202020204" pitchFamily="34" charset="0"/>
                          <a:cs typeface="Arial" panose="020B0604020202020204" pitchFamily="34" charset="0"/>
                        </a:rPr>
                        <a:t>Color debido a…</a:t>
                      </a:r>
                    </a:p>
                  </a:txBody>
                  <a:tcPr/>
                </a:tc>
                <a:tc>
                  <a:txBody>
                    <a:bodyPr/>
                    <a:lstStyle/>
                    <a:p>
                      <a:r>
                        <a:rPr lang="es-AR" dirty="0">
                          <a:latin typeface="Arial" panose="020B0604020202020204" pitchFamily="34" charset="0"/>
                          <a:cs typeface="Arial" panose="020B0604020202020204" pitchFamily="34" charset="0"/>
                        </a:rPr>
                        <a:t>Ejemplo de nanomaterial</a:t>
                      </a:r>
                    </a:p>
                  </a:txBody>
                  <a:tcPr/>
                </a:tc>
                <a:extLst>
                  <a:ext uri="{0D108BD9-81ED-4DB2-BD59-A6C34878D82A}">
                    <a16:rowId xmlns:a16="http://schemas.microsoft.com/office/drawing/2014/main" val="1857816950"/>
                  </a:ext>
                </a:extLst>
              </a:tr>
              <a:tr h="370840">
                <a:tc>
                  <a:txBody>
                    <a:bodyPr/>
                    <a:lstStyle/>
                    <a:p>
                      <a:r>
                        <a:rPr lang="es-AR" b="1" dirty="0">
                          <a:latin typeface="Arial" panose="020B0604020202020204" pitchFamily="34" charset="0"/>
                          <a:cs typeface="Arial" panose="020B0604020202020204" pitchFamily="34" charset="0"/>
                        </a:rPr>
                        <a:t>Interferencia: </a:t>
                      </a:r>
                      <a:r>
                        <a:rPr lang="es-AR" sz="1200" dirty="0">
                          <a:latin typeface="Arial" panose="020B0604020202020204" pitchFamily="34" charset="0"/>
                          <a:cs typeface="Arial" panose="020B0604020202020204" pitchFamily="34" charset="0"/>
                        </a:rPr>
                        <a:t>interferencia constructiva en la interacción con nanomaterial</a:t>
                      </a:r>
                    </a:p>
                  </a:txBody>
                  <a:tcPr/>
                </a:tc>
                <a:tc>
                  <a:txBody>
                    <a:bodyPr/>
                    <a:lstStyle/>
                    <a:p>
                      <a:r>
                        <a:rPr lang="es-AR" dirty="0">
                          <a:latin typeface="Arial" panose="020B0604020202020204" pitchFamily="34" charset="0"/>
                          <a:cs typeface="Arial" panose="020B0604020202020204" pitchFamily="34" charset="0"/>
                        </a:rPr>
                        <a:t>Alas de mariposa [cristales fotónicos]</a:t>
                      </a:r>
                    </a:p>
                    <a:p>
                      <a:r>
                        <a:rPr lang="es-AR" dirty="0">
                          <a:latin typeface="Arial" panose="020B0604020202020204" pitchFamily="34" charset="0"/>
                          <a:cs typeface="Arial" panose="020B0604020202020204" pitchFamily="34" charset="0"/>
                        </a:rPr>
                        <a:t>Cristales líquidos [jabones]</a:t>
                      </a:r>
                    </a:p>
                  </a:txBody>
                  <a:tcPr/>
                </a:tc>
                <a:extLst>
                  <a:ext uri="{0D108BD9-81ED-4DB2-BD59-A6C34878D82A}">
                    <a16:rowId xmlns:a16="http://schemas.microsoft.com/office/drawing/2014/main" val="1741608348"/>
                  </a:ext>
                </a:extLst>
              </a:tr>
              <a:tr h="370840">
                <a:tc>
                  <a:txBody>
                    <a:bodyPr/>
                    <a:lstStyle/>
                    <a:p>
                      <a:r>
                        <a:rPr lang="es-AR" b="1" dirty="0" err="1">
                          <a:latin typeface="Arial" panose="020B0604020202020204" pitchFamily="34" charset="0"/>
                          <a:cs typeface="Arial" panose="020B0604020202020204" pitchFamily="34" charset="0"/>
                        </a:rPr>
                        <a:t>Scattering</a:t>
                      </a:r>
                      <a:r>
                        <a:rPr lang="es-AR" b="1" dirty="0">
                          <a:latin typeface="Arial" panose="020B0604020202020204" pitchFamily="34" charset="0"/>
                          <a:cs typeface="Arial" panose="020B0604020202020204" pitchFamily="34" charset="0"/>
                        </a:rPr>
                        <a:t>: </a:t>
                      </a:r>
                      <a:r>
                        <a:rPr lang="es-AR" sz="1200" b="0" dirty="0">
                          <a:latin typeface="Arial" panose="020B0604020202020204" pitchFamily="34" charset="0"/>
                          <a:cs typeface="Arial" panose="020B0604020202020204" pitchFamily="34" charset="0"/>
                        </a:rPr>
                        <a:t>diferentes tamaños de partículas dispersan distintas </a:t>
                      </a:r>
                      <a:r>
                        <a:rPr lang="es-AR" sz="1200" b="0" dirty="0">
                          <a:latin typeface="Arial" panose="020B0604020202020204" pitchFamily="34" charset="0"/>
                          <a:cs typeface="Arial" panose="020B0604020202020204" pitchFamily="34" charset="0"/>
                          <a:sym typeface="Symbol" panose="05050102010706020507" pitchFamily="18" charset="2"/>
                        </a:rPr>
                        <a:t></a:t>
                      </a:r>
                      <a:endParaRPr lang="es-AR" sz="1200" b="0" dirty="0">
                        <a:latin typeface="Arial" panose="020B0604020202020204" pitchFamily="34" charset="0"/>
                        <a:cs typeface="Arial" panose="020B0604020202020204" pitchFamily="34" charset="0"/>
                      </a:endParaRPr>
                    </a:p>
                  </a:txBody>
                  <a:tcPr/>
                </a:tc>
                <a:tc>
                  <a:txBody>
                    <a:bodyPr/>
                    <a:lstStyle/>
                    <a:p>
                      <a:r>
                        <a:rPr lang="es-AR" dirty="0">
                          <a:latin typeface="Arial" panose="020B0604020202020204" pitchFamily="34" charset="0"/>
                          <a:cs typeface="Arial" panose="020B0604020202020204" pitchFamily="34" charset="0"/>
                        </a:rPr>
                        <a:t>Coloides (leche)</a:t>
                      </a:r>
                    </a:p>
                  </a:txBody>
                  <a:tcPr/>
                </a:tc>
                <a:extLst>
                  <a:ext uri="{0D108BD9-81ED-4DB2-BD59-A6C34878D82A}">
                    <a16:rowId xmlns:a16="http://schemas.microsoft.com/office/drawing/2014/main" val="2382083719"/>
                  </a:ext>
                </a:extLst>
              </a:tr>
              <a:tr h="370840">
                <a:tc>
                  <a:txBody>
                    <a:bodyPr/>
                    <a:lstStyle/>
                    <a:p>
                      <a:r>
                        <a:rPr lang="es-AR" b="1" dirty="0">
                          <a:latin typeface="Arial" panose="020B0604020202020204" pitchFamily="34" charset="0"/>
                          <a:cs typeface="Arial" panose="020B0604020202020204" pitchFamily="34" charset="0"/>
                        </a:rPr>
                        <a:t>Surface </a:t>
                      </a:r>
                      <a:r>
                        <a:rPr lang="es-AR" b="1" dirty="0" err="1">
                          <a:latin typeface="Arial" panose="020B0604020202020204" pitchFamily="34" charset="0"/>
                          <a:cs typeface="Arial" panose="020B0604020202020204" pitchFamily="34" charset="0"/>
                        </a:rPr>
                        <a:t>plasmons</a:t>
                      </a:r>
                      <a:r>
                        <a:rPr lang="es-AR" b="1" dirty="0">
                          <a:latin typeface="Arial" panose="020B0604020202020204" pitchFamily="34" charset="0"/>
                          <a:cs typeface="Arial" panose="020B0604020202020204" pitchFamily="34" charset="0"/>
                        </a:rPr>
                        <a:t>: </a:t>
                      </a:r>
                      <a:r>
                        <a:rPr lang="es-AR" sz="1200" dirty="0">
                          <a:latin typeface="Arial" panose="020B0604020202020204" pitchFamily="34" charset="0"/>
                          <a:cs typeface="Arial" panose="020B0604020202020204" pitchFamily="34" charset="0"/>
                        </a:rPr>
                        <a:t>en nanopartículas metálicas, causa colores intensos</a:t>
                      </a:r>
                    </a:p>
                  </a:txBody>
                  <a:tcPr/>
                </a:tc>
                <a:tc>
                  <a:txBody>
                    <a:bodyPr/>
                    <a:lstStyle/>
                    <a:p>
                      <a:r>
                        <a:rPr lang="es-AR" dirty="0">
                          <a:latin typeface="Arial" panose="020B0604020202020204" pitchFamily="34" charset="0"/>
                          <a:cs typeface="Arial" panose="020B0604020202020204" pitchFamily="34" charset="0"/>
                        </a:rPr>
                        <a:t>Coloides metálicos (</a:t>
                      </a:r>
                      <a:r>
                        <a:rPr lang="es-AR" dirty="0" err="1">
                          <a:latin typeface="Arial" panose="020B0604020202020204" pitchFamily="34" charset="0"/>
                          <a:cs typeface="Arial" panose="020B0604020202020204" pitchFamily="34" charset="0"/>
                        </a:rPr>
                        <a:t>nanoAu</a:t>
                      </a:r>
                      <a:r>
                        <a:rPr lang="es-AR"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546793958"/>
                  </a:ext>
                </a:extLst>
              </a:tr>
              <a:tr h="370840">
                <a:tc>
                  <a:txBody>
                    <a:bodyPr/>
                    <a:lstStyle/>
                    <a:p>
                      <a:r>
                        <a:rPr lang="es-AR" b="1" dirty="0">
                          <a:latin typeface="Arial" panose="020B0604020202020204" pitchFamily="34" charset="0"/>
                          <a:cs typeface="Arial" panose="020B0604020202020204" pitchFamily="34" charset="0"/>
                        </a:rPr>
                        <a:t>Quantum </a:t>
                      </a:r>
                      <a:r>
                        <a:rPr lang="es-AR" b="1" dirty="0" err="1">
                          <a:latin typeface="Arial" panose="020B0604020202020204" pitchFamily="34" charset="0"/>
                          <a:cs typeface="Arial" panose="020B0604020202020204" pitchFamily="34" charset="0"/>
                        </a:rPr>
                        <a:t>fluorescence</a:t>
                      </a:r>
                      <a:r>
                        <a:rPr lang="es-AR" b="1" dirty="0">
                          <a:latin typeface="Arial" panose="020B0604020202020204" pitchFamily="34" charset="0"/>
                          <a:cs typeface="Arial" panose="020B0604020202020204" pitchFamily="34" charset="0"/>
                        </a:rPr>
                        <a:t>: </a:t>
                      </a:r>
                      <a:r>
                        <a:rPr lang="es-AR" sz="1200" b="0" dirty="0">
                          <a:latin typeface="Arial" panose="020B0604020202020204" pitchFamily="34" charset="0"/>
                          <a:cs typeface="Arial" panose="020B0604020202020204" pitchFamily="34" charset="0"/>
                        </a:rPr>
                        <a:t>el </a:t>
                      </a:r>
                      <a:r>
                        <a:rPr lang="es-AR" sz="1200" dirty="0">
                          <a:latin typeface="Arial" panose="020B0604020202020204" pitchFamily="34" charset="0"/>
                          <a:cs typeface="Arial" panose="020B0604020202020204" pitchFamily="34" charset="0"/>
                        </a:rPr>
                        <a:t>confinamiento cuántico en semiconductores </a:t>
                      </a:r>
                      <a:r>
                        <a:rPr lang="es-AR" sz="1200" dirty="0" err="1">
                          <a:latin typeface="Arial" panose="020B0604020202020204" pitchFamily="34" charset="0"/>
                          <a:cs typeface="Arial" panose="020B0604020202020204" pitchFamily="34" charset="0"/>
                        </a:rPr>
                        <a:t>nanoparticulados</a:t>
                      </a:r>
                      <a:r>
                        <a:rPr lang="es-AR" sz="1200" dirty="0">
                          <a:latin typeface="Arial" panose="020B0604020202020204" pitchFamily="34" charset="0"/>
                          <a:cs typeface="Arial" panose="020B0604020202020204" pitchFamily="34" charset="0"/>
                        </a:rPr>
                        <a:t>, produce niveles de energía desde donde puede ser emitida (fluorescencia) luego de absorbida por el semiconductor</a:t>
                      </a:r>
                    </a:p>
                  </a:txBody>
                  <a:tcPr/>
                </a:tc>
                <a:tc>
                  <a:txBody>
                    <a:bodyPr/>
                    <a:lstStyle/>
                    <a:p>
                      <a:r>
                        <a:rPr lang="es-AR" dirty="0">
                          <a:latin typeface="Arial" panose="020B0604020202020204" pitchFamily="34" charset="0"/>
                          <a:cs typeface="Arial" panose="020B0604020202020204" pitchFamily="34" charset="0"/>
                        </a:rPr>
                        <a:t>Semiconductores (</a:t>
                      </a:r>
                      <a:r>
                        <a:rPr lang="es-AR" dirty="0" err="1">
                          <a:latin typeface="Arial" panose="020B0604020202020204" pitchFamily="34" charset="0"/>
                          <a:cs typeface="Arial" panose="020B0604020202020204" pitchFamily="34" charset="0"/>
                        </a:rPr>
                        <a:t>Quantum-dots:Qdots</a:t>
                      </a:r>
                      <a:r>
                        <a:rPr lang="es-AR"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15546365"/>
                  </a:ext>
                </a:extLst>
              </a:tr>
            </a:tbl>
          </a:graphicData>
        </a:graphic>
      </p:graphicFrame>
    </p:spTree>
    <p:extLst>
      <p:ext uri="{BB962C8B-B14F-4D97-AF65-F5344CB8AC3E}">
        <p14:creationId xmlns:p14="http://schemas.microsoft.com/office/powerpoint/2010/main" val="1674491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3A57748-A35E-4C7B-8CFE-13F56FBA80AB}"/>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sp>
        <p:nvSpPr>
          <p:cNvPr id="2" name="Rectángulo 1">
            <a:extLst>
              <a:ext uri="{FF2B5EF4-FFF2-40B4-BE49-F238E27FC236}">
                <a16:creationId xmlns:a16="http://schemas.microsoft.com/office/drawing/2014/main" id="{6790D6B8-C604-4957-BC57-13A4173DB967}"/>
              </a:ext>
            </a:extLst>
          </p:cNvPr>
          <p:cNvSpPr/>
          <p:nvPr/>
        </p:nvSpPr>
        <p:spPr>
          <a:xfrm>
            <a:off x="1428749" y="1758166"/>
            <a:ext cx="6105525" cy="3139321"/>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As an example of how drastically the number of surface atoms increases with decreasing particle size, </a:t>
            </a:r>
            <a:r>
              <a:rPr lang="en-US" b="1" dirty="0">
                <a:latin typeface="Arial" panose="020B0604020202020204" pitchFamily="34" charset="0"/>
                <a:cs typeface="Arial" panose="020B0604020202020204" pitchFamily="34" charset="0"/>
              </a:rPr>
              <a:t>consider a cube of iron 1 cm on an edge. The percentage of surface atoms would be only 10</a:t>
            </a:r>
            <a:r>
              <a:rPr lang="en-US" sz="1400" b="1" dirty="0">
                <a:latin typeface="Arial" panose="020B0604020202020204" pitchFamily="34" charset="0"/>
                <a:cs typeface="Arial" panose="020B0604020202020204" pitchFamily="34" charset="0"/>
              </a:rPr>
              <a:t>­ </a:t>
            </a:r>
            <a:r>
              <a:rPr lang="en-US" b="1" baseline="30000" dirty="0">
                <a:latin typeface="Arial" panose="020B0604020202020204" pitchFamily="34" charset="0"/>
                <a:cs typeface="Arial" panose="020B0604020202020204" pitchFamily="34" charset="0"/>
              </a:rPr>
              <a:t>-5 </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Dividing the same cube into smaller cubes with an edge of just </a:t>
            </a:r>
            <a:r>
              <a:rPr lang="en-US" b="1" dirty="0">
                <a:latin typeface="Arial" panose="020B0604020202020204" pitchFamily="34" charset="0"/>
                <a:cs typeface="Arial" panose="020B0604020202020204" pitchFamily="34" charset="0"/>
              </a:rPr>
              <a:t>10 nm </a:t>
            </a:r>
            <a:r>
              <a:rPr lang="en-US" dirty="0">
                <a:latin typeface="Arial" panose="020B0604020202020204" pitchFamily="34" charset="0"/>
                <a:cs typeface="Arial" panose="020B0604020202020204" pitchFamily="34" charset="0"/>
              </a:rPr>
              <a:t>results in a percentage of surface atoms of </a:t>
            </a:r>
            <a:r>
              <a:rPr lang="en-US" b="1"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and in a cube with an edge of </a:t>
            </a:r>
            <a:r>
              <a:rPr lang="en-US" b="1" dirty="0">
                <a:latin typeface="Arial" panose="020B0604020202020204" pitchFamily="34" charset="0"/>
                <a:cs typeface="Arial" panose="020B0604020202020204" pitchFamily="34" charset="0"/>
              </a:rPr>
              <a:t>1 nm every atom would be a surface atom</a:t>
            </a:r>
            <a:r>
              <a:rPr lang="en-US" dirty="0">
                <a:latin typeface="Arial" panose="020B0604020202020204" pitchFamily="34" charset="0"/>
                <a:cs typeface="Arial" panose="020B0604020202020204" pitchFamily="34" charset="0"/>
              </a:rPr>
              <a:t>. This might illustrate why changes in the size range of a few </a:t>
            </a:r>
            <a:r>
              <a:rPr lang="en-US" dirty="0" err="1">
                <a:latin typeface="Arial" panose="020B0604020202020204" pitchFamily="34" charset="0"/>
                <a:cs typeface="Arial" panose="020B0604020202020204" pitchFamily="34" charset="0"/>
              </a:rPr>
              <a:t>nanometres</a:t>
            </a:r>
            <a:r>
              <a:rPr lang="en-US" dirty="0">
                <a:latin typeface="Arial" panose="020B0604020202020204" pitchFamily="34" charset="0"/>
                <a:cs typeface="Arial" panose="020B0604020202020204" pitchFamily="34" charset="0"/>
              </a:rPr>
              <a:t> are expected to lead to great changes in the physical and chemical properties of the nanoparticle.</a:t>
            </a:r>
            <a:endParaRPr lang="es-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2433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 y="10070"/>
            <a:ext cx="9144000" cy="1508105"/>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sz="2800" dirty="0">
                <a:latin typeface="Arial" panose="020B0604020202020204" pitchFamily="34" charset="0"/>
                <a:cs typeface="Arial" panose="020B0604020202020204" pitchFamily="34" charset="0"/>
              </a:rPr>
              <a:t>. </a:t>
            </a:r>
            <a:r>
              <a:rPr lang="es-AR" dirty="0">
                <a:latin typeface="Arial" panose="020B0604020202020204" pitchFamily="34" charset="0"/>
                <a:cs typeface="Arial" panose="020B0604020202020204" pitchFamily="34" charset="0"/>
              </a:rPr>
              <a:t>Introducción a la Nanotecnología. </a:t>
            </a:r>
            <a:r>
              <a:rPr lang="es-AR" b="1" dirty="0">
                <a:latin typeface="Arial" panose="020B0604020202020204" pitchFamily="34" charset="0"/>
                <a:cs typeface="Arial" panose="020B0604020202020204" pitchFamily="34" charset="0"/>
              </a:rPr>
              <a:t>Propiedades de la materia en la nano-escala.</a:t>
            </a:r>
            <a:r>
              <a:rPr lang="es-AR" b="1" dirty="0">
                <a:solidFill>
                  <a:srgbClr val="0000FF"/>
                </a:solidFill>
                <a:latin typeface="Arial" panose="020B0604020202020204" pitchFamily="34" charset="0"/>
                <a:cs typeface="Arial" panose="020B0604020202020204" pitchFamily="34" charset="0"/>
              </a:rPr>
              <a:t> </a:t>
            </a:r>
            <a:r>
              <a:rPr lang="es-AR" sz="3200" b="1" dirty="0">
                <a:solidFill>
                  <a:srgbClr val="FF0000"/>
                </a:solidFill>
                <a:latin typeface="Arial" panose="020B0604020202020204" pitchFamily="34" charset="0"/>
                <a:cs typeface="Arial" panose="020B0604020202020204" pitchFamily="34" charset="0"/>
              </a:rPr>
              <a:t>Resonancia Superficial Plasmones localizada [</a:t>
            </a:r>
            <a:r>
              <a:rPr lang="es-AR" sz="3200" b="1" dirty="0" err="1">
                <a:solidFill>
                  <a:srgbClr val="FF0000"/>
                </a:solidFill>
                <a:latin typeface="Arial" panose="020B0604020202020204" pitchFamily="34" charset="0"/>
                <a:cs typeface="Arial" panose="020B0604020202020204" pitchFamily="34" charset="0"/>
              </a:rPr>
              <a:t>Localized</a:t>
            </a:r>
            <a:r>
              <a:rPr lang="es-AR" sz="3200" b="1" dirty="0">
                <a:solidFill>
                  <a:srgbClr val="FF0000"/>
                </a:solidFill>
                <a:latin typeface="Arial" panose="020B0604020202020204" pitchFamily="34" charset="0"/>
                <a:cs typeface="Arial" panose="020B0604020202020204" pitchFamily="34" charset="0"/>
              </a:rPr>
              <a:t> SPR]</a:t>
            </a:r>
          </a:p>
        </p:txBody>
      </p:sp>
      <p:sp>
        <p:nvSpPr>
          <p:cNvPr id="5" name="CuadroTexto 4"/>
          <p:cNvSpPr txBox="1"/>
          <p:nvPr/>
        </p:nvSpPr>
        <p:spPr>
          <a:xfrm>
            <a:off x="0" y="1193740"/>
            <a:ext cx="9144000" cy="461665"/>
          </a:xfrm>
          <a:prstGeom prst="rect">
            <a:avLst/>
          </a:prstGeom>
          <a:noFill/>
        </p:spPr>
        <p:txBody>
          <a:bodyPr wrap="square" rtlCol="0">
            <a:spAutoFit/>
          </a:bodyPr>
          <a:lstStyle/>
          <a:p>
            <a:pPr algn="ctr"/>
            <a:r>
              <a:rPr lang="es-AR" sz="2400" b="1" dirty="0">
                <a:solidFill>
                  <a:srgbClr val="FF0000"/>
                </a:solidFill>
                <a:latin typeface="Arial" panose="020B0604020202020204" pitchFamily="34" charset="0"/>
                <a:cs typeface="Arial" panose="020B0604020202020204" pitchFamily="34" charset="0"/>
              </a:rPr>
              <a:t>Plasmones superficiales: color en coloides metálicos</a:t>
            </a:r>
          </a:p>
        </p:txBody>
      </p:sp>
      <p:sp>
        <p:nvSpPr>
          <p:cNvPr id="7" name="CuadroTexto 6"/>
          <p:cNvSpPr txBox="1"/>
          <p:nvPr/>
        </p:nvSpPr>
        <p:spPr>
          <a:xfrm>
            <a:off x="0" y="1484437"/>
            <a:ext cx="9143999" cy="646331"/>
          </a:xfrm>
          <a:prstGeom prst="rect">
            <a:avLst/>
          </a:prstGeom>
          <a:noFill/>
        </p:spPr>
        <p:txBody>
          <a:bodyPr wrap="square" rtlCol="0">
            <a:spAutoFit/>
          </a:bodyPr>
          <a:lstStyle/>
          <a:p>
            <a:r>
              <a:rPr lang="es-AR" b="1" dirty="0">
                <a:latin typeface="Arial" panose="020B0604020202020204" pitchFamily="34" charset="0"/>
                <a:cs typeface="Arial" panose="020B0604020202020204" pitchFamily="34" charset="0"/>
              </a:rPr>
              <a:t>Color de nanopartículas metálicas: </a:t>
            </a:r>
            <a:r>
              <a:rPr lang="es-AR" dirty="0">
                <a:latin typeface="Arial" panose="020B0604020202020204" pitchFamily="34" charset="0"/>
                <a:cs typeface="Arial" panose="020B0604020202020204" pitchFamily="34" charset="0"/>
              </a:rPr>
              <a:t>debido al efecto </a:t>
            </a:r>
            <a:r>
              <a:rPr lang="es-AR" b="1" i="1" dirty="0" err="1">
                <a:latin typeface="Arial" panose="020B0604020202020204" pitchFamily="34" charset="0"/>
                <a:cs typeface="Arial" panose="020B0604020202020204" pitchFamily="34" charset="0"/>
              </a:rPr>
              <a:t>localized</a:t>
            </a:r>
            <a:r>
              <a:rPr lang="es-AR" b="1" i="1" dirty="0">
                <a:latin typeface="Arial" panose="020B0604020202020204" pitchFamily="34" charset="0"/>
                <a:cs typeface="Arial" panose="020B0604020202020204" pitchFamily="34" charset="0"/>
              </a:rPr>
              <a:t> </a:t>
            </a:r>
            <a:r>
              <a:rPr lang="es-AR" b="1" i="1" dirty="0" err="1">
                <a:latin typeface="Arial" panose="020B0604020202020204" pitchFamily="34" charset="0"/>
                <a:cs typeface="Arial" panose="020B0604020202020204" pitchFamily="34" charset="0"/>
              </a:rPr>
              <a:t>surface</a:t>
            </a:r>
            <a:r>
              <a:rPr lang="es-AR" b="1" i="1" dirty="0">
                <a:latin typeface="Arial" panose="020B0604020202020204" pitchFamily="34" charset="0"/>
                <a:cs typeface="Arial" panose="020B0604020202020204" pitchFamily="34" charset="0"/>
              </a:rPr>
              <a:t> </a:t>
            </a:r>
            <a:r>
              <a:rPr lang="es-AR" b="1" i="1" dirty="0" err="1">
                <a:latin typeface="Arial" panose="020B0604020202020204" pitchFamily="34" charset="0"/>
                <a:cs typeface="Arial" panose="020B0604020202020204" pitchFamily="34" charset="0"/>
              </a:rPr>
              <a:t>plasmon</a:t>
            </a:r>
            <a:r>
              <a:rPr lang="es-AR" b="1" i="1" dirty="0">
                <a:latin typeface="Arial" panose="020B0604020202020204" pitchFamily="34" charset="0"/>
                <a:cs typeface="Arial" panose="020B0604020202020204" pitchFamily="34" charset="0"/>
              </a:rPr>
              <a:t> </a:t>
            </a:r>
            <a:r>
              <a:rPr lang="es-AR" b="1" i="1" dirty="0" err="1">
                <a:latin typeface="Arial" panose="020B0604020202020204" pitchFamily="34" charset="0"/>
                <a:cs typeface="Arial" panose="020B0604020202020204" pitchFamily="34" charset="0"/>
              </a:rPr>
              <a:t>resonance</a:t>
            </a:r>
            <a:r>
              <a:rPr lang="es-AR" b="1" dirty="0">
                <a:latin typeface="Arial" panose="020B0604020202020204" pitchFamily="34" charset="0"/>
                <a:cs typeface="Arial" panose="020B0604020202020204" pitchFamily="34" charset="0"/>
              </a:rPr>
              <a:t> (SPR)</a:t>
            </a:r>
          </a:p>
        </p:txBody>
      </p:sp>
      <p:cxnSp>
        <p:nvCxnSpPr>
          <p:cNvPr id="12" name="Conector recto de flecha 11"/>
          <p:cNvCxnSpPr/>
          <p:nvPr/>
        </p:nvCxnSpPr>
        <p:spPr>
          <a:xfrm>
            <a:off x="679268" y="2512967"/>
            <a:ext cx="288253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748936" y="2173333"/>
            <a:ext cx="2656114" cy="1200329"/>
          </a:xfrm>
          <a:prstGeom prst="rect">
            <a:avLst/>
          </a:prstGeom>
          <a:noFill/>
        </p:spPr>
        <p:txBody>
          <a:bodyPr wrap="square" rtlCol="0">
            <a:spAutoFit/>
          </a:bodyPr>
          <a:lstStyle/>
          <a:p>
            <a:pPr algn="r"/>
            <a:r>
              <a:rPr lang="es-AR" dirty="0">
                <a:latin typeface="Arial" panose="020B0604020202020204" pitchFamily="34" charset="0"/>
                <a:cs typeface="Arial" panose="020B0604020202020204" pitchFamily="34" charset="0"/>
              </a:rPr>
              <a:t>Luz incidente sobre superficie metálica de material cualquier tamaño</a:t>
            </a:r>
          </a:p>
        </p:txBody>
      </p:sp>
      <p:sp>
        <p:nvSpPr>
          <p:cNvPr id="14" name="Arco 13"/>
          <p:cNvSpPr/>
          <p:nvPr/>
        </p:nvSpPr>
        <p:spPr>
          <a:xfrm rot="17608868">
            <a:off x="3540781" y="2116605"/>
            <a:ext cx="931817" cy="1036785"/>
          </a:xfrm>
          <a:prstGeom prst="arc">
            <a:avLst>
              <a:gd name="adj1" fmla="val 15422979"/>
              <a:gd name="adj2" fmla="val 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5" name="Elipse 14"/>
          <p:cNvSpPr/>
          <p:nvPr/>
        </p:nvSpPr>
        <p:spPr>
          <a:xfrm>
            <a:off x="3587931" y="2232437"/>
            <a:ext cx="705394" cy="723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CuadroTexto 15"/>
          <p:cNvSpPr txBox="1"/>
          <p:nvPr/>
        </p:nvSpPr>
        <p:spPr>
          <a:xfrm>
            <a:off x="4293325" y="1773862"/>
            <a:ext cx="4737462" cy="1754326"/>
          </a:xfrm>
          <a:prstGeom prst="rect">
            <a:avLst/>
          </a:prstGeom>
          <a:noFill/>
        </p:spPr>
        <p:txBody>
          <a:bodyPr wrap="square" rtlCol="0">
            <a:spAutoFit/>
          </a:bodyPr>
          <a:lstStyle/>
          <a:p>
            <a:r>
              <a:rPr lang="es-AR" dirty="0">
                <a:latin typeface="Arial" panose="020B0604020202020204" pitchFamily="34" charset="0"/>
                <a:cs typeface="Arial" panose="020B0604020202020204" pitchFamily="34" charset="0"/>
              </a:rPr>
              <a:t>Parte de la luz se desplaza sobre la superficie, originando un </a:t>
            </a:r>
            <a:r>
              <a:rPr lang="es-AR" b="1" dirty="0">
                <a:latin typeface="Arial" panose="020B0604020202020204" pitchFamily="34" charset="0"/>
                <a:cs typeface="Arial" panose="020B0604020202020204" pitchFamily="34" charset="0"/>
              </a:rPr>
              <a:t>grupo de electrones superficiales de conducción </a:t>
            </a:r>
            <a:r>
              <a:rPr lang="es-AR" dirty="0">
                <a:latin typeface="Arial" panose="020B0604020202020204" pitchFamily="34" charset="0"/>
                <a:cs typeface="Arial" panose="020B0604020202020204" pitchFamily="34" charset="0"/>
              </a:rPr>
              <a:t>que se propaga en una dirección paralela a la interfase metal/dieléctrico o metal/vacío) (</a:t>
            </a:r>
            <a:r>
              <a:rPr lang="es-AR" b="1" dirty="0" err="1">
                <a:latin typeface="Arial" panose="020B0604020202020204" pitchFamily="34" charset="0"/>
                <a:cs typeface="Arial" panose="020B0604020202020204" pitchFamily="34" charset="0"/>
              </a:rPr>
              <a:t>plasmon</a:t>
            </a:r>
            <a:r>
              <a:rPr lang="es-AR" b="1" dirty="0">
                <a:latin typeface="Arial" panose="020B0604020202020204" pitchFamily="34" charset="0"/>
                <a:cs typeface="Arial" panose="020B0604020202020204" pitchFamily="34" charset="0"/>
              </a:rPr>
              <a:t> superficial</a:t>
            </a:r>
            <a:r>
              <a:rPr lang="es-AR" dirty="0">
                <a:latin typeface="Arial" panose="020B0604020202020204" pitchFamily="34" charset="0"/>
                <a:cs typeface="Arial" panose="020B0604020202020204" pitchFamily="34" charset="0"/>
              </a:rPr>
              <a:t>) </a:t>
            </a:r>
            <a:endParaRPr lang="es-AR" dirty="0"/>
          </a:p>
        </p:txBody>
      </p:sp>
      <p:sp>
        <p:nvSpPr>
          <p:cNvPr id="18" name="CuadroTexto 17"/>
          <p:cNvSpPr txBox="1"/>
          <p:nvPr/>
        </p:nvSpPr>
        <p:spPr>
          <a:xfrm>
            <a:off x="0" y="4607199"/>
            <a:ext cx="4293325" cy="646331"/>
          </a:xfrm>
          <a:prstGeom prst="rect">
            <a:avLst/>
          </a:prstGeom>
          <a:noFill/>
          <a:ln w="38100">
            <a:solidFill>
              <a:schemeClr val="tx1"/>
            </a:solidFill>
          </a:ln>
        </p:spPr>
        <p:txBody>
          <a:bodyPr wrap="square" rtlCol="0">
            <a:spAutoFit/>
          </a:bodyPr>
          <a:lstStyle/>
          <a:p>
            <a:r>
              <a:rPr lang="es-AR" b="1" dirty="0">
                <a:latin typeface="Arial" panose="020B0604020202020204" pitchFamily="34" charset="0"/>
                <a:cs typeface="Arial" panose="020B0604020202020204" pitchFamily="34" charset="0"/>
              </a:rPr>
              <a:t>Material </a:t>
            </a:r>
            <a:r>
              <a:rPr lang="es-AR" b="1" dirty="0" err="1">
                <a:latin typeface="Arial" panose="020B0604020202020204" pitchFamily="34" charset="0"/>
                <a:cs typeface="Arial" panose="020B0604020202020204" pitchFamily="34" charset="0"/>
              </a:rPr>
              <a:t>bulk</a:t>
            </a:r>
            <a:r>
              <a:rPr lang="es-AR" b="1" dirty="0">
                <a:latin typeface="Arial" panose="020B0604020202020204" pitchFamily="34" charset="0"/>
                <a:cs typeface="Arial" panose="020B0604020202020204" pitchFamily="34" charset="0"/>
              </a:rPr>
              <a:t>: plasmones se mueven libremente sobre la superficie</a:t>
            </a:r>
          </a:p>
        </p:txBody>
      </p:sp>
      <p:sp>
        <p:nvSpPr>
          <p:cNvPr id="19" name="CuadroTexto 18"/>
          <p:cNvSpPr txBox="1"/>
          <p:nvPr/>
        </p:nvSpPr>
        <p:spPr>
          <a:xfrm>
            <a:off x="4349932" y="3591537"/>
            <a:ext cx="4737462" cy="2031325"/>
          </a:xfrm>
          <a:prstGeom prst="rect">
            <a:avLst/>
          </a:prstGeom>
          <a:noFill/>
          <a:ln w="38100">
            <a:solidFill>
              <a:srgbClr val="0000FF"/>
            </a:solidFill>
          </a:ln>
        </p:spPr>
        <p:txBody>
          <a:bodyPr wrap="square" rtlCol="0">
            <a:spAutoFit/>
          </a:bodyPr>
          <a:lstStyle/>
          <a:p>
            <a:r>
              <a:rPr lang="es-AR" b="1" dirty="0">
                <a:solidFill>
                  <a:srgbClr val="0000FF"/>
                </a:solidFill>
                <a:latin typeface="Arial" panose="020B0604020202020204" pitchFamily="34" charset="0"/>
                <a:cs typeface="Arial" panose="020B0604020202020204" pitchFamily="34" charset="0"/>
              </a:rPr>
              <a:t>Nanomaterial: plasmones se hallan confinados a sectores: </a:t>
            </a:r>
            <a:r>
              <a:rPr lang="es-AR" dirty="0">
                <a:solidFill>
                  <a:srgbClr val="0000FF"/>
                </a:solidFill>
                <a:latin typeface="Arial" panose="020B0604020202020204" pitchFamily="34" charset="0"/>
                <a:cs typeface="Arial" panose="020B0604020202020204" pitchFamily="34" charset="0"/>
              </a:rPr>
              <a:t>oscilan [ida y vuelta] </a:t>
            </a:r>
            <a:r>
              <a:rPr lang="es-AR" dirty="0" err="1">
                <a:solidFill>
                  <a:srgbClr val="0000FF"/>
                </a:solidFill>
                <a:latin typeface="Arial" panose="020B0604020202020204" pitchFamily="34" charset="0"/>
                <a:cs typeface="Arial" panose="020B0604020202020204" pitchFamily="34" charset="0"/>
              </a:rPr>
              <a:t>sincronizadamente</a:t>
            </a:r>
            <a:r>
              <a:rPr lang="es-AR" dirty="0">
                <a:solidFill>
                  <a:srgbClr val="0000FF"/>
                </a:solidFill>
                <a:latin typeface="Arial" panose="020B0604020202020204" pitchFamily="34" charset="0"/>
                <a:cs typeface="Arial" panose="020B0604020202020204" pitchFamily="34" charset="0"/>
              </a:rPr>
              <a:t> en un pequeño sector de espacio: resonancia de </a:t>
            </a:r>
            <a:r>
              <a:rPr lang="es-AR" dirty="0" err="1">
                <a:solidFill>
                  <a:srgbClr val="0000FF"/>
                </a:solidFill>
                <a:latin typeface="Arial" panose="020B0604020202020204" pitchFamily="34" charset="0"/>
                <a:cs typeface="Arial" panose="020B0604020202020204" pitchFamily="34" charset="0"/>
              </a:rPr>
              <a:t>plasmon</a:t>
            </a:r>
            <a:r>
              <a:rPr lang="es-AR" dirty="0">
                <a:solidFill>
                  <a:srgbClr val="0000FF"/>
                </a:solidFill>
                <a:latin typeface="Arial" panose="020B0604020202020204" pitchFamily="34" charset="0"/>
                <a:cs typeface="Arial" panose="020B0604020202020204" pitchFamily="34" charset="0"/>
              </a:rPr>
              <a:t> localizado en superficie (LSPR)</a:t>
            </a:r>
          </a:p>
          <a:p>
            <a:r>
              <a:rPr lang="es-AR" dirty="0">
                <a:solidFill>
                  <a:srgbClr val="0000FF"/>
                </a:solidFill>
                <a:latin typeface="Arial" panose="020B0604020202020204" pitchFamily="34" charset="0"/>
                <a:cs typeface="Arial" panose="020B0604020202020204" pitchFamily="34" charset="0"/>
              </a:rPr>
              <a:t>Cuando </a:t>
            </a:r>
            <a:r>
              <a:rPr lang="es-AR" dirty="0">
                <a:solidFill>
                  <a:srgbClr val="0000FF"/>
                </a:solidFill>
                <a:latin typeface="Arial" panose="020B0604020202020204" pitchFamily="34" charset="0"/>
                <a:cs typeface="Arial" panose="020B0604020202020204" pitchFamily="34" charset="0"/>
                <a:sym typeface="Symbol" panose="05050102010706020507" pitchFamily="18" charset="2"/>
              </a:rPr>
              <a:t> oscilación </a:t>
            </a:r>
            <a:r>
              <a:rPr lang="es-AR" dirty="0" err="1">
                <a:solidFill>
                  <a:srgbClr val="0000FF"/>
                </a:solidFill>
                <a:latin typeface="Arial" panose="020B0604020202020204" pitchFamily="34" charset="0"/>
                <a:cs typeface="Arial" panose="020B0604020202020204" pitchFamily="34" charset="0"/>
                <a:sym typeface="Symbol" panose="05050102010706020507" pitchFamily="18" charset="2"/>
              </a:rPr>
              <a:t>plasmon</a:t>
            </a:r>
            <a:r>
              <a:rPr lang="es-AR" dirty="0">
                <a:solidFill>
                  <a:srgbClr val="0000FF"/>
                </a:solidFill>
                <a:latin typeface="Arial" panose="020B0604020202020204" pitchFamily="34" charset="0"/>
                <a:cs typeface="Arial" panose="020B0604020202020204" pitchFamily="34" charset="0"/>
                <a:sym typeface="Symbol" panose="05050102010706020507" pitchFamily="18" charset="2"/>
              </a:rPr>
              <a:t> =  luz incidente, se dice que están en resonancia</a:t>
            </a:r>
            <a:endParaRPr lang="es-AR" dirty="0">
              <a:solidFill>
                <a:srgbClr val="0000FF"/>
              </a:solidFill>
              <a:latin typeface="Arial" panose="020B0604020202020204" pitchFamily="34" charset="0"/>
              <a:cs typeface="Arial" panose="020B0604020202020204" pitchFamily="34" charset="0"/>
            </a:endParaRPr>
          </a:p>
        </p:txBody>
      </p:sp>
      <p:sp>
        <p:nvSpPr>
          <p:cNvPr id="20" name="CuadroTexto 19"/>
          <p:cNvSpPr txBox="1"/>
          <p:nvPr/>
        </p:nvSpPr>
        <p:spPr>
          <a:xfrm>
            <a:off x="4349932" y="5622849"/>
            <a:ext cx="4737462" cy="1200329"/>
          </a:xfrm>
          <a:prstGeom prst="rect">
            <a:avLst/>
          </a:prstGeom>
          <a:noFill/>
          <a:ln w="38100">
            <a:solidFill>
              <a:srgbClr val="FF0000"/>
            </a:solidFill>
          </a:ln>
        </p:spPr>
        <p:txBody>
          <a:bodyPr wrap="square" rtlCol="0">
            <a:spAutoFit/>
          </a:bodyPr>
          <a:lstStyle/>
          <a:p>
            <a:r>
              <a:rPr lang="es-AR" b="1" u="sng" dirty="0">
                <a:solidFill>
                  <a:srgbClr val="FF0000"/>
                </a:solidFill>
                <a:latin typeface="Arial" panose="020B0604020202020204" pitchFamily="34" charset="0"/>
                <a:cs typeface="Arial" panose="020B0604020202020204" pitchFamily="34" charset="0"/>
              </a:rPr>
              <a:t>La energía de LSPR es sensible a la función de dieléctrico del material circundante, a la forma y tamaño de la </a:t>
            </a:r>
            <a:r>
              <a:rPr lang="es-AR" b="1" u="sng" dirty="0" err="1">
                <a:solidFill>
                  <a:srgbClr val="FF0000"/>
                </a:solidFill>
                <a:latin typeface="Arial" panose="020B0604020202020204" pitchFamily="34" charset="0"/>
                <a:cs typeface="Arial" panose="020B0604020202020204" pitchFamily="34" charset="0"/>
              </a:rPr>
              <a:t>nanoparticula</a:t>
            </a:r>
            <a:endParaRPr lang="es-AR" b="1" u="sng" dirty="0">
              <a:solidFill>
                <a:srgbClr val="FF0000"/>
              </a:solidFill>
              <a:latin typeface="Arial" panose="020B0604020202020204" pitchFamily="34" charset="0"/>
              <a:cs typeface="Arial" panose="020B0604020202020204" pitchFamily="34" charset="0"/>
            </a:endParaRPr>
          </a:p>
        </p:txBody>
      </p:sp>
      <p:sp>
        <p:nvSpPr>
          <p:cNvPr id="21" name="Abrir llave 20"/>
          <p:cNvSpPr/>
          <p:nvPr/>
        </p:nvSpPr>
        <p:spPr>
          <a:xfrm rot="5400000">
            <a:off x="4206241" y="-545845"/>
            <a:ext cx="583474" cy="8403774"/>
          </a:xfrm>
          <a:prstGeom prst="leftBrace">
            <a:avLst>
              <a:gd name="adj1" fmla="val 8333"/>
              <a:gd name="adj2" fmla="val 5694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1354291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011F726-73F7-457C-AFAE-857342173EE8}"/>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 </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err="1">
                <a:solidFill>
                  <a:srgbClr val="FF0000"/>
                </a:solidFill>
                <a:latin typeface="Arial" panose="020B0604020202020204" pitchFamily="34" charset="0"/>
                <a:cs typeface="Arial" panose="020B0604020202020204" pitchFamily="34" charset="0"/>
              </a:rPr>
              <a:t>Localized</a:t>
            </a:r>
            <a:r>
              <a:rPr lang="es-AR" sz="3200" b="1" dirty="0">
                <a:solidFill>
                  <a:srgbClr val="FF0000"/>
                </a:solidFill>
                <a:latin typeface="Arial" panose="020B0604020202020204" pitchFamily="34" charset="0"/>
                <a:cs typeface="Arial" panose="020B0604020202020204" pitchFamily="34" charset="0"/>
              </a:rPr>
              <a:t> SPR</a:t>
            </a:r>
            <a:endParaRPr lang="es-AR" sz="3200" b="1" dirty="0">
              <a:solidFill>
                <a:srgbClr val="0000FF"/>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EAA8CC24-3364-4A7A-9B14-FCD3977D2CCC}"/>
              </a:ext>
            </a:extLst>
          </p:cNvPr>
          <p:cNvPicPr>
            <a:picLocks noChangeAspect="1"/>
          </p:cNvPicPr>
          <p:nvPr/>
        </p:nvPicPr>
        <p:blipFill rotWithShape="1">
          <a:blip r:embed="rId2"/>
          <a:srcRect l="5080" r="7314"/>
          <a:stretch/>
        </p:blipFill>
        <p:spPr>
          <a:xfrm>
            <a:off x="3942413" y="1672056"/>
            <a:ext cx="5006715" cy="2724150"/>
          </a:xfrm>
          <a:prstGeom prst="rect">
            <a:avLst/>
          </a:prstGeom>
        </p:spPr>
      </p:pic>
      <p:sp>
        <p:nvSpPr>
          <p:cNvPr id="6" name="Rectángulo 5">
            <a:extLst>
              <a:ext uri="{FF2B5EF4-FFF2-40B4-BE49-F238E27FC236}">
                <a16:creationId xmlns:a16="http://schemas.microsoft.com/office/drawing/2014/main" id="{EF9FA04C-2E67-448B-BCF4-2B8EAFAB31A8}"/>
              </a:ext>
            </a:extLst>
          </p:cNvPr>
          <p:cNvSpPr/>
          <p:nvPr/>
        </p:nvSpPr>
        <p:spPr>
          <a:xfrm>
            <a:off x="0" y="872254"/>
            <a:ext cx="9144000" cy="1015663"/>
          </a:xfrm>
          <a:prstGeom prst="rect">
            <a:avLst/>
          </a:prstGeom>
        </p:spPr>
        <p:txBody>
          <a:bodyPr wrap="square">
            <a:spAutoFit/>
          </a:bodyPr>
          <a:lstStyle/>
          <a:p>
            <a:r>
              <a:rPr lang="en-US" dirty="0">
                <a:solidFill>
                  <a:srgbClr val="666666"/>
                </a:solidFill>
                <a:latin typeface="Arial" panose="020B0604020202020204" pitchFamily="34" charset="0"/>
                <a:cs typeface="Arial" panose="020B0604020202020204" pitchFamily="34" charset="0"/>
              </a:rPr>
              <a:t>Picture of gold nanoparticles embedded within Roman cup. When light is shown through the cup the gold nanoparticles </a:t>
            </a:r>
            <a:r>
              <a:rPr lang="en-US" b="1" dirty="0">
                <a:solidFill>
                  <a:srgbClr val="FF0000"/>
                </a:solidFill>
                <a:latin typeface="Arial" panose="020B0604020202020204" pitchFamily="34" charset="0"/>
                <a:cs typeface="Arial" panose="020B0604020202020204" pitchFamily="34" charset="0"/>
              </a:rPr>
              <a:t>reflect the red </a:t>
            </a:r>
            <a:r>
              <a:rPr lang="en-US" dirty="0">
                <a:solidFill>
                  <a:srgbClr val="666666"/>
                </a:solidFill>
                <a:latin typeface="Arial" panose="020B0604020202020204" pitchFamily="34" charset="0"/>
                <a:cs typeface="Arial" panose="020B0604020202020204" pitchFamily="34" charset="0"/>
              </a:rPr>
              <a:t>making it appear to change color</a:t>
            </a:r>
            <a:r>
              <a:rPr lang="en-US" dirty="0">
                <a:solidFill>
                  <a:srgbClr val="666666"/>
                </a:solidFill>
                <a:latin typeface="open sans"/>
              </a:rPr>
              <a:t>. </a:t>
            </a:r>
            <a:r>
              <a:rPr lang="en-US" sz="1200" dirty="0">
                <a:solidFill>
                  <a:srgbClr val="666666"/>
                </a:solidFill>
                <a:latin typeface="open sans"/>
              </a:rPr>
              <a:t>Source: http://www.smithsonianmag.com/history/this-1600-year-old-goblet-shows-that-the-romans-were-nanotechnology-pioneers-787224/?no-ist</a:t>
            </a:r>
            <a:endParaRPr lang="es-AR" sz="1200" dirty="0"/>
          </a:p>
        </p:txBody>
      </p:sp>
      <p:sp>
        <p:nvSpPr>
          <p:cNvPr id="7" name="Rectángulo 6">
            <a:extLst>
              <a:ext uri="{FF2B5EF4-FFF2-40B4-BE49-F238E27FC236}">
                <a16:creationId xmlns:a16="http://schemas.microsoft.com/office/drawing/2014/main" id="{43CD4172-111C-456A-860E-8BA424FAC27A}"/>
              </a:ext>
            </a:extLst>
          </p:cNvPr>
          <p:cNvSpPr/>
          <p:nvPr/>
        </p:nvSpPr>
        <p:spPr>
          <a:xfrm>
            <a:off x="324853" y="4180344"/>
            <a:ext cx="8037935" cy="2677656"/>
          </a:xfrm>
          <a:prstGeom prst="rect">
            <a:avLst/>
          </a:prstGeom>
        </p:spPr>
        <p:txBody>
          <a:bodyPr wrap="square">
            <a:spAutoFit/>
          </a:bodyPr>
          <a:lstStyle/>
          <a:p>
            <a:pPr algn="just"/>
            <a:r>
              <a:rPr lang="es-AR" sz="2400" b="1" dirty="0">
                <a:solidFill>
                  <a:srgbClr val="FF0000"/>
                </a:solidFill>
                <a:latin typeface="Arial" panose="020B0604020202020204" pitchFamily="34" charset="0"/>
                <a:cs typeface="Arial" panose="020B0604020202020204" pitchFamily="34" charset="0"/>
              </a:rPr>
              <a:t>Surface </a:t>
            </a:r>
            <a:r>
              <a:rPr lang="es-AR" sz="2400" b="1" dirty="0" err="1">
                <a:solidFill>
                  <a:srgbClr val="FF0000"/>
                </a:solidFill>
                <a:latin typeface="Arial" panose="020B0604020202020204" pitchFamily="34" charset="0"/>
                <a:cs typeface="Arial" panose="020B0604020202020204" pitchFamily="34" charset="0"/>
              </a:rPr>
              <a:t>plasmon</a:t>
            </a:r>
            <a:r>
              <a:rPr lang="es-AR" sz="2400" b="1" dirty="0">
                <a:solidFill>
                  <a:srgbClr val="FF0000"/>
                </a:solidFill>
                <a:latin typeface="Arial" panose="020B0604020202020204" pitchFamily="34" charset="0"/>
                <a:cs typeface="Arial" panose="020B0604020202020204" pitchFamily="34" charset="0"/>
              </a:rPr>
              <a:t> </a:t>
            </a:r>
            <a:r>
              <a:rPr lang="es-AR" sz="2400" b="1" dirty="0" err="1">
                <a:solidFill>
                  <a:srgbClr val="FF0000"/>
                </a:solidFill>
                <a:latin typeface="Arial" panose="020B0604020202020204" pitchFamily="34" charset="0"/>
                <a:cs typeface="Arial" panose="020B0604020202020204" pitchFamily="34" charset="0"/>
              </a:rPr>
              <a:t>resonance</a:t>
            </a:r>
            <a:endParaRPr lang="es-AR" sz="2400" b="1" dirty="0">
              <a:solidFill>
                <a:srgbClr val="FF0000"/>
              </a:solidFill>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enchantment of Au NPs since ancient times, as reflected in their intense color, originates from the basic </a:t>
            </a:r>
            <a:r>
              <a:rPr lang="en-US" dirty="0" err="1">
                <a:latin typeface="Arial" panose="020B0604020202020204" pitchFamily="34" charset="0"/>
                <a:cs typeface="Arial" panose="020B0604020202020204" pitchFamily="34" charset="0"/>
              </a:rPr>
              <a:t>photophysical</a:t>
            </a:r>
            <a:r>
              <a:rPr lang="en-US" dirty="0">
                <a:latin typeface="Arial" panose="020B0604020202020204" pitchFamily="34" charset="0"/>
                <a:cs typeface="Arial" panose="020B0604020202020204" pitchFamily="34" charset="0"/>
              </a:rPr>
              <a:t> response that does not exist to nonmetallic particles. When a metal particle is exposed to light, the oscillating electromagnetic field of the light induces a collective coherent oscillation of the free electrons (conduction band electrons) of the metal. </a:t>
            </a:r>
            <a:r>
              <a:rPr lang="en-US" b="1" dirty="0">
                <a:latin typeface="Arial" panose="020B0604020202020204" pitchFamily="34" charset="0"/>
                <a:cs typeface="Arial" panose="020B0604020202020204" pitchFamily="34" charset="0"/>
              </a:rPr>
              <a:t>This electron oscillation around the particle surface causes a charge separation with respect to the ionic lattice, forming a dipole oscillation along the direction of the electric field of the light</a:t>
            </a:r>
            <a:endParaRPr lang="es-AR" b="1"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FBDAB987-5976-4429-915E-A7595884BA76}"/>
              </a:ext>
            </a:extLst>
          </p:cNvPr>
          <p:cNvSpPr/>
          <p:nvPr/>
        </p:nvSpPr>
        <p:spPr>
          <a:xfrm>
            <a:off x="-224853" y="1872020"/>
            <a:ext cx="4167266" cy="2308324"/>
          </a:xfrm>
          <a:prstGeom prst="rect">
            <a:avLst/>
          </a:prstGeom>
        </p:spPr>
        <p:txBody>
          <a:bodyPr wrap="square">
            <a:spAutoFit/>
          </a:bodyPr>
          <a:lstStyle/>
          <a:p>
            <a:pPr algn="r"/>
            <a:r>
              <a:rPr lang="en-US" dirty="0">
                <a:latin typeface="TimesLTStd-Roman"/>
              </a:rPr>
              <a:t>Lycurgus Bronze Cup, which dates</a:t>
            </a:r>
          </a:p>
          <a:p>
            <a:pPr algn="r"/>
            <a:r>
              <a:rPr lang="en-US" dirty="0">
                <a:latin typeface="TimesLTStd-Roman"/>
              </a:rPr>
              <a:t>from the fourth century AD. This cup has inlaid glass that is able to disperse green</a:t>
            </a:r>
          </a:p>
          <a:p>
            <a:pPr algn="r"/>
            <a:r>
              <a:rPr lang="en-US" dirty="0">
                <a:latin typeface="TimesLTStd-Roman"/>
              </a:rPr>
              <a:t>light and transmit red light because it contains metal nanoparticles of about 70 nm,</a:t>
            </a:r>
          </a:p>
          <a:p>
            <a:pPr algn="r"/>
            <a:r>
              <a:rPr lang="en-US" dirty="0">
                <a:latin typeface="TimesLTStd-Roman"/>
              </a:rPr>
              <a:t>which were synthesizable thanks to an alloy of silver (70%) and gold (30%)</a:t>
            </a:r>
            <a:endParaRPr lang="es-AR" dirty="0"/>
          </a:p>
        </p:txBody>
      </p:sp>
    </p:spTree>
    <p:extLst>
      <p:ext uri="{BB962C8B-B14F-4D97-AF65-F5344CB8AC3E}">
        <p14:creationId xmlns:p14="http://schemas.microsoft.com/office/powerpoint/2010/main" val="3428654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7FA4196-31B8-4041-AF34-13D28FD84D18}"/>
              </a:ext>
            </a:extLst>
          </p:cNvPr>
          <p:cNvSpPr txBox="1"/>
          <p:nvPr/>
        </p:nvSpPr>
        <p:spPr>
          <a:xfrm>
            <a:off x="-1" y="10070"/>
            <a:ext cx="9144000" cy="1508105"/>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sz="2800" dirty="0">
                <a:latin typeface="Arial" panose="020B0604020202020204" pitchFamily="34" charset="0"/>
                <a:cs typeface="Arial" panose="020B0604020202020204" pitchFamily="34" charset="0"/>
              </a:rPr>
              <a:t>. </a:t>
            </a:r>
            <a:r>
              <a:rPr lang="es-AR" dirty="0">
                <a:latin typeface="Arial" panose="020B0604020202020204" pitchFamily="34" charset="0"/>
                <a:cs typeface="Arial" panose="020B0604020202020204" pitchFamily="34" charset="0"/>
              </a:rPr>
              <a:t>Introducción a la Nanotecnología. </a:t>
            </a:r>
            <a:r>
              <a:rPr lang="es-AR" b="1" dirty="0">
                <a:latin typeface="Arial" panose="020B0604020202020204" pitchFamily="34" charset="0"/>
                <a:cs typeface="Arial" panose="020B0604020202020204" pitchFamily="34" charset="0"/>
              </a:rPr>
              <a:t>Propiedades de la materia en la nano-escala.</a:t>
            </a:r>
            <a:r>
              <a:rPr lang="es-AR" b="1" dirty="0">
                <a:solidFill>
                  <a:srgbClr val="0000FF"/>
                </a:solidFill>
                <a:latin typeface="Arial" panose="020B0604020202020204" pitchFamily="34" charset="0"/>
                <a:cs typeface="Arial" panose="020B0604020202020204" pitchFamily="34" charset="0"/>
              </a:rPr>
              <a:t> </a:t>
            </a:r>
            <a:r>
              <a:rPr lang="es-AR" sz="3200" b="1" dirty="0">
                <a:solidFill>
                  <a:srgbClr val="FF0000"/>
                </a:solidFill>
                <a:latin typeface="Arial" panose="020B0604020202020204" pitchFamily="34" charset="0"/>
                <a:cs typeface="Arial" panose="020B0604020202020204" pitchFamily="34" charset="0"/>
              </a:rPr>
              <a:t>Resonancia Superficial Plasmones localizada [</a:t>
            </a:r>
            <a:r>
              <a:rPr lang="es-AR" sz="3200" b="1" dirty="0" err="1">
                <a:solidFill>
                  <a:srgbClr val="FF0000"/>
                </a:solidFill>
                <a:latin typeface="Arial" panose="020B0604020202020204" pitchFamily="34" charset="0"/>
                <a:cs typeface="Arial" panose="020B0604020202020204" pitchFamily="34" charset="0"/>
              </a:rPr>
              <a:t>Localized</a:t>
            </a:r>
            <a:r>
              <a:rPr lang="es-AR" sz="3200" b="1" dirty="0">
                <a:solidFill>
                  <a:srgbClr val="FF0000"/>
                </a:solidFill>
                <a:latin typeface="Arial" panose="020B0604020202020204" pitchFamily="34" charset="0"/>
                <a:cs typeface="Arial" panose="020B0604020202020204" pitchFamily="34" charset="0"/>
              </a:rPr>
              <a:t> SPR]</a:t>
            </a:r>
          </a:p>
        </p:txBody>
      </p:sp>
      <p:sp>
        <p:nvSpPr>
          <p:cNvPr id="4" name="Rectángulo 3">
            <a:extLst>
              <a:ext uri="{FF2B5EF4-FFF2-40B4-BE49-F238E27FC236}">
                <a16:creationId xmlns:a16="http://schemas.microsoft.com/office/drawing/2014/main" id="{696EA2CD-A906-4E00-B17C-D420EF24D31C}"/>
              </a:ext>
            </a:extLst>
          </p:cNvPr>
          <p:cNvSpPr/>
          <p:nvPr/>
        </p:nvSpPr>
        <p:spPr>
          <a:xfrm>
            <a:off x="516834" y="461957"/>
            <a:ext cx="8110330" cy="6278642"/>
          </a:xfrm>
          <a:prstGeom prst="rect">
            <a:avLst/>
          </a:prstGeom>
          <a:solidFill>
            <a:schemeClr val="bg1"/>
          </a:solidFill>
        </p:spPr>
        <p:txBody>
          <a:bodyPr wrap="square">
            <a:spAutoFit/>
          </a:bodyPr>
          <a:lstStyle/>
          <a:p>
            <a:pPr algn="just"/>
            <a:r>
              <a:rPr lang="en-US" b="1" dirty="0">
                <a:solidFill>
                  <a:srgbClr val="FF0000"/>
                </a:solidFill>
                <a:latin typeface="Arial" panose="020B0604020202020204" pitchFamily="34" charset="0"/>
                <a:cs typeface="Arial" panose="020B0604020202020204" pitchFamily="34" charset="0"/>
              </a:rPr>
              <a:t>Localized surface plasmon resonance (LSPR) </a:t>
            </a:r>
            <a:r>
              <a:rPr lang="en-US" sz="1200" dirty="0">
                <a:latin typeface="Arial" panose="020B0604020202020204" pitchFamily="34" charset="0"/>
                <a:cs typeface="Arial" panose="020B0604020202020204" pitchFamily="34" charset="0"/>
              </a:rPr>
              <a:t>is an optical phenomena generated by a light wave trapped within conductive nanoparticles (NPs) smaller than the wavelength of light. The phenomenon is a result of the interactions between the incident light and surface electrons in a conduction band. This interaction produces coherent localized plasmon oscillations with </a:t>
            </a:r>
            <a:r>
              <a:rPr lang="en-US" sz="1200" dirty="0">
                <a:solidFill>
                  <a:srgbClr val="FF0000"/>
                </a:solidFill>
                <a:highlight>
                  <a:srgbClr val="FFFF00"/>
                </a:highlight>
                <a:latin typeface="Arial" panose="020B0604020202020204" pitchFamily="34" charset="0"/>
                <a:cs typeface="Arial" panose="020B0604020202020204" pitchFamily="34" charset="0"/>
              </a:rPr>
              <a:t>a resonant frequency </a:t>
            </a:r>
            <a:r>
              <a:rPr lang="en-US" sz="1200" dirty="0">
                <a:latin typeface="Arial" panose="020B0604020202020204" pitchFamily="34" charset="0"/>
                <a:cs typeface="Arial" panose="020B0604020202020204" pitchFamily="34" charset="0"/>
              </a:rPr>
              <a:t>that strongly depends on the composition, </a:t>
            </a:r>
            <a:r>
              <a:rPr lang="en-US" sz="1200" dirty="0">
                <a:solidFill>
                  <a:srgbClr val="FF0000"/>
                </a:solidFill>
                <a:highlight>
                  <a:srgbClr val="FFFF00"/>
                </a:highlight>
                <a:latin typeface="Arial" panose="020B0604020202020204" pitchFamily="34" charset="0"/>
                <a:cs typeface="Arial" panose="020B0604020202020204" pitchFamily="34" charset="0"/>
              </a:rPr>
              <a:t>size, geometry, </a:t>
            </a:r>
            <a:r>
              <a:rPr lang="en-US" sz="1200" dirty="0">
                <a:latin typeface="Arial" panose="020B0604020202020204" pitchFamily="34" charset="0"/>
                <a:cs typeface="Arial" panose="020B0604020202020204" pitchFamily="34" charset="0"/>
              </a:rPr>
              <a:t>dielectric environment and </a:t>
            </a:r>
            <a:r>
              <a:rPr lang="en-US" sz="1200" dirty="0">
                <a:solidFill>
                  <a:srgbClr val="FF0000"/>
                </a:solidFill>
                <a:highlight>
                  <a:srgbClr val="FFFF00"/>
                </a:highlight>
                <a:latin typeface="Arial" panose="020B0604020202020204" pitchFamily="34" charset="0"/>
                <a:cs typeface="Arial" panose="020B0604020202020204" pitchFamily="34" charset="0"/>
              </a:rPr>
              <a:t>particle–particle separation distance of NPs</a:t>
            </a:r>
            <a:r>
              <a:rPr lang="en-US" sz="1200" dirty="0">
                <a:latin typeface="Arial" panose="020B0604020202020204" pitchFamily="34" charset="0"/>
                <a:cs typeface="Arial" panose="020B0604020202020204" pitchFamily="34" charset="0"/>
              </a:rPr>
              <a:t>. </a:t>
            </a:r>
          </a:p>
          <a:p>
            <a:pPr algn="just"/>
            <a:endParaRPr lang="en-US" sz="1200"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Common materials used for NP production are noble metals such as Ag and Au, which due to the energy levels of d–d transitions exhibit LSPR in the visible range of the spectrum</a:t>
            </a:r>
            <a:r>
              <a:rPr lang="en-US" sz="1200" dirty="0">
                <a:latin typeface="Arial" panose="020B0604020202020204" pitchFamily="34" charset="0"/>
                <a:cs typeface="Arial" panose="020B0604020202020204" pitchFamily="34" charset="0"/>
              </a:rPr>
              <a:t>. Although, Ag exhibits the sharpest and strongest bands among all metals, Au is preferred for biological applications due to its inert nature and biocompatibility, and </a:t>
            </a:r>
            <a:r>
              <a:rPr lang="en-US" sz="1200" dirty="0">
                <a:highlight>
                  <a:srgbClr val="FFFF00"/>
                </a:highlight>
                <a:latin typeface="Arial" panose="020B0604020202020204" pitchFamily="34" charset="0"/>
                <a:cs typeface="Arial" panose="020B0604020202020204" pitchFamily="34" charset="0"/>
              </a:rPr>
              <a:t>thiol-gold association for immobilization of biomolecules</a:t>
            </a:r>
            <a:r>
              <a:rPr lang="en-US" sz="1200" dirty="0">
                <a:latin typeface="Arial" panose="020B0604020202020204" pitchFamily="34" charset="0"/>
                <a:cs typeface="Arial" panose="020B0604020202020204" pitchFamily="34" charset="0"/>
              </a:rPr>
              <a:t>. </a:t>
            </a:r>
          </a:p>
          <a:p>
            <a:pPr algn="ctr"/>
            <a:endParaRPr lang="en-US" sz="1200" dirty="0">
              <a:latin typeface="Arial" panose="020B0604020202020204" pitchFamily="34" charset="0"/>
              <a:cs typeface="Arial" panose="020B0604020202020204" pitchFamily="34" charset="0"/>
            </a:endParaRPr>
          </a:p>
          <a:p>
            <a:pPr algn="ctr"/>
            <a:r>
              <a:rPr lang="en-US" sz="1200" b="1" dirty="0">
                <a:latin typeface="Arial" panose="020B0604020202020204" pitchFamily="34" charset="0"/>
                <a:cs typeface="Arial" panose="020B0604020202020204" pitchFamily="34" charset="0"/>
              </a:rPr>
              <a:t>The interaction of NPs with light allows some photons to be </a:t>
            </a:r>
            <a:r>
              <a:rPr lang="en-US" sz="1200" b="1" u="sng" dirty="0">
                <a:latin typeface="Arial" panose="020B0604020202020204" pitchFamily="34" charset="0"/>
                <a:cs typeface="Arial" panose="020B0604020202020204" pitchFamily="34" charset="0"/>
              </a:rPr>
              <a:t>absorbed </a:t>
            </a:r>
            <a:r>
              <a:rPr lang="en-US" sz="1200" b="1" dirty="0">
                <a:latin typeface="Arial" panose="020B0604020202020204" pitchFamily="34" charset="0"/>
                <a:cs typeface="Arial" panose="020B0604020202020204" pitchFamily="34" charset="0"/>
              </a:rPr>
              <a:t>and some to be </a:t>
            </a:r>
            <a:r>
              <a:rPr lang="en-US" sz="1200" b="1" u="sng" dirty="0">
                <a:latin typeface="Arial" panose="020B0604020202020204" pitchFamily="34" charset="0"/>
                <a:cs typeface="Arial" panose="020B0604020202020204" pitchFamily="34" charset="0"/>
              </a:rPr>
              <a:t>scattered</a:t>
            </a:r>
            <a:r>
              <a:rPr lang="en-US" sz="1200" dirty="0">
                <a:latin typeface="Arial" panose="020B0604020202020204" pitchFamily="34" charset="0"/>
                <a:cs typeface="Arial" panose="020B0604020202020204" pitchFamily="34" charset="0"/>
              </a:rPr>
              <a:t>. </a:t>
            </a:r>
            <a:r>
              <a:rPr lang="en-US" sz="1200" u="sng" dirty="0">
                <a:solidFill>
                  <a:srgbClr val="FF0000"/>
                </a:solidFill>
                <a:highlight>
                  <a:srgbClr val="FFFF00"/>
                </a:highlight>
                <a:latin typeface="Arial" panose="020B0604020202020204" pitchFamily="34" charset="0"/>
                <a:cs typeface="Arial" panose="020B0604020202020204" pitchFamily="34" charset="0"/>
              </a:rPr>
              <a:t>NPs undergoing LSPR can have high molar extinction coefficients for absorption, with magnitude of up to about 10</a:t>
            </a:r>
            <a:r>
              <a:rPr lang="en-US" sz="1200" u="sng" baseline="30000" dirty="0">
                <a:solidFill>
                  <a:srgbClr val="FF0000"/>
                </a:solidFill>
                <a:highlight>
                  <a:srgbClr val="FFFF00"/>
                </a:highlight>
                <a:latin typeface="Arial" panose="020B0604020202020204" pitchFamily="34" charset="0"/>
                <a:cs typeface="Arial" panose="020B0604020202020204" pitchFamily="34" charset="0"/>
              </a:rPr>
              <a:t>11 </a:t>
            </a:r>
            <a:r>
              <a:rPr lang="en-US" sz="1200" u="sng" dirty="0">
                <a:solidFill>
                  <a:srgbClr val="FF0000"/>
                </a:solidFill>
                <a:highlight>
                  <a:srgbClr val="FFFF00"/>
                </a:highlight>
                <a:latin typeface="Arial" panose="020B0604020202020204" pitchFamily="34" charset="0"/>
                <a:cs typeface="Arial" panose="020B0604020202020204" pitchFamily="34" charset="0"/>
              </a:rPr>
              <a:t>M−1 cm−1, and Rayleigh scattering that can be many orders of magnitude larger than without LSPR </a:t>
            </a:r>
            <a:r>
              <a:rPr lang="en-US" sz="1200" u="sng" dirty="0">
                <a:latin typeface="Arial" panose="020B0604020202020204" pitchFamily="34" charset="0"/>
                <a:cs typeface="Arial" panose="020B0604020202020204" pitchFamily="34" charset="0"/>
              </a:rPr>
              <a:t>. </a:t>
            </a:r>
          </a:p>
          <a:p>
            <a:pPr algn="ctr"/>
            <a:r>
              <a:rPr lang="en-US" sz="1200" dirty="0">
                <a:solidFill>
                  <a:srgbClr val="FF0000"/>
                </a:solidFill>
                <a:latin typeface="Arial" panose="020B0604020202020204" pitchFamily="34" charset="0"/>
                <a:cs typeface="Arial" panose="020B0604020202020204" pitchFamily="34" charset="0"/>
              </a:rPr>
              <a:t>For example, a single 80-nm Ag nanosphere has been reported to scatter 445 nm light with a cross-section of 3 × 10</a:t>
            </a:r>
            <a:r>
              <a:rPr lang="en-US" sz="1200" baseline="30000" dirty="0">
                <a:solidFill>
                  <a:srgbClr val="FF0000"/>
                </a:solidFill>
                <a:latin typeface="Arial" panose="020B0604020202020204" pitchFamily="34" charset="0"/>
                <a:cs typeface="Arial" panose="020B0604020202020204" pitchFamily="34" charset="0"/>
              </a:rPr>
              <a:t>−2</a:t>
            </a:r>
            <a:r>
              <a:rPr lang="en-US" sz="1200" dirty="0">
                <a:solidFill>
                  <a:srgbClr val="FF0000"/>
                </a:solidFill>
                <a:latin typeface="Arial" panose="020B0604020202020204" pitchFamily="34" charset="0"/>
                <a:cs typeface="Arial" panose="020B0604020202020204" pitchFamily="34" charset="0"/>
              </a:rPr>
              <a:t> m</a:t>
            </a:r>
            <a:r>
              <a:rPr lang="en-US" sz="1200" baseline="30000" dirty="0">
                <a:solidFill>
                  <a:srgbClr val="FF0000"/>
                </a:solidFill>
                <a:latin typeface="Arial" panose="020B0604020202020204" pitchFamily="34" charset="0"/>
                <a:cs typeface="Arial" panose="020B0604020202020204" pitchFamily="34" charset="0"/>
              </a:rPr>
              <a:t>2</a:t>
            </a:r>
            <a:r>
              <a:rPr lang="en-US" sz="1200" dirty="0">
                <a:solidFill>
                  <a:srgbClr val="FF0000"/>
                </a:solidFill>
                <a:latin typeface="Arial" panose="020B0604020202020204" pitchFamily="34" charset="0"/>
                <a:cs typeface="Arial" panose="020B0604020202020204" pitchFamily="34" charset="0"/>
              </a:rPr>
              <a:t>. This is six orders of magnitude greater than the cross-section of capture of a fluorescein molecule, and three orders of magnitude greater than the cross-section of the nanosphere of the same size filled with fluorescein</a:t>
            </a:r>
            <a:r>
              <a:rPr lang="en-US" sz="1200" dirty="0">
                <a:latin typeface="Arial" panose="020B0604020202020204" pitchFamily="34" charset="0"/>
                <a:cs typeface="Arial" panose="020B0604020202020204" pitchFamily="34" charset="0"/>
              </a:rPr>
              <a:t>. </a:t>
            </a:r>
          </a:p>
          <a:p>
            <a:pPr algn="just"/>
            <a:r>
              <a:rPr lang="en-US" b="1" dirty="0">
                <a:solidFill>
                  <a:srgbClr val="FF0000"/>
                </a:solidFill>
                <a:latin typeface="Arial" panose="020B0604020202020204" pitchFamily="34" charset="0"/>
                <a:cs typeface="Arial" panose="020B0604020202020204" pitchFamily="34" charset="0"/>
              </a:rPr>
              <a:t>Unlike fluorophores, plasmonic NPs do not </a:t>
            </a:r>
            <a:r>
              <a:rPr lang="en-US" b="1" dirty="0" err="1">
                <a:solidFill>
                  <a:srgbClr val="FF0000"/>
                </a:solidFill>
                <a:latin typeface="Arial" panose="020B0604020202020204" pitchFamily="34" charset="0"/>
                <a:cs typeface="Arial" panose="020B0604020202020204" pitchFamily="34" charset="0"/>
              </a:rPr>
              <a:t>photobleach</a:t>
            </a:r>
            <a:r>
              <a:rPr lang="en-US" b="1" dirty="0">
                <a:solidFill>
                  <a:srgbClr val="FF0000"/>
                </a:solidFill>
                <a:latin typeface="Arial" panose="020B0604020202020204" pitchFamily="34" charset="0"/>
                <a:cs typeface="Arial" panose="020B0604020202020204" pitchFamily="34" charset="0"/>
              </a:rPr>
              <a:t> or blink </a:t>
            </a:r>
            <a:r>
              <a:rPr lang="en-US" sz="1200" dirty="0">
                <a:solidFill>
                  <a:srgbClr val="FF0000"/>
                </a:solidFill>
                <a:highlight>
                  <a:srgbClr val="FFFF00"/>
                </a:highlight>
                <a:latin typeface="Arial" panose="020B0604020202020204" pitchFamily="34" charset="0"/>
                <a:cs typeface="Arial" panose="020B0604020202020204" pitchFamily="34" charset="0"/>
              </a:rPr>
              <a:t>and thus can serve as intense and robust labels for biosensors, immunoassays, cellular imaging and surface enhanced spectroscopies</a:t>
            </a:r>
            <a:r>
              <a:rPr lang="en-US" sz="1200" dirty="0">
                <a:latin typeface="Arial" panose="020B0604020202020204" pitchFamily="34" charset="0"/>
                <a:cs typeface="Arial" panose="020B0604020202020204" pitchFamily="34" charset="0"/>
              </a:rPr>
              <a:t>. </a:t>
            </a:r>
          </a:p>
          <a:p>
            <a:pPr algn="just"/>
            <a:endParaRPr lang="en-US" sz="1200" dirty="0">
              <a:solidFill>
                <a:srgbClr val="00B050"/>
              </a:solidFill>
              <a:latin typeface="Arial" panose="020B0604020202020204" pitchFamily="34" charset="0"/>
              <a:cs typeface="Arial" panose="020B0604020202020204" pitchFamily="34" charset="0"/>
            </a:endParaRPr>
          </a:p>
          <a:p>
            <a:pPr algn="just"/>
            <a:r>
              <a:rPr lang="en-US" sz="1200" dirty="0">
                <a:solidFill>
                  <a:srgbClr val="00B050"/>
                </a:solidFill>
                <a:latin typeface="Arial" panose="020B0604020202020204" pitchFamily="34" charset="0"/>
                <a:cs typeface="Arial" panose="020B0604020202020204" pitchFamily="34" charset="0"/>
              </a:rPr>
              <a:t>The extremely intense and highly localized electromagnetic (EM) fields induced by LSPR make NPs highly sensitive transducers of small changes in the local refractive index</a:t>
            </a:r>
            <a:r>
              <a:rPr lang="en-US" sz="1200" dirty="0">
                <a:latin typeface="Arial" panose="020B0604020202020204" pitchFamily="34" charset="0"/>
                <a:cs typeface="Arial" panose="020B0604020202020204" pitchFamily="34" charset="0"/>
              </a:rPr>
              <a:t>. These changes are exhibited in spectral shifts of extinction (absorption plus elastic light-scattering) and scattering spectra. </a:t>
            </a:r>
          </a:p>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For many organic molecules with a relatively high refractive index compared to solvent or air, binding to NPs results in a redshift. Additionally, strong EM fields enhance spectral information for surface-enhanced Raman spectroscopy (SERS), metal-enhanced fluorescence (MEF), plasmon resonance energy transfer (PRET) , and </a:t>
            </a:r>
            <a:r>
              <a:rPr lang="en-US" sz="1200" dirty="0" err="1">
                <a:latin typeface="Arial" panose="020B0604020202020204" pitchFamily="34" charset="0"/>
                <a:cs typeface="Arial" panose="020B0604020202020204" pitchFamily="34" charset="0"/>
              </a:rPr>
              <a:t>nanoplasmonic</a:t>
            </a:r>
            <a:r>
              <a:rPr lang="en-US" sz="1200" dirty="0">
                <a:latin typeface="Arial" panose="020B0604020202020204" pitchFamily="34" charset="0"/>
                <a:cs typeface="Arial" panose="020B0604020202020204" pitchFamily="34" charset="0"/>
              </a:rPr>
              <a:t> molecular rulers .</a:t>
            </a:r>
            <a:endParaRPr lang="es-AR" sz="1200"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D8584CB9-ACE2-4798-8985-DE3667239FF4}"/>
              </a:ext>
            </a:extLst>
          </p:cNvPr>
          <p:cNvSpPr/>
          <p:nvPr/>
        </p:nvSpPr>
        <p:spPr>
          <a:xfrm>
            <a:off x="1" y="6396335"/>
            <a:ext cx="9143999" cy="461665"/>
          </a:xfrm>
          <a:prstGeom prst="rect">
            <a:avLst/>
          </a:prstGeom>
        </p:spPr>
        <p:txBody>
          <a:bodyPr wrap="square">
            <a:spAutoFit/>
          </a:bodyPr>
          <a:lstStyle/>
          <a:p>
            <a:r>
              <a:rPr lang="es-AR" sz="1200" dirty="0" err="1">
                <a:latin typeface="Arial" panose="020B0604020202020204" pitchFamily="34" charset="0"/>
                <a:cs typeface="Arial" panose="020B0604020202020204" pitchFamily="34" charset="0"/>
              </a:rPr>
              <a:t>Localized</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surface</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plasmon</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resonance</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Nanostructures</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bioassays</a:t>
            </a:r>
            <a:r>
              <a:rPr lang="es-AR" sz="1200" dirty="0">
                <a:latin typeface="Arial" panose="020B0604020202020204" pitchFamily="34" charset="0"/>
                <a:cs typeface="Arial" panose="020B0604020202020204" pitchFamily="34" charset="0"/>
              </a:rPr>
              <a:t> and </a:t>
            </a:r>
            <a:r>
              <a:rPr lang="es-AR" sz="1200" dirty="0" err="1">
                <a:latin typeface="Arial" panose="020B0604020202020204" pitchFamily="34" charset="0"/>
                <a:cs typeface="Arial" panose="020B0604020202020204" pitchFamily="34" charset="0"/>
              </a:rPr>
              <a:t>biosensing</a:t>
            </a:r>
            <a:r>
              <a:rPr lang="es-AR" sz="1200" dirty="0">
                <a:latin typeface="Arial" panose="020B0604020202020204" pitchFamily="34" charset="0"/>
                <a:cs typeface="Arial" panose="020B0604020202020204" pitchFamily="34" charset="0"/>
              </a:rPr>
              <a:t>—A </a:t>
            </a:r>
            <a:r>
              <a:rPr lang="es-AR" sz="1200" dirty="0" err="1">
                <a:latin typeface="Arial" panose="020B0604020202020204" pitchFamily="34" charset="0"/>
                <a:cs typeface="Arial" panose="020B0604020202020204" pitchFamily="34" charset="0"/>
              </a:rPr>
              <a:t>review</a:t>
            </a:r>
            <a:r>
              <a:rPr lang="es-AR" sz="1200" dirty="0">
                <a:latin typeface="Arial" panose="020B0604020202020204" pitchFamily="34" charset="0"/>
                <a:cs typeface="Arial" panose="020B0604020202020204" pitchFamily="34" charset="0"/>
              </a:rPr>
              <a:t> Eleonora </a:t>
            </a:r>
            <a:r>
              <a:rPr lang="es-AR" sz="1200" dirty="0" err="1">
                <a:latin typeface="Arial" panose="020B0604020202020204" pitchFamily="34" charset="0"/>
                <a:cs typeface="Arial" panose="020B0604020202020204" pitchFamily="34" charset="0"/>
              </a:rPr>
              <a:t>Petryayeva</a:t>
            </a:r>
            <a:r>
              <a:rPr lang="es-AR" sz="1200" dirty="0">
                <a:latin typeface="Arial" panose="020B0604020202020204" pitchFamily="34" charset="0"/>
                <a:cs typeface="Arial" panose="020B0604020202020204" pitchFamily="34" charset="0"/>
              </a:rPr>
              <a:t>, Ulrich J. </a:t>
            </a:r>
            <a:r>
              <a:rPr lang="es-AR" sz="1200" dirty="0" err="1">
                <a:latin typeface="Arial" panose="020B0604020202020204" pitchFamily="34" charset="0"/>
                <a:cs typeface="Arial" panose="020B0604020202020204" pitchFamily="34" charset="0"/>
              </a:rPr>
              <a:t>Krull</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Analytica</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Chimica</a:t>
            </a:r>
            <a:r>
              <a:rPr lang="es-AR" sz="1200" dirty="0">
                <a:latin typeface="Arial" panose="020B0604020202020204" pitchFamily="34" charset="0"/>
                <a:cs typeface="Arial" panose="020B0604020202020204" pitchFamily="34" charset="0"/>
              </a:rPr>
              <a:t> Acta 706 (2011) 8–24</a:t>
            </a:r>
          </a:p>
        </p:txBody>
      </p:sp>
      <p:sp>
        <p:nvSpPr>
          <p:cNvPr id="2" name="Rectángulo 1">
            <a:extLst>
              <a:ext uri="{FF2B5EF4-FFF2-40B4-BE49-F238E27FC236}">
                <a16:creationId xmlns:a16="http://schemas.microsoft.com/office/drawing/2014/main" id="{730CA41A-A566-4247-BCBE-76560DBF962B}"/>
              </a:ext>
            </a:extLst>
          </p:cNvPr>
          <p:cNvSpPr/>
          <p:nvPr/>
        </p:nvSpPr>
        <p:spPr>
          <a:xfrm>
            <a:off x="452846" y="3065417"/>
            <a:ext cx="8273143" cy="56605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Rectángulo 6">
            <a:extLst>
              <a:ext uri="{FF2B5EF4-FFF2-40B4-BE49-F238E27FC236}">
                <a16:creationId xmlns:a16="http://schemas.microsoft.com/office/drawing/2014/main" id="{7E0D4921-A532-430D-B148-05B4D676CAC2}"/>
              </a:ext>
            </a:extLst>
          </p:cNvPr>
          <p:cNvSpPr/>
          <p:nvPr/>
        </p:nvSpPr>
        <p:spPr>
          <a:xfrm>
            <a:off x="452846" y="4921813"/>
            <a:ext cx="8273143" cy="7300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7">
            <a:extLst>
              <a:ext uri="{FF2B5EF4-FFF2-40B4-BE49-F238E27FC236}">
                <a16:creationId xmlns:a16="http://schemas.microsoft.com/office/drawing/2014/main" id="{B2659508-9289-4A5A-9AA8-A68FDADD0422}"/>
              </a:ext>
            </a:extLst>
          </p:cNvPr>
          <p:cNvSpPr/>
          <p:nvPr/>
        </p:nvSpPr>
        <p:spPr>
          <a:xfrm>
            <a:off x="435427" y="5738725"/>
            <a:ext cx="8273143" cy="7300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92762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02672" y="769209"/>
            <a:ext cx="8738655" cy="3139321"/>
          </a:xfrm>
          <a:prstGeom prst="rect">
            <a:avLst/>
          </a:prstGeom>
        </p:spPr>
        <p:txBody>
          <a:bodyPr wrap="square">
            <a:spAutoFit/>
          </a:bodyPr>
          <a:lstStyle/>
          <a:p>
            <a:pPr algn="just"/>
            <a:endParaRPr lang="es-AR" sz="1200" dirty="0">
              <a:solidFill>
                <a:srgbClr val="000000"/>
              </a:solidFill>
              <a:latin typeface="Arial" panose="020B0604020202020204" pitchFamily="34" charset="0"/>
              <a:cs typeface="Arial" panose="020B0604020202020204" pitchFamily="34" charset="0"/>
            </a:endParaRPr>
          </a:p>
          <a:p>
            <a:pPr algn="just"/>
            <a:r>
              <a:rPr lang="en-US" dirty="0">
                <a:solidFill>
                  <a:srgbClr val="000000"/>
                </a:solidFill>
                <a:latin typeface="Arial" panose="020B0604020202020204" pitchFamily="34" charset="0"/>
                <a:cs typeface="Arial" panose="020B0604020202020204" pitchFamily="34" charset="0"/>
              </a:rPr>
              <a:t>• Surface plasmons are those plasmons that are confined to the surface of the metal. </a:t>
            </a:r>
            <a:r>
              <a:rPr lang="en-US" b="1" dirty="0">
                <a:solidFill>
                  <a:srgbClr val="FF0000"/>
                </a:solidFill>
                <a:latin typeface="Arial" panose="020B0604020202020204" pitchFamily="34" charset="0"/>
                <a:cs typeface="Arial" panose="020B0604020202020204" pitchFamily="34" charset="0"/>
              </a:rPr>
              <a:t>They occur at the interface of the Au surface and the buffer. </a:t>
            </a:r>
            <a:r>
              <a:rPr lang="en-US" b="1" dirty="0">
                <a:solidFill>
                  <a:srgbClr val="0000FF"/>
                </a:solidFill>
                <a:latin typeface="Arial" panose="020B0604020202020204" pitchFamily="34" charset="0"/>
                <a:cs typeface="Arial" panose="020B0604020202020204" pitchFamily="34" charset="0"/>
              </a:rPr>
              <a:t>These plasmons create an </a:t>
            </a:r>
            <a:r>
              <a:rPr lang="en-US" b="1" u="sng" dirty="0">
                <a:solidFill>
                  <a:srgbClr val="0000FF"/>
                </a:solidFill>
                <a:latin typeface="Arial" panose="020B0604020202020204" pitchFamily="34" charset="0"/>
                <a:cs typeface="Arial" panose="020B0604020202020204" pitchFamily="34" charset="0"/>
              </a:rPr>
              <a:t>electric field </a:t>
            </a:r>
            <a:r>
              <a:rPr lang="en-US" b="1" dirty="0">
                <a:solidFill>
                  <a:srgbClr val="0000FF"/>
                </a:solidFill>
                <a:latin typeface="Arial" panose="020B0604020202020204" pitchFamily="34" charset="0"/>
                <a:cs typeface="Arial" panose="020B0604020202020204" pitchFamily="34" charset="0"/>
              </a:rPr>
              <a:t>that extends about 100 nm both into the buffer solution and into the Au film and glass prism</a:t>
            </a:r>
            <a:r>
              <a:rPr lang="en-US" dirty="0">
                <a:solidFill>
                  <a:srgbClr val="000000"/>
                </a:solidFill>
                <a:latin typeface="Arial" panose="020B0604020202020204" pitchFamily="34" charset="0"/>
                <a:cs typeface="Arial" panose="020B0604020202020204" pitchFamily="34" charset="0"/>
              </a:rPr>
              <a:t>. </a:t>
            </a:r>
            <a:r>
              <a:rPr lang="en-US" b="1" dirty="0">
                <a:solidFill>
                  <a:srgbClr val="0000FF"/>
                </a:solidFill>
                <a:latin typeface="Arial" panose="020B0604020202020204" pitchFamily="34" charset="0"/>
                <a:cs typeface="Arial" panose="020B0604020202020204" pitchFamily="34" charset="0"/>
              </a:rPr>
              <a:t>This electrical field is called an evanescent wave, because it decays exponentially with distance</a:t>
            </a:r>
            <a:r>
              <a:rPr lang="en-US" sz="1200" b="1" dirty="0">
                <a:solidFill>
                  <a:srgbClr val="0000FF"/>
                </a:solidFill>
                <a:latin typeface="Arial" panose="020B0604020202020204" pitchFamily="34" charset="0"/>
                <a:cs typeface="Arial" panose="020B0604020202020204" pitchFamily="34" charset="0"/>
              </a:rPr>
              <a:t>. </a:t>
            </a:r>
          </a:p>
          <a:p>
            <a:pPr algn="just"/>
            <a:endParaRPr lang="es-AR" sz="1200" dirty="0">
              <a:solidFill>
                <a:srgbClr val="000000"/>
              </a:solidFill>
              <a:latin typeface="Arial" panose="020B0604020202020204" pitchFamily="34" charset="0"/>
              <a:cs typeface="Arial" panose="020B0604020202020204" pitchFamily="34" charset="0"/>
            </a:endParaRPr>
          </a:p>
          <a:p>
            <a:pPr algn="just"/>
            <a:r>
              <a:rPr lang="en-US" sz="1200" dirty="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When the incident light beam has the correct incidence angle within TIR, surface plasmon resonance occurs</a:t>
            </a:r>
            <a:r>
              <a:rPr lang="en-US" sz="1200" dirty="0">
                <a:solidFill>
                  <a:srgbClr val="000000"/>
                </a:solidFill>
                <a:latin typeface="Arial" panose="020B0604020202020204" pitchFamily="34" charset="0"/>
                <a:cs typeface="Arial" panose="020B0604020202020204" pitchFamily="34" charset="0"/>
              </a:rPr>
              <a:t>. </a:t>
            </a:r>
            <a:r>
              <a:rPr lang="en-US" sz="1200" b="1" dirty="0">
                <a:solidFill>
                  <a:srgbClr val="000000"/>
                </a:solidFill>
                <a:highlight>
                  <a:srgbClr val="FFFF00"/>
                </a:highlight>
                <a:latin typeface="Arial" panose="020B0604020202020204" pitchFamily="34" charset="0"/>
                <a:cs typeface="Arial" panose="020B0604020202020204" pitchFamily="34" charset="0"/>
              </a:rPr>
              <a:t>At this so-called ‘resonance angle’, θ, the photons in the light beam have a momentum (vector with magnitude and direction) equal to the momentum of the surface plasmons</a:t>
            </a:r>
            <a:r>
              <a:rPr lang="en-US" sz="1200" b="1" dirty="0">
                <a:solidFill>
                  <a:srgbClr val="000000"/>
                </a:solidFill>
                <a:latin typeface="Arial" panose="020B0604020202020204" pitchFamily="34" charset="0"/>
                <a:cs typeface="Arial" panose="020B0604020202020204" pitchFamily="34" charset="0"/>
              </a:rPr>
              <a:t>, and </a:t>
            </a:r>
            <a:r>
              <a:rPr lang="en-US" sz="1200" b="1" dirty="0">
                <a:solidFill>
                  <a:srgbClr val="000000"/>
                </a:solidFill>
                <a:highlight>
                  <a:srgbClr val="FFFF00"/>
                </a:highlight>
                <a:latin typeface="Arial" panose="020B0604020202020204" pitchFamily="34" charset="0"/>
                <a:cs typeface="Arial" panose="020B0604020202020204" pitchFamily="34" charset="0"/>
              </a:rPr>
              <a:t>the photons are converted into plasmons. In other words, optical energy is coupled into the Au surface</a:t>
            </a:r>
            <a:r>
              <a:rPr lang="en-US" dirty="0">
                <a:solidFill>
                  <a:srgbClr val="FF0000"/>
                </a:solidFill>
                <a:latin typeface="Arial" panose="020B0604020202020204" pitchFamily="34" charset="0"/>
                <a:cs typeface="Arial" panose="020B0604020202020204" pitchFamily="34" charset="0"/>
              </a:rPr>
              <a:t>. As a result, reflection is decreased at this resonance angle.</a:t>
            </a:r>
          </a:p>
        </p:txBody>
      </p:sp>
      <p:sp>
        <p:nvSpPr>
          <p:cNvPr id="7" name="CuadroTexto 6">
            <a:extLst>
              <a:ext uri="{FF2B5EF4-FFF2-40B4-BE49-F238E27FC236}">
                <a16:creationId xmlns:a16="http://schemas.microsoft.com/office/drawing/2014/main" id="{2D0A8523-53B5-4F3B-85E3-47613561F22F}"/>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sz="2800" dirty="0">
                <a:latin typeface="Arial" panose="020B0604020202020204" pitchFamily="34" charset="0"/>
                <a:cs typeface="Arial" panose="020B0604020202020204" pitchFamily="34" charset="0"/>
              </a:rPr>
              <a:t>.</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pic>
        <p:nvPicPr>
          <p:cNvPr id="9" name="Imagen 8">
            <a:extLst>
              <a:ext uri="{FF2B5EF4-FFF2-40B4-BE49-F238E27FC236}">
                <a16:creationId xmlns:a16="http://schemas.microsoft.com/office/drawing/2014/main" id="{E1612F66-3E70-42C6-B347-668D96C65FAB}"/>
              </a:ext>
            </a:extLst>
          </p:cNvPr>
          <p:cNvPicPr>
            <a:picLocks noChangeAspect="1"/>
          </p:cNvPicPr>
          <p:nvPr/>
        </p:nvPicPr>
        <p:blipFill>
          <a:blip r:embed="rId2"/>
          <a:stretch>
            <a:fillRect/>
          </a:stretch>
        </p:blipFill>
        <p:spPr>
          <a:xfrm>
            <a:off x="2776322" y="3853853"/>
            <a:ext cx="6266341" cy="2768344"/>
          </a:xfrm>
          <a:prstGeom prst="rect">
            <a:avLst/>
          </a:prstGeom>
        </p:spPr>
      </p:pic>
      <p:sp>
        <p:nvSpPr>
          <p:cNvPr id="10" name="Rectángulo 9">
            <a:extLst>
              <a:ext uri="{FF2B5EF4-FFF2-40B4-BE49-F238E27FC236}">
                <a16:creationId xmlns:a16="http://schemas.microsoft.com/office/drawing/2014/main" id="{CF18E333-1950-4775-84B6-B38C30913573}"/>
              </a:ext>
            </a:extLst>
          </p:cNvPr>
          <p:cNvSpPr/>
          <p:nvPr/>
        </p:nvSpPr>
        <p:spPr>
          <a:xfrm>
            <a:off x="-2" y="6151135"/>
            <a:ext cx="9143999" cy="276999"/>
          </a:xfrm>
          <a:prstGeom prst="rect">
            <a:avLst/>
          </a:prstGeom>
        </p:spPr>
        <p:txBody>
          <a:bodyPr wrap="square">
            <a:spAutoFit/>
          </a:bodyPr>
          <a:lstStyle/>
          <a:p>
            <a:r>
              <a:rPr lang="es-AR" sz="1200" dirty="0">
                <a:latin typeface="AdvTimes"/>
              </a:rPr>
              <a:t>CHAPTER 1 </a:t>
            </a:r>
            <a:r>
              <a:rPr lang="es-AR" sz="1200" dirty="0" err="1">
                <a:latin typeface="AdvTimes-bi"/>
              </a:rPr>
              <a:t>Introduction</a:t>
            </a:r>
            <a:r>
              <a:rPr lang="es-AR" sz="1200" dirty="0">
                <a:latin typeface="AdvTimes-bi"/>
              </a:rPr>
              <a:t> </a:t>
            </a:r>
            <a:r>
              <a:rPr lang="es-AR" sz="1200" dirty="0" err="1">
                <a:latin typeface="AdvTimes-bi"/>
              </a:rPr>
              <a:t>to</a:t>
            </a:r>
            <a:r>
              <a:rPr lang="es-AR" sz="1200" dirty="0">
                <a:latin typeface="AdvTimes-bi"/>
              </a:rPr>
              <a:t> Surface </a:t>
            </a:r>
            <a:r>
              <a:rPr lang="es-AR" sz="1200" dirty="0" err="1">
                <a:latin typeface="AdvTimes-bi"/>
              </a:rPr>
              <a:t>Plasmon</a:t>
            </a:r>
            <a:r>
              <a:rPr lang="es-AR" sz="1200" dirty="0">
                <a:latin typeface="AdvTimes-bi"/>
              </a:rPr>
              <a:t> </a:t>
            </a:r>
            <a:r>
              <a:rPr lang="es-AR" sz="1200" dirty="0" err="1">
                <a:latin typeface="AdvTimes-bi"/>
              </a:rPr>
              <a:t>Resonance</a:t>
            </a:r>
            <a:r>
              <a:rPr lang="es-AR" sz="1200" dirty="0">
                <a:latin typeface="AdvTimes-bi"/>
              </a:rPr>
              <a:t> </a:t>
            </a:r>
            <a:r>
              <a:rPr lang="es-AR" sz="1200" dirty="0">
                <a:latin typeface="AdvTimes"/>
              </a:rPr>
              <a:t>ANNA J. </a:t>
            </a:r>
            <a:r>
              <a:rPr lang="es-AR" sz="1200" dirty="0" err="1">
                <a:latin typeface="AdvTimes"/>
              </a:rPr>
              <a:t>TUDOS</a:t>
            </a:r>
            <a:r>
              <a:rPr lang="es-AR" sz="1200" dirty="0" err="1">
                <a:latin typeface="AdvT001"/>
              </a:rPr>
              <a:t>a</a:t>
            </a:r>
            <a:r>
              <a:rPr lang="es-AR" sz="1200" dirty="0">
                <a:latin typeface="AdvT001"/>
              </a:rPr>
              <a:t> </a:t>
            </a:r>
            <a:r>
              <a:rPr lang="es-AR" sz="1200" dirty="0">
                <a:latin typeface="AdvTimes"/>
              </a:rPr>
              <a:t>AND RICHARD B.M. </a:t>
            </a:r>
            <a:r>
              <a:rPr lang="es-AR" sz="1200" dirty="0" err="1">
                <a:latin typeface="AdvTimes"/>
              </a:rPr>
              <a:t>SCHASFOORT</a:t>
            </a:r>
            <a:r>
              <a:rPr lang="es-AR" sz="1200" dirty="0" err="1">
                <a:latin typeface="AdvT001"/>
              </a:rPr>
              <a:t>b</a:t>
            </a:r>
            <a:endParaRPr lang="es-AR" sz="1200" dirty="0"/>
          </a:p>
        </p:txBody>
      </p:sp>
      <p:sp>
        <p:nvSpPr>
          <p:cNvPr id="11" name="Rectángulo 10">
            <a:extLst>
              <a:ext uri="{FF2B5EF4-FFF2-40B4-BE49-F238E27FC236}">
                <a16:creationId xmlns:a16="http://schemas.microsoft.com/office/drawing/2014/main" id="{99AA0C79-F7BC-48D0-983E-87A25CB66768}"/>
              </a:ext>
            </a:extLst>
          </p:cNvPr>
          <p:cNvSpPr/>
          <p:nvPr/>
        </p:nvSpPr>
        <p:spPr>
          <a:xfrm>
            <a:off x="202672" y="4015338"/>
            <a:ext cx="2317244" cy="1938992"/>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At a certain angle of incidence, a portion of the light energy couples through the metal coating with the electrons in the metal surface layer, </a:t>
            </a:r>
            <a:r>
              <a:rPr lang="en-US" sz="1200" b="1" dirty="0">
                <a:solidFill>
                  <a:srgbClr val="FF0000"/>
                </a:solidFill>
                <a:latin typeface="Arial" panose="020B0604020202020204" pitchFamily="34" charset="0"/>
                <a:cs typeface="Arial" panose="020B0604020202020204" pitchFamily="34" charset="0"/>
              </a:rPr>
              <a:t>which then move due to excitation. The electron movements are now called plasmon, and they propagate parallel to the metal surface</a:t>
            </a:r>
            <a:endParaRPr lang="es-AR" sz="1200" b="1" dirty="0">
              <a:solidFill>
                <a:srgbClr val="FF0000"/>
              </a:solidFill>
            </a:endParaRPr>
          </a:p>
        </p:txBody>
      </p:sp>
      <p:sp>
        <p:nvSpPr>
          <p:cNvPr id="12" name="Rectángulo 11">
            <a:extLst>
              <a:ext uri="{FF2B5EF4-FFF2-40B4-BE49-F238E27FC236}">
                <a16:creationId xmlns:a16="http://schemas.microsoft.com/office/drawing/2014/main" id="{2AE37DDF-5D75-4B2D-82D2-814288D8ACB9}"/>
              </a:ext>
            </a:extLst>
          </p:cNvPr>
          <p:cNvSpPr/>
          <p:nvPr/>
        </p:nvSpPr>
        <p:spPr>
          <a:xfrm>
            <a:off x="-1" y="6391365"/>
            <a:ext cx="9144000" cy="461665"/>
          </a:xfrm>
          <a:prstGeom prst="rect">
            <a:avLst/>
          </a:prstGeom>
        </p:spPr>
        <p:txBody>
          <a:bodyPr wrap="square">
            <a:spAutoFit/>
          </a:bodyPr>
          <a:lstStyle/>
          <a:p>
            <a:r>
              <a:rPr lang="fr-FR" sz="1200" b="1" dirty="0">
                <a:latin typeface="Arial" panose="020B0604020202020204" pitchFamily="34" charset="0"/>
                <a:cs typeface="Arial" panose="020B0604020202020204" pitchFamily="34" charset="0"/>
              </a:rPr>
              <a:t>Surface </a:t>
            </a:r>
            <a:r>
              <a:rPr lang="fr-FR" sz="1200" b="1" dirty="0" err="1">
                <a:latin typeface="Arial" panose="020B0604020202020204" pitchFamily="34" charset="0"/>
                <a:cs typeface="Arial" panose="020B0604020202020204" pitchFamily="34" charset="0"/>
              </a:rPr>
              <a:t>Plasmon</a:t>
            </a:r>
            <a:r>
              <a:rPr lang="fr-FR" sz="1200" b="1" dirty="0">
                <a:latin typeface="Arial" panose="020B0604020202020204" pitchFamily="34" charset="0"/>
                <a:cs typeface="Arial" panose="020B0604020202020204" pitchFamily="34" charset="0"/>
              </a:rPr>
              <a:t> </a:t>
            </a:r>
            <a:r>
              <a:rPr lang="fr-FR" sz="1200" b="1" dirty="0" err="1">
                <a:latin typeface="Arial" panose="020B0604020202020204" pitchFamily="34" charset="0"/>
                <a:cs typeface="Arial" panose="020B0604020202020204" pitchFamily="34" charset="0"/>
              </a:rPr>
              <a:t>Resonance</a:t>
            </a:r>
            <a:r>
              <a:rPr lang="fr-FR" sz="1200" b="1" dirty="0">
                <a:latin typeface="Arial" panose="020B0604020202020204" pitchFamily="34" charset="0"/>
                <a:cs typeface="Arial" panose="020B0604020202020204" pitchFamily="34" charset="0"/>
              </a:rPr>
              <a:t>: A Versatile Technique for </a:t>
            </a:r>
            <a:r>
              <a:rPr lang="es-AR" sz="1200" b="1" dirty="0">
                <a:latin typeface="Arial" panose="020B0604020202020204" pitchFamily="34" charset="0"/>
                <a:cs typeface="Arial" panose="020B0604020202020204" pitchFamily="34" charset="0"/>
              </a:rPr>
              <a:t>Biosensor </a:t>
            </a:r>
            <a:r>
              <a:rPr lang="es-AR" sz="1200" b="1" dirty="0" err="1">
                <a:latin typeface="Arial" panose="020B0604020202020204" pitchFamily="34" charset="0"/>
                <a:cs typeface="Arial" panose="020B0604020202020204" pitchFamily="34" charset="0"/>
              </a:rPr>
              <a:t>Applications</a:t>
            </a:r>
            <a:r>
              <a:rPr lang="es-AR" sz="1200" b="1" dirty="0">
                <a:latin typeface="Arial" panose="020B0604020202020204" pitchFamily="34" charset="0"/>
                <a:cs typeface="Arial" panose="020B0604020202020204" pitchFamily="34" charset="0"/>
              </a:rPr>
              <a:t>. </a:t>
            </a:r>
            <a:r>
              <a:rPr lang="es-AR" sz="1200" b="1" dirty="0" err="1">
                <a:latin typeface="Arial" panose="020B0604020202020204" pitchFamily="34" charset="0"/>
                <a:cs typeface="Arial" panose="020B0604020202020204" pitchFamily="34" charset="0"/>
              </a:rPr>
              <a:t>Hoang</a:t>
            </a:r>
            <a:r>
              <a:rPr lang="es-AR" sz="1200" b="1" dirty="0">
                <a:latin typeface="Arial" panose="020B0604020202020204" pitchFamily="34" charset="0"/>
                <a:cs typeface="Arial" panose="020B0604020202020204" pitchFamily="34" charset="0"/>
              </a:rPr>
              <a:t> </a:t>
            </a:r>
            <a:r>
              <a:rPr lang="es-AR" sz="1200" b="1" dirty="0" err="1">
                <a:latin typeface="Arial" panose="020B0604020202020204" pitchFamily="34" charset="0"/>
                <a:cs typeface="Arial" panose="020B0604020202020204" pitchFamily="34" charset="0"/>
              </a:rPr>
              <a:t>Hiep</a:t>
            </a:r>
            <a:r>
              <a:rPr lang="es-AR" sz="1200" b="1" dirty="0">
                <a:latin typeface="Arial" panose="020B0604020202020204" pitchFamily="34" charset="0"/>
                <a:cs typeface="Arial" panose="020B0604020202020204" pitchFamily="34" charset="0"/>
              </a:rPr>
              <a:t> Nguyen 1,2,†, </a:t>
            </a:r>
            <a:r>
              <a:rPr lang="es-AR" sz="1200" b="1" dirty="0" err="1">
                <a:latin typeface="Arial" panose="020B0604020202020204" pitchFamily="34" charset="0"/>
                <a:cs typeface="Arial" panose="020B0604020202020204" pitchFamily="34" charset="0"/>
              </a:rPr>
              <a:t>Jeho</a:t>
            </a:r>
            <a:r>
              <a:rPr lang="es-AR" sz="1200" b="1" dirty="0">
                <a:latin typeface="Arial" panose="020B0604020202020204" pitchFamily="34" charset="0"/>
                <a:cs typeface="Arial" panose="020B0604020202020204" pitchFamily="34" charset="0"/>
              </a:rPr>
              <a:t> Park 1,2,†, </a:t>
            </a:r>
            <a:r>
              <a:rPr lang="es-AR" sz="1200" b="1" dirty="0" err="1">
                <a:latin typeface="Arial" panose="020B0604020202020204" pitchFamily="34" charset="0"/>
                <a:cs typeface="Arial" panose="020B0604020202020204" pitchFamily="34" charset="0"/>
              </a:rPr>
              <a:t>Sebyung</a:t>
            </a:r>
            <a:r>
              <a:rPr lang="es-AR" sz="1200" b="1" dirty="0">
                <a:latin typeface="Arial" panose="020B0604020202020204" pitchFamily="34" charset="0"/>
                <a:cs typeface="Arial" panose="020B0604020202020204" pitchFamily="34" charset="0"/>
              </a:rPr>
              <a:t> </a:t>
            </a:r>
            <a:r>
              <a:rPr lang="es-AR" sz="1200" b="1" dirty="0" err="1">
                <a:latin typeface="Arial" panose="020B0604020202020204" pitchFamily="34" charset="0"/>
                <a:cs typeface="Arial" panose="020B0604020202020204" pitchFamily="34" charset="0"/>
              </a:rPr>
              <a:t>Kang</a:t>
            </a:r>
            <a:r>
              <a:rPr lang="es-AR" sz="1200" b="1" dirty="0">
                <a:latin typeface="Arial" panose="020B0604020202020204" pitchFamily="34" charset="0"/>
                <a:cs typeface="Arial" panose="020B0604020202020204" pitchFamily="34" charset="0"/>
              </a:rPr>
              <a:t> 3,* and </a:t>
            </a:r>
            <a:r>
              <a:rPr lang="es-AR" sz="1200" b="1" dirty="0" err="1">
                <a:latin typeface="Arial" panose="020B0604020202020204" pitchFamily="34" charset="0"/>
                <a:cs typeface="Arial" panose="020B0604020202020204" pitchFamily="34" charset="0"/>
              </a:rPr>
              <a:t>Moonil</a:t>
            </a:r>
            <a:r>
              <a:rPr lang="es-AR" sz="1200" b="1" dirty="0">
                <a:latin typeface="Arial" panose="020B0604020202020204" pitchFamily="34" charset="0"/>
                <a:cs typeface="Arial" panose="020B0604020202020204" pitchFamily="34" charset="0"/>
              </a:rPr>
              <a:t> Kim 1,2,4</a:t>
            </a:r>
            <a:r>
              <a:rPr lang="es-AR" sz="1200" i="1" dirty="0">
                <a:latin typeface="Arial" panose="020B0604020202020204" pitchFamily="34" charset="0"/>
                <a:cs typeface="Arial" panose="020B0604020202020204" pitchFamily="34" charset="0"/>
              </a:rPr>
              <a:t> </a:t>
            </a:r>
            <a:r>
              <a:rPr lang="es-AR" sz="1200" i="1" dirty="0" err="1">
                <a:latin typeface="Arial" panose="020B0604020202020204" pitchFamily="34" charset="0"/>
                <a:cs typeface="Arial" panose="020B0604020202020204" pitchFamily="34" charset="0"/>
              </a:rPr>
              <a:t>Sensors</a:t>
            </a:r>
            <a:r>
              <a:rPr lang="es-AR" sz="1200" i="1" dirty="0">
                <a:latin typeface="Arial" panose="020B0604020202020204" pitchFamily="34" charset="0"/>
                <a:cs typeface="Arial" panose="020B0604020202020204" pitchFamily="34" charset="0"/>
              </a:rPr>
              <a:t> </a:t>
            </a:r>
            <a:r>
              <a:rPr lang="es-AR" sz="1200" b="1" dirty="0">
                <a:latin typeface="Arial" panose="020B0604020202020204" pitchFamily="34" charset="0"/>
                <a:cs typeface="Arial" panose="020B0604020202020204" pitchFamily="34" charset="0"/>
              </a:rPr>
              <a:t>2015</a:t>
            </a:r>
            <a:r>
              <a:rPr lang="es-AR" sz="1200" dirty="0">
                <a:latin typeface="Arial" panose="020B0604020202020204" pitchFamily="34" charset="0"/>
                <a:cs typeface="Arial" panose="020B0604020202020204" pitchFamily="34" charset="0"/>
              </a:rPr>
              <a:t>, </a:t>
            </a:r>
            <a:r>
              <a:rPr lang="es-AR" sz="1200" i="1" dirty="0">
                <a:latin typeface="Arial" panose="020B0604020202020204" pitchFamily="34" charset="0"/>
                <a:cs typeface="Arial" panose="020B0604020202020204" pitchFamily="34" charset="0"/>
              </a:rPr>
              <a:t>15</a:t>
            </a:r>
            <a:r>
              <a:rPr lang="es-AR" sz="1200" dirty="0">
                <a:latin typeface="Arial" panose="020B0604020202020204" pitchFamily="34" charset="0"/>
                <a:cs typeface="Arial" panose="020B0604020202020204" pitchFamily="34" charset="0"/>
              </a:rPr>
              <a:t>, 10481-10510; doi:10.3390/s150510481</a:t>
            </a:r>
          </a:p>
        </p:txBody>
      </p:sp>
    </p:spTree>
    <p:extLst>
      <p:ext uri="{BB962C8B-B14F-4D97-AF65-F5344CB8AC3E}">
        <p14:creationId xmlns:p14="http://schemas.microsoft.com/office/powerpoint/2010/main" val="1140624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848D48D-10B1-408E-A05B-9F2191967539}"/>
              </a:ext>
            </a:extLst>
          </p:cNvPr>
          <p:cNvPicPr>
            <a:picLocks noChangeAspect="1"/>
          </p:cNvPicPr>
          <p:nvPr/>
        </p:nvPicPr>
        <p:blipFill>
          <a:blip r:embed="rId2"/>
          <a:stretch>
            <a:fillRect/>
          </a:stretch>
        </p:blipFill>
        <p:spPr>
          <a:xfrm>
            <a:off x="4265479" y="2620041"/>
            <a:ext cx="4308109" cy="928210"/>
          </a:xfrm>
          <a:prstGeom prst="rect">
            <a:avLst/>
          </a:prstGeom>
        </p:spPr>
      </p:pic>
      <p:sp>
        <p:nvSpPr>
          <p:cNvPr id="6" name="Rectángulo 5">
            <a:extLst>
              <a:ext uri="{FF2B5EF4-FFF2-40B4-BE49-F238E27FC236}">
                <a16:creationId xmlns:a16="http://schemas.microsoft.com/office/drawing/2014/main" id="{BC191F18-887A-47BB-A967-39DEF47FEB37}"/>
              </a:ext>
            </a:extLst>
          </p:cNvPr>
          <p:cNvSpPr/>
          <p:nvPr/>
        </p:nvSpPr>
        <p:spPr>
          <a:xfrm>
            <a:off x="566057" y="3302399"/>
            <a:ext cx="8003178" cy="2400657"/>
          </a:xfrm>
          <a:prstGeom prst="rect">
            <a:avLst/>
          </a:prstGeom>
        </p:spPr>
        <p:txBody>
          <a:bodyPr wrap="square">
            <a:spAutoFit/>
          </a:bodyPr>
          <a:lstStyle/>
          <a:p>
            <a:pPr algn="just"/>
            <a:r>
              <a:rPr lang="en-US" b="1" dirty="0" err="1">
                <a:latin typeface="Arial" panose="020B0604020202020204" pitchFamily="34" charset="0"/>
                <a:cs typeface="Arial" panose="020B0604020202020204" pitchFamily="34" charset="0"/>
              </a:rPr>
              <a:t>ε</a:t>
            </a:r>
            <a:r>
              <a:rPr lang="en-US" b="1" baseline="-25000" dirty="0" err="1">
                <a:latin typeface="Arial" panose="020B0604020202020204" pitchFamily="34" charset="0"/>
                <a:cs typeface="Arial" panose="020B0604020202020204" pitchFamily="34" charset="0"/>
              </a:rPr>
              <a:t>m</a:t>
            </a:r>
            <a:r>
              <a:rPr lang="en-US" sz="1200" dirty="0">
                <a:latin typeface="Arial" panose="020B0604020202020204" pitchFamily="34" charset="0"/>
                <a:cs typeface="Arial" panose="020B0604020202020204" pitchFamily="34" charset="0"/>
              </a:rPr>
              <a:t> is the dielectric constant of the surrounding medium</a:t>
            </a:r>
          </a:p>
          <a:p>
            <a:pPr algn="just"/>
            <a:r>
              <a:rPr lang="en-US" sz="1200" dirty="0">
                <a:solidFill>
                  <a:srgbClr val="000000"/>
                </a:solidFill>
                <a:latin typeface="Arial" panose="020B0604020202020204" pitchFamily="34" charset="0"/>
                <a:cs typeface="Arial" panose="020B0604020202020204" pitchFamily="34" charset="0"/>
              </a:rPr>
              <a:t> </a:t>
            </a:r>
            <a:r>
              <a:rPr lang="en-US" b="1" dirty="0">
                <a:solidFill>
                  <a:srgbClr val="3333FF"/>
                </a:solidFill>
                <a:latin typeface="Arial" panose="020B0604020202020204" pitchFamily="34" charset="0"/>
                <a:cs typeface="Arial" panose="020B0604020202020204" pitchFamily="34" charset="0"/>
              </a:rPr>
              <a:t>ε = </a:t>
            </a:r>
            <a:r>
              <a:rPr lang="en-US" b="1" dirty="0" err="1">
                <a:solidFill>
                  <a:srgbClr val="3333FF"/>
                </a:solidFill>
                <a:latin typeface="Arial" panose="020B0604020202020204" pitchFamily="34" charset="0"/>
                <a:cs typeface="Arial" panose="020B0604020202020204" pitchFamily="34" charset="0"/>
              </a:rPr>
              <a:t>ε</a:t>
            </a:r>
            <a:r>
              <a:rPr lang="en-US" b="1" baseline="-25000" dirty="0" err="1">
                <a:solidFill>
                  <a:srgbClr val="3333FF"/>
                </a:solidFill>
                <a:latin typeface="Arial" panose="020B0604020202020204" pitchFamily="34" charset="0"/>
                <a:cs typeface="Arial" panose="020B0604020202020204" pitchFamily="34" charset="0"/>
              </a:rPr>
              <a:t>r</a:t>
            </a:r>
            <a:r>
              <a:rPr lang="en-US" b="1" dirty="0">
                <a:solidFill>
                  <a:srgbClr val="3333FF"/>
                </a:solidFill>
                <a:latin typeface="Arial" panose="020B0604020202020204" pitchFamily="34" charset="0"/>
                <a:cs typeface="Arial" panose="020B0604020202020204" pitchFamily="34" charset="0"/>
              </a:rPr>
              <a:t> + </a:t>
            </a:r>
            <a:r>
              <a:rPr lang="en-US" b="1" dirty="0" err="1">
                <a:solidFill>
                  <a:srgbClr val="3333FF"/>
                </a:solidFill>
                <a:latin typeface="Arial" panose="020B0604020202020204" pitchFamily="34" charset="0"/>
                <a:cs typeface="Arial" panose="020B0604020202020204" pitchFamily="34" charset="0"/>
              </a:rPr>
              <a:t>iε</a:t>
            </a:r>
            <a:r>
              <a:rPr lang="en-US" b="1" baseline="-25000" dirty="0" err="1">
                <a:solidFill>
                  <a:srgbClr val="3333FF"/>
                </a:solidFill>
                <a:latin typeface="Arial" panose="020B0604020202020204" pitchFamily="34" charset="0"/>
                <a:cs typeface="Arial" panose="020B0604020202020204" pitchFamily="34" charset="0"/>
              </a:rPr>
              <a:t>i</a:t>
            </a:r>
            <a:r>
              <a:rPr lang="en-US" b="1" dirty="0">
                <a:solidFill>
                  <a:srgbClr val="3333FF"/>
                </a:solidFill>
                <a:latin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cs typeface="Arial" panose="020B0604020202020204" pitchFamily="34" charset="0"/>
              </a:rPr>
              <a:t>is the </a:t>
            </a:r>
            <a:r>
              <a:rPr lang="en-US" sz="1200" b="1" dirty="0">
                <a:solidFill>
                  <a:srgbClr val="0000FF"/>
                </a:solidFill>
                <a:latin typeface="Arial" panose="020B0604020202020204" pitchFamily="34" charset="0"/>
                <a:cs typeface="Arial" panose="020B0604020202020204" pitchFamily="34" charset="0"/>
              </a:rPr>
              <a:t>complex dielectric constant of the bulk metal</a:t>
            </a:r>
          </a:p>
          <a:p>
            <a:pPr algn="ctr"/>
            <a:r>
              <a:rPr lang="en-US" sz="1200" dirty="0">
                <a:solidFill>
                  <a:srgbClr val="0000FF"/>
                </a:solidFill>
                <a:latin typeface="Arial" panose="020B0604020202020204" pitchFamily="34" charset="0"/>
                <a:cs typeface="Arial" panose="020B0604020202020204" pitchFamily="34" charset="0"/>
              </a:rPr>
              <a:t>The </a:t>
            </a:r>
            <a:r>
              <a:rPr lang="en-US" sz="1200" u="sng" dirty="0">
                <a:solidFill>
                  <a:srgbClr val="0000FF"/>
                </a:solidFill>
                <a:latin typeface="Arial" panose="020B0604020202020204" pitchFamily="34" charset="0"/>
                <a:cs typeface="Arial" panose="020B0604020202020204" pitchFamily="34" charset="0"/>
              </a:rPr>
              <a:t>real part of the dielectric constant of the metal determines the SPR position </a:t>
            </a:r>
            <a:r>
              <a:rPr lang="en-US" sz="1200" dirty="0">
                <a:solidFill>
                  <a:srgbClr val="0000FF"/>
                </a:solidFill>
                <a:latin typeface="Arial" panose="020B0604020202020204" pitchFamily="34" charset="0"/>
                <a:cs typeface="Arial" panose="020B0604020202020204" pitchFamily="34" charset="0"/>
              </a:rPr>
              <a:t>and the imaginary part</a:t>
            </a:r>
          </a:p>
          <a:p>
            <a:pPr algn="ctr"/>
            <a:r>
              <a:rPr lang="es-AR" sz="1200" dirty="0">
                <a:solidFill>
                  <a:srgbClr val="0000FF"/>
                </a:solidFill>
                <a:latin typeface="Arial" panose="020B0604020202020204" pitchFamily="34" charset="0"/>
                <a:cs typeface="Arial" panose="020B0604020202020204" pitchFamily="34" charset="0"/>
              </a:rPr>
              <a:t>determines </a:t>
            </a:r>
            <a:r>
              <a:rPr lang="es-AR" sz="1200" dirty="0" err="1">
                <a:solidFill>
                  <a:srgbClr val="0000FF"/>
                </a:solidFill>
                <a:latin typeface="Arial" panose="020B0604020202020204" pitchFamily="34" charset="0"/>
                <a:cs typeface="Arial" panose="020B0604020202020204" pitchFamily="34" charset="0"/>
              </a:rPr>
              <a:t>the</a:t>
            </a:r>
            <a:r>
              <a:rPr lang="es-AR" sz="1200" dirty="0">
                <a:solidFill>
                  <a:srgbClr val="0000FF"/>
                </a:solidFill>
                <a:latin typeface="Arial" panose="020B0604020202020204" pitchFamily="34" charset="0"/>
                <a:cs typeface="Arial" panose="020B0604020202020204" pitchFamily="34" charset="0"/>
              </a:rPr>
              <a:t> </a:t>
            </a:r>
            <a:r>
              <a:rPr lang="es-AR" sz="1200" dirty="0" err="1">
                <a:solidFill>
                  <a:srgbClr val="0000FF"/>
                </a:solidFill>
                <a:latin typeface="Arial" panose="020B0604020202020204" pitchFamily="34" charset="0"/>
                <a:cs typeface="Arial" panose="020B0604020202020204" pitchFamily="34" charset="0"/>
              </a:rPr>
              <a:t>bandwidth</a:t>
            </a:r>
            <a:r>
              <a:rPr lang="es-AR" sz="1200" dirty="0">
                <a:solidFill>
                  <a:srgbClr val="0000FF"/>
                </a:solidFill>
                <a:latin typeface="Arial" panose="020B0604020202020204" pitchFamily="34" charset="0"/>
                <a:cs typeface="Arial" panose="020B0604020202020204" pitchFamily="34" charset="0"/>
              </a:rPr>
              <a:t>.</a:t>
            </a:r>
            <a:endParaRPr lang="en-US" sz="1200" dirty="0">
              <a:solidFill>
                <a:srgbClr val="0000FF"/>
              </a:solidFill>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sym typeface="Symbol" panose="05050102010706020507" pitchFamily="18" charset="2"/>
              </a:rPr>
              <a:t></a:t>
            </a:r>
            <a:r>
              <a:rPr lang="en-US" sz="1200" dirty="0">
                <a:latin typeface="Arial" panose="020B0604020202020204" pitchFamily="34" charset="0"/>
                <a:cs typeface="Arial" panose="020B0604020202020204" pitchFamily="34" charset="0"/>
              </a:rPr>
              <a:t> is the wavelength of the incident light, </a:t>
            </a:r>
            <a:r>
              <a:rPr lang="en-US" sz="1200" dirty="0">
                <a:solidFill>
                  <a:srgbClr val="000000"/>
                </a:solidFill>
                <a:latin typeface="Arial" panose="020B0604020202020204" pitchFamily="34" charset="0"/>
                <a:cs typeface="Arial" panose="020B0604020202020204" pitchFamily="34" charset="0"/>
              </a:rPr>
              <a:t>R is the radius of the NP, N is the electron density,</a:t>
            </a:r>
          </a:p>
          <a:p>
            <a:pPr algn="just"/>
            <a:r>
              <a:rPr lang="en-US" sz="1200" dirty="0">
                <a:solidFill>
                  <a:srgbClr val="000000"/>
                </a:solidFill>
                <a:latin typeface="Arial" panose="020B0604020202020204" pitchFamily="34" charset="0"/>
                <a:cs typeface="Arial" panose="020B0604020202020204" pitchFamily="34" charset="0"/>
              </a:rPr>
              <a:t> The factor </a:t>
            </a:r>
            <a:r>
              <a:rPr lang="en-US" sz="1200" b="1" dirty="0">
                <a:solidFill>
                  <a:srgbClr val="3333FF"/>
                </a:solidFill>
                <a:latin typeface="Arial" panose="020B0604020202020204" pitchFamily="34" charset="0"/>
                <a:cs typeface="Arial" panose="020B0604020202020204" pitchFamily="34" charset="0"/>
                <a:sym typeface="Symbol" panose="05050102010706020507" pitchFamily="18" charset="2"/>
              </a:rPr>
              <a:t></a:t>
            </a:r>
            <a:r>
              <a:rPr lang="en-US" sz="1200" dirty="0">
                <a:solidFill>
                  <a:srgbClr val="000000"/>
                </a:solidFill>
                <a:latin typeface="Arial" panose="020B0604020202020204" pitchFamily="34" charset="0"/>
                <a:cs typeface="Arial" panose="020B0604020202020204" pitchFamily="34" charset="0"/>
              </a:rPr>
              <a:t> that appears in Eq. </a:t>
            </a:r>
            <a:r>
              <a:rPr lang="en-US" sz="1200" dirty="0">
                <a:solidFill>
                  <a:srgbClr val="000066"/>
                </a:solidFill>
                <a:latin typeface="Arial" panose="020B0604020202020204" pitchFamily="34" charset="0"/>
                <a:cs typeface="Arial" panose="020B0604020202020204" pitchFamily="34" charset="0"/>
              </a:rPr>
              <a:t>(1) </a:t>
            </a:r>
            <a:r>
              <a:rPr lang="en-US" sz="1200" dirty="0">
                <a:solidFill>
                  <a:srgbClr val="000000"/>
                </a:solidFill>
                <a:latin typeface="Arial" panose="020B0604020202020204" pitchFamily="34" charset="0"/>
                <a:cs typeface="Arial" panose="020B0604020202020204" pitchFamily="34" charset="0"/>
              </a:rPr>
              <a:t>accounts for the </a:t>
            </a:r>
            <a:r>
              <a:rPr lang="en-US" sz="1200" b="1" dirty="0">
                <a:solidFill>
                  <a:srgbClr val="3333FF"/>
                </a:solidFill>
                <a:latin typeface="Arial" panose="020B0604020202020204" pitchFamily="34" charset="0"/>
                <a:cs typeface="Arial" panose="020B0604020202020204" pitchFamily="34" charset="0"/>
              </a:rPr>
              <a:t>shape of the particle</a:t>
            </a:r>
            <a:r>
              <a:rPr lang="en-US" sz="1200" dirty="0">
                <a:solidFill>
                  <a:srgbClr val="000000"/>
                </a:solidFill>
                <a:latin typeface="Arial" panose="020B0604020202020204" pitchFamily="34" charset="0"/>
                <a:cs typeface="Arial" panose="020B0604020202020204" pitchFamily="34" charset="0"/>
              </a:rPr>
              <a:t>, </a:t>
            </a:r>
            <a:r>
              <a:rPr lang="en-US" sz="1200" dirty="0">
                <a:solidFill>
                  <a:srgbClr val="000000"/>
                </a:solidFill>
                <a:highlight>
                  <a:srgbClr val="FFFF00"/>
                </a:highlight>
                <a:latin typeface="Arial" panose="020B0604020202020204" pitchFamily="34" charset="0"/>
                <a:cs typeface="Arial" panose="020B0604020202020204" pitchFamily="34" charset="0"/>
              </a:rPr>
              <a:t>and is assigned a magnitude of two for a spherical particle and can be as large as 20 for particles with high aspect ratios such as nanorods</a:t>
            </a:r>
            <a:r>
              <a:rPr lang="en-US" sz="1200" dirty="0">
                <a:solidFill>
                  <a:srgbClr val="000000"/>
                </a:solidFill>
                <a:latin typeface="Arial" panose="020B0604020202020204" pitchFamily="34" charset="0"/>
                <a:cs typeface="Arial" panose="020B0604020202020204" pitchFamily="34" charset="0"/>
              </a:rPr>
              <a:t>. </a:t>
            </a:r>
          </a:p>
          <a:p>
            <a:pPr algn="just"/>
            <a:r>
              <a:rPr lang="en-US" sz="1200" dirty="0">
                <a:solidFill>
                  <a:srgbClr val="000000"/>
                </a:solidFill>
                <a:latin typeface="Arial" panose="020B0604020202020204" pitchFamily="34" charset="0"/>
                <a:cs typeface="Arial" panose="020B0604020202020204" pitchFamily="34" charset="0"/>
              </a:rPr>
              <a:t>The surface plasmon resonance (Fröhlich frequency) peak that gives rise to the color of the spherical NP is observed </a:t>
            </a:r>
            <a:r>
              <a:rPr lang="es-AR" sz="1200" dirty="0" err="1">
                <a:solidFill>
                  <a:srgbClr val="000000"/>
                </a:solidFill>
                <a:latin typeface="Arial" panose="020B0604020202020204" pitchFamily="34" charset="0"/>
                <a:cs typeface="Arial" panose="020B0604020202020204" pitchFamily="34" charset="0"/>
              </a:rPr>
              <a:t>when</a:t>
            </a:r>
            <a:r>
              <a:rPr lang="es-AR" sz="1200" dirty="0">
                <a:solidFill>
                  <a:srgbClr val="000000"/>
                </a:solidFill>
                <a:latin typeface="Arial" panose="020B0604020202020204" pitchFamily="34" charset="0"/>
                <a:cs typeface="Arial" panose="020B0604020202020204" pitchFamily="34" charset="0"/>
              </a:rPr>
              <a:t> </a:t>
            </a:r>
            <a:r>
              <a:rPr lang="el-GR" b="1" dirty="0">
                <a:solidFill>
                  <a:srgbClr val="0000FF"/>
                </a:solidFill>
                <a:latin typeface="Arial" panose="020B0604020202020204" pitchFamily="34" charset="0"/>
                <a:cs typeface="Arial" panose="020B0604020202020204" pitchFamily="34" charset="0"/>
              </a:rPr>
              <a:t>ε</a:t>
            </a:r>
            <a:r>
              <a:rPr lang="es-AR" b="1" baseline="-25000" dirty="0">
                <a:solidFill>
                  <a:srgbClr val="0000FF"/>
                </a:solidFill>
                <a:latin typeface="Arial" panose="020B0604020202020204" pitchFamily="34" charset="0"/>
                <a:cs typeface="Arial" panose="020B0604020202020204" pitchFamily="34" charset="0"/>
              </a:rPr>
              <a:t>r</a:t>
            </a:r>
            <a:r>
              <a:rPr lang="es-AR" b="1" dirty="0">
                <a:solidFill>
                  <a:srgbClr val="0000FF"/>
                </a:solidFill>
                <a:latin typeface="Arial" panose="020B0604020202020204" pitchFamily="34" charset="0"/>
                <a:cs typeface="Arial" panose="020B0604020202020204" pitchFamily="34" charset="0"/>
              </a:rPr>
              <a:t> = </a:t>
            </a:r>
            <a:r>
              <a:rPr lang="el-GR" b="1" dirty="0">
                <a:latin typeface="Arial" panose="020B0604020202020204" pitchFamily="34" charset="0"/>
                <a:cs typeface="Arial" panose="020B0604020202020204" pitchFamily="34" charset="0"/>
              </a:rPr>
              <a:t>−2ε</a:t>
            </a:r>
            <a:r>
              <a:rPr lang="es-AR" b="1" baseline="-25000" dirty="0">
                <a:latin typeface="Arial" panose="020B0604020202020204" pitchFamily="34" charset="0"/>
                <a:cs typeface="Arial" panose="020B0604020202020204" pitchFamily="34" charset="0"/>
              </a:rPr>
              <a:t>m</a:t>
            </a:r>
            <a:r>
              <a:rPr lang="es-AR" sz="1200" dirty="0">
                <a:solidFill>
                  <a:srgbClr val="000000"/>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This represents a condition at which the EM field is enhanced, while polarization undergoes singularity as the denominator goes to zero. </a:t>
            </a:r>
            <a:r>
              <a:rPr lang="en-US" sz="1200" dirty="0">
                <a:solidFill>
                  <a:srgbClr val="FF0000"/>
                </a:solidFill>
                <a:latin typeface="Arial" panose="020B0604020202020204" pitchFamily="34" charset="0"/>
                <a:cs typeface="Arial" panose="020B0604020202020204" pitchFamily="34" charset="0"/>
              </a:rPr>
              <a:t>For Ag and Au NPs this condition is met in the visible region, making these materials suitable for numerous applications involving color. </a:t>
            </a:r>
          </a:p>
        </p:txBody>
      </p:sp>
      <p:sp>
        <p:nvSpPr>
          <p:cNvPr id="7" name="Rectángulo 6">
            <a:extLst>
              <a:ext uri="{FF2B5EF4-FFF2-40B4-BE49-F238E27FC236}">
                <a16:creationId xmlns:a16="http://schemas.microsoft.com/office/drawing/2014/main" id="{DA5A678B-B258-4A84-B821-C132F4A23AE3}"/>
              </a:ext>
            </a:extLst>
          </p:cNvPr>
          <p:cNvSpPr/>
          <p:nvPr/>
        </p:nvSpPr>
        <p:spPr>
          <a:xfrm>
            <a:off x="6054236" y="3356926"/>
            <a:ext cx="941283" cy="369332"/>
          </a:xfrm>
          <a:prstGeom prst="rect">
            <a:avLst/>
          </a:prstGeom>
        </p:spPr>
        <p:txBody>
          <a:bodyPr wrap="none">
            <a:spAutoFit/>
          </a:bodyPr>
          <a:lstStyle/>
          <a:p>
            <a:r>
              <a:rPr lang="en-US" dirty="0">
                <a:solidFill>
                  <a:srgbClr val="000000"/>
                </a:solidFill>
                <a:latin typeface="Arial" panose="020B0604020202020204" pitchFamily="34" charset="0"/>
                <a:cs typeface="Arial" panose="020B0604020202020204" pitchFamily="34" charset="0"/>
              </a:rPr>
              <a:t>Eq. </a:t>
            </a:r>
            <a:r>
              <a:rPr lang="en-US" dirty="0">
                <a:solidFill>
                  <a:srgbClr val="000066"/>
                </a:solidFill>
                <a:latin typeface="Arial" panose="020B0604020202020204" pitchFamily="34" charset="0"/>
                <a:cs typeface="Arial" panose="020B0604020202020204" pitchFamily="34" charset="0"/>
              </a:rPr>
              <a:t>(1) </a:t>
            </a:r>
            <a:endParaRPr lang="es-AR" dirty="0"/>
          </a:p>
        </p:txBody>
      </p:sp>
      <p:sp>
        <p:nvSpPr>
          <p:cNvPr id="8" name="CuadroTexto 7">
            <a:extLst>
              <a:ext uri="{FF2B5EF4-FFF2-40B4-BE49-F238E27FC236}">
                <a16:creationId xmlns:a16="http://schemas.microsoft.com/office/drawing/2014/main" id="{BED09683-FCE5-4C6A-ACCB-E8ECC1A59341}"/>
              </a:ext>
            </a:extLst>
          </p:cNvPr>
          <p:cNvSpPr txBox="1"/>
          <p:nvPr/>
        </p:nvSpPr>
        <p:spPr>
          <a:xfrm>
            <a:off x="-1" y="10070"/>
            <a:ext cx="9144000" cy="1508105"/>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sz="2800" dirty="0">
                <a:latin typeface="Arial" panose="020B0604020202020204" pitchFamily="34" charset="0"/>
                <a:cs typeface="Arial" panose="020B0604020202020204" pitchFamily="34" charset="0"/>
              </a:rPr>
              <a:t>. </a:t>
            </a:r>
            <a:r>
              <a:rPr lang="es-AR" dirty="0">
                <a:latin typeface="Arial" panose="020B0604020202020204" pitchFamily="34" charset="0"/>
                <a:cs typeface="Arial" panose="020B0604020202020204" pitchFamily="34" charset="0"/>
              </a:rPr>
              <a:t>Introducción a la Nanotecnología. </a:t>
            </a:r>
            <a:r>
              <a:rPr lang="es-AR" b="1" dirty="0">
                <a:latin typeface="Arial" panose="020B0604020202020204" pitchFamily="34" charset="0"/>
                <a:cs typeface="Arial" panose="020B0604020202020204" pitchFamily="34" charset="0"/>
              </a:rPr>
              <a:t>Propiedades de la materia en la nano-escala.</a:t>
            </a:r>
            <a:r>
              <a:rPr lang="es-AR" b="1" dirty="0">
                <a:solidFill>
                  <a:srgbClr val="0000FF"/>
                </a:solidFill>
                <a:latin typeface="Arial" panose="020B0604020202020204" pitchFamily="34" charset="0"/>
                <a:cs typeface="Arial" panose="020B0604020202020204" pitchFamily="34" charset="0"/>
              </a:rPr>
              <a:t> </a:t>
            </a:r>
            <a:r>
              <a:rPr lang="es-AR" sz="3200" b="1" dirty="0">
                <a:solidFill>
                  <a:srgbClr val="FF0000"/>
                </a:solidFill>
                <a:latin typeface="Arial" panose="020B0604020202020204" pitchFamily="34" charset="0"/>
                <a:cs typeface="Arial" panose="020B0604020202020204" pitchFamily="34" charset="0"/>
              </a:rPr>
              <a:t>Resonancia Superficial Plasmones localizada [</a:t>
            </a:r>
            <a:r>
              <a:rPr lang="es-AR" sz="3200" b="1" dirty="0" err="1">
                <a:solidFill>
                  <a:srgbClr val="FF0000"/>
                </a:solidFill>
                <a:latin typeface="Arial" panose="020B0604020202020204" pitchFamily="34" charset="0"/>
                <a:cs typeface="Arial" panose="020B0604020202020204" pitchFamily="34" charset="0"/>
              </a:rPr>
              <a:t>Localized</a:t>
            </a:r>
            <a:r>
              <a:rPr lang="es-AR" sz="3200" b="1" dirty="0">
                <a:solidFill>
                  <a:srgbClr val="FF0000"/>
                </a:solidFill>
                <a:latin typeface="Arial" panose="020B0604020202020204" pitchFamily="34" charset="0"/>
                <a:cs typeface="Arial" panose="020B0604020202020204" pitchFamily="34" charset="0"/>
              </a:rPr>
              <a:t> SPR]</a:t>
            </a:r>
          </a:p>
        </p:txBody>
      </p:sp>
      <p:sp>
        <p:nvSpPr>
          <p:cNvPr id="4" name="Rectángulo 3">
            <a:extLst>
              <a:ext uri="{FF2B5EF4-FFF2-40B4-BE49-F238E27FC236}">
                <a16:creationId xmlns:a16="http://schemas.microsoft.com/office/drawing/2014/main" id="{15D46841-E866-4AEA-A66D-195B71140F2A}"/>
              </a:ext>
            </a:extLst>
          </p:cNvPr>
          <p:cNvSpPr/>
          <p:nvPr/>
        </p:nvSpPr>
        <p:spPr>
          <a:xfrm>
            <a:off x="566057" y="566457"/>
            <a:ext cx="8203474" cy="1938992"/>
          </a:xfrm>
          <a:prstGeom prst="rect">
            <a:avLst/>
          </a:prstGeom>
          <a:solidFill>
            <a:schemeClr val="bg1"/>
          </a:solidFill>
        </p:spPr>
        <p:txBody>
          <a:bodyPr wrap="square">
            <a:spAutoFit/>
          </a:bodyPr>
          <a:lstStyle/>
          <a:p>
            <a:r>
              <a:rPr lang="es-AR" b="1" dirty="0" err="1">
                <a:solidFill>
                  <a:srgbClr val="000000"/>
                </a:solidFill>
                <a:latin typeface="Arial" panose="020B0604020202020204" pitchFamily="34" charset="0"/>
                <a:cs typeface="Arial" panose="020B0604020202020204" pitchFamily="34" charset="0"/>
              </a:rPr>
              <a:t>Origin</a:t>
            </a:r>
            <a:r>
              <a:rPr lang="es-AR" b="1" dirty="0">
                <a:solidFill>
                  <a:srgbClr val="000000"/>
                </a:solidFill>
                <a:latin typeface="Arial" panose="020B0604020202020204" pitchFamily="34" charset="0"/>
                <a:cs typeface="Arial" panose="020B0604020202020204" pitchFamily="34" charset="0"/>
              </a:rPr>
              <a:t> </a:t>
            </a:r>
            <a:r>
              <a:rPr lang="es-AR" b="1" dirty="0" err="1">
                <a:solidFill>
                  <a:srgbClr val="000000"/>
                </a:solidFill>
                <a:latin typeface="Arial" panose="020B0604020202020204" pitchFamily="34" charset="0"/>
                <a:cs typeface="Arial" panose="020B0604020202020204" pitchFamily="34" charset="0"/>
              </a:rPr>
              <a:t>of</a:t>
            </a:r>
            <a:r>
              <a:rPr lang="es-AR" b="1" dirty="0">
                <a:solidFill>
                  <a:srgbClr val="000000"/>
                </a:solidFill>
                <a:latin typeface="Arial" panose="020B0604020202020204" pitchFamily="34" charset="0"/>
                <a:cs typeface="Arial" panose="020B0604020202020204" pitchFamily="34" charset="0"/>
              </a:rPr>
              <a:t> LSPR</a:t>
            </a:r>
          </a:p>
          <a:p>
            <a:pPr algn="just"/>
            <a:r>
              <a:rPr lang="en-US" sz="1200" dirty="0">
                <a:solidFill>
                  <a:srgbClr val="000000"/>
                </a:solidFill>
                <a:latin typeface="Arial" panose="020B0604020202020204" pitchFamily="34" charset="0"/>
                <a:cs typeface="Arial" panose="020B0604020202020204" pitchFamily="34" charset="0"/>
              </a:rPr>
              <a:t>	The general optical properties of NPs differ significantly from those that are observed in bulk material. Metallic NPs that are of interest have dimensions that place them in the quantum size regime. Continuous electron bands become discrete, and </a:t>
            </a:r>
            <a:r>
              <a:rPr lang="en-US" sz="1200" dirty="0">
                <a:solidFill>
                  <a:srgbClr val="000000"/>
                </a:solidFill>
                <a:highlight>
                  <a:srgbClr val="FFFF00"/>
                </a:highlight>
                <a:latin typeface="Arial" panose="020B0604020202020204" pitchFamily="34" charset="0"/>
                <a:cs typeface="Arial" panose="020B0604020202020204" pitchFamily="34" charset="0"/>
              </a:rPr>
              <a:t>properties such as plasmon resonance will scale with NP size and the extent of aggregation of NPs</a:t>
            </a:r>
            <a:r>
              <a:rPr lang="en-US" sz="1200" dirty="0">
                <a:solidFill>
                  <a:srgbClr val="000000"/>
                </a:solidFill>
                <a:latin typeface="Arial" panose="020B0604020202020204" pitchFamily="34" charset="0"/>
                <a:cs typeface="Arial" panose="020B0604020202020204" pitchFamily="34" charset="0"/>
              </a:rPr>
              <a:t>. </a:t>
            </a:r>
            <a:r>
              <a:rPr lang="en-US" sz="1200" b="1" dirty="0">
                <a:solidFill>
                  <a:srgbClr val="000000"/>
                </a:solidFill>
                <a:latin typeface="Arial" panose="020B0604020202020204" pitchFamily="34" charset="0"/>
                <a:cs typeface="Arial" panose="020B0604020202020204" pitchFamily="34" charset="0"/>
              </a:rPr>
              <a:t>Upon plane-wave excitation of a small NP (R/</a:t>
            </a:r>
            <a:r>
              <a:rPr lang="en-US" sz="1200" b="1" dirty="0">
                <a:solidFill>
                  <a:srgbClr val="000000"/>
                </a:solidFill>
                <a:latin typeface="Arial" panose="020B0604020202020204" pitchFamily="34" charset="0"/>
                <a:cs typeface="Arial" panose="020B0604020202020204" pitchFamily="34" charset="0"/>
                <a:sym typeface="Symbol" panose="05050102010706020507" pitchFamily="18" charset="2"/>
              </a:rPr>
              <a:t></a:t>
            </a:r>
            <a:r>
              <a:rPr lang="en-US" sz="1200" b="1" dirty="0">
                <a:solidFill>
                  <a:srgbClr val="000000"/>
                </a:solidFill>
                <a:latin typeface="Arial" panose="020B0604020202020204" pitchFamily="34" charset="0"/>
                <a:cs typeface="Arial" panose="020B0604020202020204" pitchFamily="34" charset="0"/>
              </a:rPr>
              <a:t> &lt; 0.1, where R is the radius of the NP and </a:t>
            </a:r>
            <a:r>
              <a:rPr lang="en-US" sz="1200" b="1" dirty="0">
                <a:solidFill>
                  <a:srgbClr val="000000"/>
                </a:solidFill>
                <a:latin typeface="Arial" panose="020B0604020202020204" pitchFamily="34" charset="0"/>
                <a:cs typeface="Arial" panose="020B0604020202020204" pitchFamily="34" charset="0"/>
                <a:sym typeface="Symbol" panose="05050102010706020507" pitchFamily="18" charset="2"/>
              </a:rPr>
              <a:t></a:t>
            </a:r>
            <a:r>
              <a:rPr lang="en-US" sz="1200" b="1" dirty="0">
                <a:solidFill>
                  <a:srgbClr val="000000"/>
                </a:solidFill>
                <a:latin typeface="Arial" panose="020B0604020202020204" pitchFamily="34" charset="0"/>
                <a:cs typeface="Arial" panose="020B0604020202020204" pitchFamily="34" charset="0"/>
              </a:rPr>
              <a:t> is the wavelength of the incident light)</a:t>
            </a:r>
            <a:r>
              <a:rPr lang="en-US" sz="1200" dirty="0">
                <a:solidFill>
                  <a:srgbClr val="000000"/>
                </a:solidFill>
                <a:latin typeface="Arial" panose="020B0604020202020204" pitchFamily="34" charset="0"/>
                <a:cs typeface="Arial" panose="020B0604020202020204" pitchFamily="34" charset="0"/>
              </a:rPr>
              <a:t>, the oscillating electric field causes coherent oscillation of conduction electrons. This effect leads to the accumulation of polarization charges on the surface of a NP. When only dipole oscillations contribute to the </a:t>
            </a:r>
            <a:r>
              <a:rPr lang="en-US" b="1" dirty="0">
                <a:latin typeface="Arial" panose="020B0604020202020204" pitchFamily="34" charset="0"/>
                <a:cs typeface="Arial" panose="020B0604020202020204" pitchFamily="34" charset="0"/>
              </a:rPr>
              <a:t>extinction cross-section, </a:t>
            </a:r>
            <a:r>
              <a:rPr lang="en-US" b="1" dirty="0" err="1">
                <a:latin typeface="Arial" panose="020B0604020202020204" pitchFamily="34" charset="0"/>
                <a:cs typeface="Arial" panose="020B0604020202020204" pitchFamily="34" charset="0"/>
              </a:rPr>
              <a:t>C</a:t>
            </a:r>
            <a:r>
              <a:rPr lang="en-US" b="1" baseline="-25000" dirty="0" err="1">
                <a:latin typeface="Arial" panose="020B0604020202020204" pitchFamily="34" charset="0"/>
                <a:cs typeface="Arial" panose="020B0604020202020204" pitchFamily="34" charset="0"/>
              </a:rPr>
              <a:t>ext</a:t>
            </a:r>
            <a:r>
              <a:rPr lang="en-US" b="1" dirty="0">
                <a:latin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cs typeface="Arial" panose="020B0604020202020204" pitchFamily="34" charset="0"/>
              </a:rPr>
              <a:t>Mie’s solution of Maxwell’s equation can be used to obtain the spectrum for well separated NPs</a:t>
            </a:r>
            <a:endParaRPr lang="es-AR" sz="1200"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4268B763-4EE9-439F-8CD5-41B19EF37302}"/>
              </a:ext>
            </a:extLst>
          </p:cNvPr>
          <p:cNvSpPr/>
          <p:nvPr/>
        </p:nvSpPr>
        <p:spPr>
          <a:xfrm>
            <a:off x="234460" y="2471402"/>
            <a:ext cx="3829051" cy="830997"/>
          </a:xfrm>
          <a:prstGeom prst="rect">
            <a:avLst/>
          </a:prstGeom>
        </p:spPr>
        <p:txBody>
          <a:bodyPr wrap="square">
            <a:spAutoFit/>
          </a:bodyPr>
          <a:lstStyle/>
          <a:p>
            <a:pPr algn="r"/>
            <a:r>
              <a:rPr lang="en-US" sz="1200" dirty="0">
                <a:solidFill>
                  <a:srgbClr val="000000"/>
                </a:solidFill>
                <a:latin typeface="Arial" panose="020B0604020202020204" pitchFamily="34" charset="0"/>
                <a:cs typeface="Arial" panose="020B0604020202020204" pitchFamily="34" charset="0"/>
              </a:rPr>
              <a:t>For nanoparticles much smaller than the wavelength of the light (25 nm), the dipole oscillation is dominant and the extinction cross section is simplified to the following well known expression</a:t>
            </a:r>
            <a:endParaRPr lang="es-AR" sz="1200" dirty="0">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5892669A-BC9B-4E04-A496-01CEA8710D61}"/>
              </a:ext>
            </a:extLst>
          </p:cNvPr>
          <p:cNvSpPr/>
          <p:nvPr/>
        </p:nvSpPr>
        <p:spPr>
          <a:xfrm>
            <a:off x="-1" y="5637863"/>
            <a:ext cx="9144000" cy="1200329"/>
          </a:xfrm>
          <a:prstGeom prst="rect">
            <a:avLst/>
          </a:prstGeom>
        </p:spPr>
        <p:txBody>
          <a:bodyPr wrap="square">
            <a:spAutoFit/>
          </a:bodyPr>
          <a:lstStyle/>
          <a:p>
            <a:pPr algn="ctr"/>
            <a:r>
              <a:rPr lang="en-US" sz="1200" dirty="0">
                <a:latin typeface="Arial" panose="020B0604020202020204" pitchFamily="34" charset="0"/>
                <a:cs typeface="Arial" panose="020B0604020202020204" pitchFamily="34" charset="0"/>
              </a:rPr>
              <a:t>The LSPR is dependent on factors affecting the electron charge density on the particle surface, such as the particle size, shape, structure, and the dielectric properties of the metal and the surrounding medium. Spherical gold, silver, and copper nanoparticles have strong SPR band in the visible region, while other metals show broad and weak bands in the UV region. </a:t>
            </a:r>
          </a:p>
          <a:p>
            <a:pPr algn="ctr"/>
            <a:r>
              <a:rPr lang="en-US" sz="1200" dirty="0">
                <a:latin typeface="Arial" panose="020B0604020202020204" pitchFamily="34" charset="0"/>
                <a:cs typeface="Arial" panose="020B0604020202020204" pitchFamily="34" charset="0"/>
              </a:rPr>
              <a:t>Hollow or core-shell structures show a very red shifted band of the LSPR wavelength compared to the solid structures.</a:t>
            </a:r>
          </a:p>
          <a:p>
            <a:pPr algn="ctr"/>
            <a:r>
              <a:rPr lang="en-US" sz="1200" dirty="0">
                <a:latin typeface="Arial" panose="020B0604020202020204" pitchFamily="34" charset="0"/>
                <a:cs typeface="Arial" panose="020B0604020202020204" pitchFamily="34" charset="0"/>
              </a:rPr>
              <a:t>Anisotropic nanoparticles, such as rods, triangles, and branched structures also exhibit a red shifted SPR band compared </a:t>
            </a:r>
            <a:r>
              <a:rPr lang="es-AR" sz="1200" dirty="0" err="1">
                <a:latin typeface="Arial" panose="020B0604020202020204" pitchFamily="34" charset="0"/>
                <a:cs typeface="Arial" panose="020B0604020202020204" pitchFamily="34" charset="0"/>
              </a:rPr>
              <a:t>to</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their</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spherical</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analogs</a:t>
            </a:r>
            <a:r>
              <a:rPr lang="es-AR"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15111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C8DBDA5-EFD6-4986-B93E-A55E7AFFFB77}"/>
              </a:ext>
            </a:extLst>
          </p:cNvPr>
          <p:cNvSpPr/>
          <p:nvPr/>
        </p:nvSpPr>
        <p:spPr>
          <a:xfrm>
            <a:off x="635724" y="2696837"/>
            <a:ext cx="8011885" cy="461665"/>
          </a:xfrm>
          <a:prstGeom prst="rect">
            <a:avLst/>
          </a:prstGeom>
        </p:spPr>
        <p:txBody>
          <a:bodyPr wrap="square">
            <a:spAutoFit/>
          </a:bodyPr>
          <a:lstStyle/>
          <a:p>
            <a:pPr algn="just"/>
            <a:r>
              <a:rPr lang="en-US" sz="1200" dirty="0">
                <a:solidFill>
                  <a:srgbClr val="000000"/>
                </a:solidFill>
                <a:latin typeface="Arial" panose="020B0604020202020204" pitchFamily="34" charset="0"/>
                <a:cs typeface="Arial" panose="020B0604020202020204" pitchFamily="34" charset="0"/>
              </a:rPr>
              <a:t>The magnitude of the spectral shift of LSPR extinction, or the scattering wavelength maximum for small NPs is described by the following relationship</a:t>
            </a:r>
            <a:endParaRPr lang="es-AR" sz="12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A7BFDFFB-3796-49D3-A3C8-69A6B6883E55}"/>
              </a:ext>
            </a:extLst>
          </p:cNvPr>
          <p:cNvPicPr>
            <a:picLocks noChangeAspect="1"/>
          </p:cNvPicPr>
          <p:nvPr/>
        </p:nvPicPr>
        <p:blipFill>
          <a:blip r:embed="rId2"/>
          <a:stretch>
            <a:fillRect/>
          </a:stretch>
        </p:blipFill>
        <p:spPr>
          <a:xfrm>
            <a:off x="3502224" y="3362797"/>
            <a:ext cx="2139549" cy="389016"/>
          </a:xfrm>
          <a:prstGeom prst="rect">
            <a:avLst/>
          </a:prstGeom>
        </p:spPr>
      </p:pic>
      <p:sp>
        <p:nvSpPr>
          <p:cNvPr id="7" name="Rectángulo 6">
            <a:extLst>
              <a:ext uri="{FF2B5EF4-FFF2-40B4-BE49-F238E27FC236}">
                <a16:creationId xmlns:a16="http://schemas.microsoft.com/office/drawing/2014/main" id="{8924B63A-6312-46AB-BFC5-B84D3209D071}"/>
              </a:ext>
            </a:extLst>
          </p:cNvPr>
          <p:cNvSpPr/>
          <p:nvPr/>
        </p:nvSpPr>
        <p:spPr>
          <a:xfrm>
            <a:off x="714103" y="4014596"/>
            <a:ext cx="8011885" cy="1015663"/>
          </a:xfrm>
          <a:prstGeom prst="rect">
            <a:avLst/>
          </a:prstGeom>
        </p:spPr>
        <p:txBody>
          <a:bodyPr wrap="square">
            <a:spAutoFit/>
          </a:bodyPr>
          <a:lstStyle/>
          <a:p>
            <a:pPr algn="just"/>
            <a:r>
              <a:rPr lang="en-US" sz="1200" dirty="0">
                <a:solidFill>
                  <a:srgbClr val="000000"/>
                </a:solidFill>
                <a:latin typeface="Arial" panose="020B0604020202020204" pitchFamily="34" charset="0"/>
                <a:cs typeface="Arial" panose="020B0604020202020204" pitchFamily="34" charset="0"/>
              </a:rPr>
              <a:t>where m is the bulk refractive index response of the NP, also known as the sensitivity factor (in nm per </a:t>
            </a:r>
            <a:r>
              <a:rPr lang="en-US" sz="1200" b="1" dirty="0">
                <a:solidFill>
                  <a:srgbClr val="FF0000"/>
                </a:solidFill>
                <a:latin typeface="Arial" panose="020B0604020202020204" pitchFamily="34" charset="0"/>
                <a:cs typeface="Arial" panose="020B0604020202020204" pitchFamily="34" charset="0"/>
              </a:rPr>
              <a:t>refractive index unit, RIU</a:t>
            </a:r>
            <a:r>
              <a:rPr lang="en-US" sz="1200" dirty="0">
                <a:solidFill>
                  <a:srgbClr val="000000"/>
                </a:solidFill>
                <a:latin typeface="Arial" panose="020B0604020202020204" pitchFamily="34" charset="0"/>
                <a:cs typeface="Arial" panose="020B0604020202020204" pitchFamily="34" charset="0"/>
              </a:rPr>
              <a:t>), n is the change in refractive index (in RIU), d is the effective thickness of the adsorbed layer (in nm) and </a:t>
            </a:r>
            <a:r>
              <a:rPr lang="en-US" sz="1200" dirty="0" err="1">
                <a:solidFill>
                  <a:srgbClr val="000000"/>
                </a:solidFill>
                <a:latin typeface="Arial" panose="020B0604020202020204" pitchFamily="34" charset="0"/>
                <a:cs typeface="Arial" panose="020B0604020202020204" pitchFamily="34" charset="0"/>
              </a:rPr>
              <a:t>ld</a:t>
            </a:r>
            <a:r>
              <a:rPr lang="en-US" sz="1200" dirty="0">
                <a:solidFill>
                  <a:srgbClr val="000000"/>
                </a:solidFill>
                <a:latin typeface="Arial" panose="020B0604020202020204" pitchFamily="34" charset="0"/>
                <a:cs typeface="Arial" panose="020B0604020202020204" pitchFamily="34" charset="0"/>
              </a:rPr>
              <a:t> is the characteristic EM field decay length (in nm). </a:t>
            </a:r>
            <a:r>
              <a:rPr lang="en-US" sz="1200" b="1" dirty="0">
                <a:solidFill>
                  <a:srgbClr val="000000"/>
                </a:solidFill>
                <a:latin typeface="Arial" panose="020B0604020202020204" pitchFamily="34" charset="0"/>
                <a:cs typeface="Arial" panose="020B0604020202020204" pitchFamily="34" charset="0"/>
              </a:rPr>
              <a:t>It is the expression given in Eq. </a:t>
            </a:r>
            <a:r>
              <a:rPr lang="en-US" sz="1200" b="1" dirty="0">
                <a:solidFill>
                  <a:srgbClr val="000066"/>
                </a:solidFill>
                <a:latin typeface="Arial" panose="020B0604020202020204" pitchFamily="34" charset="0"/>
                <a:cs typeface="Arial" panose="020B0604020202020204" pitchFamily="34" charset="0"/>
              </a:rPr>
              <a:t>(8) </a:t>
            </a:r>
            <a:r>
              <a:rPr lang="en-US" sz="1200" b="1" dirty="0">
                <a:solidFill>
                  <a:srgbClr val="000000"/>
                </a:solidFill>
                <a:latin typeface="Arial" panose="020B0604020202020204" pitchFamily="34" charset="0"/>
                <a:cs typeface="Arial" panose="020B0604020202020204" pitchFamily="34" charset="0"/>
              </a:rPr>
              <a:t>that serves as the foundation that explains the LSPR wavelength-shift (refractive index) arising in chemical assays and bioassays that probe the affinity between molecules at the surface of nanostructures</a:t>
            </a:r>
            <a:r>
              <a:rPr lang="en-US" sz="1200" dirty="0">
                <a:solidFill>
                  <a:srgbClr val="000000"/>
                </a:solidFill>
                <a:latin typeface="Arial" panose="020B0604020202020204" pitchFamily="34" charset="0"/>
                <a:cs typeface="Arial" panose="020B0604020202020204" pitchFamily="34" charset="0"/>
              </a:rPr>
              <a:t>.</a:t>
            </a:r>
            <a:endParaRPr lang="es-AR" sz="1200"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D5549024-ED3E-4347-8AA8-7A392AFF4F93}"/>
              </a:ext>
            </a:extLst>
          </p:cNvPr>
          <p:cNvSpPr/>
          <p:nvPr/>
        </p:nvSpPr>
        <p:spPr>
          <a:xfrm>
            <a:off x="2316102" y="3344937"/>
            <a:ext cx="941283" cy="369332"/>
          </a:xfrm>
          <a:prstGeom prst="rect">
            <a:avLst/>
          </a:prstGeom>
        </p:spPr>
        <p:txBody>
          <a:bodyPr wrap="none">
            <a:spAutoFit/>
          </a:bodyPr>
          <a:lstStyle/>
          <a:p>
            <a:r>
              <a:rPr lang="en-US" dirty="0">
                <a:solidFill>
                  <a:srgbClr val="000000"/>
                </a:solidFill>
                <a:latin typeface="Arial" panose="020B0604020202020204" pitchFamily="34" charset="0"/>
                <a:cs typeface="Arial" panose="020B0604020202020204" pitchFamily="34" charset="0"/>
              </a:rPr>
              <a:t>Eq. </a:t>
            </a:r>
            <a:r>
              <a:rPr lang="en-US" dirty="0">
                <a:solidFill>
                  <a:srgbClr val="000066"/>
                </a:solidFill>
                <a:latin typeface="Arial" panose="020B0604020202020204" pitchFamily="34" charset="0"/>
                <a:cs typeface="Arial" panose="020B0604020202020204" pitchFamily="34" charset="0"/>
              </a:rPr>
              <a:t>(8) </a:t>
            </a:r>
            <a:endParaRPr lang="es-AR" dirty="0"/>
          </a:p>
        </p:txBody>
      </p:sp>
      <p:sp>
        <p:nvSpPr>
          <p:cNvPr id="9" name="CuadroTexto 8">
            <a:extLst>
              <a:ext uri="{FF2B5EF4-FFF2-40B4-BE49-F238E27FC236}">
                <a16:creationId xmlns:a16="http://schemas.microsoft.com/office/drawing/2014/main" id="{FDC363A5-89C3-4958-A1C1-EA3A6876851A}"/>
              </a:ext>
            </a:extLst>
          </p:cNvPr>
          <p:cNvSpPr txBox="1"/>
          <p:nvPr/>
        </p:nvSpPr>
        <p:spPr>
          <a:xfrm>
            <a:off x="-1" y="10070"/>
            <a:ext cx="9144000" cy="1508105"/>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sz="2800" dirty="0">
                <a:latin typeface="Arial" panose="020B0604020202020204" pitchFamily="34" charset="0"/>
                <a:cs typeface="Arial" panose="020B0604020202020204" pitchFamily="34" charset="0"/>
              </a:rPr>
              <a:t>. </a:t>
            </a:r>
            <a:r>
              <a:rPr lang="es-AR" dirty="0">
                <a:latin typeface="Arial" panose="020B0604020202020204" pitchFamily="34" charset="0"/>
                <a:cs typeface="Arial" panose="020B0604020202020204" pitchFamily="34" charset="0"/>
              </a:rPr>
              <a:t>Introducción a la Nanotecnología. </a:t>
            </a:r>
            <a:r>
              <a:rPr lang="es-AR" b="1" dirty="0">
                <a:latin typeface="Arial" panose="020B0604020202020204" pitchFamily="34" charset="0"/>
                <a:cs typeface="Arial" panose="020B0604020202020204" pitchFamily="34" charset="0"/>
              </a:rPr>
              <a:t>Propiedades de la materia en la nano-escala.</a:t>
            </a:r>
            <a:r>
              <a:rPr lang="es-AR" b="1" dirty="0">
                <a:solidFill>
                  <a:srgbClr val="0000FF"/>
                </a:solidFill>
                <a:latin typeface="Arial" panose="020B0604020202020204" pitchFamily="34" charset="0"/>
                <a:cs typeface="Arial" panose="020B0604020202020204" pitchFamily="34" charset="0"/>
              </a:rPr>
              <a:t> </a:t>
            </a:r>
            <a:r>
              <a:rPr lang="es-AR" sz="3200" b="1" dirty="0">
                <a:solidFill>
                  <a:srgbClr val="FF0000"/>
                </a:solidFill>
                <a:latin typeface="Arial" panose="020B0604020202020204" pitchFamily="34" charset="0"/>
                <a:cs typeface="Arial" panose="020B0604020202020204" pitchFamily="34" charset="0"/>
              </a:rPr>
              <a:t>Resonancia Superficial Plasmones localizada [</a:t>
            </a:r>
            <a:r>
              <a:rPr lang="es-AR" sz="3200" b="1" dirty="0" err="1">
                <a:solidFill>
                  <a:srgbClr val="FF0000"/>
                </a:solidFill>
                <a:latin typeface="Arial" panose="020B0604020202020204" pitchFamily="34" charset="0"/>
                <a:cs typeface="Arial" panose="020B0604020202020204" pitchFamily="34" charset="0"/>
              </a:rPr>
              <a:t>Localized</a:t>
            </a:r>
            <a:r>
              <a:rPr lang="es-AR" sz="3200" b="1" dirty="0">
                <a:solidFill>
                  <a:srgbClr val="FF0000"/>
                </a:solidFill>
                <a:latin typeface="Arial" panose="020B0604020202020204" pitchFamily="34" charset="0"/>
                <a:cs typeface="Arial" panose="020B0604020202020204" pitchFamily="34" charset="0"/>
              </a:rPr>
              <a:t> SPR]</a:t>
            </a:r>
          </a:p>
        </p:txBody>
      </p:sp>
      <p:sp>
        <p:nvSpPr>
          <p:cNvPr id="4" name="Rectángulo 3">
            <a:extLst>
              <a:ext uri="{FF2B5EF4-FFF2-40B4-BE49-F238E27FC236}">
                <a16:creationId xmlns:a16="http://schemas.microsoft.com/office/drawing/2014/main" id="{45D3FBE0-50FA-48BD-B54E-01DECF4AA2A5}"/>
              </a:ext>
            </a:extLst>
          </p:cNvPr>
          <p:cNvSpPr/>
          <p:nvPr/>
        </p:nvSpPr>
        <p:spPr>
          <a:xfrm>
            <a:off x="635724" y="436131"/>
            <a:ext cx="8011885" cy="2123658"/>
          </a:xfrm>
          <a:prstGeom prst="rect">
            <a:avLst/>
          </a:prstGeom>
          <a:solidFill>
            <a:schemeClr val="bg1"/>
          </a:solidFill>
        </p:spPr>
        <p:txBody>
          <a:bodyPr wrap="square">
            <a:spAutoFit/>
          </a:bodyPr>
          <a:lstStyle/>
          <a:p>
            <a:pPr algn="just"/>
            <a:r>
              <a:rPr lang="en-US" sz="1200" dirty="0">
                <a:solidFill>
                  <a:srgbClr val="000000"/>
                </a:solidFill>
                <a:latin typeface="Arial" panose="020B0604020202020204" pitchFamily="34" charset="0"/>
                <a:cs typeface="Arial" panose="020B0604020202020204" pitchFamily="34" charset="0"/>
              </a:rPr>
              <a:t>	The oscillation of conduction electrons displaces the electron cloud relative to the nuclei, giving rise to a restoring force from </a:t>
            </a:r>
            <a:r>
              <a:rPr lang="en-US" sz="1200" dirty="0" err="1">
                <a:solidFill>
                  <a:srgbClr val="000000"/>
                </a:solidFill>
                <a:latin typeface="Arial" panose="020B0604020202020204" pitchFamily="34" charset="0"/>
                <a:cs typeface="Arial" panose="020B0604020202020204" pitchFamily="34" charset="0"/>
              </a:rPr>
              <a:t>coloumbic</a:t>
            </a:r>
            <a:r>
              <a:rPr lang="en-US" sz="1200" dirty="0">
                <a:solidFill>
                  <a:srgbClr val="000000"/>
                </a:solidFill>
                <a:latin typeface="Arial" panose="020B0604020202020204" pitchFamily="34" charset="0"/>
                <a:cs typeface="Arial" panose="020B0604020202020204" pitchFamily="34" charset="0"/>
              </a:rPr>
              <a:t> attraction resulting in oscillation of the electron cloud with respect to the nuclei. This restoring force permits the resonance condition to occur at a specific frequency with electrons exhibiting a </a:t>
            </a:r>
            <a:r>
              <a:rPr lang="en-US" sz="1200" dirty="0">
                <a:solidFill>
                  <a:srgbClr val="000000"/>
                </a:solidFill>
                <a:latin typeface="Arial" panose="020B0604020202020204" pitchFamily="34" charset="0"/>
                <a:cs typeface="Arial" panose="020B0604020202020204" pitchFamily="34" charset="0"/>
                <a:sym typeface="Symbol" panose="05050102010706020507" pitchFamily="18" charset="2"/>
              </a:rPr>
              <a:t></a:t>
            </a:r>
            <a:r>
              <a:rPr lang="en-US" sz="1200" dirty="0">
                <a:solidFill>
                  <a:srgbClr val="000000"/>
                </a:solidFill>
                <a:latin typeface="Arial" panose="020B0604020202020204" pitchFamily="34" charset="0"/>
                <a:cs typeface="Arial" panose="020B0604020202020204" pitchFamily="34" charset="0"/>
              </a:rPr>
              <a:t>/2 phase lag with respect to the field of incident radiation. </a:t>
            </a:r>
            <a:r>
              <a:rPr lang="en-US" sz="1200" dirty="0">
                <a:solidFill>
                  <a:srgbClr val="000000"/>
                </a:solidFill>
                <a:highlight>
                  <a:srgbClr val="FFFF00"/>
                </a:highlight>
                <a:latin typeface="Arial" panose="020B0604020202020204" pitchFamily="34" charset="0"/>
                <a:cs typeface="Arial" panose="020B0604020202020204" pitchFamily="34" charset="0"/>
              </a:rPr>
              <a:t>The resonantly enhanced field inside the NP leads to the dipolar field that is exterior to the NP</a:t>
            </a:r>
            <a:r>
              <a:rPr lang="en-US" sz="1200" dirty="0">
                <a:solidFill>
                  <a:srgbClr val="000000"/>
                </a:solidFill>
                <a:latin typeface="Arial" panose="020B0604020202020204" pitchFamily="34" charset="0"/>
                <a:cs typeface="Arial" panose="020B0604020202020204" pitchFamily="34" charset="0"/>
              </a:rPr>
              <a:t>. It is the dipolar field that is responsible for enhanced absorption and scattering cross-sections, as well as strongly enhanced EM fields in close vicinity of the NP surface.</a:t>
            </a:r>
          </a:p>
          <a:p>
            <a:pPr algn="just"/>
            <a:endParaRPr lang="en-US" sz="1200" dirty="0">
              <a:solidFill>
                <a:srgbClr val="000000"/>
              </a:solidFill>
              <a:latin typeface="Arial" panose="020B0604020202020204" pitchFamily="34" charset="0"/>
              <a:cs typeface="Arial" panose="020B0604020202020204" pitchFamily="34" charset="0"/>
            </a:endParaRPr>
          </a:p>
          <a:p>
            <a:pPr algn="just"/>
            <a:r>
              <a:rPr lang="en-US" sz="1200" dirty="0">
                <a:solidFill>
                  <a:srgbClr val="000000"/>
                </a:solidFill>
                <a:latin typeface="Arial" panose="020B0604020202020204" pitchFamily="34" charset="0"/>
                <a:cs typeface="Arial" panose="020B0604020202020204" pitchFamily="34" charset="0"/>
              </a:rPr>
              <a:t>	A thin gold film (30–50 nm) absorbs throughout the visible and near-infrared region, while </a:t>
            </a:r>
            <a:r>
              <a:rPr lang="en-US" sz="1200" dirty="0">
                <a:solidFill>
                  <a:srgbClr val="FF0000"/>
                </a:solidFill>
                <a:highlight>
                  <a:srgbClr val="FFFF00"/>
                </a:highlight>
                <a:latin typeface="Arial" panose="020B0604020202020204" pitchFamily="34" charset="0"/>
                <a:cs typeface="Arial" panose="020B0604020202020204" pitchFamily="34" charset="0"/>
              </a:rPr>
              <a:t>a dipolar surface plasmon resonance of a 30-nm Au NP is concentrated at 2.25 eV (ca. 552 nm)</a:t>
            </a:r>
            <a:r>
              <a:rPr lang="en-US" sz="1200" dirty="0">
                <a:solidFill>
                  <a:srgbClr val="000000"/>
                </a:solidFill>
                <a:latin typeface="Arial" panose="020B0604020202020204" pitchFamily="34" charset="0"/>
                <a:cs typeface="Arial" panose="020B0604020202020204" pitchFamily="34" charset="0"/>
              </a:rPr>
              <a:t>. These collective oscillations of dipole plasmon resonance are governed by the shape and size of electron distribution, density of the electrons and effective electron mass</a:t>
            </a:r>
            <a:endParaRPr lang="es-AR" sz="1200"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664CCDEB-BB16-4C86-AE61-88C4E87D3063}"/>
              </a:ext>
            </a:extLst>
          </p:cNvPr>
          <p:cNvSpPr/>
          <p:nvPr/>
        </p:nvSpPr>
        <p:spPr>
          <a:xfrm>
            <a:off x="687218" y="5047905"/>
            <a:ext cx="8038770" cy="1200329"/>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This LSPR is the result of the interaction of nanoparticles with light of resonant frequency. As a result of the absorption of resonant light, the free electrons of the metal exhibit a collective coherent oscillation around the nanoparticle surface. This coherent oscillation induced as a result of the absorption of light in resonance with the incident light is called the localized surface plasmon resonance. </a:t>
            </a:r>
            <a:r>
              <a:rPr lang="en-US" sz="1200" b="1" dirty="0">
                <a:solidFill>
                  <a:srgbClr val="FF0000"/>
                </a:solidFill>
                <a:latin typeface="Arial" panose="020B0604020202020204" pitchFamily="34" charset="0"/>
                <a:cs typeface="Arial" panose="020B0604020202020204" pitchFamily="34" charset="0"/>
              </a:rPr>
              <a:t>This plasmon resonance leads to a strong extinction band around 520 nm in the visible spectral region, which is the reason for the brilliant red color of the nanogold solution.</a:t>
            </a:r>
            <a:r>
              <a:rPr lang="en-US" sz="1200" dirty="0">
                <a:latin typeface="Arial" panose="020B0604020202020204" pitchFamily="34" charset="0"/>
                <a:cs typeface="Arial" panose="020B0604020202020204" pitchFamily="34" charset="0"/>
              </a:rPr>
              <a:t> </a:t>
            </a:r>
          </a:p>
        </p:txBody>
      </p:sp>
      <p:sp>
        <p:nvSpPr>
          <p:cNvPr id="11" name="Rectángulo 10">
            <a:extLst>
              <a:ext uri="{FF2B5EF4-FFF2-40B4-BE49-F238E27FC236}">
                <a16:creationId xmlns:a16="http://schemas.microsoft.com/office/drawing/2014/main" id="{AB3DA938-B9EA-42B4-9A66-2ABDDA46D291}"/>
              </a:ext>
            </a:extLst>
          </p:cNvPr>
          <p:cNvSpPr/>
          <p:nvPr/>
        </p:nvSpPr>
        <p:spPr>
          <a:xfrm>
            <a:off x="1" y="6314301"/>
            <a:ext cx="9143999" cy="276999"/>
          </a:xfrm>
          <a:prstGeom prst="rect">
            <a:avLst/>
          </a:prstGeom>
        </p:spPr>
        <p:txBody>
          <a:bodyPr wrap="square">
            <a:spAutoFit/>
          </a:bodyPr>
          <a:lstStyle/>
          <a:p>
            <a:r>
              <a:rPr lang="es-AR" sz="1200" dirty="0" err="1">
                <a:solidFill>
                  <a:srgbClr val="000000"/>
                </a:solidFill>
                <a:latin typeface="AdvTimes-b"/>
              </a:rPr>
              <a:t>Plasmonic</a:t>
            </a:r>
            <a:r>
              <a:rPr lang="es-AR" sz="1200" dirty="0">
                <a:solidFill>
                  <a:srgbClr val="000000"/>
                </a:solidFill>
                <a:latin typeface="AdvTimes-b"/>
              </a:rPr>
              <a:t> </a:t>
            </a:r>
            <a:r>
              <a:rPr lang="es-AR" sz="1200" dirty="0" err="1">
                <a:solidFill>
                  <a:srgbClr val="000000"/>
                </a:solidFill>
                <a:latin typeface="AdvTimes-b"/>
              </a:rPr>
              <a:t>photo-thermal</a:t>
            </a:r>
            <a:r>
              <a:rPr lang="es-AR" sz="1200" dirty="0">
                <a:solidFill>
                  <a:srgbClr val="000000"/>
                </a:solidFill>
                <a:latin typeface="AdvTimes-b"/>
              </a:rPr>
              <a:t> </a:t>
            </a:r>
            <a:r>
              <a:rPr lang="es-AR" sz="1200" dirty="0" err="1">
                <a:solidFill>
                  <a:srgbClr val="000000"/>
                </a:solidFill>
                <a:latin typeface="AdvTimes-b"/>
              </a:rPr>
              <a:t>therapy</a:t>
            </a:r>
            <a:r>
              <a:rPr lang="es-AR" sz="1200" dirty="0">
                <a:solidFill>
                  <a:srgbClr val="000000"/>
                </a:solidFill>
                <a:latin typeface="AdvTimes-b"/>
              </a:rPr>
              <a:t> (PPTT) </a:t>
            </a:r>
            <a:r>
              <a:rPr lang="es-AR" sz="1200" dirty="0" err="1">
                <a:solidFill>
                  <a:srgbClr val="000000"/>
                </a:solidFill>
                <a:latin typeface="AdvTimes-b"/>
              </a:rPr>
              <a:t>Xiaohua</a:t>
            </a:r>
            <a:r>
              <a:rPr lang="es-AR" sz="1200" dirty="0">
                <a:solidFill>
                  <a:srgbClr val="000000"/>
                </a:solidFill>
                <a:latin typeface="AdvTimes-b"/>
              </a:rPr>
              <a:t> Huang </a:t>
            </a:r>
            <a:r>
              <a:rPr lang="es-AR" sz="1200" dirty="0">
                <a:solidFill>
                  <a:srgbClr val="000066"/>
                </a:solidFill>
                <a:latin typeface="AdvTimes-b"/>
              </a:rPr>
              <a:t>a</a:t>
            </a:r>
            <a:r>
              <a:rPr lang="es-AR" sz="1200" dirty="0">
                <a:solidFill>
                  <a:srgbClr val="000000"/>
                </a:solidFill>
                <a:latin typeface="AdvTimes-b"/>
              </a:rPr>
              <a:t>, </a:t>
            </a:r>
            <a:r>
              <a:rPr lang="es-AR" sz="1200" dirty="0" err="1">
                <a:solidFill>
                  <a:srgbClr val="000000"/>
                </a:solidFill>
                <a:latin typeface="AdvTimes-b"/>
              </a:rPr>
              <a:t>Mostafa</a:t>
            </a:r>
            <a:r>
              <a:rPr lang="es-AR" sz="1200" dirty="0">
                <a:solidFill>
                  <a:srgbClr val="000000"/>
                </a:solidFill>
                <a:latin typeface="AdvTimes-b"/>
              </a:rPr>
              <a:t> A. El-</a:t>
            </a:r>
            <a:r>
              <a:rPr lang="es-AR" sz="1200" dirty="0" err="1">
                <a:solidFill>
                  <a:srgbClr val="000000"/>
                </a:solidFill>
                <a:latin typeface="AdvTimes-b"/>
              </a:rPr>
              <a:t>Sayed</a:t>
            </a:r>
            <a:r>
              <a:rPr lang="en-US" sz="1200" dirty="0"/>
              <a:t>Alexandria Journal of Medicine (2011) 47, 1–9</a:t>
            </a:r>
            <a:endParaRPr lang="es-AR" sz="1200" dirty="0"/>
          </a:p>
        </p:txBody>
      </p:sp>
    </p:spTree>
    <p:extLst>
      <p:ext uri="{BB962C8B-B14F-4D97-AF65-F5344CB8AC3E}">
        <p14:creationId xmlns:p14="http://schemas.microsoft.com/office/powerpoint/2010/main" val="2033069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35101" y="3132510"/>
            <a:ext cx="7760399" cy="2207438"/>
          </a:xfrm>
          <a:prstGeom prst="rect">
            <a:avLst/>
          </a:prstGeom>
        </p:spPr>
      </p:pic>
      <p:sp>
        <p:nvSpPr>
          <p:cNvPr id="6" name="Rectángulo 5"/>
          <p:cNvSpPr/>
          <p:nvPr/>
        </p:nvSpPr>
        <p:spPr>
          <a:xfrm>
            <a:off x="361666" y="985418"/>
            <a:ext cx="8420668" cy="1754326"/>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Plasmonic (noble metal) nanoparticles distinguish themselves from other nanoplatforms such as semiconductor quantum dots, magnetic and polymeric nanoparticle by their unique localized surface plasmon resonance (LSPR). </a:t>
            </a:r>
            <a:r>
              <a:rPr lang="en-US" b="1" dirty="0">
                <a:latin typeface="Arial" panose="020B0604020202020204" pitchFamily="34" charset="0"/>
                <a:cs typeface="Arial" panose="020B0604020202020204" pitchFamily="34" charset="0"/>
              </a:rPr>
              <a:t>This LSPR, resulting from photon confinement to a small particle size, enhances all the radiative and nonradiative properties of the nanoparticles and thus offering multiple modalities for biological and </a:t>
            </a:r>
            <a:r>
              <a:rPr lang="es-AR" b="1" dirty="0">
                <a:latin typeface="Arial" panose="020B0604020202020204" pitchFamily="34" charset="0"/>
                <a:cs typeface="Arial" panose="020B0604020202020204" pitchFamily="34" charset="0"/>
              </a:rPr>
              <a:t>medical </a:t>
            </a:r>
            <a:r>
              <a:rPr lang="es-AR" b="1" dirty="0" err="1">
                <a:latin typeface="Arial" panose="020B0604020202020204" pitchFamily="34" charset="0"/>
                <a:cs typeface="Arial" panose="020B0604020202020204" pitchFamily="34" charset="0"/>
              </a:rPr>
              <a:t>applications</a:t>
            </a:r>
            <a:r>
              <a:rPr lang="es-AR" b="1" dirty="0">
                <a:latin typeface="Arial" panose="020B0604020202020204" pitchFamily="34" charset="0"/>
                <a:cs typeface="Arial" panose="020B0604020202020204" pitchFamily="34" charset="0"/>
              </a:rPr>
              <a:t>.</a:t>
            </a:r>
            <a:endParaRPr lang="es-AR" sz="1200" b="1" dirty="0">
              <a:latin typeface="Arial" panose="020B0604020202020204" pitchFamily="34" charset="0"/>
              <a:cs typeface="Arial" panose="020B0604020202020204" pitchFamily="34" charset="0"/>
            </a:endParaRPr>
          </a:p>
        </p:txBody>
      </p:sp>
      <p:sp>
        <p:nvSpPr>
          <p:cNvPr id="8" name="Rectángulo 7"/>
          <p:cNvSpPr/>
          <p:nvPr/>
        </p:nvSpPr>
        <p:spPr>
          <a:xfrm>
            <a:off x="-76200" y="6372040"/>
            <a:ext cx="9143999" cy="461665"/>
          </a:xfrm>
          <a:prstGeom prst="rect">
            <a:avLst/>
          </a:prstGeom>
        </p:spPr>
        <p:txBody>
          <a:bodyPr wrap="square">
            <a:spAutoFit/>
          </a:bodyPr>
          <a:lstStyle/>
          <a:p>
            <a:pPr algn="r"/>
            <a:r>
              <a:rPr lang="es-AR" sz="1200" dirty="0">
                <a:latin typeface="AdvTimes-b"/>
              </a:rPr>
              <a:t>Gold </a:t>
            </a:r>
            <a:r>
              <a:rPr lang="es-AR" sz="1200" dirty="0" err="1">
                <a:latin typeface="AdvTimes-b"/>
              </a:rPr>
              <a:t>nanoparticles</a:t>
            </a:r>
            <a:r>
              <a:rPr lang="es-AR" sz="1200" dirty="0">
                <a:latin typeface="AdvTimes-b"/>
              </a:rPr>
              <a:t>: </a:t>
            </a:r>
            <a:r>
              <a:rPr lang="es-AR" sz="1200" dirty="0" err="1">
                <a:latin typeface="AdvTimes-b"/>
              </a:rPr>
              <a:t>Optical</a:t>
            </a:r>
            <a:r>
              <a:rPr lang="es-AR" sz="1200" dirty="0">
                <a:latin typeface="AdvTimes-b"/>
              </a:rPr>
              <a:t> </a:t>
            </a:r>
            <a:r>
              <a:rPr lang="es-AR" sz="1200" dirty="0" err="1">
                <a:latin typeface="AdvTimes-b"/>
              </a:rPr>
              <a:t>properties</a:t>
            </a:r>
            <a:r>
              <a:rPr lang="es-AR" sz="1200" dirty="0">
                <a:latin typeface="AdvTimes-b"/>
              </a:rPr>
              <a:t> and </a:t>
            </a:r>
            <a:r>
              <a:rPr lang="es-AR" sz="1200" dirty="0" err="1">
                <a:latin typeface="AdvTimes-b"/>
              </a:rPr>
              <a:t>implementations</a:t>
            </a:r>
            <a:r>
              <a:rPr lang="es-AR" sz="1200" dirty="0">
                <a:latin typeface="AdvTimes-b"/>
              </a:rPr>
              <a:t> </a:t>
            </a:r>
            <a:r>
              <a:rPr lang="en-US" sz="1200" dirty="0">
                <a:latin typeface="AdvTimes-b"/>
              </a:rPr>
              <a:t>in cancer diagnosis and photothermal therapy </a:t>
            </a:r>
            <a:r>
              <a:rPr lang="es-AR" sz="1200" dirty="0" err="1">
                <a:latin typeface="AdvTimes-b"/>
              </a:rPr>
              <a:t>Xiaohua</a:t>
            </a:r>
            <a:r>
              <a:rPr lang="es-AR" sz="1200" dirty="0">
                <a:latin typeface="AdvTimes-b"/>
              </a:rPr>
              <a:t> Huang </a:t>
            </a:r>
            <a:r>
              <a:rPr lang="es-AR" sz="1200" dirty="0" err="1">
                <a:latin typeface="AdvTimes-b"/>
              </a:rPr>
              <a:t>a,b</a:t>
            </a:r>
            <a:r>
              <a:rPr lang="es-AR" sz="1200" dirty="0">
                <a:latin typeface="AdvTimes-b"/>
              </a:rPr>
              <a:t>, </a:t>
            </a:r>
            <a:r>
              <a:rPr lang="es-AR" sz="1200" dirty="0" err="1">
                <a:latin typeface="AdvTimes-b"/>
              </a:rPr>
              <a:t>Mostafa</a:t>
            </a:r>
            <a:r>
              <a:rPr lang="es-AR" sz="1200" dirty="0">
                <a:latin typeface="AdvTimes-b"/>
              </a:rPr>
              <a:t> A. El-</a:t>
            </a:r>
            <a:r>
              <a:rPr lang="es-AR" sz="1200" dirty="0" err="1">
                <a:latin typeface="AdvTimes-b"/>
              </a:rPr>
              <a:t>Sayed</a:t>
            </a:r>
            <a:r>
              <a:rPr lang="en-US" sz="1200" dirty="0"/>
              <a:t> Journal of Advanced Research (2010) </a:t>
            </a:r>
            <a:r>
              <a:rPr lang="en-US" sz="1200" b="1" dirty="0"/>
              <a:t>1</a:t>
            </a:r>
            <a:r>
              <a:rPr lang="en-US" sz="1200" dirty="0"/>
              <a:t>, 13–28</a:t>
            </a:r>
            <a:endParaRPr lang="es-AR" sz="1200" dirty="0"/>
          </a:p>
        </p:txBody>
      </p:sp>
      <p:sp>
        <p:nvSpPr>
          <p:cNvPr id="9" name="CuadroTexto 8">
            <a:extLst>
              <a:ext uri="{FF2B5EF4-FFF2-40B4-BE49-F238E27FC236}">
                <a16:creationId xmlns:a16="http://schemas.microsoft.com/office/drawing/2014/main" id="{BBB640FF-30AB-4720-9749-88A3D4C69837}"/>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 </a:t>
            </a:r>
            <a:r>
              <a:rPr lang="es-AR" dirty="0">
                <a:latin typeface="Arial" panose="020B0604020202020204" pitchFamily="34" charset="0"/>
                <a:cs typeface="Arial" panose="020B0604020202020204" pitchFamily="34" charset="0"/>
              </a:rPr>
              <a:t>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err="1">
                <a:solidFill>
                  <a:srgbClr val="FF0000"/>
                </a:solidFill>
                <a:latin typeface="Arial" panose="020B0604020202020204" pitchFamily="34" charset="0"/>
                <a:cs typeface="Arial" panose="020B0604020202020204" pitchFamily="34" charset="0"/>
              </a:rPr>
              <a:t>Localized</a:t>
            </a:r>
            <a:r>
              <a:rPr lang="es-AR" sz="3200" b="1" dirty="0">
                <a:solidFill>
                  <a:srgbClr val="FF0000"/>
                </a:solidFill>
                <a:latin typeface="Arial" panose="020B0604020202020204" pitchFamily="34" charset="0"/>
                <a:cs typeface="Arial" panose="020B0604020202020204" pitchFamily="34" charset="0"/>
              </a:rPr>
              <a:t> SPR</a:t>
            </a:r>
            <a:endParaRPr lang="es-AR" sz="32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7940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689047" y="1082782"/>
            <a:ext cx="5765904" cy="3464953"/>
          </a:xfrm>
          <a:prstGeom prst="rect">
            <a:avLst/>
          </a:prstGeom>
        </p:spPr>
      </p:pic>
      <p:sp>
        <p:nvSpPr>
          <p:cNvPr id="6" name="Rectángulo 5"/>
          <p:cNvSpPr/>
          <p:nvPr/>
        </p:nvSpPr>
        <p:spPr>
          <a:xfrm>
            <a:off x="219073" y="4547735"/>
            <a:ext cx="8705851" cy="2215991"/>
          </a:xfrm>
          <a:prstGeom prst="rect">
            <a:avLst/>
          </a:prstGeom>
        </p:spPr>
        <p:txBody>
          <a:bodyPr wrap="square">
            <a:spAutoFit/>
          </a:bodyPr>
          <a:lstStyle/>
          <a:p>
            <a:pPr algn="just"/>
            <a:r>
              <a:rPr lang="es-AR" dirty="0" err="1">
                <a:latin typeface="Arial" panose="020B0604020202020204" pitchFamily="34" charset="0"/>
                <a:cs typeface="Arial" panose="020B0604020202020204" pitchFamily="34" charset="0"/>
              </a:rPr>
              <a:t>Extinction</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spectra</a:t>
            </a:r>
            <a:r>
              <a:rPr lang="es-AR" dirty="0">
                <a:latin typeface="Arial" panose="020B0604020202020204" pitchFamily="34" charset="0"/>
                <a:cs typeface="Arial" panose="020B0604020202020204" pitchFamily="34" charset="0"/>
              </a:rPr>
              <a:t> of </a:t>
            </a:r>
            <a:r>
              <a:rPr lang="es-AR" dirty="0" err="1">
                <a:latin typeface="Arial" panose="020B0604020202020204" pitchFamily="34" charset="0"/>
                <a:cs typeface="Arial" panose="020B0604020202020204" pitchFamily="34" charset="0"/>
              </a:rPr>
              <a:t>gold</a:t>
            </a:r>
            <a:r>
              <a:rPr lang="es-A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nanoparticles in different sizes. The electric field of incident light </a:t>
            </a:r>
            <a:r>
              <a:rPr lang="en-US" b="1" dirty="0">
                <a:latin typeface="Arial" panose="020B0604020202020204" pitchFamily="34" charset="0"/>
                <a:cs typeface="Arial" panose="020B0604020202020204" pitchFamily="34" charset="0"/>
              </a:rPr>
              <a:t>induces coherent collective oscillation </a:t>
            </a:r>
            <a:r>
              <a:rPr lang="en-US" dirty="0">
                <a:latin typeface="Arial" panose="020B0604020202020204" pitchFamily="34" charset="0"/>
                <a:cs typeface="Arial" panose="020B0604020202020204" pitchFamily="34" charset="0"/>
              </a:rPr>
              <a:t>of conduction band electrons with respective to the positively charged metallic core. This dipolar oscillation is resonant with the incoming light </a:t>
            </a:r>
            <a:r>
              <a:rPr lang="en-US" dirty="0">
                <a:solidFill>
                  <a:srgbClr val="FF0000"/>
                </a:solidFill>
                <a:highlight>
                  <a:srgbClr val="FFFF00"/>
                </a:highlight>
                <a:latin typeface="Arial" panose="020B0604020202020204" pitchFamily="34" charset="0"/>
                <a:cs typeface="Arial" panose="020B0604020202020204" pitchFamily="34" charset="0"/>
              </a:rPr>
              <a:t>at a specific frequency that depends on particle size and shape</a:t>
            </a:r>
            <a:r>
              <a:rPr lang="en-US"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For gold nanoparticles (</a:t>
            </a:r>
            <a:r>
              <a:rPr lang="en-US" b="1" dirty="0">
                <a:solidFill>
                  <a:srgbClr val="FF0000"/>
                </a:solidFill>
                <a:latin typeface="Arial" panose="020B0604020202020204" pitchFamily="34" charset="0"/>
                <a:cs typeface="Arial" panose="020B0604020202020204" pitchFamily="34" charset="0"/>
                <a:sym typeface="Symbol" panose="05050102010706020507" pitchFamily="18" charset="2"/>
              </a:rPr>
              <a:t> 10 nm </a:t>
            </a:r>
            <a:r>
              <a:rPr lang="en-US" b="1" dirty="0" err="1">
                <a:solidFill>
                  <a:srgbClr val="FF0000"/>
                </a:solidFill>
                <a:latin typeface="Arial" panose="020B0604020202020204" pitchFamily="34" charset="0"/>
                <a:cs typeface="Arial" panose="020B0604020202020204" pitchFamily="34" charset="0"/>
                <a:sym typeface="Symbol" panose="05050102010706020507" pitchFamily="18" charset="2"/>
              </a:rPr>
              <a:t>diametro</a:t>
            </a:r>
            <a:r>
              <a:rPr lang="en-US" b="1" dirty="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b="1" dirty="0">
                <a:solidFill>
                  <a:srgbClr val="FF0000"/>
                </a:solidFill>
                <a:latin typeface="Arial" panose="020B0604020202020204" pitchFamily="34" charset="0"/>
                <a:cs typeface="Arial" panose="020B0604020202020204" pitchFamily="34" charset="0"/>
              </a:rPr>
              <a:t>, the SPR wavelength is around 520 nm </a:t>
            </a:r>
            <a:r>
              <a:rPr lang="en-US" sz="2400" b="1" dirty="0">
                <a:solidFill>
                  <a:srgbClr val="FF0000"/>
                </a:solidFill>
                <a:latin typeface="Arial" panose="020B0604020202020204" pitchFamily="34" charset="0"/>
                <a:cs typeface="Arial" panose="020B0604020202020204" pitchFamily="34" charset="0"/>
              </a:rPr>
              <a:t>depending on the size of the </a:t>
            </a:r>
            <a:r>
              <a:rPr lang="es-AR" sz="2400" b="1" dirty="0" err="1">
                <a:solidFill>
                  <a:srgbClr val="FF0000"/>
                </a:solidFill>
                <a:latin typeface="Arial" panose="020B0604020202020204" pitchFamily="34" charset="0"/>
                <a:cs typeface="Arial" panose="020B0604020202020204" pitchFamily="34" charset="0"/>
              </a:rPr>
              <a:t>nanoparticles</a:t>
            </a:r>
            <a:r>
              <a:rPr lang="es-AR" sz="2400" b="1" dirty="0">
                <a:solidFill>
                  <a:srgbClr val="FF0000"/>
                </a:solidFill>
                <a:latin typeface="Arial" panose="020B0604020202020204" pitchFamily="34" charset="0"/>
                <a:cs typeface="Arial" panose="020B0604020202020204" pitchFamily="34" charset="0"/>
              </a:rPr>
              <a:t>: a mayor tamaño hay un corrimiento al rojo</a:t>
            </a:r>
          </a:p>
        </p:txBody>
      </p:sp>
      <p:sp>
        <p:nvSpPr>
          <p:cNvPr id="7" name="CuadroTexto 6">
            <a:extLst>
              <a:ext uri="{FF2B5EF4-FFF2-40B4-BE49-F238E27FC236}">
                <a16:creationId xmlns:a16="http://schemas.microsoft.com/office/drawing/2014/main" id="{FCBDB9C8-40B2-40A0-AFDF-C018139D3844}"/>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err="1">
                <a:solidFill>
                  <a:srgbClr val="FF0000"/>
                </a:solidFill>
                <a:latin typeface="Arial" panose="020B0604020202020204" pitchFamily="34" charset="0"/>
                <a:cs typeface="Arial" panose="020B0604020202020204" pitchFamily="34" charset="0"/>
              </a:rPr>
              <a:t>Localized</a:t>
            </a:r>
            <a:r>
              <a:rPr lang="es-AR" sz="3200" b="1" dirty="0">
                <a:solidFill>
                  <a:srgbClr val="FF0000"/>
                </a:solidFill>
                <a:latin typeface="Arial" panose="020B0604020202020204" pitchFamily="34" charset="0"/>
                <a:cs typeface="Arial" panose="020B0604020202020204" pitchFamily="34" charset="0"/>
              </a:rPr>
              <a:t> SPR</a:t>
            </a:r>
            <a:endParaRPr lang="es-AR" sz="3200" b="1" dirty="0">
              <a:solidFill>
                <a:srgbClr val="0000FF"/>
              </a:solidFill>
              <a:latin typeface="Arial" panose="020B0604020202020204" pitchFamily="34" charset="0"/>
              <a:cs typeface="Arial" panose="020B0604020202020204" pitchFamily="34" charset="0"/>
            </a:endParaRPr>
          </a:p>
        </p:txBody>
      </p:sp>
      <p:sp>
        <p:nvSpPr>
          <p:cNvPr id="2" name="Rectángulo: esquinas redondeadas 1">
            <a:extLst>
              <a:ext uri="{FF2B5EF4-FFF2-40B4-BE49-F238E27FC236}">
                <a16:creationId xmlns:a16="http://schemas.microsoft.com/office/drawing/2014/main" id="{5283ABCA-8EB1-4E65-896C-5E5117353F17}"/>
              </a:ext>
            </a:extLst>
          </p:cNvPr>
          <p:cNvSpPr/>
          <p:nvPr/>
        </p:nvSpPr>
        <p:spPr>
          <a:xfrm>
            <a:off x="4068418" y="1223972"/>
            <a:ext cx="278294" cy="29615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4" name="Conector recto de flecha 3">
            <a:extLst>
              <a:ext uri="{FF2B5EF4-FFF2-40B4-BE49-F238E27FC236}">
                <a16:creationId xmlns:a16="http://schemas.microsoft.com/office/drawing/2014/main" id="{6E195706-0732-4A62-B4A9-FC921D3B79BD}"/>
              </a:ext>
            </a:extLst>
          </p:cNvPr>
          <p:cNvCxnSpPr/>
          <p:nvPr/>
        </p:nvCxnSpPr>
        <p:spPr>
          <a:xfrm>
            <a:off x="4441372" y="1367245"/>
            <a:ext cx="2046514" cy="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05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924607"/>
            <a:ext cx="3086100" cy="5078313"/>
          </a:xfrm>
          <a:prstGeom prst="rect">
            <a:avLst/>
          </a:prstGeom>
        </p:spPr>
        <p:txBody>
          <a:bodyPr wrap="square">
            <a:spAutoFit/>
          </a:bodyPr>
          <a:lstStyle/>
          <a:p>
            <a:r>
              <a:rPr lang="en-US" b="1" dirty="0">
                <a:solidFill>
                  <a:srgbClr val="000000"/>
                </a:solidFill>
                <a:latin typeface="Arial" panose="020B0604020202020204" pitchFamily="34" charset="0"/>
                <a:cs typeface="Arial" panose="020B0604020202020204" pitchFamily="34" charset="0"/>
              </a:rPr>
              <a:t>Surface plasmon absorption and scattering</a:t>
            </a:r>
          </a:p>
          <a:p>
            <a:pPr algn="just"/>
            <a:r>
              <a:rPr lang="en-US" sz="1200" dirty="0">
                <a:solidFill>
                  <a:srgbClr val="000000"/>
                </a:solidFill>
                <a:latin typeface="Arial" panose="020B0604020202020204" pitchFamily="34" charset="0"/>
                <a:cs typeface="Arial" panose="020B0604020202020204" pitchFamily="34" charset="0"/>
              </a:rPr>
              <a:t>The energy loss of electromagnetic wave (total light extinction) after passing through a matter results from two contributions: absorption and scattering processes. Light absorption results when the photon energy is dissipated due to inelastic processes.</a:t>
            </a:r>
          </a:p>
          <a:p>
            <a:pPr algn="just"/>
            <a:r>
              <a:rPr lang="en-US" sz="1200" b="1" dirty="0">
                <a:solidFill>
                  <a:srgbClr val="FF0000"/>
                </a:solidFill>
                <a:latin typeface="Arial" panose="020B0604020202020204" pitchFamily="34" charset="0"/>
                <a:cs typeface="Arial" panose="020B0604020202020204" pitchFamily="34" charset="0"/>
              </a:rPr>
              <a:t>Light scattering occurs when the photon energy causes electron oscillations in the matter which emit photons in the form of scattered light either at the same frequency as the incident light (Rayleigh scattering) or at a shifted frequency (Raman scattering).</a:t>
            </a:r>
          </a:p>
          <a:p>
            <a:pPr algn="just"/>
            <a:r>
              <a:rPr lang="en-US" sz="1200" dirty="0">
                <a:solidFill>
                  <a:srgbClr val="000000"/>
                </a:solidFill>
                <a:latin typeface="Arial" panose="020B0604020202020204" pitchFamily="34" charset="0"/>
                <a:cs typeface="Arial" panose="020B0604020202020204" pitchFamily="34" charset="0"/>
              </a:rPr>
              <a:t>The frequency shift corresponds to the energy difference created molecular motion within the matter (molecular bond rotations, stretching or vibrations). </a:t>
            </a:r>
            <a:r>
              <a:rPr lang="en-US" sz="1200" b="1" dirty="0">
                <a:solidFill>
                  <a:srgbClr val="000000"/>
                </a:solidFill>
                <a:highlight>
                  <a:srgbClr val="FFFF00"/>
                </a:highlight>
                <a:latin typeface="Arial" panose="020B0604020202020204" pitchFamily="34" charset="0"/>
                <a:cs typeface="Arial" panose="020B0604020202020204" pitchFamily="34" charset="0"/>
              </a:rPr>
              <a:t>Due to the SPR oscillation, the light absorption and scattering are strongly enhanced, 5–6 orders of magnitude stronger than most strongly absorbing organic dye molecules and than the emission of most strongly </a:t>
            </a:r>
            <a:r>
              <a:rPr lang="es-AR" sz="1200" b="1" dirty="0" err="1">
                <a:solidFill>
                  <a:srgbClr val="000000"/>
                </a:solidFill>
                <a:highlight>
                  <a:srgbClr val="FFFF00"/>
                </a:highlight>
                <a:latin typeface="Arial" panose="020B0604020202020204" pitchFamily="34" charset="0"/>
                <a:cs typeface="Arial" panose="020B0604020202020204" pitchFamily="34" charset="0"/>
              </a:rPr>
              <a:t>fluorescent</a:t>
            </a:r>
            <a:r>
              <a:rPr lang="es-AR" sz="1200" b="1" dirty="0">
                <a:solidFill>
                  <a:srgbClr val="000000"/>
                </a:solidFill>
                <a:highlight>
                  <a:srgbClr val="FFFF00"/>
                </a:highlight>
                <a:latin typeface="Arial" panose="020B0604020202020204" pitchFamily="34" charset="0"/>
                <a:cs typeface="Arial" panose="020B0604020202020204" pitchFamily="34" charset="0"/>
              </a:rPr>
              <a:t> </a:t>
            </a:r>
            <a:r>
              <a:rPr lang="es-AR" sz="1200" b="1" dirty="0" err="1">
                <a:solidFill>
                  <a:srgbClr val="000000"/>
                </a:solidFill>
                <a:highlight>
                  <a:srgbClr val="FFFF00"/>
                </a:highlight>
                <a:latin typeface="Arial" panose="020B0604020202020204" pitchFamily="34" charset="0"/>
                <a:cs typeface="Arial" panose="020B0604020202020204" pitchFamily="34" charset="0"/>
              </a:rPr>
              <a:t>molecules</a:t>
            </a:r>
            <a:r>
              <a:rPr lang="es-AR" sz="1200" b="1" dirty="0">
                <a:solidFill>
                  <a:srgbClr val="000000"/>
                </a:solidFill>
                <a:highlight>
                  <a:srgbClr val="FFFF00"/>
                </a:highlight>
                <a:latin typeface="Arial" panose="020B0604020202020204" pitchFamily="34" charset="0"/>
                <a:cs typeface="Arial" panose="020B0604020202020204" pitchFamily="34" charset="0"/>
              </a:rPr>
              <a:t>, </a:t>
            </a:r>
            <a:r>
              <a:rPr lang="es-AR" sz="1200" b="1" dirty="0" err="1">
                <a:solidFill>
                  <a:srgbClr val="000000"/>
                </a:solidFill>
                <a:highlight>
                  <a:srgbClr val="FFFF00"/>
                </a:highlight>
                <a:latin typeface="Arial" panose="020B0604020202020204" pitchFamily="34" charset="0"/>
                <a:cs typeface="Arial" panose="020B0604020202020204" pitchFamily="34" charset="0"/>
              </a:rPr>
              <a:t>respectively</a:t>
            </a:r>
            <a:r>
              <a:rPr lang="es-AR" sz="1200" dirty="0">
                <a:solidFill>
                  <a:srgbClr val="000000"/>
                </a:solidFill>
                <a:highlight>
                  <a:srgbClr val="FFFF00"/>
                </a:highlight>
                <a:latin typeface="Arial" panose="020B0604020202020204" pitchFamily="34" charset="0"/>
                <a:cs typeface="Arial" panose="020B0604020202020204" pitchFamily="34" charset="0"/>
              </a:rPr>
              <a:t>.</a:t>
            </a:r>
            <a:endParaRPr lang="es-AR" sz="1200" dirty="0">
              <a:highlight>
                <a:srgbClr val="FFFF00"/>
              </a:highlight>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3194021" y="1862949"/>
            <a:ext cx="5842058" cy="4461919"/>
          </a:xfrm>
          <a:prstGeom prst="rect">
            <a:avLst/>
          </a:prstGeom>
        </p:spPr>
      </p:pic>
      <p:sp>
        <p:nvSpPr>
          <p:cNvPr id="8" name="Rectángulo 7"/>
          <p:cNvSpPr/>
          <p:nvPr/>
        </p:nvSpPr>
        <p:spPr>
          <a:xfrm>
            <a:off x="1" y="6179033"/>
            <a:ext cx="9143999" cy="646331"/>
          </a:xfrm>
          <a:prstGeom prst="rect">
            <a:avLst/>
          </a:prstGeom>
        </p:spPr>
        <p:txBody>
          <a:bodyPr wrap="square">
            <a:spAutoFit/>
          </a:bodyPr>
          <a:lstStyle/>
          <a:p>
            <a:pPr algn="just"/>
            <a:r>
              <a:rPr lang="en-US" sz="1200" dirty="0">
                <a:solidFill>
                  <a:srgbClr val="000000"/>
                </a:solidFill>
                <a:latin typeface="Arial" panose="020B0604020202020204" pitchFamily="34" charset="0"/>
                <a:cs typeface="Arial" panose="020B0604020202020204" pitchFamily="34" charset="0"/>
              </a:rPr>
              <a:t>The ratio of the scattering to absorption increases dramatically for larger size of particles. </a:t>
            </a:r>
            <a:r>
              <a:rPr lang="en-US" sz="1200" b="1" u="sng" dirty="0">
                <a:solidFill>
                  <a:srgbClr val="FF0000"/>
                </a:solidFill>
                <a:latin typeface="Arial" panose="020B0604020202020204" pitchFamily="34" charset="0"/>
                <a:cs typeface="Arial" panose="020B0604020202020204" pitchFamily="34" charset="0"/>
              </a:rPr>
              <a:t>For imaging, lager nanoparticles are preferred because of higher scattering efficiency, whereas for photothermal therapy, smaller nanoparticles are preferred as light is mainly adsorbed by the particles and thus efficiently converted to heat for cell and tissue destruction.</a:t>
            </a:r>
            <a:endParaRPr lang="es-AR" sz="1200" b="1" u="sng" dirty="0">
              <a:solidFill>
                <a:srgbClr val="FF0000"/>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973A0ACD-7FA4-491C-9F52-D8EA1C7068CC}"/>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err="1">
                <a:solidFill>
                  <a:srgbClr val="FF0000"/>
                </a:solidFill>
                <a:latin typeface="Arial" panose="020B0604020202020204" pitchFamily="34" charset="0"/>
                <a:cs typeface="Arial" panose="020B0604020202020204" pitchFamily="34" charset="0"/>
              </a:rPr>
              <a:t>Localized</a:t>
            </a:r>
            <a:r>
              <a:rPr lang="es-AR" sz="3200" b="1" dirty="0">
                <a:solidFill>
                  <a:srgbClr val="FF0000"/>
                </a:solidFill>
                <a:latin typeface="Arial" panose="020B0604020202020204" pitchFamily="34" charset="0"/>
                <a:cs typeface="Arial" panose="020B0604020202020204" pitchFamily="34" charset="0"/>
              </a:rPr>
              <a:t> SPR</a:t>
            </a:r>
            <a:endParaRPr lang="es-AR" sz="3200" b="1" dirty="0">
              <a:solidFill>
                <a:srgbClr val="0000FF"/>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083FE917-B82A-43F2-816E-0876B6DA701B}"/>
              </a:ext>
            </a:extLst>
          </p:cNvPr>
          <p:cNvSpPr txBox="1"/>
          <p:nvPr/>
        </p:nvSpPr>
        <p:spPr>
          <a:xfrm>
            <a:off x="3710608" y="3094431"/>
            <a:ext cx="1364974" cy="369332"/>
          </a:xfrm>
          <a:prstGeom prst="rect">
            <a:avLst/>
          </a:prstGeom>
          <a:noFill/>
        </p:spPr>
        <p:txBody>
          <a:bodyPr wrap="square" rtlCol="0">
            <a:spAutoFit/>
          </a:bodyPr>
          <a:lstStyle/>
          <a:p>
            <a:pPr algn="ctr"/>
            <a:r>
              <a:rPr lang="es-AR" dirty="0" err="1">
                <a:latin typeface="Arial" panose="020B0604020202020204" pitchFamily="34" charset="0"/>
                <a:cs typeface="Arial" panose="020B0604020202020204" pitchFamily="34" charset="0"/>
              </a:rPr>
              <a:t>scattering</a:t>
            </a:r>
            <a:endParaRPr lang="es-AR"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F91CC4BE-DFBC-41BA-92C4-094DB2EBD80C}"/>
              </a:ext>
            </a:extLst>
          </p:cNvPr>
          <p:cNvSpPr txBox="1"/>
          <p:nvPr/>
        </p:nvSpPr>
        <p:spPr>
          <a:xfrm>
            <a:off x="4565373" y="2218212"/>
            <a:ext cx="1364974" cy="369332"/>
          </a:xfrm>
          <a:prstGeom prst="rect">
            <a:avLst/>
          </a:prstGeom>
          <a:noFill/>
        </p:spPr>
        <p:txBody>
          <a:bodyPr wrap="square" rtlCol="0">
            <a:spAutoFit/>
          </a:bodyPr>
          <a:lstStyle/>
          <a:p>
            <a:pPr algn="ctr"/>
            <a:r>
              <a:rPr lang="es-AR" dirty="0">
                <a:solidFill>
                  <a:srgbClr val="00B050"/>
                </a:solidFill>
                <a:latin typeface="Arial" panose="020B0604020202020204" pitchFamily="34" charset="0"/>
                <a:cs typeface="Arial" panose="020B0604020202020204" pitchFamily="34" charset="0"/>
              </a:rPr>
              <a:t>absorción</a:t>
            </a:r>
          </a:p>
        </p:txBody>
      </p:sp>
      <p:sp>
        <p:nvSpPr>
          <p:cNvPr id="11" name="CuadroTexto 10">
            <a:extLst>
              <a:ext uri="{FF2B5EF4-FFF2-40B4-BE49-F238E27FC236}">
                <a16:creationId xmlns:a16="http://schemas.microsoft.com/office/drawing/2014/main" id="{411B46D0-42D0-4C9B-ADA6-7FAD02F1FE76}"/>
              </a:ext>
            </a:extLst>
          </p:cNvPr>
          <p:cNvSpPr txBox="1"/>
          <p:nvPr/>
        </p:nvSpPr>
        <p:spPr>
          <a:xfrm>
            <a:off x="7301699" y="2250478"/>
            <a:ext cx="1364974" cy="369332"/>
          </a:xfrm>
          <a:prstGeom prst="rect">
            <a:avLst/>
          </a:prstGeom>
          <a:noFill/>
        </p:spPr>
        <p:txBody>
          <a:bodyPr wrap="square" rtlCol="0">
            <a:spAutoFit/>
          </a:bodyPr>
          <a:lstStyle/>
          <a:p>
            <a:pPr algn="ctr"/>
            <a:r>
              <a:rPr lang="es-AR" dirty="0">
                <a:solidFill>
                  <a:srgbClr val="FF0000"/>
                </a:solidFill>
                <a:latin typeface="Arial" panose="020B0604020202020204" pitchFamily="34" charset="0"/>
                <a:cs typeface="Arial" panose="020B0604020202020204" pitchFamily="34" charset="0"/>
              </a:rPr>
              <a:t>resultante</a:t>
            </a:r>
          </a:p>
        </p:txBody>
      </p:sp>
      <p:sp>
        <p:nvSpPr>
          <p:cNvPr id="7" name="Rectángulo 6"/>
          <p:cNvSpPr/>
          <p:nvPr/>
        </p:nvSpPr>
        <p:spPr>
          <a:xfrm>
            <a:off x="3086100" y="799901"/>
            <a:ext cx="6057900" cy="1384995"/>
          </a:xfrm>
          <a:prstGeom prst="rect">
            <a:avLst/>
          </a:prstGeom>
        </p:spPr>
        <p:txBody>
          <a:bodyPr wrap="square">
            <a:spAutoFit/>
          </a:bodyPr>
          <a:lstStyle/>
          <a:p>
            <a:pPr algn="just"/>
            <a:r>
              <a:rPr lang="en-US" sz="1200" b="1" dirty="0">
                <a:solidFill>
                  <a:srgbClr val="FF0000"/>
                </a:solidFill>
                <a:latin typeface="Arial" panose="020B0604020202020204" pitchFamily="34" charset="0"/>
                <a:cs typeface="Arial" panose="020B0604020202020204" pitchFamily="34" charset="0"/>
              </a:rPr>
              <a:t>Tuning of the relative contribution of surface plasmon absorption and scattering by changing the particle size</a:t>
            </a:r>
            <a:r>
              <a:rPr lang="en-US" sz="1200" dirty="0">
                <a:solidFill>
                  <a:srgbClr val="0000FF"/>
                </a:solidFill>
                <a:latin typeface="Arial" panose="020B0604020202020204" pitchFamily="34" charset="0"/>
                <a:cs typeface="Arial" panose="020B0604020202020204" pitchFamily="34" charset="0"/>
              </a:rPr>
              <a:t>. The calculated surface plasmon absorption, scattering and total extinction efficiencies of gold nanoparticles in diameter of (A) 20 nm; (B) 40 nm and (C) 80 nm. (D) The dependence of the ratio of the scattering to absorption cross-sections to on the diameter of gold nanoparticles</a:t>
            </a:r>
            <a:r>
              <a:rPr lang="en-US" sz="1200" b="1" dirty="0">
                <a:solidFill>
                  <a:srgbClr val="0000FF"/>
                </a:solidFill>
                <a:latin typeface="Arial" panose="020B0604020202020204" pitchFamily="34" charset="0"/>
                <a:cs typeface="Arial" panose="020B0604020202020204" pitchFamily="34" charset="0"/>
              </a:rPr>
              <a:t>. Increase particle sizes lead to increased contribution from Mie scattering.</a:t>
            </a:r>
            <a:r>
              <a:rPr lang="en-US" sz="1200" dirty="0">
                <a:solidFill>
                  <a:srgbClr val="0000FF"/>
                </a:solidFill>
                <a:latin typeface="Arial" panose="020B0604020202020204" pitchFamily="34" charset="0"/>
                <a:cs typeface="Arial" panose="020B0604020202020204" pitchFamily="34" charset="0"/>
              </a:rPr>
              <a:t> The calculations are made by using full Mie theory</a:t>
            </a:r>
            <a:endParaRPr lang="es-AR" sz="1200" dirty="0">
              <a:solidFill>
                <a:srgbClr val="0000FF"/>
              </a:solidFill>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B41D397D-719F-45D7-9D5A-049428356441}"/>
              </a:ext>
            </a:extLst>
          </p:cNvPr>
          <p:cNvSpPr/>
          <p:nvPr/>
        </p:nvSpPr>
        <p:spPr>
          <a:xfrm>
            <a:off x="-6627" y="5919599"/>
            <a:ext cx="9143999" cy="276999"/>
          </a:xfrm>
          <a:prstGeom prst="rect">
            <a:avLst/>
          </a:prstGeom>
        </p:spPr>
        <p:txBody>
          <a:bodyPr wrap="square">
            <a:spAutoFit/>
          </a:bodyPr>
          <a:lstStyle/>
          <a:p>
            <a:r>
              <a:rPr lang="es-AR" sz="1200" dirty="0" err="1">
                <a:solidFill>
                  <a:srgbClr val="000000"/>
                </a:solidFill>
                <a:latin typeface="AdvTimes-b"/>
              </a:rPr>
              <a:t>Plasmonic</a:t>
            </a:r>
            <a:r>
              <a:rPr lang="es-AR" sz="1200" dirty="0">
                <a:solidFill>
                  <a:srgbClr val="000000"/>
                </a:solidFill>
                <a:latin typeface="AdvTimes-b"/>
              </a:rPr>
              <a:t> </a:t>
            </a:r>
            <a:r>
              <a:rPr lang="es-AR" sz="1200" dirty="0" err="1">
                <a:solidFill>
                  <a:srgbClr val="000000"/>
                </a:solidFill>
                <a:latin typeface="AdvTimes-b"/>
              </a:rPr>
              <a:t>photo-thermal</a:t>
            </a:r>
            <a:r>
              <a:rPr lang="es-AR" sz="1200" dirty="0">
                <a:solidFill>
                  <a:srgbClr val="000000"/>
                </a:solidFill>
                <a:latin typeface="AdvTimes-b"/>
              </a:rPr>
              <a:t> </a:t>
            </a:r>
            <a:r>
              <a:rPr lang="es-AR" sz="1200" dirty="0" err="1">
                <a:solidFill>
                  <a:srgbClr val="000000"/>
                </a:solidFill>
                <a:latin typeface="AdvTimes-b"/>
              </a:rPr>
              <a:t>therapy</a:t>
            </a:r>
            <a:r>
              <a:rPr lang="es-AR" sz="1200" dirty="0">
                <a:solidFill>
                  <a:srgbClr val="000000"/>
                </a:solidFill>
                <a:latin typeface="AdvTimes-b"/>
              </a:rPr>
              <a:t> (PPTT) </a:t>
            </a:r>
            <a:r>
              <a:rPr lang="es-AR" sz="1200" dirty="0" err="1">
                <a:solidFill>
                  <a:srgbClr val="000000"/>
                </a:solidFill>
                <a:latin typeface="AdvTimes-b"/>
              </a:rPr>
              <a:t>Xiaohua</a:t>
            </a:r>
            <a:r>
              <a:rPr lang="es-AR" sz="1200" dirty="0">
                <a:solidFill>
                  <a:srgbClr val="000000"/>
                </a:solidFill>
                <a:latin typeface="AdvTimes-b"/>
              </a:rPr>
              <a:t> Huang </a:t>
            </a:r>
            <a:r>
              <a:rPr lang="es-AR" sz="1200" dirty="0">
                <a:solidFill>
                  <a:srgbClr val="000066"/>
                </a:solidFill>
                <a:latin typeface="AdvTimes-b"/>
              </a:rPr>
              <a:t>a</a:t>
            </a:r>
            <a:r>
              <a:rPr lang="es-AR" sz="1200" dirty="0">
                <a:solidFill>
                  <a:srgbClr val="000000"/>
                </a:solidFill>
                <a:latin typeface="AdvTimes-b"/>
              </a:rPr>
              <a:t>, </a:t>
            </a:r>
            <a:r>
              <a:rPr lang="es-AR" sz="1200" dirty="0" err="1">
                <a:solidFill>
                  <a:srgbClr val="000000"/>
                </a:solidFill>
                <a:latin typeface="AdvTimes-b"/>
              </a:rPr>
              <a:t>Mostafa</a:t>
            </a:r>
            <a:r>
              <a:rPr lang="es-AR" sz="1200" dirty="0">
                <a:solidFill>
                  <a:srgbClr val="000000"/>
                </a:solidFill>
                <a:latin typeface="AdvTimes-b"/>
              </a:rPr>
              <a:t> A. El-</a:t>
            </a:r>
            <a:r>
              <a:rPr lang="es-AR" sz="1200" dirty="0" err="1">
                <a:solidFill>
                  <a:srgbClr val="000000"/>
                </a:solidFill>
                <a:latin typeface="AdvTimes-b"/>
              </a:rPr>
              <a:t>Sayed</a:t>
            </a:r>
            <a:r>
              <a:rPr lang="en-US" sz="1200" dirty="0"/>
              <a:t>Alexandria Journal of Medicine (2011) 47, 1–9</a:t>
            </a:r>
            <a:endParaRPr lang="es-AR" sz="1200" dirty="0"/>
          </a:p>
        </p:txBody>
      </p:sp>
    </p:spTree>
    <p:extLst>
      <p:ext uri="{BB962C8B-B14F-4D97-AF65-F5344CB8AC3E}">
        <p14:creationId xmlns:p14="http://schemas.microsoft.com/office/powerpoint/2010/main" val="358881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22899" y="845110"/>
            <a:ext cx="7898200" cy="4766798"/>
          </a:xfrm>
          <a:prstGeom prst="rect">
            <a:avLst/>
          </a:prstGeom>
        </p:spPr>
      </p:pic>
      <p:sp>
        <p:nvSpPr>
          <p:cNvPr id="5" name="CuadroTexto 4"/>
          <p:cNvSpPr txBox="1"/>
          <p:nvPr/>
        </p:nvSpPr>
        <p:spPr>
          <a:xfrm>
            <a:off x="0" y="198782"/>
            <a:ext cx="9144000" cy="954107"/>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sz="2800" dirty="0">
                <a:latin typeface="Arial" panose="020B0604020202020204" pitchFamily="34" charset="0"/>
                <a:cs typeface="Arial" panose="020B0604020202020204" pitchFamily="34" charset="0"/>
              </a:rPr>
              <a:t>.</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2800" b="1" dirty="0" err="1">
                <a:solidFill>
                  <a:srgbClr val="FF0000"/>
                </a:solidFill>
                <a:latin typeface="Arial" panose="020B0604020202020204" pitchFamily="34" charset="0"/>
                <a:cs typeface="Arial" panose="020B0604020202020204" pitchFamily="34" charset="0"/>
              </a:rPr>
              <a:t>Localized</a:t>
            </a:r>
            <a:r>
              <a:rPr lang="es-AR" sz="2800" b="1" dirty="0">
                <a:solidFill>
                  <a:srgbClr val="FF0000"/>
                </a:solidFill>
                <a:latin typeface="Arial" panose="020B0604020202020204" pitchFamily="34" charset="0"/>
                <a:cs typeface="Arial" panose="020B0604020202020204" pitchFamily="34" charset="0"/>
              </a:rPr>
              <a:t> SPR</a:t>
            </a:r>
          </a:p>
        </p:txBody>
      </p:sp>
      <p:sp>
        <p:nvSpPr>
          <p:cNvPr id="7" name="Rectángulo 6"/>
          <p:cNvSpPr/>
          <p:nvPr/>
        </p:nvSpPr>
        <p:spPr>
          <a:xfrm>
            <a:off x="96252" y="5494971"/>
            <a:ext cx="8771021" cy="1200329"/>
          </a:xfrm>
          <a:prstGeom prst="rect">
            <a:avLst/>
          </a:prstGeom>
        </p:spPr>
        <p:txBody>
          <a:bodyPr wrap="square">
            <a:spAutoFit/>
          </a:bodyPr>
          <a:lstStyle/>
          <a:p>
            <a:pPr algn="just"/>
            <a:r>
              <a:rPr lang="en-US" sz="1200" b="1" dirty="0">
                <a:solidFill>
                  <a:srgbClr val="000000"/>
                </a:solidFill>
                <a:latin typeface="Arial" panose="020B0604020202020204" pitchFamily="34" charset="0"/>
                <a:cs typeface="Arial" panose="020B0604020202020204" pitchFamily="34" charset="0"/>
              </a:rPr>
              <a:t>Schematic illustration of localized surface plasmon resonance (A) </a:t>
            </a:r>
            <a:r>
              <a:rPr lang="en-US" sz="1200" dirty="0">
                <a:solidFill>
                  <a:srgbClr val="000000"/>
                </a:solidFill>
                <a:latin typeface="Arial" panose="020B0604020202020204" pitchFamily="34" charset="0"/>
                <a:cs typeface="Arial" panose="020B0604020202020204" pitchFamily="34" charset="0"/>
              </a:rPr>
              <a:t>and calculated absorption and scattering properties of gold nanoparticles in different sizes (B). </a:t>
            </a:r>
            <a:r>
              <a:rPr lang="en-US" sz="1200" b="1" dirty="0">
                <a:solidFill>
                  <a:srgbClr val="FF0000"/>
                </a:solidFill>
                <a:latin typeface="Arial" panose="020B0604020202020204" pitchFamily="34" charset="0"/>
                <a:cs typeface="Arial" panose="020B0604020202020204" pitchFamily="34" charset="0"/>
              </a:rPr>
              <a:t>The electric field of incident light induces coherent collective oscillation of conduction band electrons with respect to the positively charged metallic core. This dipolar oscillation is resonant with the incoming light at a specific frequency that depends on particle size and shape. </a:t>
            </a:r>
            <a:r>
              <a:rPr lang="en-US" sz="1200" dirty="0">
                <a:solidFill>
                  <a:srgbClr val="000000"/>
                </a:solidFill>
                <a:latin typeface="Arial" panose="020B0604020202020204" pitchFamily="34" charset="0"/>
                <a:cs typeface="Arial" panose="020B0604020202020204" pitchFamily="34" charset="0"/>
              </a:rPr>
              <a:t>The absorption and scattering efficiencies depend on the size of the nanoparticles. Increasing nanoparticle size leads to an increase of light scattering contribution. </a:t>
            </a:r>
            <a:endParaRPr lang="es-A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336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olors of various sized monodispersed gold nanoparti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068" y="1038238"/>
            <a:ext cx="3977640" cy="143256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98782" y="1242678"/>
            <a:ext cx="4253948" cy="5355312"/>
          </a:xfrm>
          <a:prstGeom prst="rect">
            <a:avLst/>
          </a:prstGeom>
        </p:spPr>
        <p:txBody>
          <a:bodyPr wrap="square">
            <a:spAutoFit/>
          </a:bodyPr>
          <a:lstStyle/>
          <a:p>
            <a:pPr algn="just"/>
            <a:r>
              <a:rPr lang="en-US" sz="1200" dirty="0">
                <a:solidFill>
                  <a:srgbClr val="665E58"/>
                </a:solidFill>
                <a:latin typeface="Arial" panose="020B0604020202020204" pitchFamily="34" charset="0"/>
                <a:cs typeface="Arial" panose="020B0604020202020204" pitchFamily="34" charset="0"/>
              </a:rPr>
              <a:t>Gold nanoparticles’ interaction with light is strongly dictated by their environment, size and physical dimensions. Oscillating electric fields of a light ray propagating near a colloidal nanoparticle interact with the free electrons causing a concerted oscillation of electron charge that is in resonance with the frequency of visible light. </a:t>
            </a:r>
            <a:r>
              <a:rPr lang="en-US" sz="1200" b="1" dirty="0">
                <a:solidFill>
                  <a:srgbClr val="665E58"/>
                </a:solidFill>
                <a:latin typeface="Arial" panose="020B0604020202020204" pitchFamily="34" charset="0"/>
                <a:cs typeface="Arial" panose="020B0604020202020204" pitchFamily="34" charset="0"/>
              </a:rPr>
              <a:t>These resonant oscillations are known as surface plasmons. </a:t>
            </a:r>
            <a:r>
              <a:rPr lang="en-US" sz="1200" b="1" dirty="0">
                <a:solidFill>
                  <a:srgbClr val="FF0000"/>
                </a:solidFill>
                <a:latin typeface="Arial" panose="020B0604020202020204" pitchFamily="34" charset="0"/>
                <a:cs typeface="Arial" panose="020B0604020202020204" pitchFamily="34" charset="0"/>
              </a:rPr>
              <a:t>For small (~30nm) monodisperse gold nanoparticles, the surface plasmon resonance phenomenon causes an </a:t>
            </a:r>
            <a:r>
              <a:rPr lang="en-US" b="1" u="sng" dirty="0">
                <a:solidFill>
                  <a:srgbClr val="0099CC"/>
                </a:solidFill>
                <a:latin typeface="Arial" panose="020B0604020202020204" pitchFamily="34" charset="0"/>
                <a:cs typeface="Arial" panose="020B0604020202020204" pitchFamily="34" charset="0"/>
              </a:rPr>
              <a:t>absorption of light in the blue-green portion of the spectrum (~450 nm) </a:t>
            </a:r>
            <a:r>
              <a:rPr lang="en-US" sz="1200" b="1" dirty="0">
                <a:solidFill>
                  <a:srgbClr val="FF0000"/>
                </a:solidFill>
                <a:latin typeface="Arial" panose="020B0604020202020204" pitchFamily="34" charset="0"/>
                <a:cs typeface="Arial" panose="020B0604020202020204" pitchFamily="34" charset="0"/>
              </a:rPr>
              <a:t>while </a:t>
            </a:r>
            <a:r>
              <a:rPr lang="en-US" b="1" u="sng" dirty="0">
                <a:solidFill>
                  <a:srgbClr val="FF0000"/>
                </a:solidFill>
                <a:latin typeface="Arial" panose="020B0604020202020204" pitchFamily="34" charset="0"/>
                <a:cs typeface="Arial" panose="020B0604020202020204" pitchFamily="34" charset="0"/>
              </a:rPr>
              <a:t>red light (~700 nm) is reflected</a:t>
            </a:r>
            <a:r>
              <a:rPr lang="en-US" sz="1200" b="1" dirty="0">
                <a:solidFill>
                  <a:srgbClr val="FF0000"/>
                </a:solidFill>
                <a:latin typeface="Arial" panose="020B0604020202020204" pitchFamily="34" charset="0"/>
                <a:cs typeface="Arial" panose="020B0604020202020204" pitchFamily="34" charset="0"/>
              </a:rPr>
              <a:t>, yielding a rich red color</a:t>
            </a:r>
            <a:r>
              <a:rPr lang="en-US" sz="1200" b="1" dirty="0">
                <a:solidFill>
                  <a:srgbClr val="665E58"/>
                </a:solidFill>
                <a:latin typeface="Arial" panose="020B0604020202020204" pitchFamily="34" charset="0"/>
                <a:cs typeface="Arial" panose="020B0604020202020204" pitchFamily="34" charset="0"/>
              </a:rPr>
              <a:t>. As particle size increases, the wavelength of surface plasmon resonance related absorption shifts to longer, redder wavelengths. </a:t>
            </a:r>
            <a:r>
              <a:rPr lang="en-US" b="1" dirty="0">
                <a:solidFill>
                  <a:srgbClr val="FF0000"/>
                </a:solidFill>
                <a:latin typeface="Arial" panose="020B0604020202020204" pitchFamily="34" charset="0"/>
                <a:cs typeface="Arial" panose="020B0604020202020204" pitchFamily="34" charset="0"/>
              </a:rPr>
              <a:t>Red light is then absorbed</a:t>
            </a:r>
            <a:r>
              <a:rPr lang="en-US" b="1" dirty="0">
                <a:solidFill>
                  <a:srgbClr val="665E58"/>
                </a:solidFill>
                <a:latin typeface="Arial" panose="020B0604020202020204" pitchFamily="34" charset="0"/>
                <a:cs typeface="Arial" panose="020B0604020202020204" pitchFamily="34" charset="0"/>
              </a:rPr>
              <a:t>, and </a:t>
            </a:r>
            <a:r>
              <a:rPr lang="en-US" b="1" dirty="0">
                <a:solidFill>
                  <a:srgbClr val="0000FF"/>
                </a:solidFill>
                <a:latin typeface="Arial" panose="020B0604020202020204" pitchFamily="34" charset="0"/>
                <a:cs typeface="Arial" panose="020B0604020202020204" pitchFamily="34" charset="0"/>
              </a:rPr>
              <a:t>blue light is reflected</a:t>
            </a:r>
            <a:r>
              <a:rPr lang="en-US" b="1" dirty="0">
                <a:solidFill>
                  <a:srgbClr val="665E58"/>
                </a:solidFill>
                <a:latin typeface="Arial" panose="020B0604020202020204" pitchFamily="34" charset="0"/>
                <a:cs typeface="Arial" panose="020B0604020202020204" pitchFamily="34" charset="0"/>
              </a:rPr>
              <a:t>, yielding solutions with a pale blue or purple color</a:t>
            </a:r>
            <a:r>
              <a:rPr lang="en-US" sz="1200" dirty="0">
                <a:solidFill>
                  <a:srgbClr val="665E58"/>
                </a:solidFill>
                <a:latin typeface="Arial" panose="020B0604020202020204" pitchFamily="34" charset="0"/>
                <a:cs typeface="Arial" panose="020B0604020202020204" pitchFamily="34" charset="0"/>
              </a:rPr>
              <a:t>. As particle size continues to increase toward the bulk limit, surface plasmon resonance wavelengths move into the IR portion of the spectrum and most visible wavelengths are reflected, giving the nanoparticles clear or translucent color. The surface plasmon resonance can be tuned by varying the size or shape of the nanoparticles, leading to particles with tailored optical properties for different applications.</a:t>
            </a:r>
            <a:endParaRPr lang="es-AR" sz="1200" dirty="0">
              <a:latin typeface="Arial" panose="020B0604020202020204" pitchFamily="34" charset="0"/>
              <a:cs typeface="Arial" panose="020B0604020202020204" pitchFamily="34" charset="0"/>
            </a:endParaRPr>
          </a:p>
        </p:txBody>
      </p:sp>
      <p:sp>
        <p:nvSpPr>
          <p:cNvPr id="7" name="Rectángulo 6"/>
          <p:cNvSpPr/>
          <p:nvPr/>
        </p:nvSpPr>
        <p:spPr>
          <a:xfrm>
            <a:off x="4452730" y="3805627"/>
            <a:ext cx="4572000" cy="1754326"/>
          </a:xfrm>
          <a:prstGeom prst="rect">
            <a:avLst/>
          </a:prstGeom>
        </p:spPr>
        <p:txBody>
          <a:bodyPr>
            <a:spAutoFit/>
          </a:bodyPr>
          <a:lstStyle/>
          <a:p>
            <a:pPr algn="just"/>
            <a:r>
              <a:rPr lang="en-US" sz="1200" dirty="0">
                <a:latin typeface="Arial" panose="020B0604020202020204" pitchFamily="34" charset="0"/>
                <a:cs typeface="Arial" panose="020B0604020202020204" pitchFamily="34" charset="0"/>
              </a:rPr>
              <a:t>This phenomenon is also seen when excess salt is added to the gold solution. The surface charge of the gold nanoparticle becomes neutral, causing nanoparticles to aggregate. As a result, the solution color changes from red to blue. To minimize aggregation, the versatile surface chemistry of gold nanoparticles allows them to be coated with polymers, small molecules, and biological recognition molecules. This surface modification enables gold nanoparticles to be used extensively in chemical, biological, engineering, and medical applications. </a:t>
            </a:r>
            <a:endParaRPr lang="es-AR" sz="1200" dirty="0">
              <a:latin typeface="Arial" panose="020B0604020202020204" pitchFamily="34" charset="0"/>
              <a:cs typeface="Arial" panose="020B0604020202020204" pitchFamily="34" charset="0"/>
            </a:endParaRPr>
          </a:p>
        </p:txBody>
      </p:sp>
      <p:sp>
        <p:nvSpPr>
          <p:cNvPr id="10" name="Rectángulo 9"/>
          <p:cNvSpPr/>
          <p:nvPr/>
        </p:nvSpPr>
        <p:spPr>
          <a:xfrm>
            <a:off x="0" y="6469358"/>
            <a:ext cx="9144000" cy="276999"/>
          </a:xfrm>
          <a:prstGeom prst="rect">
            <a:avLst/>
          </a:prstGeom>
        </p:spPr>
        <p:txBody>
          <a:bodyPr wrap="square">
            <a:spAutoFit/>
          </a:bodyPr>
          <a:lstStyle/>
          <a:p>
            <a:r>
              <a:rPr lang="es-AR" sz="1200" dirty="0"/>
              <a:t>http://www.sigmaaldrich.com/technical-documents/articles/materials-science/nanomaterials/gold-nanoparticles.html</a:t>
            </a:r>
          </a:p>
        </p:txBody>
      </p:sp>
      <p:sp>
        <p:nvSpPr>
          <p:cNvPr id="11" name="CuadroTexto 10"/>
          <p:cNvSpPr txBox="1"/>
          <p:nvPr/>
        </p:nvSpPr>
        <p:spPr>
          <a:xfrm>
            <a:off x="5139151" y="2497553"/>
            <a:ext cx="3834557" cy="369332"/>
          </a:xfrm>
          <a:prstGeom prst="rect">
            <a:avLst/>
          </a:prstGeom>
          <a:noFill/>
        </p:spPr>
        <p:txBody>
          <a:bodyPr wrap="square" rtlCol="0">
            <a:spAutoFit/>
          </a:bodyPr>
          <a:lstStyle/>
          <a:p>
            <a:pPr algn="ctr"/>
            <a:r>
              <a:rPr lang="es-AR" dirty="0">
                <a:latin typeface="Arial" panose="020B0604020202020204" pitchFamily="34" charset="0"/>
                <a:cs typeface="Arial" panose="020B0604020202020204" pitchFamily="34" charset="0"/>
              </a:rPr>
              <a:t>5 nm 					100 nm</a:t>
            </a:r>
          </a:p>
        </p:txBody>
      </p:sp>
      <p:sp>
        <p:nvSpPr>
          <p:cNvPr id="12" name="CuadroTexto 11"/>
          <p:cNvSpPr txBox="1"/>
          <p:nvPr/>
        </p:nvSpPr>
        <p:spPr>
          <a:xfrm>
            <a:off x="4910922" y="2849997"/>
            <a:ext cx="4147931" cy="646331"/>
          </a:xfrm>
          <a:prstGeom prst="rect">
            <a:avLst/>
          </a:prstGeom>
          <a:noFill/>
        </p:spPr>
        <p:txBody>
          <a:bodyPr wrap="square" rtlCol="0">
            <a:spAutoFit/>
          </a:bodyPr>
          <a:lstStyle/>
          <a:p>
            <a:pPr algn="ctr"/>
            <a:r>
              <a:rPr lang="es-AR" dirty="0" err="1">
                <a:latin typeface="Arial" panose="020B0604020202020204" pitchFamily="34" charset="0"/>
                <a:cs typeface="Arial" panose="020B0604020202020204" pitchFamily="34" charset="0"/>
              </a:rPr>
              <a:t>Peak</a:t>
            </a:r>
            <a:r>
              <a:rPr lang="es-AR" dirty="0">
                <a:latin typeface="Arial" panose="020B0604020202020204" pitchFamily="34" charset="0"/>
                <a:cs typeface="Arial" panose="020B0604020202020204" pitchFamily="34" charset="0"/>
              </a:rPr>
              <a:t> SPR </a:t>
            </a:r>
            <a:r>
              <a:rPr lang="es-AR" dirty="0">
                <a:latin typeface="Arial" panose="020B0604020202020204" pitchFamily="34" charset="0"/>
                <a:cs typeface="Arial" panose="020B0604020202020204" pitchFamily="34" charset="0"/>
                <a:sym typeface="Symbol" panose="05050102010706020507" pitchFamily="18" charset="2"/>
              </a:rPr>
              <a:t></a:t>
            </a:r>
          </a:p>
          <a:p>
            <a:r>
              <a:rPr lang="es-AR" dirty="0">
                <a:latin typeface="Arial" panose="020B0604020202020204" pitchFamily="34" charset="0"/>
                <a:cs typeface="Arial" panose="020B0604020202020204" pitchFamily="34" charset="0"/>
                <a:sym typeface="Symbol" panose="05050102010706020507" pitchFamily="18" charset="2"/>
              </a:rPr>
              <a:t> 515-520 nm 					572 nm</a:t>
            </a:r>
            <a:endParaRPr lang="es-AR"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A1812FB4-7B28-4011-8B9C-F8E1CA7DD6F8}"/>
              </a:ext>
            </a:extLst>
          </p:cNvPr>
          <p:cNvSpPr txBox="1"/>
          <p:nvPr/>
        </p:nvSpPr>
        <p:spPr>
          <a:xfrm>
            <a:off x="0" y="72365"/>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 </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err="1">
                <a:solidFill>
                  <a:srgbClr val="0000FF"/>
                </a:solidFill>
                <a:latin typeface="Arial" panose="020B0604020202020204" pitchFamily="34" charset="0"/>
                <a:cs typeface="Arial" panose="020B0604020202020204" pitchFamily="34" charset="0"/>
              </a:rPr>
              <a:t>Nanoesferas</a:t>
            </a:r>
            <a:r>
              <a:rPr lang="es-AR" sz="3200" b="1" dirty="0">
                <a:solidFill>
                  <a:srgbClr val="0000FF"/>
                </a:solidFill>
                <a:latin typeface="Arial" panose="020B0604020202020204" pitchFamily="34" charset="0"/>
                <a:cs typeface="Arial" panose="020B0604020202020204" pitchFamily="34" charset="0"/>
              </a:rPr>
              <a:t> de Au</a:t>
            </a:r>
          </a:p>
        </p:txBody>
      </p:sp>
    </p:spTree>
    <p:extLst>
      <p:ext uri="{BB962C8B-B14F-4D97-AF65-F5344CB8AC3E}">
        <p14:creationId xmlns:p14="http://schemas.microsoft.com/office/powerpoint/2010/main" val="2527401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LS(top) &amp; UV-Vis spectra(bottom) showing precise gold nanoparticles from Cytodiagnos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65" y="1198481"/>
            <a:ext cx="8703469" cy="471487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6045878"/>
            <a:ext cx="9144000" cy="646331"/>
          </a:xfrm>
          <a:prstGeom prst="rect">
            <a:avLst/>
          </a:prstGeom>
        </p:spPr>
        <p:txBody>
          <a:bodyPr wrap="square">
            <a:spAutoFit/>
          </a:bodyPr>
          <a:lstStyle/>
          <a:p>
            <a:pPr algn="ctr"/>
            <a:r>
              <a:rPr lang="es-AR" b="1" dirty="0">
                <a:solidFill>
                  <a:srgbClr val="665E58"/>
                </a:solidFill>
                <a:latin typeface="Arial" panose="020B0604020202020204" pitchFamily="34" charset="0"/>
              </a:rPr>
              <a:t>Figure 2.</a:t>
            </a:r>
            <a:r>
              <a:rPr lang="es-AR" dirty="0">
                <a:solidFill>
                  <a:srgbClr val="665E58"/>
                </a:solidFill>
                <a:latin typeface="Arial" panose="020B0604020202020204" pitchFamily="34" charset="0"/>
              </a:rPr>
              <a:t> DLS &amp; UV-Vis </a:t>
            </a:r>
            <a:r>
              <a:rPr lang="es-AR" dirty="0" err="1">
                <a:solidFill>
                  <a:srgbClr val="665E58"/>
                </a:solidFill>
                <a:latin typeface="Arial" panose="020B0604020202020204" pitchFamily="34" charset="0"/>
              </a:rPr>
              <a:t>spectra</a:t>
            </a:r>
            <a:r>
              <a:rPr lang="es-AR" dirty="0">
                <a:solidFill>
                  <a:srgbClr val="665E58"/>
                </a:solidFill>
                <a:latin typeface="Arial" panose="020B0604020202020204" pitchFamily="34" charset="0"/>
              </a:rPr>
              <a:t> </a:t>
            </a:r>
            <a:r>
              <a:rPr lang="es-AR" dirty="0" err="1">
                <a:solidFill>
                  <a:srgbClr val="665E58"/>
                </a:solidFill>
                <a:latin typeface="Arial" panose="020B0604020202020204" pitchFamily="34" charset="0"/>
              </a:rPr>
              <a:t>showing</a:t>
            </a:r>
            <a:r>
              <a:rPr lang="es-AR" dirty="0">
                <a:solidFill>
                  <a:srgbClr val="665E58"/>
                </a:solidFill>
                <a:latin typeface="Arial" panose="020B0604020202020204" pitchFamily="34" charset="0"/>
              </a:rPr>
              <a:t> precise </a:t>
            </a:r>
            <a:r>
              <a:rPr lang="es-AR" dirty="0" err="1">
                <a:solidFill>
                  <a:srgbClr val="665E58"/>
                </a:solidFill>
                <a:latin typeface="Arial" panose="020B0604020202020204" pitchFamily="34" charset="0"/>
              </a:rPr>
              <a:t>gold</a:t>
            </a:r>
            <a:r>
              <a:rPr lang="es-AR" dirty="0">
                <a:solidFill>
                  <a:srgbClr val="665E58"/>
                </a:solidFill>
                <a:latin typeface="Arial" panose="020B0604020202020204" pitchFamily="34" charset="0"/>
              </a:rPr>
              <a:t> </a:t>
            </a:r>
            <a:r>
              <a:rPr lang="es-AR" dirty="0" err="1">
                <a:solidFill>
                  <a:srgbClr val="665E58"/>
                </a:solidFill>
                <a:latin typeface="Arial" panose="020B0604020202020204" pitchFamily="34" charset="0"/>
              </a:rPr>
              <a:t>nanoparticles</a:t>
            </a:r>
            <a:r>
              <a:rPr lang="es-AR" dirty="0">
                <a:solidFill>
                  <a:srgbClr val="665E58"/>
                </a:solidFill>
                <a:latin typeface="Arial" panose="020B0604020202020204" pitchFamily="34" charset="0"/>
              </a:rPr>
              <a:t> </a:t>
            </a:r>
            <a:r>
              <a:rPr lang="es-AR" dirty="0" err="1">
                <a:solidFill>
                  <a:srgbClr val="665E58"/>
                </a:solidFill>
                <a:latin typeface="Arial" panose="020B0604020202020204" pitchFamily="34" charset="0"/>
              </a:rPr>
              <a:t>from</a:t>
            </a:r>
            <a:r>
              <a:rPr lang="es-AR" dirty="0">
                <a:solidFill>
                  <a:srgbClr val="665E58"/>
                </a:solidFill>
                <a:latin typeface="Arial" panose="020B0604020202020204" pitchFamily="34" charset="0"/>
              </a:rPr>
              <a:t> </a:t>
            </a:r>
            <a:r>
              <a:rPr lang="es-AR" dirty="0" err="1">
                <a:solidFill>
                  <a:srgbClr val="665E58"/>
                </a:solidFill>
                <a:latin typeface="Arial" panose="020B0604020202020204" pitchFamily="34" charset="0"/>
              </a:rPr>
              <a:t>Cytodiagnostics</a:t>
            </a:r>
            <a:r>
              <a:rPr lang="es-AR" dirty="0">
                <a:solidFill>
                  <a:srgbClr val="665E58"/>
                </a:solidFill>
                <a:latin typeface="Arial" panose="020B0604020202020204" pitchFamily="34" charset="0"/>
              </a:rPr>
              <a:t>.</a:t>
            </a:r>
            <a:endParaRPr lang="es-AR" dirty="0"/>
          </a:p>
        </p:txBody>
      </p:sp>
      <p:sp>
        <p:nvSpPr>
          <p:cNvPr id="7" name="CuadroTexto 6">
            <a:extLst>
              <a:ext uri="{FF2B5EF4-FFF2-40B4-BE49-F238E27FC236}">
                <a16:creationId xmlns:a16="http://schemas.microsoft.com/office/drawing/2014/main" id="{5329F331-BE97-4DF4-85D6-522806C41333}"/>
              </a:ext>
            </a:extLst>
          </p:cNvPr>
          <p:cNvSpPr txBox="1"/>
          <p:nvPr/>
        </p:nvSpPr>
        <p:spPr>
          <a:xfrm>
            <a:off x="0" y="198782"/>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b="1" dirty="0">
                <a:latin typeface="Arial" panose="020B0604020202020204" pitchFamily="34" charset="0"/>
                <a:cs typeface="Arial" panose="020B0604020202020204" pitchFamily="34" charset="0"/>
              </a:rPr>
              <a:t> </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err="1">
                <a:solidFill>
                  <a:srgbClr val="0000FF"/>
                </a:solidFill>
                <a:latin typeface="Arial" panose="020B0604020202020204" pitchFamily="34" charset="0"/>
                <a:cs typeface="Arial" panose="020B0604020202020204" pitchFamily="34" charset="0"/>
              </a:rPr>
              <a:t>Nanoesferas</a:t>
            </a:r>
            <a:r>
              <a:rPr lang="es-AR" sz="3200" b="1" dirty="0">
                <a:solidFill>
                  <a:srgbClr val="0000FF"/>
                </a:solidFill>
                <a:latin typeface="Arial" panose="020B0604020202020204" pitchFamily="34" charset="0"/>
                <a:cs typeface="Arial" panose="020B0604020202020204" pitchFamily="34" charset="0"/>
              </a:rPr>
              <a:t> de Au</a:t>
            </a:r>
          </a:p>
        </p:txBody>
      </p:sp>
    </p:spTree>
    <p:extLst>
      <p:ext uri="{BB962C8B-B14F-4D97-AF65-F5344CB8AC3E}">
        <p14:creationId xmlns:p14="http://schemas.microsoft.com/office/powerpoint/2010/main" val="36715707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Nanophotonic Energy Conversion&#10;                                                                  Joule Heat due to&#10;       ...">
            <a:extLst>
              <a:ext uri="{FF2B5EF4-FFF2-40B4-BE49-F238E27FC236}">
                <a16:creationId xmlns:a16="http://schemas.microsoft.com/office/drawing/2014/main" id="{201A0D2D-BA9B-4906-B6A5-9742038C0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0"/>
            <a:ext cx="88788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2640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Nanophotonics Therapy&#10;&#10;&#10;&#10;&#10;                 H. Atwater, Scientific&#10;                 American 2007&#10; ">
            <a:extLst>
              <a:ext uri="{FF2B5EF4-FFF2-40B4-BE49-F238E27FC236}">
                <a16:creationId xmlns:a16="http://schemas.microsoft.com/office/drawing/2014/main" id="{18A94B48-AE59-4EAE-BBC8-002800E6A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0"/>
            <a:ext cx="88788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046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D4645A1-3D8D-450A-84B6-70A5D24BAFD2}"/>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sz="2800" dirty="0">
                <a:latin typeface="Arial" panose="020B0604020202020204" pitchFamily="34" charset="0"/>
                <a:cs typeface="Arial" panose="020B0604020202020204" pitchFamily="34" charset="0"/>
              </a:rPr>
              <a:t>.</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sp>
        <p:nvSpPr>
          <p:cNvPr id="7" name="Rectángulo 6">
            <a:extLst>
              <a:ext uri="{FF2B5EF4-FFF2-40B4-BE49-F238E27FC236}">
                <a16:creationId xmlns:a16="http://schemas.microsoft.com/office/drawing/2014/main" id="{0FEAD787-411E-401C-995A-08D4ECA2D2CD}"/>
              </a:ext>
            </a:extLst>
          </p:cNvPr>
          <p:cNvSpPr/>
          <p:nvPr/>
        </p:nvSpPr>
        <p:spPr>
          <a:xfrm>
            <a:off x="194429" y="861774"/>
            <a:ext cx="4952876" cy="5909310"/>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SPR is an optical method using measurements of the </a:t>
            </a:r>
            <a:r>
              <a:rPr lang="en-US" dirty="0">
                <a:latin typeface="Arial" panose="020B0604020202020204" pitchFamily="34" charset="0"/>
                <a:cs typeface="Arial" panose="020B0604020202020204" pitchFamily="34" charset="0"/>
              </a:rPr>
              <a:t>reflectance of a thin metal film (between ten and a hundred nanometers thick), deposited on a glass surface.</a:t>
            </a:r>
            <a:r>
              <a:rPr lang="en-US" sz="1200" dirty="0">
                <a:latin typeface="Arial" panose="020B0604020202020204" pitchFamily="34" charset="0"/>
                <a:cs typeface="Arial" panose="020B0604020202020204" pitchFamily="34" charset="0"/>
              </a:rPr>
              <a:t> Gold or silver can be used but gold is preferred because it is more stable under general conditions of use. If the metal surface is illuminated through a glass substrate and if the reflectance is measured along the angles of incidence, it is observed that, for a very narrow range of angles, the reflectance is weak, even zero. </a:t>
            </a:r>
            <a:r>
              <a:rPr lang="en-US" sz="1200" dirty="0">
                <a:highlight>
                  <a:srgbClr val="FFFF00"/>
                </a:highlight>
                <a:latin typeface="Arial" panose="020B0604020202020204" pitchFamily="34" charset="0"/>
                <a:cs typeface="Arial" panose="020B0604020202020204" pitchFamily="34" charset="0"/>
              </a:rPr>
              <a:t>The photons of the incident light excite free electrons in the lattice structure of the metal and these electrons begin to resonate. There is therefore a transfer of light energy to maintain the electron vibrations</a:t>
            </a:r>
            <a:r>
              <a:rPr lang="en-US" sz="120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This vibration produces the so-called </a:t>
            </a:r>
            <a:r>
              <a:rPr lang="en-US" b="1" dirty="0">
                <a:highlight>
                  <a:srgbClr val="FFFF00"/>
                </a:highlight>
                <a:latin typeface="Arial" panose="020B0604020202020204" pitchFamily="34" charset="0"/>
                <a:cs typeface="Arial" panose="020B0604020202020204" pitchFamily="34" charset="0"/>
              </a:rPr>
              <a:t>plasmon wave, whose wave vector lies parallel to the surface</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It can interact over several tens of nanometers of the probed medium in an analogous way to an optical evanescent wave, whose properties and characteristics it shares</a:t>
            </a:r>
            <a:r>
              <a:rPr lang="en-US" b="1" dirty="0">
                <a:solidFill>
                  <a:srgbClr val="FF0000"/>
                </a:solidFill>
                <a:latin typeface="Arial" panose="020B0604020202020204" pitchFamily="34" charset="0"/>
                <a:cs typeface="Arial" panose="020B0604020202020204" pitchFamily="34" charset="0"/>
              </a:rPr>
              <a:t>. If the refractive index of the probed medium changes in the immediate vicinity of the surface, the angle of incidence of the light for which resonance occurs will also change, and this can be exploited to detect the adsorption of molecules</a:t>
            </a:r>
          </a:p>
        </p:txBody>
      </p:sp>
      <p:pic>
        <p:nvPicPr>
          <p:cNvPr id="8" name="Imagen 7">
            <a:extLst>
              <a:ext uri="{FF2B5EF4-FFF2-40B4-BE49-F238E27FC236}">
                <a16:creationId xmlns:a16="http://schemas.microsoft.com/office/drawing/2014/main" id="{E53F8FB2-75CB-44DD-8BF8-F6C27B60E559}"/>
              </a:ext>
            </a:extLst>
          </p:cNvPr>
          <p:cNvPicPr>
            <a:picLocks noChangeAspect="1"/>
          </p:cNvPicPr>
          <p:nvPr/>
        </p:nvPicPr>
        <p:blipFill>
          <a:blip r:embed="rId2"/>
          <a:stretch>
            <a:fillRect/>
          </a:stretch>
        </p:blipFill>
        <p:spPr>
          <a:xfrm>
            <a:off x="5147305" y="1423057"/>
            <a:ext cx="3771409" cy="3998719"/>
          </a:xfrm>
          <a:prstGeom prst="rect">
            <a:avLst/>
          </a:prstGeom>
        </p:spPr>
      </p:pic>
      <p:sp>
        <p:nvSpPr>
          <p:cNvPr id="9" name="Rectángulo 8">
            <a:extLst>
              <a:ext uri="{FF2B5EF4-FFF2-40B4-BE49-F238E27FC236}">
                <a16:creationId xmlns:a16="http://schemas.microsoft.com/office/drawing/2014/main" id="{75A04C65-448B-42AD-B6E9-711FDD4ACFC1}"/>
              </a:ext>
            </a:extLst>
          </p:cNvPr>
          <p:cNvSpPr/>
          <p:nvPr/>
        </p:nvSpPr>
        <p:spPr>
          <a:xfrm>
            <a:off x="5261896" y="5395272"/>
            <a:ext cx="3767512" cy="1384995"/>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Detection is thus accomplished by measuring the changes in the reflected light obtained on a detector. In addition, the amount of surface concentration can be quantified by monitoring the reflected light intensity or tracking the resonance angle shifts. </a:t>
            </a:r>
            <a:r>
              <a:rPr lang="en-US" sz="1200" b="1" dirty="0">
                <a:latin typeface="Arial" panose="020B0604020202020204" pitchFamily="34" charset="0"/>
                <a:cs typeface="Arial" panose="020B0604020202020204" pitchFamily="34" charset="0"/>
              </a:rPr>
              <a:t>Typically, an SPR biosensor has a detection limit on the order of 10 </a:t>
            </a:r>
            <a:r>
              <a:rPr lang="en-US" sz="1200" b="1" dirty="0" err="1">
                <a:latin typeface="Arial" panose="020B0604020202020204" pitchFamily="34" charset="0"/>
                <a:cs typeface="Arial" panose="020B0604020202020204" pitchFamily="34" charset="0"/>
              </a:rPr>
              <a:t>pg</a:t>
            </a:r>
            <a:r>
              <a:rPr lang="en-US" sz="1200" b="1" dirty="0">
                <a:latin typeface="Arial" panose="020B0604020202020204" pitchFamily="34" charset="0"/>
                <a:cs typeface="Arial" panose="020B0604020202020204" pitchFamily="34" charset="0"/>
              </a:rPr>
              <a:t>/</a:t>
            </a:r>
            <a:r>
              <a:rPr lang="en-US" sz="1200" b="1" dirty="0" err="1">
                <a:latin typeface="Arial" panose="020B0604020202020204" pitchFamily="34" charset="0"/>
                <a:cs typeface="Arial" panose="020B0604020202020204" pitchFamily="34" charset="0"/>
              </a:rPr>
              <a:t>mL.</a:t>
            </a:r>
            <a:endParaRPr lang="es-AR" sz="1200" b="1" dirty="0">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DB5C2041-B1B2-4902-AE3F-D351DEC600A4}"/>
              </a:ext>
            </a:extLst>
          </p:cNvPr>
          <p:cNvSpPr/>
          <p:nvPr/>
        </p:nvSpPr>
        <p:spPr>
          <a:xfrm>
            <a:off x="5367521" y="861774"/>
            <a:ext cx="3556261" cy="1015663"/>
          </a:xfrm>
          <a:prstGeom prst="rect">
            <a:avLst/>
          </a:prstGeom>
        </p:spPr>
        <p:txBody>
          <a:bodyPr wrap="square">
            <a:spAutoFit/>
          </a:bodyPr>
          <a:lstStyle/>
          <a:p>
            <a:pPr algn="ctr"/>
            <a:r>
              <a:rPr lang="en-US" sz="1200" dirty="0">
                <a:latin typeface="Arial" panose="020B0604020202020204" pitchFamily="34" charset="0"/>
                <a:cs typeface="Arial" panose="020B0604020202020204" pitchFamily="34" charset="0"/>
              </a:rPr>
              <a:t>In a commercial SPR biosensor configuration, incident light is employed by using a high-reflective index glass prism in the </a:t>
            </a:r>
            <a:r>
              <a:rPr lang="en-US" sz="1200" dirty="0" err="1">
                <a:latin typeface="Arial" panose="020B0604020202020204" pitchFamily="34" charset="0"/>
                <a:cs typeface="Arial" panose="020B0604020202020204" pitchFamily="34" charset="0"/>
              </a:rPr>
              <a:t>Kretschmann</a:t>
            </a:r>
            <a:r>
              <a:rPr lang="en-US" sz="1200" dirty="0">
                <a:latin typeface="Arial" panose="020B0604020202020204" pitchFamily="34" charset="0"/>
                <a:cs typeface="Arial" panose="020B0604020202020204" pitchFamily="34" charset="0"/>
              </a:rPr>
              <a:t> geometry of the attenuated total reflection (ATR) method</a:t>
            </a:r>
            <a:r>
              <a:rPr lang="en-US" sz="1200" dirty="0">
                <a:solidFill>
                  <a:srgbClr val="0000FF"/>
                </a:solidFill>
                <a:latin typeface="Arial" panose="020B0604020202020204" pitchFamily="34" charset="0"/>
                <a:cs typeface="Arial" panose="020B0604020202020204" pitchFamily="34" charset="0"/>
              </a:rPr>
              <a:t> </a:t>
            </a:r>
            <a:endParaRPr lang="es-AR" sz="1200" dirty="0"/>
          </a:p>
        </p:txBody>
      </p:sp>
    </p:spTree>
    <p:extLst>
      <p:ext uri="{BB962C8B-B14F-4D97-AF65-F5344CB8AC3E}">
        <p14:creationId xmlns:p14="http://schemas.microsoft.com/office/powerpoint/2010/main" val="836688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71060" y="1540435"/>
            <a:ext cx="8415131" cy="4893647"/>
          </a:xfrm>
          <a:prstGeom prst="rect">
            <a:avLst/>
          </a:prstGeom>
        </p:spPr>
        <p:txBody>
          <a:bodyPr wrap="square">
            <a:spAutoFit/>
          </a:bodyPr>
          <a:lstStyle/>
          <a:p>
            <a:pPr algn="just"/>
            <a:r>
              <a:rPr lang="en-US" sz="1200" b="1" dirty="0">
                <a:solidFill>
                  <a:srgbClr val="403C36"/>
                </a:solidFill>
                <a:latin typeface="Arial" panose="020B0604020202020204" pitchFamily="34" charset="0"/>
                <a:cs typeface="Arial" panose="020B0604020202020204" pitchFamily="34" charset="0"/>
              </a:rPr>
              <a:t>Applications</a:t>
            </a:r>
          </a:p>
          <a:p>
            <a:pPr algn="just"/>
            <a:r>
              <a:rPr lang="en-US" sz="1200" dirty="0">
                <a:solidFill>
                  <a:srgbClr val="665E58"/>
                </a:solidFill>
                <a:latin typeface="Arial" panose="020B0604020202020204" pitchFamily="34" charset="0"/>
                <a:cs typeface="Arial" panose="020B0604020202020204" pitchFamily="34" charset="0"/>
              </a:rPr>
              <a:t>The range of applications for gold nanoparticles is growing rapidly and includes:</a:t>
            </a:r>
          </a:p>
          <a:p>
            <a:pPr algn="just">
              <a:buFont typeface="+mj-lt"/>
              <a:buAutoNum type="arabicPeriod"/>
            </a:pPr>
            <a:r>
              <a:rPr lang="en-US" sz="1200" b="1" dirty="0">
                <a:solidFill>
                  <a:srgbClr val="665E58"/>
                </a:solidFill>
                <a:latin typeface="Arial" panose="020B0604020202020204" pitchFamily="34" charset="0"/>
                <a:cs typeface="Arial" panose="020B0604020202020204" pitchFamily="34" charset="0"/>
              </a:rPr>
              <a:t>Electronics</a:t>
            </a:r>
            <a:r>
              <a:rPr lang="en-US" sz="1200" dirty="0">
                <a:solidFill>
                  <a:srgbClr val="665E58"/>
                </a:solidFill>
                <a:latin typeface="Arial" panose="020B0604020202020204" pitchFamily="34" charset="0"/>
                <a:cs typeface="Arial" panose="020B0604020202020204" pitchFamily="34" charset="0"/>
              </a:rPr>
              <a:t> - Gold nanoparticles are designed for use as conductors from printable inks to electronic chips.</a:t>
            </a:r>
            <a:r>
              <a:rPr lang="en-US" sz="1200" b="1" baseline="30000" dirty="0">
                <a:solidFill>
                  <a:srgbClr val="1D5293"/>
                </a:solidFill>
                <a:latin typeface="Arial" panose="020B0604020202020204" pitchFamily="34" charset="0"/>
                <a:cs typeface="Arial" panose="020B0604020202020204" pitchFamily="34" charset="0"/>
                <a:hlinkClick r:id="rId2"/>
              </a:rPr>
              <a:t>1</a:t>
            </a:r>
            <a:r>
              <a:rPr lang="en-US" sz="1200" dirty="0">
                <a:solidFill>
                  <a:srgbClr val="665E58"/>
                </a:solidFill>
                <a:latin typeface="Arial" panose="020B0604020202020204" pitchFamily="34" charset="0"/>
                <a:cs typeface="Arial" panose="020B0604020202020204" pitchFamily="34" charset="0"/>
              </a:rPr>
              <a:t> As the world of electronics become smaller, nanoparticles are important components in chip design. Nanoscale gold nanoparticles are being used to connect resistors, conductors, and other elements of an electronic chip.</a:t>
            </a:r>
          </a:p>
          <a:p>
            <a:pPr algn="just">
              <a:buFont typeface="+mj-lt"/>
              <a:buAutoNum type="arabicPeriod"/>
            </a:pPr>
            <a:r>
              <a:rPr lang="en-US" sz="1200" b="1" dirty="0">
                <a:solidFill>
                  <a:srgbClr val="665E58"/>
                </a:solidFill>
                <a:latin typeface="Arial" panose="020B0604020202020204" pitchFamily="34" charset="0"/>
                <a:cs typeface="Arial" panose="020B0604020202020204" pitchFamily="34" charset="0"/>
              </a:rPr>
              <a:t>Photodynamic Therapy</a:t>
            </a:r>
            <a:r>
              <a:rPr lang="en-US" sz="1200" dirty="0">
                <a:solidFill>
                  <a:srgbClr val="665E58"/>
                </a:solidFill>
                <a:latin typeface="Arial" panose="020B0604020202020204" pitchFamily="34" charset="0"/>
                <a:cs typeface="Arial" panose="020B0604020202020204" pitchFamily="34" charset="0"/>
              </a:rPr>
              <a:t> - Near-IR absorbing gold nanoparticles (including gold </a:t>
            </a:r>
            <a:r>
              <a:rPr lang="en-US" sz="1200" dirty="0" err="1">
                <a:solidFill>
                  <a:srgbClr val="665E58"/>
                </a:solidFill>
                <a:latin typeface="Arial" panose="020B0604020202020204" pitchFamily="34" charset="0"/>
                <a:cs typeface="Arial" panose="020B0604020202020204" pitchFamily="34" charset="0"/>
              </a:rPr>
              <a:t>nanoshells</a:t>
            </a:r>
            <a:r>
              <a:rPr lang="en-US" sz="1200" dirty="0">
                <a:solidFill>
                  <a:srgbClr val="665E58"/>
                </a:solidFill>
                <a:latin typeface="Arial" panose="020B0604020202020204" pitchFamily="34" charset="0"/>
                <a:cs typeface="Arial" panose="020B0604020202020204" pitchFamily="34" charset="0"/>
              </a:rPr>
              <a:t> and nanorods) produce heat when excited by light at wavelengths from 700 to 800 nm. This enables these nanoparticles to eradicate targeted tumors.</a:t>
            </a:r>
            <a:r>
              <a:rPr lang="en-US" sz="1200" b="1" baseline="30000" dirty="0">
                <a:solidFill>
                  <a:srgbClr val="1D5293"/>
                </a:solidFill>
                <a:latin typeface="Arial" panose="020B0604020202020204" pitchFamily="34" charset="0"/>
                <a:cs typeface="Arial" panose="020B0604020202020204" pitchFamily="34" charset="0"/>
                <a:hlinkClick r:id="rId2"/>
              </a:rPr>
              <a:t>2</a:t>
            </a:r>
            <a:r>
              <a:rPr lang="en-US" sz="1200" dirty="0">
                <a:solidFill>
                  <a:srgbClr val="665E58"/>
                </a:solidFill>
                <a:latin typeface="Arial" panose="020B0604020202020204" pitchFamily="34" charset="0"/>
                <a:cs typeface="Arial" panose="020B0604020202020204" pitchFamily="34" charset="0"/>
              </a:rPr>
              <a:t> When light is applied to a tumor containing gold nanoparticles, the particles rapidly heat up, killing tumor cells in a treatment also known as hyperthermia therapy.</a:t>
            </a:r>
          </a:p>
          <a:p>
            <a:pPr algn="just">
              <a:buFont typeface="+mj-lt"/>
              <a:buAutoNum type="arabicPeriod"/>
            </a:pPr>
            <a:r>
              <a:rPr lang="en-US" sz="1200" b="1" dirty="0">
                <a:solidFill>
                  <a:srgbClr val="665E58"/>
                </a:solidFill>
                <a:latin typeface="Arial" panose="020B0604020202020204" pitchFamily="34" charset="0"/>
                <a:cs typeface="Arial" panose="020B0604020202020204" pitchFamily="34" charset="0"/>
              </a:rPr>
              <a:t>Therapeutic Agent Delivery</a:t>
            </a:r>
            <a:r>
              <a:rPr lang="en-US" sz="1200" dirty="0">
                <a:solidFill>
                  <a:srgbClr val="665E58"/>
                </a:solidFill>
                <a:latin typeface="Arial" panose="020B0604020202020204" pitchFamily="34" charset="0"/>
                <a:cs typeface="Arial" panose="020B0604020202020204" pitchFamily="34" charset="0"/>
              </a:rPr>
              <a:t> - Therapeutic agents can also be coated onto the surface of gold nanoparticles.</a:t>
            </a:r>
            <a:r>
              <a:rPr lang="en-US" sz="1200" b="1" baseline="30000" dirty="0">
                <a:solidFill>
                  <a:srgbClr val="1D5293"/>
                </a:solidFill>
                <a:latin typeface="Arial" panose="020B0604020202020204" pitchFamily="34" charset="0"/>
                <a:cs typeface="Arial" panose="020B0604020202020204" pitchFamily="34" charset="0"/>
                <a:hlinkClick r:id="rId2"/>
              </a:rPr>
              <a:t>3</a:t>
            </a:r>
            <a:r>
              <a:rPr lang="en-US" sz="1200" dirty="0">
                <a:solidFill>
                  <a:srgbClr val="665E58"/>
                </a:solidFill>
                <a:latin typeface="Arial" panose="020B0604020202020204" pitchFamily="34" charset="0"/>
                <a:cs typeface="Arial" panose="020B0604020202020204" pitchFamily="34" charset="0"/>
              </a:rPr>
              <a:t> The large surface area-to-volume ratio of gold nanoparticles enables their surface to be coated with hundreds of molecules (including therapeutics, targeting agents, and anti-fouling polymers).</a:t>
            </a:r>
          </a:p>
          <a:p>
            <a:pPr algn="just">
              <a:buFont typeface="+mj-lt"/>
              <a:buAutoNum type="arabicPeriod"/>
            </a:pPr>
            <a:r>
              <a:rPr lang="en-US" sz="1200" b="1" dirty="0">
                <a:solidFill>
                  <a:srgbClr val="665E58"/>
                </a:solidFill>
                <a:latin typeface="Arial" panose="020B0604020202020204" pitchFamily="34" charset="0"/>
                <a:cs typeface="Arial" panose="020B0604020202020204" pitchFamily="34" charset="0"/>
              </a:rPr>
              <a:t>Sensors</a:t>
            </a:r>
            <a:r>
              <a:rPr lang="en-US" sz="1200" dirty="0">
                <a:solidFill>
                  <a:srgbClr val="665E58"/>
                </a:solidFill>
                <a:latin typeface="Arial" panose="020B0604020202020204" pitchFamily="34" charset="0"/>
                <a:cs typeface="Arial" panose="020B0604020202020204" pitchFamily="34" charset="0"/>
              </a:rPr>
              <a:t> - Gold nanoparticles are used in a variety of sensors. For example, a colorimetric sensor based on gold nanoparticles can identify if foods are suitable for consumption.</a:t>
            </a:r>
            <a:r>
              <a:rPr lang="en-US" sz="1200" b="1" baseline="30000" dirty="0">
                <a:solidFill>
                  <a:srgbClr val="1D5293"/>
                </a:solidFill>
                <a:latin typeface="Arial" panose="020B0604020202020204" pitchFamily="34" charset="0"/>
                <a:cs typeface="Arial" panose="020B0604020202020204" pitchFamily="34" charset="0"/>
                <a:hlinkClick r:id="rId2"/>
              </a:rPr>
              <a:t>4</a:t>
            </a:r>
            <a:r>
              <a:rPr lang="en-US" sz="1200" dirty="0">
                <a:solidFill>
                  <a:srgbClr val="665E58"/>
                </a:solidFill>
                <a:latin typeface="Arial" panose="020B0604020202020204" pitchFamily="34" charset="0"/>
                <a:cs typeface="Arial" panose="020B0604020202020204" pitchFamily="34" charset="0"/>
              </a:rPr>
              <a:t> Other methods, such as surface enhanced Raman spectroscopy, exploit gold nanoparticles as substrates to enable the measurement of vibrational energies of chemical bonds. This strategy could also be used for the detection of proteins, pollutants, and other molecules label-free.</a:t>
            </a:r>
          </a:p>
          <a:p>
            <a:pPr algn="just">
              <a:buFont typeface="+mj-lt"/>
              <a:buAutoNum type="arabicPeriod"/>
            </a:pPr>
            <a:r>
              <a:rPr lang="en-US" sz="1200" b="1" dirty="0">
                <a:solidFill>
                  <a:srgbClr val="665E58"/>
                </a:solidFill>
                <a:latin typeface="Arial" panose="020B0604020202020204" pitchFamily="34" charset="0"/>
                <a:cs typeface="Arial" panose="020B0604020202020204" pitchFamily="34" charset="0"/>
              </a:rPr>
              <a:t>Probes</a:t>
            </a:r>
            <a:r>
              <a:rPr lang="en-US" sz="1200" dirty="0">
                <a:solidFill>
                  <a:srgbClr val="665E58"/>
                </a:solidFill>
                <a:latin typeface="Arial" panose="020B0604020202020204" pitchFamily="34" charset="0"/>
                <a:cs typeface="Arial" panose="020B0604020202020204" pitchFamily="34" charset="0"/>
              </a:rPr>
              <a:t> - Gold nanoparticles also scatter light and can produce an array of interesting colors under dark-field microscopy. The scattered colors of gold nanoparticles are currently used for biological imaging applications.</a:t>
            </a:r>
            <a:r>
              <a:rPr lang="en-US" sz="1200" b="1" baseline="30000" dirty="0">
                <a:solidFill>
                  <a:srgbClr val="1D5293"/>
                </a:solidFill>
                <a:latin typeface="Arial" panose="020B0604020202020204" pitchFamily="34" charset="0"/>
                <a:cs typeface="Arial" panose="020B0604020202020204" pitchFamily="34" charset="0"/>
                <a:hlinkClick r:id="rId2"/>
              </a:rPr>
              <a:t>5</a:t>
            </a:r>
            <a:r>
              <a:rPr lang="en-US" sz="1200" dirty="0">
                <a:solidFill>
                  <a:srgbClr val="665E58"/>
                </a:solidFill>
                <a:latin typeface="Arial" panose="020B0604020202020204" pitchFamily="34" charset="0"/>
                <a:cs typeface="Arial" panose="020B0604020202020204" pitchFamily="34" charset="0"/>
              </a:rPr>
              <a:t> Also, gold nanoparticles are relatively dense, making them useful as probes for transmission electron microscopy.</a:t>
            </a:r>
          </a:p>
          <a:p>
            <a:pPr algn="just">
              <a:buFont typeface="+mj-lt"/>
              <a:buAutoNum type="arabicPeriod"/>
            </a:pPr>
            <a:r>
              <a:rPr lang="en-US" sz="1200" b="1" dirty="0">
                <a:solidFill>
                  <a:srgbClr val="665E58"/>
                </a:solidFill>
                <a:latin typeface="Arial" panose="020B0604020202020204" pitchFamily="34" charset="0"/>
                <a:cs typeface="Arial" panose="020B0604020202020204" pitchFamily="34" charset="0"/>
              </a:rPr>
              <a:t>Diagnostics</a:t>
            </a:r>
            <a:r>
              <a:rPr lang="en-US" sz="1200" dirty="0">
                <a:solidFill>
                  <a:srgbClr val="665E58"/>
                </a:solidFill>
                <a:latin typeface="Arial" panose="020B0604020202020204" pitchFamily="34" charset="0"/>
                <a:cs typeface="Arial" panose="020B0604020202020204" pitchFamily="34" charset="0"/>
              </a:rPr>
              <a:t> - Gold nanoparticles are also used to detect biomarkers in the diagnosis of heart diseases, cancers, and infectious agents.</a:t>
            </a:r>
            <a:r>
              <a:rPr lang="en-US" sz="1200" b="1" baseline="30000" dirty="0">
                <a:solidFill>
                  <a:srgbClr val="1D5293"/>
                </a:solidFill>
                <a:latin typeface="Arial" panose="020B0604020202020204" pitchFamily="34" charset="0"/>
                <a:cs typeface="Arial" panose="020B0604020202020204" pitchFamily="34" charset="0"/>
                <a:hlinkClick r:id="rId2"/>
              </a:rPr>
              <a:t>6</a:t>
            </a:r>
            <a:r>
              <a:rPr lang="en-US" sz="1200" dirty="0">
                <a:solidFill>
                  <a:srgbClr val="665E58"/>
                </a:solidFill>
                <a:latin typeface="Arial" panose="020B0604020202020204" pitchFamily="34" charset="0"/>
                <a:cs typeface="Arial" panose="020B0604020202020204" pitchFamily="34" charset="0"/>
              </a:rPr>
              <a:t> They are also common in lateral flow immunoassays, a common household example being the home pregnancy test.</a:t>
            </a:r>
          </a:p>
          <a:p>
            <a:pPr algn="just">
              <a:buFont typeface="+mj-lt"/>
              <a:buAutoNum type="arabicPeriod"/>
            </a:pPr>
            <a:r>
              <a:rPr lang="en-US" sz="1200" b="1" dirty="0">
                <a:solidFill>
                  <a:srgbClr val="665E58"/>
                </a:solidFill>
                <a:latin typeface="Arial" panose="020B0604020202020204" pitchFamily="34" charset="0"/>
                <a:cs typeface="Arial" panose="020B0604020202020204" pitchFamily="34" charset="0"/>
              </a:rPr>
              <a:t>Catalysis</a:t>
            </a:r>
            <a:r>
              <a:rPr lang="en-US" sz="1200" dirty="0">
                <a:solidFill>
                  <a:srgbClr val="665E58"/>
                </a:solidFill>
                <a:latin typeface="Arial" panose="020B0604020202020204" pitchFamily="34" charset="0"/>
                <a:cs typeface="Arial" panose="020B0604020202020204" pitchFamily="34" charset="0"/>
              </a:rPr>
              <a:t> - Gold nanoparticles are used as catalysts in a number of chemical reactions.</a:t>
            </a:r>
            <a:r>
              <a:rPr lang="en-US" sz="1200" b="1" baseline="30000" dirty="0">
                <a:solidFill>
                  <a:srgbClr val="1D5293"/>
                </a:solidFill>
                <a:latin typeface="Arial" panose="020B0604020202020204" pitchFamily="34" charset="0"/>
                <a:cs typeface="Arial" panose="020B0604020202020204" pitchFamily="34" charset="0"/>
                <a:hlinkClick r:id="rId2"/>
              </a:rPr>
              <a:t>7</a:t>
            </a:r>
            <a:r>
              <a:rPr lang="en-US" sz="1200" dirty="0">
                <a:solidFill>
                  <a:srgbClr val="665E58"/>
                </a:solidFill>
                <a:latin typeface="Arial" panose="020B0604020202020204" pitchFamily="34" charset="0"/>
                <a:cs typeface="Arial" panose="020B0604020202020204" pitchFamily="34" charset="0"/>
              </a:rPr>
              <a:t> The surface of a gold nanoparticle can be used for selective oxidation or in certain cases the surface can reduce a reaction (nitrogen oxides). Gold nanoparticles are being developed for fuel cell applications. These technologies would be useful in the automotive and display industry.</a:t>
            </a:r>
            <a:endParaRPr lang="en-US" sz="1200" b="0" i="0" dirty="0">
              <a:solidFill>
                <a:srgbClr val="665E58"/>
              </a:solidFill>
              <a:effectLst/>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1B72DC61-E598-4C23-8516-7309C013AD6F}"/>
              </a:ext>
            </a:extLst>
          </p:cNvPr>
          <p:cNvSpPr txBox="1"/>
          <p:nvPr/>
        </p:nvSpPr>
        <p:spPr>
          <a:xfrm>
            <a:off x="0" y="198782"/>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Nanopartículas de Au</a:t>
            </a:r>
          </a:p>
        </p:txBody>
      </p:sp>
    </p:spTree>
    <p:extLst>
      <p:ext uri="{BB962C8B-B14F-4D97-AF65-F5344CB8AC3E}">
        <p14:creationId xmlns:p14="http://schemas.microsoft.com/office/powerpoint/2010/main" val="1646611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EM images of 5 nm (left) and 400 nm (right) gold nanoparticles with &lt;8% C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2997"/>
            <a:ext cx="9039701" cy="203168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78377" y="4044680"/>
            <a:ext cx="9144000" cy="646331"/>
          </a:xfrm>
          <a:prstGeom prst="rect">
            <a:avLst/>
          </a:prstGeom>
        </p:spPr>
        <p:txBody>
          <a:bodyPr wrap="square">
            <a:spAutoFit/>
          </a:bodyPr>
          <a:lstStyle/>
          <a:p>
            <a:r>
              <a:rPr lang="en-US" b="1" dirty="0">
                <a:solidFill>
                  <a:srgbClr val="665E58"/>
                </a:solidFill>
                <a:latin typeface="Arial" panose="020B0604020202020204" pitchFamily="34" charset="0"/>
              </a:rPr>
              <a:t>Consistent Size and Shape</a:t>
            </a:r>
            <a:r>
              <a:rPr lang="en-US" dirty="0">
                <a:solidFill>
                  <a:srgbClr val="665E58"/>
                </a:solidFill>
                <a:latin typeface="Arial" panose="020B0604020202020204" pitchFamily="34" charset="0"/>
              </a:rPr>
              <a:t> — &lt;10% CV (coefficient of variance) even above 100 nm. Example of 5 nm and 400 nm nanoparticles are shown</a:t>
            </a:r>
            <a:endParaRPr lang="es-AR" dirty="0"/>
          </a:p>
        </p:txBody>
      </p:sp>
      <p:sp>
        <p:nvSpPr>
          <p:cNvPr id="5" name="Rectángulo 4"/>
          <p:cNvSpPr/>
          <p:nvPr/>
        </p:nvSpPr>
        <p:spPr>
          <a:xfrm>
            <a:off x="1" y="1478460"/>
            <a:ext cx="9143999" cy="369332"/>
          </a:xfrm>
          <a:prstGeom prst="rect">
            <a:avLst/>
          </a:prstGeom>
        </p:spPr>
        <p:txBody>
          <a:bodyPr wrap="square">
            <a:spAutoFit/>
          </a:bodyPr>
          <a:lstStyle/>
          <a:p>
            <a:pPr algn="ctr"/>
            <a:r>
              <a:rPr lang="en-US" dirty="0">
                <a:solidFill>
                  <a:srgbClr val="665E58"/>
                </a:solidFill>
                <a:latin typeface="Arial" panose="020B0604020202020204" pitchFamily="34" charset="0"/>
              </a:rPr>
              <a:t>TEM images of </a:t>
            </a:r>
            <a:r>
              <a:rPr lang="en-US" b="1" dirty="0">
                <a:solidFill>
                  <a:srgbClr val="1D5293"/>
                </a:solidFill>
                <a:latin typeface="Arial" panose="020B0604020202020204" pitchFamily="34" charset="0"/>
                <a:hlinkClick r:id="rId3"/>
              </a:rPr>
              <a:t>5 nm</a:t>
            </a:r>
            <a:r>
              <a:rPr lang="en-US" dirty="0">
                <a:solidFill>
                  <a:srgbClr val="665E58"/>
                </a:solidFill>
                <a:latin typeface="Arial" panose="020B0604020202020204" pitchFamily="34" charset="0"/>
              </a:rPr>
              <a:t> (left) and </a:t>
            </a:r>
            <a:r>
              <a:rPr lang="en-US" b="1" dirty="0">
                <a:solidFill>
                  <a:srgbClr val="1D5293"/>
                </a:solidFill>
                <a:latin typeface="Arial" panose="020B0604020202020204" pitchFamily="34" charset="0"/>
                <a:hlinkClick r:id="rId4"/>
              </a:rPr>
              <a:t>400 nm</a:t>
            </a:r>
            <a:r>
              <a:rPr lang="en-US" dirty="0">
                <a:solidFill>
                  <a:srgbClr val="665E58"/>
                </a:solidFill>
                <a:latin typeface="Arial" panose="020B0604020202020204" pitchFamily="34" charset="0"/>
              </a:rPr>
              <a:t> (right) gold nanoparticles with &lt;8% CV.</a:t>
            </a:r>
            <a:endParaRPr lang="es-AR" dirty="0"/>
          </a:p>
        </p:txBody>
      </p:sp>
      <p:sp>
        <p:nvSpPr>
          <p:cNvPr id="7" name="CuadroTexto 6"/>
          <p:cNvSpPr txBox="1"/>
          <p:nvPr/>
        </p:nvSpPr>
        <p:spPr>
          <a:xfrm>
            <a:off x="0" y="198782"/>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Nanopartículas de Au</a:t>
            </a:r>
          </a:p>
        </p:txBody>
      </p:sp>
      <p:pic>
        <p:nvPicPr>
          <p:cNvPr id="6" name="Picture 2" descr="TEM of 100 nm Gold NanoUrchins">
            <a:extLst>
              <a:ext uri="{FF2B5EF4-FFF2-40B4-BE49-F238E27FC236}">
                <a16:creationId xmlns:a16="http://schemas.microsoft.com/office/drawing/2014/main" id="{4A41AB24-1476-41DA-9099-C854705A21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7294" y="4732955"/>
            <a:ext cx="458152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663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5060" y="2423141"/>
            <a:ext cx="8782494" cy="4339650"/>
          </a:xfrm>
          <a:prstGeom prst="rect">
            <a:avLst/>
          </a:prstGeom>
        </p:spPr>
        <p:txBody>
          <a:bodyPr wrap="square">
            <a:spAutoFit/>
          </a:bodyPr>
          <a:lstStyle/>
          <a:p>
            <a:pPr algn="just"/>
            <a:r>
              <a:rPr lang="es-AR" sz="2400" b="1" dirty="0">
                <a:solidFill>
                  <a:srgbClr val="000000"/>
                </a:solidFill>
                <a:latin typeface="Arial" panose="020B0604020202020204" pitchFamily="34" charset="0"/>
                <a:cs typeface="Arial" panose="020B0604020202020204" pitchFamily="34" charset="0"/>
              </a:rPr>
              <a:t>Gold </a:t>
            </a:r>
            <a:r>
              <a:rPr lang="es-AR" sz="2400" b="1" dirty="0" err="1">
                <a:solidFill>
                  <a:srgbClr val="000000"/>
                </a:solidFill>
                <a:latin typeface="Arial" panose="020B0604020202020204" pitchFamily="34" charset="0"/>
                <a:cs typeface="Arial" panose="020B0604020202020204" pitchFamily="34" charset="0"/>
              </a:rPr>
              <a:t>nanorods</a:t>
            </a:r>
            <a:endParaRPr lang="es-AR" sz="2400" b="1" dirty="0">
              <a:solidFill>
                <a:srgbClr val="000000"/>
              </a:solidFill>
              <a:latin typeface="Arial" panose="020B0604020202020204" pitchFamily="34" charset="0"/>
              <a:cs typeface="Arial" panose="020B0604020202020204" pitchFamily="34" charset="0"/>
            </a:endParaRPr>
          </a:p>
          <a:p>
            <a:pPr algn="just"/>
            <a:r>
              <a:rPr lang="en-US" dirty="0">
                <a:solidFill>
                  <a:srgbClr val="000000"/>
                </a:solidFill>
                <a:latin typeface="Arial" panose="020B0604020202020204" pitchFamily="34" charset="0"/>
                <a:cs typeface="Arial" panose="020B0604020202020204" pitchFamily="34" charset="0"/>
              </a:rPr>
              <a:t>Au NPs have fantasized scientist for decades largely due to the ability of optical tuning by synthetic controlling of the particle shape, composition and structure. As predicted by Gan theory in 1915 , </a:t>
            </a:r>
            <a:r>
              <a:rPr lang="en-US" b="1" dirty="0">
                <a:solidFill>
                  <a:srgbClr val="000000"/>
                </a:solidFill>
                <a:latin typeface="Arial" panose="020B0604020202020204" pitchFamily="34" charset="0"/>
                <a:cs typeface="Arial" panose="020B0604020202020204" pitchFamily="34" charset="0"/>
              </a:rPr>
              <a:t>when the shape of Au NPs change from spheres to rods, the LSPR band is split into two bands: </a:t>
            </a:r>
            <a:r>
              <a:rPr lang="en-US" b="1" u="sng" dirty="0">
                <a:solidFill>
                  <a:srgbClr val="FF9933"/>
                </a:solidFill>
                <a:latin typeface="Arial" panose="020B0604020202020204" pitchFamily="34" charset="0"/>
                <a:cs typeface="Arial" panose="020B0604020202020204" pitchFamily="34" charset="0"/>
              </a:rPr>
              <a:t>a strong band in NIR region </a:t>
            </a:r>
            <a:r>
              <a:rPr lang="en-US" b="1" dirty="0">
                <a:solidFill>
                  <a:srgbClr val="000000"/>
                </a:solidFill>
                <a:latin typeface="Arial" panose="020B0604020202020204" pitchFamily="34" charset="0"/>
                <a:cs typeface="Arial" panose="020B0604020202020204" pitchFamily="34" charset="0"/>
              </a:rPr>
              <a:t>corresponding to electron oscillations along the long axis, referred to longitudinal band, and a weak band in the visible region at a wavelength similar to that of gold </a:t>
            </a:r>
            <a:r>
              <a:rPr lang="en-US" b="1" dirty="0">
                <a:latin typeface="Arial" panose="020B0604020202020204" pitchFamily="34" charset="0"/>
                <a:cs typeface="Arial" panose="020B0604020202020204" pitchFamily="34" charset="0"/>
              </a:rPr>
              <a:t>nanospheres, referred to transverse bands</a:t>
            </a:r>
            <a:r>
              <a:rPr lang="en-US" dirty="0">
                <a:latin typeface="Arial" panose="020B0604020202020204" pitchFamily="34" charset="0"/>
                <a:cs typeface="Arial" panose="020B0604020202020204" pitchFamily="34" charset="0"/>
              </a:rPr>
              <a:t>. </a:t>
            </a:r>
            <a:r>
              <a:rPr lang="en-US" dirty="0">
                <a:solidFill>
                  <a:srgbClr val="0000FF"/>
                </a:solidFill>
                <a:latin typeface="Arial" panose="020B0604020202020204" pitchFamily="34" charset="0"/>
                <a:cs typeface="Arial" panose="020B0604020202020204" pitchFamily="34" charset="0"/>
              </a:rPr>
              <a:t>While the transverse band is insensitive to the size changes, </a:t>
            </a:r>
            <a:r>
              <a:rPr lang="en-US" b="1" dirty="0">
                <a:solidFill>
                  <a:srgbClr val="FF0000"/>
                </a:solidFill>
                <a:latin typeface="Arial" panose="020B0604020202020204" pitchFamily="34" charset="0"/>
                <a:cs typeface="Arial" panose="020B0604020202020204" pitchFamily="34" charset="0"/>
              </a:rPr>
              <a:t>the longitudinal band is red shifted largely from the visible to near-infrared region with increasing aspect ratios (Length/Width), causing the color changes from blue to red. </a:t>
            </a:r>
            <a:r>
              <a:rPr lang="en-US" dirty="0">
                <a:latin typeface="Arial" panose="020B0604020202020204" pitchFamily="34" charset="0"/>
                <a:cs typeface="Arial" panose="020B0604020202020204" pitchFamily="34" charset="0"/>
              </a:rPr>
              <a:t>Currently, the aspect ratio can be precisely controlled by changing the experimental parameters such as the catalyst of silver ions in the seed-mediated growth method. </a:t>
            </a:r>
            <a:r>
              <a:rPr lang="en-US" dirty="0">
                <a:highlight>
                  <a:srgbClr val="FFFF00"/>
                </a:highlight>
                <a:latin typeface="Arial" panose="020B0604020202020204" pitchFamily="34" charset="0"/>
                <a:cs typeface="Arial" panose="020B0604020202020204" pitchFamily="34" charset="0"/>
              </a:rPr>
              <a:t>The nanorods are formed by asymmetric growth of small gold spheres in the presence of shape-forming surfactants, weak reducing agents and the catalysts.</a:t>
            </a:r>
          </a:p>
        </p:txBody>
      </p:sp>
      <p:sp>
        <p:nvSpPr>
          <p:cNvPr id="6" name="CuadroTexto 5">
            <a:extLst>
              <a:ext uri="{FF2B5EF4-FFF2-40B4-BE49-F238E27FC236}">
                <a16:creationId xmlns:a16="http://schemas.microsoft.com/office/drawing/2014/main" id="{0EF7BA6B-17D3-489A-8E20-FC9B0F7EF731}"/>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 </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pic>
        <p:nvPicPr>
          <p:cNvPr id="3" name="Imagen 2">
            <a:extLst>
              <a:ext uri="{FF2B5EF4-FFF2-40B4-BE49-F238E27FC236}">
                <a16:creationId xmlns:a16="http://schemas.microsoft.com/office/drawing/2014/main" id="{BF0E9FF5-7BCB-462F-82E5-790EEA8FBF81}"/>
              </a:ext>
            </a:extLst>
          </p:cNvPr>
          <p:cNvPicPr>
            <a:picLocks noChangeAspect="1"/>
          </p:cNvPicPr>
          <p:nvPr/>
        </p:nvPicPr>
        <p:blipFill rotWithShape="1">
          <a:blip r:embed="rId2"/>
          <a:srcRect r="65982"/>
          <a:stretch/>
        </p:blipFill>
        <p:spPr>
          <a:xfrm>
            <a:off x="6052699" y="1213406"/>
            <a:ext cx="2485246" cy="1647825"/>
          </a:xfrm>
          <a:prstGeom prst="rect">
            <a:avLst/>
          </a:prstGeom>
        </p:spPr>
      </p:pic>
      <p:sp>
        <p:nvSpPr>
          <p:cNvPr id="5" name="Rectángulo: esquinas redondeadas 4">
            <a:extLst>
              <a:ext uri="{FF2B5EF4-FFF2-40B4-BE49-F238E27FC236}">
                <a16:creationId xmlns:a16="http://schemas.microsoft.com/office/drawing/2014/main" id="{259D9EBA-8EDC-4694-AA71-F30ABB1E2BCC}"/>
              </a:ext>
            </a:extLst>
          </p:cNvPr>
          <p:cNvSpPr/>
          <p:nvPr/>
        </p:nvSpPr>
        <p:spPr>
          <a:xfrm>
            <a:off x="7489201" y="1170771"/>
            <a:ext cx="953050" cy="1737377"/>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a:extLst>
              <a:ext uri="{FF2B5EF4-FFF2-40B4-BE49-F238E27FC236}">
                <a16:creationId xmlns:a16="http://schemas.microsoft.com/office/drawing/2014/main" id="{F9C40A0E-6CB5-44EF-A888-D93A3343EB2D}"/>
              </a:ext>
            </a:extLst>
          </p:cNvPr>
          <p:cNvSpPr/>
          <p:nvPr/>
        </p:nvSpPr>
        <p:spPr>
          <a:xfrm>
            <a:off x="0" y="726272"/>
            <a:ext cx="7556877" cy="584775"/>
          </a:xfrm>
          <a:prstGeom prst="rect">
            <a:avLst/>
          </a:prstGeom>
        </p:spPr>
        <p:txBody>
          <a:bodyPr wrap="none">
            <a:spAutoFit/>
          </a:bodyPr>
          <a:lstStyle/>
          <a:p>
            <a:pPr algn="just"/>
            <a:r>
              <a:rPr lang="en-US" sz="3200" b="1" dirty="0">
                <a:solidFill>
                  <a:srgbClr val="000000"/>
                </a:solidFill>
                <a:latin typeface="Arial" panose="020B0604020202020204" pitchFamily="34" charset="0"/>
                <a:cs typeface="Arial" panose="020B0604020202020204" pitchFamily="34" charset="0"/>
              </a:rPr>
              <a:t>Optical tuning by shape and structure</a:t>
            </a:r>
          </a:p>
        </p:txBody>
      </p:sp>
    </p:spTree>
    <p:extLst>
      <p:ext uri="{BB962C8B-B14F-4D97-AF65-F5344CB8AC3E}">
        <p14:creationId xmlns:p14="http://schemas.microsoft.com/office/powerpoint/2010/main" val="374575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84561" y="967379"/>
            <a:ext cx="8382319" cy="1924723"/>
          </a:xfrm>
          <a:prstGeom prst="rect">
            <a:avLst/>
          </a:prstGeom>
        </p:spPr>
      </p:pic>
      <p:pic>
        <p:nvPicPr>
          <p:cNvPr id="6" name="Imagen 5"/>
          <p:cNvPicPr>
            <a:picLocks noChangeAspect="1"/>
          </p:cNvPicPr>
          <p:nvPr/>
        </p:nvPicPr>
        <p:blipFill>
          <a:blip r:embed="rId3"/>
          <a:stretch>
            <a:fillRect/>
          </a:stretch>
        </p:blipFill>
        <p:spPr>
          <a:xfrm>
            <a:off x="270294" y="2886224"/>
            <a:ext cx="4396955" cy="2555743"/>
          </a:xfrm>
          <a:prstGeom prst="rect">
            <a:avLst/>
          </a:prstGeom>
        </p:spPr>
      </p:pic>
      <p:pic>
        <p:nvPicPr>
          <p:cNvPr id="7" name="Imagen 6"/>
          <p:cNvPicPr>
            <a:picLocks noChangeAspect="1"/>
          </p:cNvPicPr>
          <p:nvPr/>
        </p:nvPicPr>
        <p:blipFill>
          <a:blip r:embed="rId4"/>
          <a:stretch>
            <a:fillRect/>
          </a:stretch>
        </p:blipFill>
        <p:spPr>
          <a:xfrm>
            <a:off x="4667249" y="2911528"/>
            <a:ext cx="3553828" cy="2533125"/>
          </a:xfrm>
          <a:prstGeom prst="rect">
            <a:avLst/>
          </a:prstGeom>
        </p:spPr>
      </p:pic>
      <p:sp>
        <p:nvSpPr>
          <p:cNvPr id="8" name="Rectángulo 7"/>
          <p:cNvSpPr/>
          <p:nvPr/>
        </p:nvSpPr>
        <p:spPr>
          <a:xfrm>
            <a:off x="0" y="5469957"/>
            <a:ext cx="9144000" cy="923330"/>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Tunable optical properties of gold nanorods by changing the aspect ratios. Gold nanorods of different aspect ratios exhibit different dimensions as seen by TEM (A), in different color (B) and different SPR wavelength (C).</a:t>
            </a:r>
            <a:endParaRPr lang="es-AR"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29373DE6-C357-45E8-83AE-E124A8CCB48B}"/>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b="1" dirty="0">
                <a:latin typeface="Arial" panose="020B0604020202020204" pitchFamily="34" charset="0"/>
                <a:cs typeface="Arial" panose="020B0604020202020204" pitchFamily="34" charset="0"/>
              </a:rPr>
              <a:t> </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spTree>
    <p:extLst>
      <p:ext uri="{BB962C8B-B14F-4D97-AF65-F5344CB8AC3E}">
        <p14:creationId xmlns:p14="http://schemas.microsoft.com/office/powerpoint/2010/main" val="20704202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75C8139D-16D9-4157-9653-E2E37E3868AB}"/>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 </a:t>
            </a:r>
            <a:r>
              <a:rPr lang="es-AR" dirty="0">
                <a:latin typeface="Arial" panose="020B0604020202020204" pitchFamily="34" charset="0"/>
                <a:cs typeface="Arial" panose="020B0604020202020204" pitchFamily="34" charset="0"/>
              </a:rPr>
              <a:t>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grpSp>
        <p:nvGrpSpPr>
          <p:cNvPr id="7" name="Grupo 6"/>
          <p:cNvGrpSpPr/>
          <p:nvPr/>
        </p:nvGrpSpPr>
        <p:grpSpPr>
          <a:xfrm>
            <a:off x="170448" y="688964"/>
            <a:ext cx="8803104" cy="6052360"/>
            <a:chOff x="148390" y="448334"/>
            <a:chExt cx="8803104" cy="6052360"/>
          </a:xfrm>
        </p:grpSpPr>
        <p:sp>
          <p:nvSpPr>
            <p:cNvPr id="4" name="Rectángulo 3"/>
            <p:cNvSpPr/>
            <p:nvPr/>
          </p:nvSpPr>
          <p:spPr>
            <a:xfrm>
              <a:off x="148390" y="591384"/>
              <a:ext cx="5566610" cy="5909310"/>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Gold </a:t>
              </a:r>
              <a:r>
                <a:rPr lang="en-US" sz="2400" b="1" dirty="0" err="1">
                  <a:latin typeface="Arial" panose="020B0604020202020204" pitchFamily="34" charset="0"/>
                  <a:cs typeface="Arial" panose="020B0604020202020204" pitchFamily="34" charset="0"/>
                </a:rPr>
                <a:t>nanoshells</a:t>
              </a:r>
              <a:endParaRPr lang="en-US" sz="2400" b="1" dirty="0">
                <a:latin typeface="Arial" panose="020B0604020202020204" pitchFamily="34" charset="0"/>
                <a:cs typeface="Arial" panose="020B0604020202020204" pitchFamily="34" charset="0"/>
              </a:endParaRPr>
            </a:p>
            <a:p>
              <a:pPr algn="just"/>
              <a:r>
                <a:rPr lang="en-US" dirty="0">
                  <a:solidFill>
                    <a:srgbClr val="FF0000"/>
                  </a:solidFill>
                  <a:highlight>
                    <a:srgbClr val="FFFF00"/>
                  </a:highlight>
                  <a:latin typeface="Arial" panose="020B0604020202020204" pitchFamily="34" charset="0"/>
                  <a:cs typeface="Arial" panose="020B0604020202020204" pitchFamily="34" charset="0"/>
                </a:rPr>
                <a:t>Besides the </a:t>
              </a:r>
              <a:r>
                <a:rPr lang="en-US" b="1" dirty="0">
                  <a:solidFill>
                    <a:srgbClr val="FF0000"/>
                  </a:solidFill>
                  <a:highlight>
                    <a:srgbClr val="FFFF00"/>
                  </a:highlight>
                  <a:latin typeface="Arial" panose="020B0604020202020204" pitchFamily="34" charset="0"/>
                  <a:cs typeface="Arial" panose="020B0604020202020204" pitchFamily="34" charset="0"/>
                </a:rPr>
                <a:t>shape factor </a:t>
              </a:r>
              <a:r>
                <a:rPr lang="en-US" dirty="0">
                  <a:solidFill>
                    <a:srgbClr val="FF0000"/>
                  </a:solidFill>
                  <a:highlight>
                    <a:srgbClr val="FFFF00"/>
                  </a:highlight>
                  <a:latin typeface="Arial" panose="020B0604020202020204" pitchFamily="34" charset="0"/>
                  <a:cs typeface="Arial" panose="020B0604020202020204" pitchFamily="34" charset="0"/>
                </a:rPr>
                <a:t>for optical tuning into </a:t>
              </a:r>
              <a:r>
                <a:rPr lang="en-US" b="1" dirty="0">
                  <a:solidFill>
                    <a:srgbClr val="FF0000"/>
                  </a:solidFill>
                  <a:highlight>
                    <a:srgbClr val="FFFF00"/>
                  </a:highlight>
                  <a:latin typeface="Arial" panose="020B0604020202020204" pitchFamily="34" charset="0"/>
                  <a:cs typeface="Arial" panose="020B0604020202020204" pitchFamily="34" charset="0"/>
                </a:rPr>
                <a:t>NIR region</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structure variation </a:t>
              </a:r>
              <a:r>
                <a:rPr lang="en-US" dirty="0">
                  <a:latin typeface="Arial" panose="020B0604020202020204" pitchFamily="34" charset="0"/>
                  <a:cs typeface="Arial" panose="020B0604020202020204" pitchFamily="34" charset="0"/>
                </a:rPr>
                <a:t>can results in similar phenomenon. Two examples are the gold </a:t>
              </a:r>
              <a:r>
                <a:rPr lang="en-US" dirty="0" err="1">
                  <a:latin typeface="Arial" panose="020B0604020202020204" pitchFamily="34" charset="0"/>
                  <a:cs typeface="Arial" panose="020B0604020202020204" pitchFamily="34" charset="0"/>
                </a:rPr>
                <a:t>nanoshells</a:t>
              </a:r>
              <a:r>
                <a:rPr lang="en-US" dirty="0">
                  <a:latin typeface="Arial" panose="020B0604020202020204" pitchFamily="34" charset="0"/>
                  <a:cs typeface="Arial" panose="020B0604020202020204" pitchFamily="34" charset="0"/>
                </a:rPr>
                <a:t> and nanocages. Developed by Halas and co-workers, </a:t>
              </a:r>
              <a:r>
                <a:rPr lang="en-US" b="1" dirty="0">
                  <a:latin typeface="Arial" panose="020B0604020202020204" pitchFamily="34" charset="0"/>
                  <a:cs typeface="Arial" panose="020B0604020202020204" pitchFamily="34" charset="0"/>
                </a:rPr>
                <a:t>gold </a:t>
              </a:r>
              <a:r>
                <a:rPr lang="en-US" b="1" dirty="0" err="1">
                  <a:latin typeface="Arial" panose="020B0604020202020204" pitchFamily="34" charset="0"/>
                  <a:cs typeface="Arial" panose="020B0604020202020204" pitchFamily="34" charset="0"/>
                </a:rPr>
                <a:t>nanoshell</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composed of a silica core around 100 nm and a thin shell of gold about few nanometers. The shell is formed by aging the gold clusters attached on the silicon core. </a:t>
              </a:r>
              <a:r>
                <a:rPr lang="en-US" dirty="0">
                  <a:solidFill>
                    <a:srgbClr val="FF0000"/>
                  </a:solidFill>
                  <a:latin typeface="Arial" panose="020B0604020202020204" pitchFamily="34" charset="0"/>
                  <a:cs typeface="Arial" panose="020B0604020202020204" pitchFamily="34" charset="0"/>
                </a:rPr>
                <a:t>The red shift has been explained as the results of the hybridization of the plasmons of the inner sphere and outer cavity</a:t>
              </a:r>
              <a:r>
                <a:rPr lang="en-US" dirty="0">
                  <a:latin typeface="Arial" panose="020B0604020202020204" pitchFamily="34" charset="0"/>
                  <a:cs typeface="Arial" panose="020B0604020202020204" pitchFamily="34" charset="0"/>
                </a:rPr>
                <a:t>. </a:t>
              </a:r>
              <a:r>
                <a:rPr lang="en-US" dirty="0">
                  <a:highlight>
                    <a:srgbClr val="FFFF00"/>
                  </a:highlight>
                  <a:latin typeface="Arial" panose="020B0604020202020204" pitchFamily="34" charset="0"/>
                  <a:cs typeface="Arial" panose="020B0604020202020204" pitchFamily="34" charset="0"/>
                </a:rPr>
                <a:t>The LSPR wavelength of gold </a:t>
              </a:r>
              <a:r>
                <a:rPr lang="en-US" dirty="0" err="1">
                  <a:highlight>
                    <a:srgbClr val="FFFF00"/>
                  </a:highlight>
                  <a:latin typeface="Arial" panose="020B0604020202020204" pitchFamily="34" charset="0"/>
                  <a:cs typeface="Arial" panose="020B0604020202020204" pitchFamily="34" charset="0"/>
                </a:rPr>
                <a:t>nanoshells</a:t>
              </a:r>
              <a:r>
                <a:rPr lang="en-US" dirty="0">
                  <a:highlight>
                    <a:srgbClr val="FFFF00"/>
                  </a:highlight>
                  <a:latin typeface="Arial" panose="020B0604020202020204" pitchFamily="34" charset="0"/>
                  <a:cs typeface="Arial" panose="020B0604020202020204" pitchFamily="34" charset="0"/>
                </a:rPr>
                <a:t> can be controlled by changing the shell thickness. </a:t>
              </a:r>
              <a:r>
                <a:rPr lang="en-US" dirty="0">
                  <a:solidFill>
                    <a:srgbClr val="FF0000"/>
                  </a:solidFill>
                  <a:latin typeface="Arial" panose="020B0604020202020204" pitchFamily="34" charset="0"/>
                  <a:cs typeface="Arial" panose="020B0604020202020204" pitchFamily="34" charset="0"/>
                </a:rPr>
                <a:t>Decreasing the thickness of the gold shell from 20 to 5 nm leads to LSPR red shift about 300 nm</a:t>
              </a:r>
              <a:r>
                <a:rPr lang="en-US" dirty="0">
                  <a:latin typeface="Arial" panose="020B0604020202020204" pitchFamily="34" charset="0"/>
                  <a:cs typeface="Arial" panose="020B0604020202020204" pitchFamily="34" charset="0"/>
                </a:rPr>
                <a:t>, which is attributed to the increased coupling between the inner and outer shell surface plasmons for thinner shell particles. </a:t>
              </a:r>
              <a:r>
                <a:rPr lang="en-US" sz="1200" dirty="0">
                  <a:latin typeface="Arial" panose="020B0604020202020204" pitchFamily="34" charset="0"/>
                  <a:cs typeface="Arial" panose="020B0604020202020204" pitchFamily="34" charset="0"/>
                </a:rPr>
                <a:t>Recently, DDA simulation shows that the LSPR frequency depends on the ratio of the shell-to-core thickness in a near-exponential relationship which is independent of the particle size, core and shell material and even surrounding </a:t>
              </a:r>
              <a:r>
                <a:rPr lang="es-AR" sz="1200" dirty="0" err="1">
                  <a:latin typeface="Arial" panose="020B0604020202020204" pitchFamily="34" charset="0"/>
                  <a:cs typeface="Arial" panose="020B0604020202020204" pitchFamily="34" charset="0"/>
                </a:rPr>
                <a:t>medium</a:t>
              </a:r>
              <a:r>
                <a:rPr lang="es-AR" sz="1200" dirty="0">
                  <a:latin typeface="Arial" panose="020B0604020202020204" pitchFamily="34" charset="0"/>
                  <a:cs typeface="Arial" panose="020B0604020202020204" pitchFamily="34" charset="0"/>
                </a:rPr>
                <a:t>.</a:t>
              </a:r>
            </a:p>
            <a:p>
              <a:pPr algn="just"/>
              <a:r>
                <a:rPr lang="es-AR" sz="1200" dirty="0">
                  <a:latin typeface="Arial" panose="020B0604020202020204" pitchFamily="34" charset="0"/>
                  <a:cs typeface="Arial" panose="020B0604020202020204" pitchFamily="34" charset="0"/>
                </a:rPr>
                <a:t>.</a:t>
              </a:r>
            </a:p>
          </p:txBody>
        </p:sp>
        <p:pic>
          <p:nvPicPr>
            <p:cNvPr id="5" name="Imagen 4"/>
            <p:cNvPicPr>
              <a:picLocks noChangeAspect="1"/>
            </p:cNvPicPr>
            <p:nvPr/>
          </p:nvPicPr>
          <p:blipFill rotWithShape="1">
            <a:blip r:embed="rId2"/>
            <a:srcRect r="50962"/>
            <a:stretch/>
          </p:blipFill>
          <p:spPr>
            <a:xfrm>
              <a:off x="5715000" y="448334"/>
              <a:ext cx="3236494" cy="6052360"/>
            </a:xfrm>
            <a:prstGeom prst="rect">
              <a:avLst/>
            </a:prstGeom>
          </p:spPr>
        </p:pic>
      </p:grpSp>
      <p:pic>
        <p:nvPicPr>
          <p:cNvPr id="9" name="Imagen 8">
            <a:extLst>
              <a:ext uri="{FF2B5EF4-FFF2-40B4-BE49-F238E27FC236}">
                <a16:creationId xmlns:a16="http://schemas.microsoft.com/office/drawing/2014/main" id="{E7F3AB0B-ECB8-47CC-877B-F3B3B264C00F}"/>
              </a:ext>
            </a:extLst>
          </p:cNvPr>
          <p:cNvPicPr>
            <a:picLocks noChangeAspect="1"/>
          </p:cNvPicPr>
          <p:nvPr/>
        </p:nvPicPr>
        <p:blipFill rotWithShape="1">
          <a:blip r:embed="rId3"/>
          <a:srcRect l="36881" r="41725"/>
          <a:stretch/>
        </p:blipFill>
        <p:spPr>
          <a:xfrm>
            <a:off x="5907506" y="1154855"/>
            <a:ext cx="1562986" cy="1647825"/>
          </a:xfrm>
          <a:prstGeom prst="rect">
            <a:avLst/>
          </a:prstGeom>
        </p:spPr>
      </p:pic>
    </p:spTree>
    <p:extLst>
      <p:ext uri="{BB962C8B-B14F-4D97-AF65-F5344CB8AC3E}">
        <p14:creationId xmlns:p14="http://schemas.microsoft.com/office/powerpoint/2010/main" val="29629984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D3DF788-BFD5-45C2-A82D-2E556391E2C5}"/>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pic>
        <p:nvPicPr>
          <p:cNvPr id="5" name="Imagen 4"/>
          <p:cNvPicPr>
            <a:picLocks noChangeAspect="1"/>
          </p:cNvPicPr>
          <p:nvPr/>
        </p:nvPicPr>
        <p:blipFill rotWithShape="1">
          <a:blip r:embed="rId2"/>
          <a:srcRect l="49767"/>
          <a:stretch/>
        </p:blipFill>
        <p:spPr>
          <a:xfrm>
            <a:off x="5687858" y="910773"/>
            <a:ext cx="3315345" cy="6052360"/>
          </a:xfrm>
          <a:prstGeom prst="rect">
            <a:avLst/>
          </a:prstGeom>
        </p:spPr>
      </p:pic>
      <p:pic>
        <p:nvPicPr>
          <p:cNvPr id="6" name="Imagen 5">
            <a:extLst>
              <a:ext uri="{FF2B5EF4-FFF2-40B4-BE49-F238E27FC236}">
                <a16:creationId xmlns:a16="http://schemas.microsoft.com/office/drawing/2014/main" id="{1FC61027-43DC-40F2-9DD9-DCD55183F3DF}"/>
              </a:ext>
            </a:extLst>
          </p:cNvPr>
          <p:cNvPicPr>
            <a:picLocks noChangeAspect="1"/>
          </p:cNvPicPr>
          <p:nvPr/>
        </p:nvPicPr>
        <p:blipFill rotWithShape="1">
          <a:blip r:embed="rId3"/>
          <a:srcRect l="59480" r="17663"/>
          <a:stretch/>
        </p:blipFill>
        <p:spPr>
          <a:xfrm>
            <a:off x="4996743" y="1506328"/>
            <a:ext cx="1669872" cy="1647825"/>
          </a:xfrm>
          <a:prstGeom prst="rect">
            <a:avLst/>
          </a:prstGeom>
        </p:spPr>
      </p:pic>
      <p:sp>
        <p:nvSpPr>
          <p:cNvPr id="4" name="Rectángulo 3"/>
          <p:cNvSpPr/>
          <p:nvPr/>
        </p:nvSpPr>
        <p:spPr>
          <a:xfrm>
            <a:off x="304801" y="877165"/>
            <a:ext cx="4772526" cy="5724644"/>
          </a:xfrm>
          <a:prstGeom prst="rect">
            <a:avLst/>
          </a:prstGeom>
        </p:spPr>
        <p:txBody>
          <a:bodyPr wrap="square">
            <a:spAutoFit/>
          </a:bodyPr>
          <a:lstStyle/>
          <a:p>
            <a:pPr algn="just"/>
            <a:r>
              <a:rPr lang="en-US" sz="2400" b="1" dirty="0">
                <a:latin typeface="Arial" panose="020B0604020202020204" pitchFamily="34" charset="0"/>
                <a:cs typeface="Arial" panose="020B0604020202020204" pitchFamily="34" charset="0"/>
              </a:rPr>
              <a:t>Gold nanocages </a:t>
            </a:r>
            <a:r>
              <a:rPr lang="en-US" dirty="0">
                <a:latin typeface="Arial" panose="020B0604020202020204" pitchFamily="34" charset="0"/>
                <a:cs typeface="Arial" panose="020B0604020202020204" pitchFamily="34" charset="0"/>
              </a:rPr>
              <a:t>are a type of hollow and porous gold nanostructures which are formed by a </a:t>
            </a:r>
            <a:r>
              <a:rPr lang="en-US" dirty="0">
                <a:highlight>
                  <a:srgbClr val="FFFF00"/>
                </a:highlight>
                <a:latin typeface="Arial" panose="020B0604020202020204" pitchFamily="34" charset="0"/>
                <a:cs typeface="Arial" panose="020B0604020202020204" pitchFamily="34" charset="0"/>
              </a:rPr>
              <a:t>galvanic replacement reaction between silver </a:t>
            </a:r>
            <a:r>
              <a:rPr lang="en-US" dirty="0" err="1">
                <a:highlight>
                  <a:srgbClr val="FFFF00"/>
                </a:highlight>
                <a:latin typeface="Arial" panose="020B0604020202020204" pitchFamily="34" charset="0"/>
                <a:cs typeface="Arial" panose="020B0604020202020204" pitchFamily="34" charset="0"/>
              </a:rPr>
              <a:t>nanocubes</a:t>
            </a:r>
            <a:r>
              <a:rPr lang="en-US" dirty="0">
                <a:highlight>
                  <a:srgbClr val="FFFF00"/>
                </a:highlight>
                <a:latin typeface="Arial" panose="020B0604020202020204" pitchFamily="34" charset="0"/>
                <a:cs typeface="Arial" panose="020B0604020202020204" pitchFamily="34" charset="0"/>
              </a:rPr>
              <a:t> and auric acid in aqueous solution</a:t>
            </a:r>
            <a:r>
              <a:rPr lang="en-US" dirty="0">
                <a:latin typeface="Arial" panose="020B0604020202020204" pitchFamily="34" charset="0"/>
                <a:cs typeface="Arial" panose="020B0604020202020204" pitchFamily="34" charset="0"/>
              </a:rPr>
              <a:t>. Simultaneous deposition of gold atoms and depletion of silver atoms results in gold </a:t>
            </a:r>
            <a:r>
              <a:rPr lang="en-US" dirty="0" err="1">
                <a:latin typeface="Arial" panose="020B0604020202020204" pitchFamily="34" charset="0"/>
                <a:cs typeface="Arial" panose="020B0604020202020204" pitchFamily="34" charset="0"/>
              </a:rPr>
              <a:t>nanoshells</a:t>
            </a:r>
            <a:r>
              <a:rPr lang="en-US" dirty="0">
                <a:latin typeface="Arial" panose="020B0604020202020204" pitchFamily="34" charset="0"/>
                <a:cs typeface="Arial" panose="020B0604020202020204" pitchFamily="34" charset="0"/>
              </a:rPr>
              <a:t> which then anneal to generate smooth hollow and porous structures. General size of the nanocages is around 50 nm edge width with few nanometers walls and holes for LSPR wavelength around 800 nm. By controlling the amount of auric acid solution, the LSPR of gold nanocages could be tuned to NIR region with specified wavelength. </a:t>
            </a:r>
            <a:r>
              <a:rPr lang="en-US" dirty="0">
                <a:solidFill>
                  <a:srgbClr val="FF0000"/>
                </a:solidFill>
                <a:latin typeface="Arial" panose="020B0604020202020204" pitchFamily="34" charset="0"/>
                <a:cs typeface="Arial" panose="020B0604020202020204" pitchFamily="34" charset="0"/>
              </a:rPr>
              <a:t>DDA calculation shows that the total light extinction of gold nanocages with SPR around 800 nm is dominated by absorption, which makes them suitable for photothermal </a:t>
            </a:r>
            <a:r>
              <a:rPr lang="es-AR" dirty="0" err="1">
                <a:solidFill>
                  <a:srgbClr val="FF0000"/>
                </a:solidFill>
                <a:latin typeface="Arial" panose="020B0604020202020204" pitchFamily="34" charset="0"/>
                <a:cs typeface="Arial" panose="020B0604020202020204" pitchFamily="34" charset="0"/>
              </a:rPr>
              <a:t>therapy</a:t>
            </a:r>
            <a:endParaRPr lang="es-AR" dirty="0">
              <a:solidFill>
                <a:srgbClr val="FF0000"/>
              </a:solidFill>
            </a:endParaRPr>
          </a:p>
        </p:txBody>
      </p:sp>
    </p:spTree>
    <p:extLst>
      <p:ext uri="{BB962C8B-B14F-4D97-AF65-F5344CB8AC3E}">
        <p14:creationId xmlns:p14="http://schemas.microsoft.com/office/powerpoint/2010/main" val="385143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706" y="6396335"/>
            <a:ext cx="9144000" cy="461665"/>
          </a:xfrm>
          <a:prstGeom prst="rect">
            <a:avLst/>
          </a:prstGeom>
        </p:spPr>
        <p:txBody>
          <a:bodyPr wrap="square">
            <a:spAutoFit/>
          </a:bodyPr>
          <a:lstStyle/>
          <a:p>
            <a:r>
              <a:rPr lang="fr-FR" sz="1200" b="1" dirty="0">
                <a:latin typeface="Arial" panose="020B0604020202020204" pitchFamily="34" charset="0"/>
                <a:cs typeface="Arial" panose="020B0604020202020204" pitchFamily="34" charset="0"/>
              </a:rPr>
              <a:t>Surface </a:t>
            </a:r>
            <a:r>
              <a:rPr lang="fr-FR" sz="1200" b="1" dirty="0" err="1">
                <a:latin typeface="Arial" panose="020B0604020202020204" pitchFamily="34" charset="0"/>
                <a:cs typeface="Arial" panose="020B0604020202020204" pitchFamily="34" charset="0"/>
              </a:rPr>
              <a:t>Plasmon</a:t>
            </a:r>
            <a:r>
              <a:rPr lang="fr-FR" sz="1200" b="1" dirty="0">
                <a:latin typeface="Arial" panose="020B0604020202020204" pitchFamily="34" charset="0"/>
                <a:cs typeface="Arial" panose="020B0604020202020204" pitchFamily="34" charset="0"/>
              </a:rPr>
              <a:t> </a:t>
            </a:r>
            <a:r>
              <a:rPr lang="fr-FR" sz="1200" b="1" dirty="0" err="1">
                <a:latin typeface="Arial" panose="020B0604020202020204" pitchFamily="34" charset="0"/>
                <a:cs typeface="Arial" panose="020B0604020202020204" pitchFamily="34" charset="0"/>
              </a:rPr>
              <a:t>Resonance</a:t>
            </a:r>
            <a:r>
              <a:rPr lang="fr-FR" sz="1200" b="1" dirty="0">
                <a:latin typeface="Arial" panose="020B0604020202020204" pitchFamily="34" charset="0"/>
                <a:cs typeface="Arial" panose="020B0604020202020204" pitchFamily="34" charset="0"/>
              </a:rPr>
              <a:t>: A Versatile Technique for </a:t>
            </a:r>
            <a:r>
              <a:rPr lang="es-AR" sz="1200" b="1" dirty="0">
                <a:latin typeface="Arial" panose="020B0604020202020204" pitchFamily="34" charset="0"/>
                <a:cs typeface="Arial" panose="020B0604020202020204" pitchFamily="34" charset="0"/>
              </a:rPr>
              <a:t>Biosensor </a:t>
            </a:r>
            <a:r>
              <a:rPr lang="es-AR" sz="1200" b="1" dirty="0" err="1">
                <a:latin typeface="Arial" panose="020B0604020202020204" pitchFamily="34" charset="0"/>
                <a:cs typeface="Arial" panose="020B0604020202020204" pitchFamily="34" charset="0"/>
              </a:rPr>
              <a:t>Applications</a:t>
            </a:r>
            <a:r>
              <a:rPr lang="es-AR" sz="1200" b="1" dirty="0">
                <a:latin typeface="Arial" panose="020B0604020202020204" pitchFamily="34" charset="0"/>
                <a:cs typeface="Arial" panose="020B0604020202020204" pitchFamily="34" charset="0"/>
              </a:rPr>
              <a:t>. </a:t>
            </a:r>
            <a:r>
              <a:rPr lang="es-AR" sz="1200" b="1" dirty="0" err="1">
                <a:latin typeface="Arial" panose="020B0604020202020204" pitchFamily="34" charset="0"/>
                <a:cs typeface="Arial" panose="020B0604020202020204" pitchFamily="34" charset="0"/>
              </a:rPr>
              <a:t>Hoang</a:t>
            </a:r>
            <a:r>
              <a:rPr lang="es-AR" sz="1200" b="1" dirty="0">
                <a:latin typeface="Arial" panose="020B0604020202020204" pitchFamily="34" charset="0"/>
                <a:cs typeface="Arial" panose="020B0604020202020204" pitchFamily="34" charset="0"/>
              </a:rPr>
              <a:t> </a:t>
            </a:r>
            <a:r>
              <a:rPr lang="es-AR" sz="1200" b="1" dirty="0" err="1">
                <a:latin typeface="Arial" panose="020B0604020202020204" pitchFamily="34" charset="0"/>
                <a:cs typeface="Arial" panose="020B0604020202020204" pitchFamily="34" charset="0"/>
              </a:rPr>
              <a:t>Hiep</a:t>
            </a:r>
            <a:r>
              <a:rPr lang="es-AR" sz="1200" b="1" dirty="0">
                <a:latin typeface="Arial" panose="020B0604020202020204" pitchFamily="34" charset="0"/>
                <a:cs typeface="Arial" panose="020B0604020202020204" pitchFamily="34" charset="0"/>
              </a:rPr>
              <a:t> Nguyen 1,2,†, </a:t>
            </a:r>
            <a:r>
              <a:rPr lang="es-AR" sz="1200" b="1" dirty="0" err="1">
                <a:latin typeface="Arial" panose="020B0604020202020204" pitchFamily="34" charset="0"/>
                <a:cs typeface="Arial" panose="020B0604020202020204" pitchFamily="34" charset="0"/>
              </a:rPr>
              <a:t>Jeho</a:t>
            </a:r>
            <a:r>
              <a:rPr lang="es-AR" sz="1200" b="1" dirty="0">
                <a:latin typeface="Arial" panose="020B0604020202020204" pitchFamily="34" charset="0"/>
                <a:cs typeface="Arial" panose="020B0604020202020204" pitchFamily="34" charset="0"/>
              </a:rPr>
              <a:t> Park 1,2,†, </a:t>
            </a:r>
            <a:r>
              <a:rPr lang="es-AR" sz="1200" b="1" dirty="0" err="1">
                <a:latin typeface="Arial" panose="020B0604020202020204" pitchFamily="34" charset="0"/>
                <a:cs typeface="Arial" panose="020B0604020202020204" pitchFamily="34" charset="0"/>
              </a:rPr>
              <a:t>Sebyung</a:t>
            </a:r>
            <a:r>
              <a:rPr lang="es-AR" sz="1200" b="1" dirty="0">
                <a:latin typeface="Arial" panose="020B0604020202020204" pitchFamily="34" charset="0"/>
                <a:cs typeface="Arial" panose="020B0604020202020204" pitchFamily="34" charset="0"/>
              </a:rPr>
              <a:t> </a:t>
            </a:r>
            <a:r>
              <a:rPr lang="es-AR" sz="1200" b="1" dirty="0" err="1">
                <a:latin typeface="Arial" panose="020B0604020202020204" pitchFamily="34" charset="0"/>
                <a:cs typeface="Arial" panose="020B0604020202020204" pitchFamily="34" charset="0"/>
              </a:rPr>
              <a:t>Kang</a:t>
            </a:r>
            <a:r>
              <a:rPr lang="es-AR" sz="1200" b="1" dirty="0">
                <a:latin typeface="Arial" panose="020B0604020202020204" pitchFamily="34" charset="0"/>
                <a:cs typeface="Arial" panose="020B0604020202020204" pitchFamily="34" charset="0"/>
              </a:rPr>
              <a:t> 3,* and </a:t>
            </a:r>
            <a:r>
              <a:rPr lang="es-AR" sz="1200" b="1" dirty="0" err="1">
                <a:latin typeface="Arial" panose="020B0604020202020204" pitchFamily="34" charset="0"/>
                <a:cs typeface="Arial" panose="020B0604020202020204" pitchFamily="34" charset="0"/>
              </a:rPr>
              <a:t>Moonil</a:t>
            </a:r>
            <a:r>
              <a:rPr lang="es-AR" sz="1200" b="1" dirty="0">
                <a:latin typeface="Arial" panose="020B0604020202020204" pitchFamily="34" charset="0"/>
                <a:cs typeface="Arial" panose="020B0604020202020204" pitchFamily="34" charset="0"/>
              </a:rPr>
              <a:t> Kim 1,2,4</a:t>
            </a:r>
            <a:r>
              <a:rPr lang="es-AR" sz="1200" i="1" dirty="0">
                <a:latin typeface="Arial" panose="020B0604020202020204" pitchFamily="34" charset="0"/>
                <a:cs typeface="Arial" panose="020B0604020202020204" pitchFamily="34" charset="0"/>
              </a:rPr>
              <a:t> </a:t>
            </a:r>
            <a:r>
              <a:rPr lang="es-AR" sz="1200" i="1" dirty="0" err="1">
                <a:latin typeface="Arial" panose="020B0604020202020204" pitchFamily="34" charset="0"/>
                <a:cs typeface="Arial" panose="020B0604020202020204" pitchFamily="34" charset="0"/>
              </a:rPr>
              <a:t>Sensors</a:t>
            </a:r>
            <a:r>
              <a:rPr lang="es-AR" sz="1200" i="1" dirty="0">
                <a:latin typeface="Arial" panose="020B0604020202020204" pitchFamily="34" charset="0"/>
                <a:cs typeface="Arial" panose="020B0604020202020204" pitchFamily="34" charset="0"/>
              </a:rPr>
              <a:t> </a:t>
            </a:r>
            <a:r>
              <a:rPr lang="es-AR" sz="1200" b="1" dirty="0">
                <a:latin typeface="Arial" panose="020B0604020202020204" pitchFamily="34" charset="0"/>
                <a:cs typeface="Arial" panose="020B0604020202020204" pitchFamily="34" charset="0"/>
              </a:rPr>
              <a:t>2015</a:t>
            </a:r>
            <a:r>
              <a:rPr lang="es-AR" sz="1200" dirty="0">
                <a:latin typeface="Arial" panose="020B0604020202020204" pitchFamily="34" charset="0"/>
                <a:cs typeface="Arial" panose="020B0604020202020204" pitchFamily="34" charset="0"/>
              </a:rPr>
              <a:t>, </a:t>
            </a:r>
            <a:r>
              <a:rPr lang="es-AR" sz="1200" i="1" dirty="0">
                <a:latin typeface="Arial" panose="020B0604020202020204" pitchFamily="34" charset="0"/>
                <a:cs typeface="Arial" panose="020B0604020202020204" pitchFamily="34" charset="0"/>
              </a:rPr>
              <a:t>15</a:t>
            </a:r>
            <a:r>
              <a:rPr lang="es-AR" sz="1200" dirty="0">
                <a:latin typeface="Arial" panose="020B0604020202020204" pitchFamily="34" charset="0"/>
                <a:cs typeface="Arial" panose="020B0604020202020204" pitchFamily="34" charset="0"/>
              </a:rPr>
              <a:t>, 10481-10510; doi:10.3390/s150510481</a:t>
            </a:r>
          </a:p>
        </p:txBody>
      </p:sp>
      <p:pic>
        <p:nvPicPr>
          <p:cNvPr id="6" name="Imagen 5"/>
          <p:cNvPicPr>
            <a:picLocks noChangeAspect="1"/>
          </p:cNvPicPr>
          <p:nvPr/>
        </p:nvPicPr>
        <p:blipFill>
          <a:blip r:embed="rId2"/>
          <a:stretch>
            <a:fillRect/>
          </a:stretch>
        </p:blipFill>
        <p:spPr>
          <a:xfrm>
            <a:off x="860837" y="950674"/>
            <a:ext cx="3100533" cy="1804851"/>
          </a:xfrm>
          <a:prstGeom prst="rect">
            <a:avLst/>
          </a:prstGeom>
        </p:spPr>
      </p:pic>
      <p:pic>
        <p:nvPicPr>
          <p:cNvPr id="7" name="Imagen 6"/>
          <p:cNvPicPr>
            <a:picLocks noChangeAspect="1"/>
          </p:cNvPicPr>
          <p:nvPr/>
        </p:nvPicPr>
        <p:blipFill rotWithShape="1">
          <a:blip r:embed="rId3"/>
          <a:srcRect t="1313"/>
          <a:stretch/>
        </p:blipFill>
        <p:spPr>
          <a:xfrm>
            <a:off x="4697103" y="1178029"/>
            <a:ext cx="4079649" cy="2220863"/>
          </a:xfrm>
          <a:prstGeom prst="rect">
            <a:avLst/>
          </a:prstGeom>
        </p:spPr>
      </p:pic>
      <p:grpSp>
        <p:nvGrpSpPr>
          <p:cNvPr id="12" name="Grupo 11"/>
          <p:cNvGrpSpPr/>
          <p:nvPr/>
        </p:nvGrpSpPr>
        <p:grpSpPr>
          <a:xfrm>
            <a:off x="4624449" y="4235432"/>
            <a:ext cx="4572000" cy="2096874"/>
            <a:chOff x="137255" y="3957842"/>
            <a:chExt cx="4572000" cy="2096874"/>
          </a:xfrm>
        </p:grpSpPr>
        <p:pic>
          <p:nvPicPr>
            <p:cNvPr id="8" name="Imagen 7"/>
            <p:cNvPicPr>
              <a:picLocks noChangeAspect="1"/>
            </p:cNvPicPr>
            <p:nvPr/>
          </p:nvPicPr>
          <p:blipFill>
            <a:blip r:embed="rId4"/>
            <a:stretch>
              <a:fillRect/>
            </a:stretch>
          </p:blipFill>
          <p:spPr>
            <a:xfrm>
              <a:off x="927383" y="3957842"/>
              <a:ext cx="2991743" cy="1709859"/>
            </a:xfrm>
            <a:prstGeom prst="rect">
              <a:avLst/>
            </a:prstGeom>
          </p:spPr>
        </p:pic>
        <p:sp>
          <p:nvSpPr>
            <p:cNvPr id="9" name="Rectángulo 8"/>
            <p:cNvSpPr/>
            <p:nvPr/>
          </p:nvSpPr>
          <p:spPr>
            <a:xfrm>
              <a:off x="137255" y="5408385"/>
              <a:ext cx="4572000" cy="646331"/>
            </a:xfrm>
            <a:prstGeom prst="rect">
              <a:avLst/>
            </a:prstGeom>
          </p:spPr>
          <p:txBody>
            <a:bodyPr>
              <a:spAutoFit/>
            </a:bodyPr>
            <a:lstStyle/>
            <a:p>
              <a:r>
                <a:rPr lang="en-US" dirty="0">
                  <a:latin typeface="TimesNewRoman"/>
                </a:rPr>
                <a:t>(</a:t>
              </a:r>
              <a:r>
                <a:rPr lang="en-US" b="1" dirty="0">
                  <a:latin typeface="TimesNewRoman,Bold"/>
                </a:rPr>
                <a:t>D</a:t>
              </a:r>
              <a:r>
                <a:rPr lang="en-US" dirty="0">
                  <a:latin typeface="TimesNewRoman"/>
                </a:rPr>
                <a:t>) refractive index changes caused by the molecular interactions in the reaction medium.</a:t>
              </a:r>
              <a:endParaRPr lang="es-AR" dirty="0"/>
            </a:p>
          </p:txBody>
        </p:sp>
      </p:grpSp>
      <p:sp>
        <p:nvSpPr>
          <p:cNvPr id="10" name="Rectángulo 9"/>
          <p:cNvSpPr/>
          <p:nvPr/>
        </p:nvSpPr>
        <p:spPr>
          <a:xfrm>
            <a:off x="135098" y="2713860"/>
            <a:ext cx="4476203" cy="646331"/>
          </a:xfrm>
          <a:prstGeom prst="rect">
            <a:avLst/>
          </a:prstGeom>
        </p:spPr>
        <p:txBody>
          <a:bodyPr wrap="square">
            <a:spAutoFit/>
          </a:bodyPr>
          <a:lstStyle/>
          <a:p>
            <a:r>
              <a:rPr lang="en-US" dirty="0">
                <a:latin typeface="TimesNewRoman"/>
              </a:rPr>
              <a:t>(</a:t>
            </a:r>
            <a:r>
              <a:rPr lang="en-US" b="1" dirty="0">
                <a:latin typeface="TimesNewRoman,Bold"/>
              </a:rPr>
              <a:t>B</a:t>
            </a:r>
            <a:r>
              <a:rPr lang="en-US" dirty="0">
                <a:latin typeface="TimesNewRoman"/>
              </a:rPr>
              <a:t>) spectrum of reflected light before and after refractive </a:t>
            </a:r>
            <a:r>
              <a:rPr lang="es-AR" dirty="0" err="1">
                <a:latin typeface="TimesNewRoman"/>
              </a:rPr>
              <a:t>index</a:t>
            </a:r>
            <a:r>
              <a:rPr lang="es-AR" dirty="0">
                <a:latin typeface="TimesNewRoman"/>
              </a:rPr>
              <a:t> </a:t>
            </a:r>
            <a:r>
              <a:rPr lang="es-AR" dirty="0" err="1">
                <a:latin typeface="TimesNewRoman"/>
              </a:rPr>
              <a:t>change</a:t>
            </a:r>
            <a:endParaRPr lang="es-AR" dirty="0"/>
          </a:p>
        </p:txBody>
      </p:sp>
      <p:sp>
        <p:nvSpPr>
          <p:cNvPr id="11" name="Rectángulo 10"/>
          <p:cNvSpPr/>
          <p:nvPr/>
        </p:nvSpPr>
        <p:spPr>
          <a:xfrm>
            <a:off x="4697103" y="3365269"/>
            <a:ext cx="4572000" cy="646331"/>
          </a:xfrm>
          <a:prstGeom prst="rect">
            <a:avLst/>
          </a:prstGeom>
        </p:spPr>
        <p:txBody>
          <a:bodyPr>
            <a:spAutoFit/>
          </a:bodyPr>
          <a:lstStyle/>
          <a:p>
            <a:r>
              <a:rPr lang="es-AR" dirty="0">
                <a:latin typeface="TimesNewRoman"/>
              </a:rPr>
              <a:t> (</a:t>
            </a:r>
            <a:r>
              <a:rPr lang="es-AR" b="1" dirty="0">
                <a:latin typeface="TimesNewRoman,Bold"/>
              </a:rPr>
              <a:t>C</a:t>
            </a:r>
            <a:r>
              <a:rPr lang="es-AR" dirty="0">
                <a:latin typeface="TimesNewRoman"/>
              </a:rPr>
              <a:t>) </a:t>
            </a:r>
            <a:r>
              <a:rPr lang="es-AR" dirty="0" err="1">
                <a:latin typeface="TimesNewRoman"/>
              </a:rPr>
              <a:t>analyte-biorecognition</a:t>
            </a:r>
            <a:r>
              <a:rPr lang="es-AR" dirty="0">
                <a:latin typeface="TimesNewRoman"/>
              </a:rPr>
              <a:t> </a:t>
            </a:r>
            <a:r>
              <a:rPr lang="es-AR" dirty="0" err="1">
                <a:latin typeface="TimesNewRoman"/>
              </a:rPr>
              <a:t>elements</a:t>
            </a:r>
            <a:r>
              <a:rPr lang="es-AR" dirty="0">
                <a:latin typeface="TimesNewRoman"/>
              </a:rPr>
              <a:t> </a:t>
            </a:r>
            <a:r>
              <a:rPr lang="es-AR" dirty="0" err="1">
                <a:latin typeface="TimesNewRoman"/>
              </a:rPr>
              <a:t>binding</a:t>
            </a:r>
            <a:r>
              <a:rPr lang="es-AR" dirty="0">
                <a:latin typeface="TimesNewRoman"/>
              </a:rPr>
              <a:t> </a:t>
            </a:r>
            <a:r>
              <a:rPr lang="es-AR" dirty="0" err="1">
                <a:latin typeface="TimesNewRoman"/>
              </a:rPr>
              <a:t>on</a:t>
            </a:r>
            <a:r>
              <a:rPr lang="es-AR" dirty="0">
                <a:latin typeface="TimesNewRoman"/>
              </a:rPr>
              <a:t> SPR sensor </a:t>
            </a:r>
            <a:r>
              <a:rPr lang="es-AR" dirty="0" err="1">
                <a:latin typeface="TimesNewRoman"/>
              </a:rPr>
              <a:t>surface</a:t>
            </a:r>
            <a:r>
              <a:rPr lang="es-AR" dirty="0">
                <a:latin typeface="TimesNewRoman"/>
              </a:rPr>
              <a:t> </a:t>
            </a:r>
            <a:endParaRPr lang="es-AR" dirty="0"/>
          </a:p>
        </p:txBody>
      </p:sp>
      <p:sp>
        <p:nvSpPr>
          <p:cNvPr id="2" name="Rectángulo 1"/>
          <p:cNvSpPr/>
          <p:nvPr/>
        </p:nvSpPr>
        <p:spPr>
          <a:xfrm>
            <a:off x="135098" y="3424220"/>
            <a:ext cx="4572000" cy="2308324"/>
          </a:xfrm>
          <a:prstGeom prst="rect">
            <a:avLst/>
          </a:prstGeom>
        </p:spPr>
        <p:txBody>
          <a:bodyPr>
            <a:spAutoFit/>
          </a:bodyPr>
          <a:lstStyle/>
          <a:p>
            <a:pPr algn="just"/>
            <a:r>
              <a:rPr lang="en-US" dirty="0">
                <a:latin typeface="Arial" panose="020B0604020202020204" pitchFamily="34" charset="0"/>
                <a:cs typeface="Arial" panose="020B0604020202020204" pitchFamily="34" charset="0"/>
              </a:rPr>
              <a:t>In SPR biosensors, probe molecules are firstly immobilized on to the sensor surface. When the solution of target molecules is flown into contact with the surface, a probe-target binding via affinity interaction occurs, which consequently induces an increase in the refractive index at the SPR sensor surface (Figure 1D). </a:t>
            </a:r>
            <a:endParaRPr lang="es-AR"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6E9970F1-220C-42AF-BF35-FC64A4FCAE15}"/>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sz="2800" dirty="0">
                <a:latin typeface="Arial" panose="020B0604020202020204" pitchFamily="34" charset="0"/>
                <a:cs typeface="Arial" panose="020B0604020202020204" pitchFamily="34" charset="0"/>
              </a:rPr>
              <a:t>.</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spTree>
    <p:extLst>
      <p:ext uri="{BB962C8B-B14F-4D97-AF65-F5344CB8AC3E}">
        <p14:creationId xmlns:p14="http://schemas.microsoft.com/office/powerpoint/2010/main" val="3812076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02A665A-2B41-4189-9ABA-5F9BFCE5D4D7}"/>
              </a:ext>
            </a:extLst>
          </p:cNvPr>
          <p:cNvPicPr>
            <a:picLocks noChangeAspect="1"/>
          </p:cNvPicPr>
          <p:nvPr/>
        </p:nvPicPr>
        <p:blipFill>
          <a:blip r:embed="rId2"/>
          <a:stretch>
            <a:fillRect/>
          </a:stretch>
        </p:blipFill>
        <p:spPr>
          <a:xfrm>
            <a:off x="99728" y="1732711"/>
            <a:ext cx="6853810" cy="3392578"/>
          </a:xfrm>
          <a:prstGeom prst="rect">
            <a:avLst/>
          </a:prstGeom>
        </p:spPr>
      </p:pic>
      <p:sp>
        <p:nvSpPr>
          <p:cNvPr id="5" name="Rectángulo 4">
            <a:extLst>
              <a:ext uri="{FF2B5EF4-FFF2-40B4-BE49-F238E27FC236}">
                <a16:creationId xmlns:a16="http://schemas.microsoft.com/office/drawing/2014/main" id="{4804FE80-1A0D-4372-8493-06238C618754}"/>
              </a:ext>
            </a:extLst>
          </p:cNvPr>
          <p:cNvSpPr/>
          <p:nvPr/>
        </p:nvSpPr>
        <p:spPr>
          <a:xfrm>
            <a:off x="992695" y="5005285"/>
            <a:ext cx="5808155" cy="1200329"/>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A </a:t>
            </a:r>
            <a:r>
              <a:rPr lang="en-US" sz="1200" dirty="0" err="1">
                <a:latin typeface="Arial" panose="020B0604020202020204" pitchFamily="34" charset="0"/>
                <a:cs typeface="Arial" panose="020B0604020202020204" pitchFamily="34" charset="0"/>
              </a:rPr>
              <a:t>sensorgram</a:t>
            </a:r>
            <a:r>
              <a:rPr lang="en-US" sz="1200" dirty="0">
                <a:latin typeface="Arial" panose="020B0604020202020204" pitchFamily="34" charset="0"/>
                <a:cs typeface="Arial" panose="020B0604020202020204" pitchFamily="34" charset="0"/>
              </a:rPr>
              <a:t>: the angle at which the dip is observed vs. time. First, no change occurs at the sensor and a baseline is measured with the dip at SPR angle (A). After injection of the sample (arrow) biomolecules will adsorb on the surface resulting in a change in refractive index and a shift of the SPR angle to position B. </a:t>
            </a:r>
            <a:r>
              <a:rPr lang="en-US" sz="1200" dirty="0">
                <a:solidFill>
                  <a:srgbClr val="FF0000"/>
                </a:solidFill>
                <a:latin typeface="Arial" panose="020B0604020202020204" pitchFamily="34" charset="0"/>
                <a:cs typeface="Arial" panose="020B0604020202020204" pitchFamily="34" charset="0"/>
              </a:rPr>
              <a:t>The adsorption–desorption process can be followed in real time and the amount of adsorbed species can be determined</a:t>
            </a:r>
            <a:r>
              <a:rPr lang="en-US" sz="1200" dirty="0">
                <a:latin typeface="Arial" panose="020B0604020202020204" pitchFamily="34" charset="0"/>
                <a:cs typeface="Arial" panose="020B0604020202020204" pitchFamily="34" charset="0"/>
              </a:rPr>
              <a:t>.</a:t>
            </a:r>
            <a:endParaRPr lang="es-AR" sz="1200"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CD02F742-4F6D-4967-9FE9-9DCA80A3D1D9}"/>
              </a:ext>
            </a:extLst>
          </p:cNvPr>
          <p:cNvSpPr/>
          <p:nvPr/>
        </p:nvSpPr>
        <p:spPr>
          <a:xfrm>
            <a:off x="1305262" y="1040213"/>
            <a:ext cx="4865180" cy="1384995"/>
          </a:xfrm>
          <a:prstGeom prst="rect">
            <a:avLst/>
          </a:prstGeom>
        </p:spPr>
        <p:txBody>
          <a:bodyPr wrap="square">
            <a:spAutoFit/>
          </a:bodyPr>
          <a:lstStyle/>
          <a:p>
            <a:pPr algn="just"/>
            <a:r>
              <a:rPr lang="en-US" sz="1200" dirty="0">
                <a:solidFill>
                  <a:srgbClr val="0000FF"/>
                </a:solidFill>
                <a:latin typeface="Arial" panose="020B0604020202020204" pitchFamily="34" charset="0"/>
                <a:cs typeface="Arial" panose="020B0604020202020204" pitchFamily="34" charset="0"/>
              </a:rPr>
              <a:t>SPR sensors investigate only a very limited vicinity or fixed volume at the metal surface. The penetration depth of the electromagnetic field (so-called evanescent field) at which a signal is observed typically does not exceed a few hundred nanometers, decaying exponentially with the distance from the metal layer at the sensor surface. The penetration depth of the evanescent field is a function of the wavelength of the incident light</a:t>
            </a:r>
            <a:endParaRPr lang="es-AR" sz="1200" dirty="0">
              <a:solidFill>
                <a:srgbClr val="0000FF"/>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D000C779-38A2-4F77-8D1E-4D5A7F9E69ED}"/>
              </a:ext>
            </a:extLst>
          </p:cNvPr>
          <p:cNvSpPr/>
          <p:nvPr/>
        </p:nvSpPr>
        <p:spPr>
          <a:xfrm>
            <a:off x="6858285" y="1311967"/>
            <a:ext cx="2185987" cy="4893647"/>
          </a:xfrm>
          <a:prstGeom prst="rect">
            <a:avLst/>
          </a:prstGeom>
        </p:spPr>
        <p:txBody>
          <a:bodyPr wrap="square">
            <a:spAutoFit/>
          </a:bodyPr>
          <a:lstStyle/>
          <a:p>
            <a:pPr algn="just"/>
            <a:r>
              <a:rPr lang="en-US" sz="1200" dirty="0">
                <a:solidFill>
                  <a:srgbClr val="00B050"/>
                </a:solidFill>
                <a:latin typeface="Arial" panose="020B0604020202020204" pitchFamily="34" charset="0"/>
                <a:cs typeface="Arial" panose="020B0604020202020204" pitchFamily="34" charset="0"/>
              </a:rPr>
              <a:t>SPR sensors </a:t>
            </a:r>
            <a:r>
              <a:rPr lang="en-US" sz="1200" dirty="0">
                <a:solidFill>
                  <a:srgbClr val="00B050"/>
                </a:solidFill>
                <a:highlight>
                  <a:srgbClr val="FFFF00"/>
                </a:highlight>
                <a:latin typeface="Arial" panose="020B0604020202020204" pitchFamily="34" charset="0"/>
                <a:cs typeface="Arial" panose="020B0604020202020204" pitchFamily="34" charset="0"/>
              </a:rPr>
              <a:t>lack intrinsic selectivity:</a:t>
            </a:r>
            <a:r>
              <a:rPr lang="en-US" sz="1200" dirty="0">
                <a:solidFill>
                  <a:srgbClr val="00B050"/>
                </a:solidFill>
                <a:latin typeface="Arial" panose="020B0604020202020204" pitchFamily="34" charset="0"/>
                <a:cs typeface="Arial" panose="020B0604020202020204" pitchFamily="34" charset="0"/>
              </a:rPr>
              <a:t> all refractive index changes in the evanescent field will be reflected in a change of the signal. These changes can be due to refractive index difference of the medium, e.g. a change in the buffer composition or concentration; also, adsorption of material on the sensor surface can cause refractive index changes. The amount of adsorbed species can be determined after injection of the original baseline buffer. To permit selective detection at an SPR sensor, its surface needs to be modified with ligands suited for selective capturing of the target compounds but which are not prone to adsorbing any other components present in the sample or buffer media.</a:t>
            </a:r>
            <a:endParaRPr lang="es-AR" sz="1200" dirty="0">
              <a:solidFill>
                <a:srgbClr val="00B050"/>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E7075953-839A-43E3-BA10-03A08974CE3B}"/>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spTree>
    <p:extLst>
      <p:ext uri="{BB962C8B-B14F-4D97-AF65-F5344CB8AC3E}">
        <p14:creationId xmlns:p14="http://schemas.microsoft.com/office/powerpoint/2010/main" val="2439691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3B7206E-1125-411D-95AE-90B885DA5C7D}"/>
              </a:ext>
            </a:extLst>
          </p:cNvPr>
          <p:cNvPicPr>
            <a:picLocks noChangeAspect="1"/>
          </p:cNvPicPr>
          <p:nvPr/>
        </p:nvPicPr>
        <p:blipFill>
          <a:blip r:embed="rId2"/>
          <a:stretch>
            <a:fillRect/>
          </a:stretch>
        </p:blipFill>
        <p:spPr>
          <a:xfrm>
            <a:off x="2184988" y="1015663"/>
            <a:ext cx="7035128" cy="3609703"/>
          </a:xfrm>
          <a:prstGeom prst="rect">
            <a:avLst/>
          </a:prstGeom>
        </p:spPr>
      </p:pic>
      <p:pic>
        <p:nvPicPr>
          <p:cNvPr id="5" name="Imagen 4">
            <a:extLst>
              <a:ext uri="{FF2B5EF4-FFF2-40B4-BE49-F238E27FC236}">
                <a16:creationId xmlns:a16="http://schemas.microsoft.com/office/drawing/2014/main" id="{C40E8B1E-0310-4995-B8FC-E464DB788F96}"/>
              </a:ext>
            </a:extLst>
          </p:cNvPr>
          <p:cNvPicPr>
            <a:picLocks noChangeAspect="1"/>
          </p:cNvPicPr>
          <p:nvPr/>
        </p:nvPicPr>
        <p:blipFill>
          <a:blip r:embed="rId3"/>
          <a:stretch>
            <a:fillRect/>
          </a:stretch>
        </p:blipFill>
        <p:spPr>
          <a:xfrm>
            <a:off x="3347079" y="4520933"/>
            <a:ext cx="5258214" cy="995156"/>
          </a:xfrm>
          <a:prstGeom prst="rect">
            <a:avLst/>
          </a:prstGeom>
        </p:spPr>
      </p:pic>
      <p:sp>
        <p:nvSpPr>
          <p:cNvPr id="6" name="Rectángulo 5">
            <a:extLst>
              <a:ext uri="{FF2B5EF4-FFF2-40B4-BE49-F238E27FC236}">
                <a16:creationId xmlns:a16="http://schemas.microsoft.com/office/drawing/2014/main" id="{9534E795-345C-4BF7-BA12-498EEDCE3013}"/>
              </a:ext>
            </a:extLst>
          </p:cNvPr>
          <p:cNvSpPr/>
          <p:nvPr/>
        </p:nvSpPr>
        <p:spPr>
          <a:xfrm>
            <a:off x="2839453" y="5506372"/>
            <a:ext cx="6304547" cy="1200329"/>
          </a:xfrm>
          <a:prstGeom prst="rect">
            <a:avLst/>
          </a:prstGeom>
        </p:spPr>
        <p:txBody>
          <a:bodyPr wrap="square">
            <a:spAutoFit/>
          </a:bodyPr>
          <a:lstStyle/>
          <a:p>
            <a:pPr algn="just"/>
            <a:r>
              <a:rPr lang="en-US" sz="1200" dirty="0" err="1">
                <a:latin typeface="Arial" panose="020B0604020202020204" pitchFamily="34" charset="0"/>
                <a:cs typeface="Arial" panose="020B0604020202020204" pitchFamily="34" charset="0"/>
              </a:rPr>
              <a:t>Sensorgram</a:t>
            </a:r>
            <a:r>
              <a:rPr lang="en-US" sz="1200" dirty="0">
                <a:latin typeface="Arial" panose="020B0604020202020204" pitchFamily="34" charset="0"/>
                <a:cs typeface="Arial" panose="020B0604020202020204" pitchFamily="34" charset="0"/>
              </a:rPr>
              <a:t> showing the steps of an analysis cycle: 1, buffer is in contact with the sensor (baseline step); 2, continuous injection of sample solution (association step); 3, injection of buffer (dissociation step); DR indicates the measured response due to the bound target compound; 4, removal of bound species from the surface during injection of regeneration solution (regeneration step) followed by a new analysis cycle. A bulk refractive index shift can be observed at t1.</a:t>
            </a:r>
            <a:endParaRPr lang="es-AR" sz="12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D416F6B5-0523-4CE3-99FB-133463A8465F}"/>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dirty="0">
                <a:latin typeface="Arial" panose="020B0604020202020204" pitchFamily="34" charset="0"/>
                <a:cs typeface="Arial" panose="020B0604020202020204" pitchFamily="34" charset="0"/>
              </a:rPr>
              <a:t> 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sp>
        <p:nvSpPr>
          <p:cNvPr id="8" name="Rectángulo 7">
            <a:extLst>
              <a:ext uri="{FF2B5EF4-FFF2-40B4-BE49-F238E27FC236}">
                <a16:creationId xmlns:a16="http://schemas.microsoft.com/office/drawing/2014/main" id="{98DB03E9-D0AF-4B94-9B60-CF1A9FAE1384}"/>
              </a:ext>
            </a:extLst>
          </p:cNvPr>
          <p:cNvSpPr/>
          <p:nvPr/>
        </p:nvSpPr>
        <p:spPr>
          <a:xfrm>
            <a:off x="-74280" y="1015663"/>
            <a:ext cx="2554875" cy="1631216"/>
          </a:xfrm>
          <a:prstGeom prst="rect">
            <a:avLst/>
          </a:prstGeom>
        </p:spPr>
        <p:txBody>
          <a:bodyPr wrap="square">
            <a:spAutoFit/>
          </a:bodyPr>
          <a:lstStyle/>
          <a:p>
            <a:pPr algn="just"/>
            <a:r>
              <a:rPr lang="en-US" sz="1000" dirty="0">
                <a:latin typeface="Arial" panose="020B0604020202020204" pitchFamily="34" charset="0"/>
                <a:cs typeface="Arial" panose="020B0604020202020204" pitchFamily="34" charset="0"/>
              </a:rPr>
              <a:t>On injecting the solution containing the analytes (2), they are captured on the surface. Also other components of the sample might adhere to the sensor surface; without a suitable selection of the</a:t>
            </a:r>
          </a:p>
          <a:p>
            <a:pPr algn="just"/>
            <a:r>
              <a:rPr lang="en-US" sz="1000" dirty="0">
                <a:latin typeface="Arial" panose="020B0604020202020204" pitchFamily="34" charset="0"/>
                <a:cs typeface="Arial" panose="020B0604020202020204" pitchFamily="34" charset="0"/>
              </a:rPr>
              <a:t>ligand, this adherence will be non-specific, and thus easy to break. At this step, adsorption kinetics of the analyte molecule can be determined in a real-time measurement. </a:t>
            </a:r>
            <a:endParaRPr lang="es-AR" sz="1000"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636B1364-41C6-46D9-9A24-D2062C40E2A6}"/>
              </a:ext>
            </a:extLst>
          </p:cNvPr>
          <p:cNvSpPr/>
          <p:nvPr/>
        </p:nvSpPr>
        <p:spPr>
          <a:xfrm>
            <a:off x="74279" y="2610683"/>
            <a:ext cx="2406316" cy="4401205"/>
          </a:xfrm>
          <a:prstGeom prst="rect">
            <a:avLst/>
          </a:prstGeom>
        </p:spPr>
        <p:txBody>
          <a:bodyPr wrap="square">
            <a:spAutoFit/>
          </a:bodyPr>
          <a:lstStyle/>
          <a:p>
            <a:pPr algn="just"/>
            <a:r>
              <a:rPr lang="en-US" sz="1000" dirty="0">
                <a:latin typeface="Arial" panose="020B0604020202020204" pitchFamily="34" charset="0"/>
                <a:cs typeface="Arial" panose="020B0604020202020204" pitchFamily="34" charset="0"/>
              </a:rPr>
              <a:t>Next, buffer is injected on to the sensor and the non-specifically bound components are flushed off (3). </a:t>
            </a:r>
            <a:r>
              <a:rPr lang="en-US" sz="1000" b="1" dirty="0">
                <a:solidFill>
                  <a:srgbClr val="FF0000"/>
                </a:solidFill>
                <a:highlight>
                  <a:srgbClr val="FFFF00"/>
                </a:highlight>
                <a:latin typeface="Arial" panose="020B0604020202020204" pitchFamily="34" charset="0"/>
                <a:cs typeface="Arial" panose="020B0604020202020204" pitchFamily="34" charset="0"/>
              </a:rPr>
              <a:t>As indicated in the figure, the accumulated mass can be obtained from the SPR response (</a:t>
            </a:r>
            <a:r>
              <a:rPr lang="en-US" sz="1000" b="1" dirty="0">
                <a:solidFill>
                  <a:srgbClr val="FF0000"/>
                </a:solidFill>
                <a:highlight>
                  <a:srgbClr val="FFFF00"/>
                </a:highlight>
                <a:latin typeface="Arial" panose="020B0604020202020204" pitchFamily="34" charset="0"/>
                <a:cs typeface="Arial" panose="020B0604020202020204" pitchFamily="34" charset="0"/>
                <a:sym typeface="Symbol" panose="05050102010706020507" pitchFamily="18" charset="2"/>
              </a:rPr>
              <a:t></a:t>
            </a:r>
            <a:r>
              <a:rPr lang="en-US" sz="1000" b="1" dirty="0">
                <a:solidFill>
                  <a:srgbClr val="FF0000"/>
                </a:solidFill>
                <a:highlight>
                  <a:srgbClr val="FFFF00"/>
                </a:highlight>
                <a:latin typeface="Arial" panose="020B0604020202020204" pitchFamily="34" charset="0"/>
                <a:cs typeface="Arial" panose="020B0604020202020204" pitchFamily="34" charset="0"/>
              </a:rPr>
              <a:t>R).</a:t>
            </a:r>
            <a:r>
              <a:rPr lang="en-US" sz="1000" dirty="0">
                <a:latin typeface="Arial" panose="020B0604020202020204" pitchFamily="34" charset="0"/>
                <a:cs typeface="Arial" panose="020B0604020202020204" pitchFamily="34" charset="0"/>
              </a:rPr>
              <a:t> Also in this step, dissociation of the analyte starts, enabling the kinetics of the dissociation process to be studied. Finally, a regeneration solution is injected, which breaks the specific binding between analyte and ligand (4). If properly anchored to the sensor surface, the ligands remain on the sensor, whereas the target analytes are quantitatively removed. It is vital in order to perform multiple tests with the same sensor chip to use a regeneration solution which leaves the activity of the ligands intact, as the analysis cycle is required to take place repeatedly for hundreds, sometimes even thousands of times. Again, buffer is injected to condition the surface for the next analysis cycle. If the regeneration is incomplete, remaining accumulated mass causes the baseline level to be increased.</a:t>
            </a:r>
            <a:endParaRPr lang="es-AR" sz="1000" dirty="0"/>
          </a:p>
        </p:txBody>
      </p:sp>
    </p:spTree>
    <p:extLst>
      <p:ext uri="{BB962C8B-B14F-4D97-AF65-F5344CB8AC3E}">
        <p14:creationId xmlns:p14="http://schemas.microsoft.com/office/powerpoint/2010/main" val="418852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7666" y="1121107"/>
            <a:ext cx="5032839" cy="5632311"/>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In SPR experiments, </a:t>
            </a:r>
            <a:r>
              <a:rPr lang="en-US" b="1" dirty="0">
                <a:latin typeface="Arial" panose="020B0604020202020204" pitchFamily="34" charset="0"/>
                <a:cs typeface="Arial" panose="020B0604020202020204" pitchFamily="34" charset="0"/>
              </a:rPr>
              <a:t>resonance or response units (RU)</a:t>
            </a:r>
            <a:r>
              <a:rPr lang="en-US" dirty="0">
                <a:latin typeface="Arial" panose="020B0604020202020204" pitchFamily="34" charset="0"/>
                <a:cs typeface="Arial" panose="020B0604020202020204" pitchFamily="34" charset="0"/>
              </a:rPr>
              <a:t> are used to describe the signal change, where </a:t>
            </a:r>
            <a:r>
              <a:rPr lang="en-US" b="1" dirty="0">
                <a:solidFill>
                  <a:srgbClr val="FF0000"/>
                </a:solidFill>
                <a:latin typeface="Arial" panose="020B0604020202020204" pitchFamily="34" charset="0"/>
                <a:cs typeface="Arial" panose="020B0604020202020204" pitchFamily="34" charset="0"/>
              </a:rPr>
              <a:t>1 RU is equivalent to a critical angle shift of 10</a:t>
            </a:r>
            <a:r>
              <a:rPr lang="en-US" b="1" baseline="30000" dirty="0">
                <a:solidFill>
                  <a:srgbClr val="FF0000"/>
                </a:solidFill>
                <a:latin typeface="Arial" panose="020B0604020202020204" pitchFamily="34" charset="0"/>
                <a:cs typeface="Arial" panose="020B0604020202020204" pitchFamily="34" charset="0"/>
              </a:rPr>
              <a:t>−4</a:t>
            </a:r>
            <a:r>
              <a:rPr lang="en-US" b="1" dirty="0">
                <a:solidFill>
                  <a:srgbClr val="FF0000"/>
                </a:solidFill>
                <a:latin typeface="Arial" panose="020B0604020202020204" pitchFamily="34" charset="0"/>
                <a:cs typeface="Arial" panose="020B0604020202020204" pitchFamily="34" charset="0"/>
              </a:rPr>
              <a:t> degree</a:t>
            </a:r>
            <a:r>
              <a:rPr lang="en-US" dirty="0">
                <a:latin typeface="Arial" panose="020B0604020202020204" pitchFamily="34" charset="0"/>
                <a:cs typeface="Arial" panose="020B0604020202020204" pitchFamily="34" charset="0"/>
              </a:rPr>
              <a:t>. </a:t>
            </a:r>
          </a:p>
          <a:p>
            <a:pPr algn="just"/>
            <a:r>
              <a:rPr lang="en-US" dirty="0">
                <a:latin typeface="Arial" panose="020B0604020202020204" pitchFamily="34" charset="0"/>
                <a:cs typeface="Arial" panose="020B0604020202020204" pitchFamily="34" charset="0"/>
              </a:rPr>
              <a:t>At the start of the experiment whereas probe target interactions have not occurred, the initial RU value corresponds to the starting critical angle. </a:t>
            </a:r>
          </a:p>
          <a:p>
            <a:pPr algn="just"/>
            <a:r>
              <a:rPr lang="en-US" dirty="0">
                <a:latin typeface="Arial" panose="020B0604020202020204" pitchFamily="34" charset="0"/>
                <a:cs typeface="Arial" panose="020B0604020202020204" pitchFamily="34" charset="0"/>
              </a:rPr>
              <a:t>The change in refractive index </a:t>
            </a:r>
            <a:r>
              <a:rPr lang="en-US" b="1" dirty="0" err="1">
                <a:latin typeface="Arial" panose="020B0604020202020204" pitchFamily="34" charset="0"/>
                <a:cs typeface="Arial" panose="020B0604020202020204" pitchFamily="34" charset="0"/>
              </a:rPr>
              <a:t>Δnd</a:t>
            </a:r>
            <a:r>
              <a:rPr lang="en-US" b="1" dirty="0">
                <a:latin typeface="Arial" panose="020B0604020202020204" pitchFamily="34" charset="0"/>
                <a:cs typeface="Arial" panose="020B0604020202020204" pitchFamily="34" charset="0"/>
              </a:rPr>
              <a:t> arisen within a layer of thickness h can be </a:t>
            </a:r>
            <a:r>
              <a:rPr lang="es-AR" b="1" dirty="0" err="1">
                <a:latin typeface="Arial" panose="020B0604020202020204" pitchFamily="34" charset="0"/>
                <a:cs typeface="Arial" panose="020B0604020202020204" pitchFamily="34" charset="0"/>
              </a:rPr>
              <a:t>calculated</a:t>
            </a:r>
            <a:r>
              <a:rPr lang="es-AR" b="1" dirty="0">
                <a:latin typeface="Arial" panose="020B0604020202020204" pitchFamily="34" charset="0"/>
                <a:cs typeface="Arial" panose="020B0604020202020204" pitchFamily="34" charset="0"/>
              </a:rPr>
              <a:t> as </a:t>
            </a:r>
          </a:p>
          <a:p>
            <a:pPr algn="just"/>
            <a:endParaRPr lang="es-AR" b="1" dirty="0">
              <a:latin typeface="Arial" panose="020B0604020202020204" pitchFamily="34" charset="0"/>
              <a:cs typeface="Arial" panose="020B0604020202020204" pitchFamily="34" charset="0"/>
            </a:endParaRPr>
          </a:p>
          <a:p>
            <a:pPr algn="just"/>
            <a:endParaRPr lang="es-AR" b="1"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where (</a:t>
            </a:r>
            <a:r>
              <a:rPr lang="en-US" dirty="0" err="1">
                <a:latin typeface="Arial" panose="020B0604020202020204" pitchFamily="34" charset="0"/>
                <a:cs typeface="Arial" panose="020B0604020202020204" pitchFamily="34" charset="0"/>
              </a:rPr>
              <a:t>dn</a:t>
            </a:r>
            <a:r>
              <a:rPr lang="en-US" dirty="0">
                <a:latin typeface="Arial" panose="020B0604020202020204" pitchFamily="34" charset="0"/>
                <a:cs typeface="Arial" panose="020B0604020202020204" pitchFamily="34" charset="0"/>
              </a:rPr>
              <a:t>/dc)</a:t>
            </a:r>
            <a:r>
              <a:rPr lang="en-US" dirty="0" err="1">
                <a:latin typeface="Arial" panose="020B0604020202020204" pitchFamily="34" charset="0"/>
                <a:cs typeface="Arial" panose="020B0604020202020204" pitchFamily="34" charset="0"/>
              </a:rPr>
              <a:t>vol</a:t>
            </a:r>
            <a:r>
              <a:rPr lang="en-US" dirty="0">
                <a:latin typeface="Arial" panose="020B0604020202020204" pitchFamily="34" charset="0"/>
                <a:cs typeface="Arial" panose="020B0604020202020204" pitchFamily="34" charset="0"/>
              </a:rPr>
              <a:t> is the increase of refractive index n with the volume concentration of analyte c, and ΔΓ is the concentration of the bound target on the surface . The change in the refractive index is tracked by the coupling of incident light into a propagating surface plasmon (PSP) on a gold surface in real time.</a:t>
            </a:r>
            <a:endParaRPr lang="es-AR"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1235834" y="4165863"/>
            <a:ext cx="3209324" cy="569954"/>
          </a:xfrm>
          <a:prstGeom prst="rect">
            <a:avLst/>
          </a:prstGeom>
        </p:spPr>
      </p:pic>
      <p:sp>
        <p:nvSpPr>
          <p:cNvPr id="5" name="Rectángulo 4"/>
          <p:cNvSpPr/>
          <p:nvPr/>
        </p:nvSpPr>
        <p:spPr>
          <a:xfrm>
            <a:off x="5417154" y="1121107"/>
            <a:ext cx="3559180" cy="3508653"/>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Accordingly, the </a:t>
            </a:r>
            <a:r>
              <a:rPr lang="en-US" sz="1200" b="1" dirty="0">
                <a:latin typeface="Arial" panose="020B0604020202020204" pitchFamily="34" charset="0"/>
                <a:cs typeface="Arial" panose="020B0604020202020204" pitchFamily="34" charset="0"/>
              </a:rPr>
              <a:t>rate of association (</a:t>
            </a:r>
            <a:r>
              <a:rPr lang="en-US" sz="1200" b="1" dirty="0" err="1">
                <a:latin typeface="Arial" panose="020B0604020202020204" pitchFamily="34" charset="0"/>
                <a:cs typeface="Arial" panose="020B0604020202020204" pitchFamily="34" charset="0"/>
              </a:rPr>
              <a:t>kon</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during association phase, the </a:t>
            </a:r>
            <a:r>
              <a:rPr lang="en-US" sz="1200" b="1" dirty="0">
                <a:latin typeface="Arial" panose="020B0604020202020204" pitchFamily="34" charset="0"/>
                <a:cs typeface="Arial" panose="020B0604020202020204" pitchFamily="34" charset="0"/>
              </a:rPr>
              <a:t>rate of disassociation (</a:t>
            </a:r>
            <a:r>
              <a:rPr lang="en-US" sz="1200" b="1" dirty="0" err="1">
                <a:latin typeface="Arial" panose="020B0604020202020204" pitchFamily="34" charset="0"/>
                <a:cs typeface="Arial" panose="020B0604020202020204" pitchFamily="34" charset="0"/>
              </a:rPr>
              <a:t>koff</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when target molecules is removed from the continuous flow by buffer washing, and the </a:t>
            </a:r>
            <a:r>
              <a:rPr lang="en-US" sz="1200" dirty="0">
                <a:highlight>
                  <a:srgbClr val="FFFF00"/>
                </a:highlight>
                <a:latin typeface="Arial" panose="020B0604020202020204" pitchFamily="34" charset="0"/>
                <a:cs typeface="Arial" panose="020B0604020202020204" pitchFamily="34" charset="0"/>
              </a:rPr>
              <a:t>association rate constant (ka) and dissociation rate constant (</a:t>
            </a:r>
            <a:r>
              <a:rPr lang="en-US" sz="1200" dirty="0" err="1">
                <a:highlight>
                  <a:srgbClr val="FFFF00"/>
                </a:highlight>
                <a:latin typeface="Arial" panose="020B0604020202020204" pitchFamily="34" charset="0"/>
                <a:cs typeface="Arial" panose="020B0604020202020204" pitchFamily="34" charset="0"/>
              </a:rPr>
              <a:t>kd</a:t>
            </a:r>
            <a:r>
              <a:rPr lang="en-US" sz="1200" dirty="0">
                <a:highlight>
                  <a:srgbClr val="FFFF00"/>
                </a:highlight>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can be determined by SPR evaluation of binding kinetics.</a:t>
            </a:r>
          </a:p>
          <a:p>
            <a:pPr algn="just"/>
            <a:r>
              <a:rPr lang="en-US" sz="1200" dirty="0">
                <a:latin typeface="Arial" panose="020B0604020202020204" pitchFamily="34" charset="0"/>
                <a:cs typeface="Arial" panose="020B0604020202020204" pitchFamily="34" charset="0"/>
              </a:rPr>
              <a:t>The parameter related to the refractive index can also be used to detect and quantify the target molecules bound to a known probe immobilized on the sensor surface. </a:t>
            </a:r>
            <a:r>
              <a:rPr lang="en-US" dirty="0">
                <a:latin typeface="Arial" panose="020B0604020202020204" pitchFamily="34" charset="0"/>
                <a:cs typeface="Arial" panose="020B0604020202020204" pitchFamily="34" charset="0"/>
              </a:rPr>
              <a:t>The limit of detection (LOD) in the SPR experiment </a:t>
            </a:r>
            <a:r>
              <a:rPr lang="en-US" sz="1200" dirty="0">
                <a:latin typeface="Arial" panose="020B0604020202020204" pitchFamily="34" charset="0"/>
                <a:cs typeface="Arial" panose="020B0604020202020204" pitchFamily="34" charset="0"/>
              </a:rPr>
              <a:t>depends on a number of factors including the molecular weight, optical property and binding affinity of target-probe molecules as well as the surface coverage of the probe molecule.</a:t>
            </a:r>
            <a:endParaRPr lang="es-AR" sz="12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633C275A-BE90-46F7-BD8B-4CE6061E9C63}"/>
              </a:ext>
            </a:extLst>
          </p:cNvPr>
          <p:cNvSpPr txBox="1"/>
          <p:nvPr/>
        </p:nvSpPr>
        <p:spPr>
          <a:xfrm>
            <a:off x="0" y="0"/>
            <a:ext cx="9144000" cy="1015663"/>
          </a:xfrm>
          <a:prstGeom prst="rect">
            <a:avLst/>
          </a:prstGeom>
          <a:solidFill>
            <a:schemeClr val="bg1">
              <a:lumMod val="85000"/>
            </a:schemeClr>
          </a:solidFill>
        </p:spPr>
        <p:txBody>
          <a:bodyPr wrap="square" rtlCol="0">
            <a:spAutoFit/>
          </a:bodyPr>
          <a:lstStyle/>
          <a:p>
            <a:r>
              <a:rPr lang="es-AR" sz="2800" b="1" dirty="0">
                <a:latin typeface="Arial" panose="020B0604020202020204" pitchFamily="34" charset="0"/>
                <a:cs typeface="Arial" panose="020B0604020202020204" pitchFamily="34" charset="0"/>
              </a:rPr>
              <a:t>Clase 3</a:t>
            </a:r>
            <a:r>
              <a:rPr lang="es-AR" sz="2800" dirty="0">
                <a:latin typeface="Arial" panose="020B0604020202020204" pitchFamily="34" charset="0"/>
                <a:cs typeface="Arial" panose="020B0604020202020204" pitchFamily="34" charset="0"/>
              </a:rPr>
              <a:t>. </a:t>
            </a:r>
            <a:r>
              <a:rPr lang="es-AR" dirty="0">
                <a:latin typeface="Arial" panose="020B0604020202020204" pitchFamily="34" charset="0"/>
                <a:cs typeface="Arial" panose="020B0604020202020204" pitchFamily="34" charset="0"/>
              </a:rPr>
              <a:t>Introducción a la Nanotecnología. </a:t>
            </a:r>
            <a:r>
              <a:rPr lang="es-AR" b="1" dirty="0">
                <a:latin typeface="Arial" panose="020B0604020202020204" pitchFamily="34" charset="0"/>
                <a:cs typeface="Arial" panose="020B0604020202020204" pitchFamily="34" charset="0"/>
              </a:rPr>
              <a:t>Propiedades de la materia en la nano-escala. </a:t>
            </a:r>
            <a:r>
              <a:rPr lang="es-AR" sz="3200" b="1" dirty="0">
                <a:solidFill>
                  <a:srgbClr val="0000FF"/>
                </a:solidFill>
                <a:latin typeface="Arial" panose="020B0604020202020204" pitchFamily="34" charset="0"/>
                <a:cs typeface="Arial" panose="020B0604020202020204" pitchFamily="34" charset="0"/>
              </a:rPr>
              <a:t>Resonancia Superficial Plasmones</a:t>
            </a:r>
          </a:p>
        </p:txBody>
      </p:sp>
      <p:sp>
        <p:nvSpPr>
          <p:cNvPr id="2" name="Rectángulo 1">
            <a:extLst>
              <a:ext uri="{FF2B5EF4-FFF2-40B4-BE49-F238E27FC236}">
                <a16:creationId xmlns:a16="http://schemas.microsoft.com/office/drawing/2014/main" id="{14FC2F12-1C5F-4D72-8269-F5B488C35078}"/>
              </a:ext>
            </a:extLst>
          </p:cNvPr>
          <p:cNvSpPr/>
          <p:nvPr/>
        </p:nvSpPr>
        <p:spPr>
          <a:xfrm>
            <a:off x="167666" y="1121107"/>
            <a:ext cx="5032838" cy="11553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Rectángulo 6">
            <a:extLst>
              <a:ext uri="{FF2B5EF4-FFF2-40B4-BE49-F238E27FC236}">
                <a16:creationId xmlns:a16="http://schemas.microsoft.com/office/drawing/2014/main" id="{09261F26-9858-4222-8F50-40C0D9FE8BF0}"/>
              </a:ext>
            </a:extLst>
          </p:cNvPr>
          <p:cNvSpPr/>
          <p:nvPr/>
        </p:nvSpPr>
        <p:spPr>
          <a:xfrm>
            <a:off x="167666" y="4248149"/>
            <a:ext cx="5032838" cy="4426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26930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5394</TotalTime>
  <Words>10029</Words>
  <Application>Microsoft Office PowerPoint</Application>
  <PresentationFormat>Presentación en pantalla (4:3)</PresentationFormat>
  <Paragraphs>335</Paragraphs>
  <Slides>55</Slides>
  <Notes>1</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55</vt:i4>
      </vt:variant>
    </vt:vector>
  </HeadingPairs>
  <TitlesOfParts>
    <vt:vector size="70" baseType="lpstr">
      <vt:lpstr>AdvT001</vt:lpstr>
      <vt:lpstr>AdvTimes</vt:lpstr>
      <vt:lpstr>AdvTimes-b</vt:lpstr>
      <vt:lpstr>AdvTimes-bi</vt:lpstr>
      <vt:lpstr>Arial</vt:lpstr>
      <vt:lpstr>Calibri</vt:lpstr>
      <vt:lpstr>Calibri Light</vt:lpstr>
      <vt:lpstr>Georgia</vt:lpstr>
      <vt:lpstr>open sans</vt:lpstr>
      <vt:lpstr>Symbol</vt:lpstr>
      <vt:lpstr>TimesLTStd-Roman</vt:lpstr>
      <vt:lpstr>TimesNewRoman</vt:lpstr>
      <vt:lpstr>TimesNewRoman,Bold</vt:lpstr>
      <vt:lpstr>Times-Roman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Eder Lilia</dc:creator>
  <cp:lastModifiedBy>Eder Lilia</cp:lastModifiedBy>
  <cp:revision>664</cp:revision>
  <dcterms:created xsi:type="dcterms:W3CDTF">2017-06-16T20:15:20Z</dcterms:created>
  <dcterms:modified xsi:type="dcterms:W3CDTF">2018-03-24T12:17:02Z</dcterms:modified>
</cp:coreProperties>
</file>